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554" r:id="rId2"/>
    <p:sldId id="586" r:id="rId3"/>
    <p:sldId id="587" r:id="rId4"/>
    <p:sldId id="545" r:id="rId5"/>
    <p:sldId id="547" r:id="rId6"/>
    <p:sldId id="555" r:id="rId7"/>
    <p:sldId id="604" r:id="rId8"/>
    <p:sldId id="600" r:id="rId9"/>
    <p:sldId id="603" r:id="rId10"/>
    <p:sldId id="638" r:id="rId11"/>
    <p:sldId id="652" r:id="rId12"/>
    <p:sldId id="640" r:id="rId13"/>
    <p:sldId id="553" r:id="rId14"/>
    <p:sldId id="601" r:id="rId15"/>
    <p:sldId id="590" r:id="rId16"/>
    <p:sldId id="602" r:id="rId17"/>
    <p:sldId id="574" r:id="rId18"/>
    <p:sldId id="606" r:id="rId19"/>
    <p:sldId id="631" r:id="rId20"/>
    <p:sldId id="633" r:id="rId21"/>
    <p:sldId id="564" r:id="rId22"/>
    <p:sldId id="607" r:id="rId23"/>
    <p:sldId id="642" r:id="rId24"/>
    <p:sldId id="609" r:id="rId25"/>
    <p:sldId id="632" r:id="rId26"/>
    <p:sldId id="612" r:id="rId27"/>
    <p:sldId id="635" r:id="rId28"/>
    <p:sldId id="644" r:id="rId29"/>
    <p:sldId id="643" r:id="rId30"/>
    <p:sldId id="645" r:id="rId31"/>
    <p:sldId id="628" r:id="rId32"/>
    <p:sldId id="629" r:id="rId33"/>
    <p:sldId id="630" r:id="rId34"/>
    <p:sldId id="653" r:id="rId35"/>
    <p:sldId id="595" r:id="rId36"/>
    <p:sldId id="613" r:id="rId37"/>
    <p:sldId id="646" r:id="rId38"/>
    <p:sldId id="647" r:id="rId39"/>
    <p:sldId id="648" r:id="rId40"/>
    <p:sldId id="636" r:id="rId41"/>
    <p:sldId id="649" r:id="rId42"/>
    <p:sldId id="650" r:id="rId43"/>
    <p:sldId id="651" r:id="rId44"/>
    <p:sldId id="556" r:id="rId45"/>
  </p:sldIdLst>
  <p:sldSz cx="9144000" cy="5143500" type="screen16x9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uauhtemoc González " initials="CG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CC"/>
    <a:srgbClr val="800000"/>
    <a:srgbClr val="009999"/>
    <a:srgbClr val="00CC99"/>
    <a:srgbClr val="1C9A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0" autoAdjust="0"/>
    <p:restoredTop sz="92769" autoAdjust="0"/>
  </p:normalViewPr>
  <p:slideViewPr>
    <p:cSldViewPr snapToGrid="0" snapToObjects="1">
      <p:cViewPr>
        <p:scale>
          <a:sx n="80" d="100"/>
          <a:sy n="80" d="100"/>
        </p:scale>
        <p:origin x="-3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970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FAD06-00D1-9342-AE34-322A725DB8B7}" type="doc">
      <dgm:prSet loTypeId="urn:microsoft.com/office/officeart/2008/layout/VerticalCurvedList" loCatId="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7F95FD76-2420-1348-8C0B-273DE9C15BD3}">
      <dgm:prSet phldrT="[Texto]" custT="1"/>
      <dgm:spPr/>
      <dgm:t>
        <a:bodyPr/>
        <a:lstStyle/>
        <a:p>
          <a:r>
            <a:rPr lang="es-ES" sz="2400" dirty="0" smtClean="0"/>
            <a:t> Información básica</a:t>
          </a:r>
          <a:endParaRPr lang="es-ES" sz="2400" dirty="0"/>
        </a:p>
      </dgm:t>
    </dgm:pt>
    <dgm:pt modelId="{43980F14-8D04-C948-AF7F-DDAFCA57504D}" type="parTrans" cxnId="{F1209CA1-D7A2-A842-8689-48F08C06B9B2}">
      <dgm:prSet/>
      <dgm:spPr/>
      <dgm:t>
        <a:bodyPr/>
        <a:lstStyle/>
        <a:p>
          <a:endParaRPr lang="es-ES" sz="3200"/>
        </a:p>
      </dgm:t>
    </dgm:pt>
    <dgm:pt modelId="{51BB1773-244A-C24A-8EA8-C02C7AAF817B}" type="sibTrans" cxnId="{F1209CA1-D7A2-A842-8689-48F08C06B9B2}">
      <dgm:prSet/>
      <dgm:spPr/>
      <dgm:t>
        <a:bodyPr/>
        <a:lstStyle/>
        <a:p>
          <a:endParaRPr lang="es-ES" sz="3200"/>
        </a:p>
      </dgm:t>
    </dgm:pt>
    <dgm:pt modelId="{1DD79CF6-3DC2-EC4C-B110-46F88B1E6785}">
      <dgm:prSet phldrT="[Texto]" custT="1"/>
      <dgm:spPr/>
      <dgm:t>
        <a:bodyPr/>
        <a:lstStyle/>
        <a:p>
          <a:r>
            <a:rPr lang="es-ES" sz="2400" dirty="0" smtClean="0"/>
            <a:t>Objetivos </a:t>
          </a:r>
          <a:endParaRPr lang="es-ES" sz="2400" dirty="0"/>
        </a:p>
      </dgm:t>
    </dgm:pt>
    <dgm:pt modelId="{BB12CE38-52ED-5247-B83B-A64D7D1C6FE6}" type="parTrans" cxnId="{71560FE8-DDE4-3F4D-9C31-597946561E8B}">
      <dgm:prSet/>
      <dgm:spPr/>
      <dgm:t>
        <a:bodyPr/>
        <a:lstStyle/>
        <a:p>
          <a:endParaRPr lang="es-ES" sz="3200"/>
        </a:p>
      </dgm:t>
    </dgm:pt>
    <dgm:pt modelId="{90D0C2DA-EB0E-804E-9209-05B79B22D39E}" type="sibTrans" cxnId="{71560FE8-DDE4-3F4D-9C31-597946561E8B}">
      <dgm:prSet/>
      <dgm:spPr/>
      <dgm:t>
        <a:bodyPr/>
        <a:lstStyle/>
        <a:p>
          <a:endParaRPr lang="es-ES" sz="3200"/>
        </a:p>
      </dgm:t>
    </dgm:pt>
    <dgm:pt modelId="{70F2FB09-011C-7A4A-B6D3-EE911A333A99}">
      <dgm:prSet phldrT="[Texto]" custT="1"/>
      <dgm:spPr/>
      <dgm:t>
        <a:bodyPr/>
        <a:lstStyle/>
        <a:p>
          <a:r>
            <a:rPr lang="es-ES" sz="2400" dirty="0" smtClean="0"/>
            <a:t>Modalidades</a:t>
          </a:r>
          <a:endParaRPr lang="es-ES" sz="2400" dirty="0"/>
        </a:p>
      </dgm:t>
    </dgm:pt>
    <dgm:pt modelId="{43AFDA22-3811-364F-8F52-BC66BD9CDDE3}" type="parTrans" cxnId="{85854EA1-FB8B-2D47-BEDC-4A05B0F904EC}">
      <dgm:prSet/>
      <dgm:spPr/>
      <dgm:t>
        <a:bodyPr/>
        <a:lstStyle/>
        <a:p>
          <a:endParaRPr lang="es-ES" sz="3200"/>
        </a:p>
      </dgm:t>
    </dgm:pt>
    <dgm:pt modelId="{70BDF7CE-0D8F-5745-B05F-CF0FBE83C717}" type="sibTrans" cxnId="{85854EA1-FB8B-2D47-BEDC-4A05B0F904EC}">
      <dgm:prSet/>
      <dgm:spPr/>
      <dgm:t>
        <a:bodyPr/>
        <a:lstStyle/>
        <a:p>
          <a:endParaRPr lang="es-ES" sz="3200"/>
        </a:p>
      </dgm:t>
    </dgm:pt>
    <dgm:pt modelId="{20A0B1D5-B09E-B847-8A20-1B28275C686D}">
      <dgm:prSet phldrT="[Texto]" custT="1"/>
      <dgm:spPr/>
      <dgm:t>
        <a:bodyPr/>
        <a:lstStyle/>
        <a:p>
          <a:r>
            <a:rPr lang="es-ES" sz="2400" dirty="0" smtClean="0"/>
            <a:t>Beneficiarios</a:t>
          </a:r>
          <a:endParaRPr lang="es-ES" sz="2400" dirty="0"/>
        </a:p>
      </dgm:t>
    </dgm:pt>
    <dgm:pt modelId="{B1DB5C38-2D68-7E46-9E7F-58682F6DD5C0}" type="parTrans" cxnId="{A67956AE-049B-D54C-8C56-008385A22461}">
      <dgm:prSet/>
      <dgm:spPr/>
      <dgm:t>
        <a:bodyPr/>
        <a:lstStyle/>
        <a:p>
          <a:endParaRPr lang="es-ES" sz="3200"/>
        </a:p>
      </dgm:t>
    </dgm:pt>
    <dgm:pt modelId="{1D00DC22-0613-3B4E-823E-390BFF38E629}" type="sibTrans" cxnId="{A67956AE-049B-D54C-8C56-008385A22461}">
      <dgm:prSet/>
      <dgm:spPr/>
      <dgm:t>
        <a:bodyPr/>
        <a:lstStyle/>
        <a:p>
          <a:endParaRPr lang="es-ES" sz="3200"/>
        </a:p>
      </dgm:t>
    </dgm:pt>
    <dgm:pt modelId="{6CB84FF2-74C6-1941-ABB3-050838B38327}">
      <dgm:prSet phldrT="[Texto]" custT="1"/>
      <dgm:spPr/>
      <dgm:t>
        <a:bodyPr/>
        <a:lstStyle/>
        <a:p>
          <a:r>
            <a:rPr lang="es-ES" sz="2400" dirty="0" smtClean="0"/>
            <a:t>Sustento legal</a:t>
          </a:r>
          <a:endParaRPr lang="es-ES" sz="2400" dirty="0"/>
        </a:p>
      </dgm:t>
    </dgm:pt>
    <dgm:pt modelId="{D70C908C-4492-D449-AC24-AF318262DACA}" type="parTrans" cxnId="{E31AC3A7-CF19-0146-9250-50784C65EAC4}">
      <dgm:prSet/>
      <dgm:spPr/>
      <dgm:t>
        <a:bodyPr/>
        <a:lstStyle/>
        <a:p>
          <a:endParaRPr lang="es-ES" sz="3200"/>
        </a:p>
      </dgm:t>
    </dgm:pt>
    <dgm:pt modelId="{FCB5980B-E22A-1D4E-9C3E-3AFDA436F793}" type="sibTrans" cxnId="{E31AC3A7-CF19-0146-9250-50784C65EAC4}">
      <dgm:prSet/>
      <dgm:spPr/>
      <dgm:t>
        <a:bodyPr/>
        <a:lstStyle/>
        <a:p>
          <a:endParaRPr lang="es-ES" sz="3200"/>
        </a:p>
      </dgm:t>
    </dgm:pt>
    <dgm:pt modelId="{92B4D460-82E2-374D-9754-AEDB31C64AAE}">
      <dgm:prSet phldrT="[Texto]" custT="1"/>
      <dgm:spPr/>
      <dgm:t>
        <a:bodyPr/>
        <a:lstStyle/>
        <a:p>
          <a:r>
            <a:rPr lang="es-ES" sz="2400" dirty="0" smtClean="0"/>
            <a:t>Presupuesto</a:t>
          </a:r>
          <a:endParaRPr lang="es-ES" sz="2400" dirty="0"/>
        </a:p>
      </dgm:t>
    </dgm:pt>
    <dgm:pt modelId="{2B015E9F-C89B-9D4E-B63E-BBDB1830D474}" type="parTrans" cxnId="{C627A675-7752-2043-AAA5-DDACC6377FB3}">
      <dgm:prSet/>
      <dgm:spPr/>
      <dgm:t>
        <a:bodyPr/>
        <a:lstStyle/>
        <a:p>
          <a:endParaRPr lang="es-ES" sz="3200"/>
        </a:p>
      </dgm:t>
    </dgm:pt>
    <dgm:pt modelId="{66F18268-D3FA-C445-9730-84731F1DCD07}" type="sibTrans" cxnId="{C627A675-7752-2043-AAA5-DDACC6377FB3}">
      <dgm:prSet/>
      <dgm:spPr/>
      <dgm:t>
        <a:bodyPr/>
        <a:lstStyle/>
        <a:p>
          <a:endParaRPr lang="es-ES" sz="3200"/>
        </a:p>
      </dgm:t>
    </dgm:pt>
    <dgm:pt modelId="{8E954D70-12A1-694A-8515-766C375849ED}">
      <dgm:prSet phldrT="[Texto]" custT="1"/>
      <dgm:spPr/>
      <dgm:t>
        <a:bodyPr/>
        <a:lstStyle/>
        <a:p>
          <a:r>
            <a:rPr lang="es-ES" sz="2400" dirty="0" smtClean="0"/>
            <a:t>Diagnóstico</a:t>
          </a:r>
          <a:endParaRPr lang="es-ES" sz="2400" dirty="0"/>
        </a:p>
      </dgm:t>
    </dgm:pt>
    <dgm:pt modelId="{5EC123CD-BDFA-3C44-90E2-E66A7CF589C5}" type="parTrans" cxnId="{EA67C3D6-CE51-5941-9414-03218493AF84}">
      <dgm:prSet/>
      <dgm:spPr/>
      <dgm:t>
        <a:bodyPr/>
        <a:lstStyle/>
        <a:p>
          <a:endParaRPr lang="es-ES" sz="3200"/>
        </a:p>
      </dgm:t>
    </dgm:pt>
    <dgm:pt modelId="{588E0CF8-4F1F-6848-9949-64AF3B49C6CA}" type="sibTrans" cxnId="{EA67C3D6-CE51-5941-9414-03218493AF84}">
      <dgm:prSet/>
      <dgm:spPr/>
      <dgm:t>
        <a:bodyPr/>
        <a:lstStyle/>
        <a:p>
          <a:endParaRPr lang="es-ES" sz="3200"/>
        </a:p>
      </dgm:t>
    </dgm:pt>
    <dgm:pt modelId="{6DFD0980-A061-4517-B591-AB008F98F197}">
      <dgm:prSet phldrT="[Texto]" custT="1"/>
      <dgm:spPr/>
      <dgm:t>
        <a:bodyPr/>
        <a:lstStyle/>
        <a:p>
          <a:endParaRPr lang="es-ES" sz="2400" dirty="0"/>
        </a:p>
      </dgm:t>
    </dgm:pt>
    <dgm:pt modelId="{74699A1B-6287-4199-AF4E-1632F6A39B3B}" type="parTrans" cxnId="{52A170FC-6017-4A21-8206-B1097A0CBC22}">
      <dgm:prSet/>
      <dgm:spPr/>
      <dgm:t>
        <a:bodyPr/>
        <a:lstStyle/>
        <a:p>
          <a:endParaRPr lang="es-MX"/>
        </a:p>
      </dgm:t>
    </dgm:pt>
    <dgm:pt modelId="{AA06E5FA-BA75-4BAE-8AD5-2225C6845F07}" type="sibTrans" cxnId="{52A170FC-6017-4A21-8206-B1097A0CBC22}">
      <dgm:prSet/>
      <dgm:spPr/>
      <dgm:t>
        <a:bodyPr/>
        <a:lstStyle/>
        <a:p>
          <a:endParaRPr lang="es-MX"/>
        </a:p>
      </dgm:t>
    </dgm:pt>
    <dgm:pt modelId="{52FF2E8F-6E08-DF4E-9680-EEC8126CBB3D}" type="pres">
      <dgm:prSet presAssocID="{D42FAD06-00D1-9342-AE34-322A725DB8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1013E47-42A8-2F42-BEB5-D68F7203F7E7}" type="pres">
      <dgm:prSet presAssocID="{D42FAD06-00D1-9342-AE34-322A725DB8B7}" presName="Name1" presStyleCnt="0"/>
      <dgm:spPr/>
    </dgm:pt>
    <dgm:pt modelId="{CAF0666B-E2EA-884C-886D-A97F398235EC}" type="pres">
      <dgm:prSet presAssocID="{D42FAD06-00D1-9342-AE34-322A725DB8B7}" presName="cycle" presStyleCnt="0"/>
      <dgm:spPr/>
    </dgm:pt>
    <dgm:pt modelId="{C3C91893-CC49-A545-9703-2489670843F5}" type="pres">
      <dgm:prSet presAssocID="{D42FAD06-00D1-9342-AE34-322A725DB8B7}" presName="srcNode" presStyleLbl="node1" presStyleIdx="0" presStyleCnt="7"/>
      <dgm:spPr/>
    </dgm:pt>
    <dgm:pt modelId="{C9252D55-B6EE-2A42-9DD0-736502E26931}" type="pres">
      <dgm:prSet presAssocID="{D42FAD06-00D1-9342-AE34-322A725DB8B7}" presName="conn" presStyleLbl="parChTrans1D2" presStyleIdx="0" presStyleCnt="1"/>
      <dgm:spPr/>
      <dgm:t>
        <a:bodyPr/>
        <a:lstStyle/>
        <a:p>
          <a:endParaRPr lang="es-ES"/>
        </a:p>
      </dgm:t>
    </dgm:pt>
    <dgm:pt modelId="{99DB1169-E532-E647-8160-0C84A512DB75}" type="pres">
      <dgm:prSet presAssocID="{D42FAD06-00D1-9342-AE34-322A725DB8B7}" presName="extraNode" presStyleLbl="node1" presStyleIdx="0" presStyleCnt="7"/>
      <dgm:spPr/>
    </dgm:pt>
    <dgm:pt modelId="{7336AD2A-FF2D-DA41-A2D6-13F1A699B7E8}" type="pres">
      <dgm:prSet presAssocID="{D42FAD06-00D1-9342-AE34-322A725DB8B7}" presName="dstNode" presStyleLbl="node1" presStyleIdx="0" presStyleCnt="7"/>
      <dgm:spPr/>
    </dgm:pt>
    <dgm:pt modelId="{385D8CF3-2DAB-C645-A750-FAE2F56E2672}" type="pres">
      <dgm:prSet presAssocID="{7F95FD76-2420-1348-8C0B-273DE9C15BD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C6E384-05C8-6846-A0EC-F3189CEFC980}" type="pres">
      <dgm:prSet presAssocID="{7F95FD76-2420-1348-8C0B-273DE9C15BD3}" presName="accent_1" presStyleCnt="0"/>
      <dgm:spPr/>
    </dgm:pt>
    <dgm:pt modelId="{6B46F71A-96CC-1D47-8BD6-D9643B957DE7}" type="pres">
      <dgm:prSet presAssocID="{7F95FD76-2420-1348-8C0B-273DE9C15BD3}" presName="accentRepeatNode" presStyleLbl="solidFgAcc1" presStyleIdx="0" presStyleCnt="7"/>
      <dgm:spPr/>
    </dgm:pt>
    <dgm:pt modelId="{A8AC4E04-166D-F44B-BAB8-506C4DB538C7}" type="pres">
      <dgm:prSet presAssocID="{1DD79CF6-3DC2-EC4C-B110-46F88B1E678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3865AD-12F7-5445-B5F2-E2525B7B4425}" type="pres">
      <dgm:prSet presAssocID="{1DD79CF6-3DC2-EC4C-B110-46F88B1E6785}" presName="accent_2" presStyleCnt="0"/>
      <dgm:spPr/>
    </dgm:pt>
    <dgm:pt modelId="{00E0F750-BD4B-0445-947D-DAB2E4C15FB3}" type="pres">
      <dgm:prSet presAssocID="{1DD79CF6-3DC2-EC4C-B110-46F88B1E6785}" presName="accentRepeatNode" presStyleLbl="solidFgAcc1" presStyleIdx="1" presStyleCnt="7"/>
      <dgm:spPr/>
    </dgm:pt>
    <dgm:pt modelId="{403DE6BD-8D16-624A-90C4-AADA0AFF8D2D}" type="pres">
      <dgm:prSet presAssocID="{70F2FB09-011C-7A4A-B6D3-EE911A333A9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B8599D-9329-CC43-9EFA-A48C4BED01BD}" type="pres">
      <dgm:prSet presAssocID="{70F2FB09-011C-7A4A-B6D3-EE911A333A99}" presName="accent_3" presStyleCnt="0"/>
      <dgm:spPr/>
    </dgm:pt>
    <dgm:pt modelId="{A638C666-3D01-8144-8454-553361DBAF45}" type="pres">
      <dgm:prSet presAssocID="{70F2FB09-011C-7A4A-B6D3-EE911A333A99}" presName="accentRepeatNode" presStyleLbl="solidFgAcc1" presStyleIdx="2" presStyleCnt="7"/>
      <dgm:spPr/>
    </dgm:pt>
    <dgm:pt modelId="{5BA362DD-0096-D048-AC79-0ED28F765A35}" type="pres">
      <dgm:prSet presAssocID="{20A0B1D5-B09E-B847-8A20-1B28275C686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42554D-C192-104E-87A7-ADF9337C991F}" type="pres">
      <dgm:prSet presAssocID="{20A0B1D5-B09E-B847-8A20-1B28275C686D}" presName="accent_4" presStyleCnt="0"/>
      <dgm:spPr/>
    </dgm:pt>
    <dgm:pt modelId="{C4A47505-0CD3-314C-ACE0-1284E9AB3355}" type="pres">
      <dgm:prSet presAssocID="{20A0B1D5-B09E-B847-8A20-1B28275C686D}" presName="accentRepeatNode" presStyleLbl="solidFgAcc1" presStyleIdx="3" presStyleCnt="7"/>
      <dgm:spPr/>
    </dgm:pt>
    <dgm:pt modelId="{C13F76F0-2249-0543-B4AD-5D8172BF5DD0}" type="pres">
      <dgm:prSet presAssocID="{6CB84FF2-74C6-1941-ABB3-050838B3832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20FF5E-9802-8842-A297-2AE8875F6611}" type="pres">
      <dgm:prSet presAssocID="{6CB84FF2-74C6-1941-ABB3-050838B38327}" presName="accent_5" presStyleCnt="0"/>
      <dgm:spPr/>
    </dgm:pt>
    <dgm:pt modelId="{E075AF5A-7D73-5F49-A9FD-258732B4B9EE}" type="pres">
      <dgm:prSet presAssocID="{6CB84FF2-74C6-1941-ABB3-050838B38327}" presName="accentRepeatNode" presStyleLbl="solidFgAcc1" presStyleIdx="4" presStyleCnt="7"/>
      <dgm:spPr/>
    </dgm:pt>
    <dgm:pt modelId="{7E35FF73-5CE9-5444-8E80-ADE04041DE03}" type="pres">
      <dgm:prSet presAssocID="{92B4D460-82E2-374D-9754-AEDB31C64AA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FDC0CD-DE71-854E-9DE4-60CB64A881B8}" type="pres">
      <dgm:prSet presAssocID="{92B4D460-82E2-374D-9754-AEDB31C64AAE}" presName="accent_6" presStyleCnt="0"/>
      <dgm:spPr/>
    </dgm:pt>
    <dgm:pt modelId="{01E17110-F26E-494F-B0F5-A5BBF983C5CA}" type="pres">
      <dgm:prSet presAssocID="{92B4D460-82E2-374D-9754-AEDB31C64AAE}" presName="accentRepeatNode" presStyleLbl="solidFgAcc1" presStyleIdx="5" presStyleCnt="7"/>
      <dgm:spPr/>
    </dgm:pt>
    <dgm:pt modelId="{CBCB293D-682D-C245-95AC-01E84AA5F4C8}" type="pres">
      <dgm:prSet presAssocID="{8E954D70-12A1-694A-8515-766C375849E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0EB2A7-140B-DB49-A0D7-93A0F4140583}" type="pres">
      <dgm:prSet presAssocID="{8E954D70-12A1-694A-8515-766C375849ED}" presName="accent_7" presStyleCnt="0"/>
      <dgm:spPr/>
    </dgm:pt>
    <dgm:pt modelId="{A21A2ECD-D6E5-D242-A5D9-D5BC2C2292B6}" type="pres">
      <dgm:prSet presAssocID="{8E954D70-12A1-694A-8515-766C375849ED}" presName="accentRepeatNode" presStyleLbl="solidFgAcc1" presStyleIdx="6" presStyleCnt="7"/>
      <dgm:spPr/>
    </dgm:pt>
  </dgm:ptLst>
  <dgm:cxnLst>
    <dgm:cxn modelId="{86DC8870-EAC6-4004-BE1B-A78E9A330E59}" type="presOf" srcId="{92B4D460-82E2-374D-9754-AEDB31C64AAE}" destId="{7E35FF73-5CE9-5444-8E80-ADE04041DE03}" srcOrd="0" destOrd="0" presId="urn:microsoft.com/office/officeart/2008/layout/VerticalCurvedList"/>
    <dgm:cxn modelId="{BF6A3281-D6FE-430B-BD96-FC88924C149D}" type="presOf" srcId="{6CB84FF2-74C6-1941-ABB3-050838B38327}" destId="{C13F76F0-2249-0543-B4AD-5D8172BF5DD0}" srcOrd="0" destOrd="0" presId="urn:microsoft.com/office/officeart/2008/layout/VerticalCurvedList"/>
    <dgm:cxn modelId="{71560FE8-DDE4-3F4D-9C31-597946561E8B}" srcId="{D42FAD06-00D1-9342-AE34-322A725DB8B7}" destId="{1DD79CF6-3DC2-EC4C-B110-46F88B1E6785}" srcOrd="1" destOrd="0" parTransId="{BB12CE38-52ED-5247-B83B-A64D7D1C6FE6}" sibTransId="{90D0C2DA-EB0E-804E-9209-05B79B22D39E}"/>
    <dgm:cxn modelId="{C627A675-7752-2043-AAA5-DDACC6377FB3}" srcId="{D42FAD06-00D1-9342-AE34-322A725DB8B7}" destId="{92B4D460-82E2-374D-9754-AEDB31C64AAE}" srcOrd="5" destOrd="0" parTransId="{2B015E9F-C89B-9D4E-B63E-BBDB1830D474}" sibTransId="{66F18268-D3FA-C445-9730-84731F1DCD07}"/>
    <dgm:cxn modelId="{902466B5-81F1-4D06-B672-5ACB5F1089C7}" type="presOf" srcId="{51BB1773-244A-C24A-8EA8-C02C7AAF817B}" destId="{C9252D55-B6EE-2A42-9DD0-736502E26931}" srcOrd="0" destOrd="0" presId="urn:microsoft.com/office/officeart/2008/layout/VerticalCurvedList"/>
    <dgm:cxn modelId="{83AE9638-C4DE-4B9A-9B4C-9FEBD1D385FE}" type="presOf" srcId="{1DD79CF6-3DC2-EC4C-B110-46F88B1E6785}" destId="{A8AC4E04-166D-F44B-BAB8-506C4DB538C7}" srcOrd="0" destOrd="0" presId="urn:microsoft.com/office/officeart/2008/layout/VerticalCurvedList"/>
    <dgm:cxn modelId="{C27B887C-344D-4C80-95A0-04AA3B1A2DBB}" type="presOf" srcId="{20A0B1D5-B09E-B847-8A20-1B28275C686D}" destId="{5BA362DD-0096-D048-AC79-0ED28F765A35}" srcOrd="0" destOrd="0" presId="urn:microsoft.com/office/officeart/2008/layout/VerticalCurvedList"/>
    <dgm:cxn modelId="{ED63453E-D8A9-4A47-9958-1DD11E8A8079}" type="presOf" srcId="{70F2FB09-011C-7A4A-B6D3-EE911A333A99}" destId="{403DE6BD-8D16-624A-90C4-AADA0AFF8D2D}" srcOrd="0" destOrd="0" presId="urn:microsoft.com/office/officeart/2008/layout/VerticalCurvedList"/>
    <dgm:cxn modelId="{B74A9D2E-8AA6-431D-A285-0539B7ACF402}" type="presOf" srcId="{7F95FD76-2420-1348-8C0B-273DE9C15BD3}" destId="{385D8CF3-2DAB-C645-A750-FAE2F56E2672}" srcOrd="0" destOrd="0" presId="urn:microsoft.com/office/officeart/2008/layout/VerticalCurvedList"/>
    <dgm:cxn modelId="{FB2F3868-413D-4F43-B958-6D758E74D816}" type="presOf" srcId="{8E954D70-12A1-694A-8515-766C375849ED}" destId="{CBCB293D-682D-C245-95AC-01E84AA5F4C8}" srcOrd="0" destOrd="0" presId="urn:microsoft.com/office/officeart/2008/layout/VerticalCurvedList"/>
    <dgm:cxn modelId="{52A170FC-6017-4A21-8206-B1097A0CBC22}" srcId="{D42FAD06-00D1-9342-AE34-322A725DB8B7}" destId="{6DFD0980-A061-4517-B591-AB008F98F197}" srcOrd="7" destOrd="0" parTransId="{74699A1B-6287-4199-AF4E-1632F6A39B3B}" sibTransId="{AA06E5FA-BA75-4BAE-8AD5-2225C6845F07}"/>
    <dgm:cxn modelId="{F1209CA1-D7A2-A842-8689-48F08C06B9B2}" srcId="{D42FAD06-00D1-9342-AE34-322A725DB8B7}" destId="{7F95FD76-2420-1348-8C0B-273DE9C15BD3}" srcOrd="0" destOrd="0" parTransId="{43980F14-8D04-C948-AF7F-DDAFCA57504D}" sibTransId="{51BB1773-244A-C24A-8EA8-C02C7AAF817B}"/>
    <dgm:cxn modelId="{9FC30E9A-7B8C-4EF0-A94B-F02715EFAC2F}" type="presOf" srcId="{D42FAD06-00D1-9342-AE34-322A725DB8B7}" destId="{52FF2E8F-6E08-DF4E-9680-EEC8126CBB3D}" srcOrd="0" destOrd="0" presId="urn:microsoft.com/office/officeart/2008/layout/VerticalCurvedList"/>
    <dgm:cxn modelId="{85854EA1-FB8B-2D47-BEDC-4A05B0F904EC}" srcId="{D42FAD06-00D1-9342-AE34-322A725DB8B7}" destId="{70F2FB09-011C-7A4A-B6D3-EE911A333A99}" srcOrd="2" destOrd="0" parTransId="{43AFDA22-3811-364F-8F52-BC66BD9CDDE3}" sibTransId="{70BDF7CE-0D8F-5745-B05F-CF0FBE83C717}"/>
    <dgm:cxn modelId="{EA67C3D6-CE51-5941-9414-03218493AF84}" srcId="{D42FAD06-00D1-9342-AE34-322A725DB8B7}" destId="{8E954D70-12A1-694A-8515-766C375849ED}" srcOrd="6" destOrd="0" parTransId="{5EC123CD-BDFA-3C44-90E2-E66A7CF589C5}" sibTransId="{588E0CF8-4F1F-6848-9949-64AF3B49C6CA}"/>
    <dgm:cxn modelId="{E31AC3A7-CF19-0146-9250-50784C65EAC4}" srcId="{D42FAD06-00D1-9342-AE34-322A725DB8B7}" destId="{6CB84FF2-74C6-1941-ABB3-050838B38327}" srcOrd="4" destOrd="0" parTransId="{D70C908C-4492-D449-AC24-AF318262DACA}" sibTransId="{FCB5980B-E22A-1D4E-9C3E-3AFDA436F793}"/>
    <dgm:cxn modelId="{A67956AE-049B-D54C-8C56-008385A22461}" srcId="{D42FAD06-00D1-9342-AE34-322A725DB8B7}" destId="{20A0B1D5-B09E-B847-8A20-1B28275C686D}" srcOrd="3" destOrd="0" parTransId="{B1DB5C38-2D68-7E46-9E7F-58682F6DD5C0}" sibTransId="{1D00DC22-0613-3B4E-823E-390BFF38E629}"/>
    <dgm:cxn modelId="{2FAA0F6A-2728-4A34-B249-1BDB532011C5}" type="presParOf" srcId="{52FF2E8F-6E08-DF4E-9680-EEC8126CBB3D}" destId="{A1013E47-42A8-2F42-BEB5-D68F7203F7E7}" srcOrd="0" destOrd="0" presId="urn:microsoft.com/office/officeart/2008/layout/VerticalCurvedList"/>
    <dgm:cxn modelId="{A1345879-0456-47B1-8C48-325BEBCBBFAC}" type="presParOf" srcId="{A1013E47-42A8-2F42-BEB5-D68F7203F7E7}" destId="{CAF0666B-E2EA-884C-886D-A97F398235EC}" srcOrd="0" destOrd="0" presId="urn:microsoft.com/office/officeart/2008/layout/VerticalCurvedList"/>
    <dgm:cxn modelId="{CA636291-F501-4366-A959-234F1DDC45B9}" type="presParOf" srcId="{CAF0666B-E2EA-884C-886D-A97F398235EC}" destId="{C3C91893-CC49-A545-9703-2489670843F5}" srcOrd="0" destOrd="0" presId="urn:microsoft.com/office/officeart/2008/layout/VerticalCurvedList"/>
    <dgm:cxn modelId="{480B0106-D6C1-456C-932A-E796E8395DB8}" type="presParOf" srcId="{CAF0666B-E2EA-884C-886D-A97F398235EC}" destId="{C9252D55-B6EE-2A42-9DD0-736502E26931}" srcOrd="1" destOrd="0" presId="urn:microsoft.com/office/officeart/2008/layout/VerticalCurvedList"/>
    <dgm:cxn modelId="{B4206BD1-98E8-47CB-AB8B-FAF03A67841D}" type="presParOf" srcId="{CAF0666B-E2EA-884C-886D-A97F398235EC}" destId="{99DB1169-E532-E647-8160-0C84A512DB75}" srcOrd="2" destOrd="0" presId="urn:microsoft.com/office/officeart/2008/layout/VerticalCurvedList"/>
    <dgm:cxn modelId="{AA2F9972-E065-490F-9FD2-D1D5667C725D}" type="presParOf" srcId="{CAF0666B-E2EA-884C-886D-A97F398235EC}" destId="{7336AD2A-FF2D-DA41-A2D6-13F1A699B7E8}" srcOrd="3" destOrd="0" presId="urn:microsoft.com/office/officeart/2008/layout/VerticalCurvedList"/>
    <dgm:cxn modelId="{3A7795B1-E490-44FC-9D38-FB2A32365545}" type="presParOf" srcId="{A1013E47-42A8-2F42-BEB5-D68F7203F7E7}" destId="{385D8CF3-2DAB-C645-A750-FAE2F56E2672}" srcOrd="1" destOrd="0" presId="urn:microsoft.com/office/officeart/2008/layout/VerticalCurvedList"/>
    <dgm:cxn modelId="{021E98A1-3388-4758-A304-F41EEF1B1E54}" type="presParOf" srcId="{A1013E47-42A8-2F42-BEB5-D68F7203F7E7}" destId="{E4C6E384-05C8-6846-A0EC-F3189CEFC980}" srcOrd="2" destOrd="0" presId="urn:microsoft.com/office/officeart/2008/layout/VerticalCurvedList"/>
    <dgm:cxn modelId="{9C4366D6-CAD6-4529-A32F-3CE3AA5F50B2}" type="presParOf" srcId="{E4C6E384-05C8-6846-A0EC-F3189CEFC980}" destId="{6B46F71A-96CC-1D47-8BD6-D9643B957DE7}" srcOrd="0" destOrd="0" presId="urn:microsoft.com/office/officeart/2008/layout/VerticalCurvedList"/>
    <dgm:cxn modelId="{5A92CC57-04F4-4B18-8CEA-9C858C1A56C0}" type="presParOf" srcId="{A1013E47-42A8-2F42-BEB5-D68F7203F7E7}" destId="{A8AC4E04-166D-F44B-BAB8-506C4DB538C7}" srcOrd="3" destOrd="0" presId="urn:microsoft.com/office/officeart/2008/layout/VerticalCurvedList"/>
    <dgm:cxn modelId="{FD258D5B-B0D0-4C4D-9280-312773F6D0C1}" type="presParOf" srcId="{A1013E47-42A8-2F42-BEB5-D68F7203F7E7}" destId="{7E3865AD-12F7-5445-B5F2-E2525B7B4425}" srcOrd="4" destOrd="0" presId="urn:microsoft.com/office/officeart/2008/layout/VerticalCurvedList"/>
    <dgm:cxn modelId="{4548A442-6A5A-42EE-B3FD-395230A126B6}" type="presParOf" srcId="{7E3865AD-12F7-5445-B5F2-E2525B7B4425}" destId="{00E0F750-BD4B-0445-947D-DAB2E4C15FB3}" srcOrd="0" destOrd="0" presId="urn:microsoft.com/office/officeart/2008/layout/VerticalCurvedList"/>
    <dgm:cxn modelId="{99489C23-6B20-4145-9C8E-4F467D2F7259}" type="presParOf" srcId="{A1013E47-42A8-2F42-BEB5-D68F7203F7E7}" destId="{403DE6BD-8D16-624A-90C4-AADA0AFF8D2D}" srcOrd="5" destOrd="0" presId="urn:microsoft.com/office/officeart/2008/layout/VerticalCurvedList"/>
    <dgm:cxn modelId="{F20F7554-CE88-48FA-9294-4C3814C75B65}" type="presParOf" srcId="{A1013E47-42A8-2F42-BEB5-D68F7203F7E7}" destId="{A5B8599D-9329-CC43-9EFA-A48C4BED01BD}" srcOrd="6" destOrd="0" presId="urn:microsoft.com/office/officeart/2008/layout/VerticalCurvedList"/>
    <dgm:cxn modelId="{503E3599-115C-46CE-AF70-B75E3F84693E}" type="presParOf" srcId="{A5B8599D-9329-CC43-9EFA-A48C4BED01BD}" destId="{A638C666-3D01-8144-8454-553361DBAF45}" srcOrd="0" destOrd="0" presId="urn:microsoft.com/office/officeart/2008/layout/VerticalCurvedList"/>
    <dgm:cxn modelId="{403724F7-3FC7-4423-9438-3182033D4D0E}" type="presParOf" srcId="{A1013E47-42A8-2F42-BEB5-D68F7203F7E7}" destId="{5BA362DD-0096-D048-AC79-0ED28F765A35}" srcOrd="7" destOrd="0" presId="urn:microsoft.com/office/officeart/2008/layout/VerticalCurvedList"/>
    <dgm:cxn modelId="{CD40B55E-7F8F-41C5-B04E-FBA69B83B34C}" type="presParOf" srcId="{A1013E47-42A8-2F42-BEB5-D68F7203F7E7}" destId="{6F42554D-C192-104E-87A7-ADF9337C991F}" srcOrd="8" destOrd="0" presId="urn:microsoft.com/office/officeart/2008/layout/VerticalCurvedList"/>
    <dgm:cxn modelId="{46007987-B8C9-4DD0-A73F-3A4909AB2895}" type="presParOf" srcId="{6F42554D-C192-104E-87A7-ADF9337C991F}" destId="{C4A47505-0CD3-314C-ACE0-1284E9AB3355}" srcOrd="0" destOrd="0" presId="urn:microsoft.com/office/officeart/2008/layout/VerticalCurvedList"/>
    <dgm:cxn modelId="{A2F5A63B-2237-495D-B613-FDA02FD92463}" type="presParOf" srcId="{A1013E47-42A8-2F42-BEB5-D68F7203F7E7}" destId="{C13F76F0-2249-0543-B4AD-5D8172BF5DD0}" srcOrd="9" destOrd="0" presId="urn:microsoft.com/office/officeart/2008/layout/VerticalCurvedList"/>
    <dgm:cxn modelId="{6617104B-0396-456B-82A8-7FBDC41C7735}" type="presParOf" srcId="{A1013E47-42A8-2F42-BEB5-D68F7203F7E7}" destId="{E920FF5E-9802-8842-A297-2AE8875F6611}" srcOrd="10" destOrd="0" presId="urn:microsoft.com/office/officeart/2008/layout/VerticalCurvedList"/>
    <dgm:cxn modelId="{2F4DDF8C-3DAA-4C7A-818F-AADF375B3395}" type="presParOf" srcId="{E920FF5E-9802-8842-A297-2AE8875F6611}" destId="{E075AF5A-7D73-5F49-A9FD-258732B4B9EE}" srcOrd="0" destOrd="0" presId="urn:microsoft.com/office/officeart/2008/layout/VerticalCurvedList"/>
    <dgm:cxn modelId="{D7DB7473-D2B3-469A-8E52-BB06A50BE4A6}" type="presParOf" srcId="{A1013E47-42A8-2F42-BEB5-D68F7203F7E7}" destId="{7E35FF73-5CE9-5444-8E80-ADE04041DE03}" srcOrd="11" destOrd="0" presId="urn:microsoft.com/office/officeart/2008/layout/VerticalCurvedList"/>
    <dgm:cxn modelId="{08FDA4A1-49D3-4D7A-9AEB-A09ED7BABDEB}" type="presParOf" srcId="{A1013E47-42A8-2F42-BEB5-D68F7203F7E7}" destId="{EFFDC0CD-DE71-854E-9DE4-60CB64A881B8}" srcOrd="12" destOrd="0" presId="urn:microsoft.com/office/officeart/2008/layout/VerticalCurvedList"/>
    <dgm:cxn modelId="{801EC465-124B-4293-8E68-8ABFAFED49D6}" type="presParOf" srcId="{EFFDC0CD-DE71-854E-9DE4-60CB64A881B8}" destId="{01E17110-F26E-494F-B0F5-A5BBF983C5CA}" srcOrd="0" destOrd="0" presId="urn:microsoft.com/office/officeart/2008/layout/VerticalCurvedList"/>
    <dgm:cxn modelId="{25103BAF-07FE-4644-B1E4-90B12B6B10AC}" type="presParOf" srcId="{A1013E47-42A8-2F42-BEB5-D68F7203F7E7}" destId="{CBCB293D-682D-C245-95AC-01E84AA5F4C8}" srcOrd="13" destOrd="0" presId="urn:microsoft.com/office/officeart/2008/layout/VerticalCurvedList"/>
    <dgm:cxn modelId="{E644A940-D8C8-4DD7-A6DC-F553B61C3E1B}" type="presParOf" srcId="{A1013E47-42A8-2F42-BEB5-D68F7203F7E7}" destId="{200EB2A7-140B-DB49-A0D7-93A0F4140583}" srcOrd="14" destOrd="0" presId="urn:microsoft.com/office/officeart/2008/layout/VerticalCurvedList"/>
    <dgm:cxn modelId="{CAFD6A74-F863-4D2E-9ECC-100F0756D54B}" type="presParOf" srcId="{200EB2A7-140B-DB49-A0D7-93A0F4140583}" destId="{A21A2ECD-D6E5-D242-A5D9-D5BC2C2292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2B3BE-4E58-0D4E-8476-8C7D2071A943}" type="doc">
      <dgm:prSet loTypeId="urn:microsoft.com/office/officeart/2005/8/layout/equation1" loCatId="" qsTypeId="urn:microsoft.com/office/officeart/2005/8/quickstyle/simple1" qsCatId="simple" csTypeId="urn:microsoft.com/office/officeart/2005/8/colors/accent3_2" csCatId="accent3" phldr="1"/>
      <dgm:spPr/>
    </dgm:pt>
    <dgm:pt modelId="{B2DB75A7-39A0-8F45-A312-FB61CBC098BC}">
      <dgm:prSet phldrT="[Texto]" custT="1"/>
      <dgm:spPr/>
      <dgm:t>
        <a:bodyPr/>
        <a:lstStyle/>
        <a:p>
          <a:r>
            <a:rPr lang="es-ES" sz="1400" dirty="0" smtClean="0"/>
            <a:t>Objeto</a:t>
          </a:r>
        </a:p>
        <a:p>
          <a:r>
            <a:rPr lang="es-ES" sz="1400" dirty="0" smtClean="0"/>
            <a:t>(población)</a:t>
          </a:r>
          <a:endParaRPr lang="es-ES" sz="1400" dirty="0"/>
        </a:p>
      </dgm:t>
    </dgm:pt>
    <dgm:pt modelId="{FE698B4D-D241-AC4B-A902-1DF4F656BAA5}" type="parTrans" cxnId="{49AC93FD-5DA6-D044-BA4B-7E97F5D6ED54}">
      <dgm:prSet/>
      <dgm:spPr/>
      <dgm:t>
        <a:bodyPr/>
        <a:lstStyle/>
        <a:p>
          <a:endParaRPr lang="es-ES" sz="2400"/>
        </a:p>
      </dgm:t>
    </dgm:pt>
    <dgm:pt modelId="{4CB88717-2C3B-934F-A874-5635EC382A1A}" type="sibTrans" cxnId="{49AC93FD-5DA6-D044-BA4B-7E97F5D6ED54}">
      <dgm:prSet custT="1"/>
      <dgm:spPr/>
      <dgm:t>
        <a:bodyPr/>
        <a:lstStyle/>
        <a:p>
          <a:endParaRPr lang="es-ES" sz="1050"/>
        </a:p>
      </dgm:t>
    </dgm:pt>
    <dgm:pt modelId="{40F95922-33A3-DB41-9FC8-E2EB8F759F9A}">
      <dgm:prSet phldrT="[Texto]" custT="1"/>
      <dgm:spPr/>
      <dgm:t>
        <a:bodyPr/>
        <a:lstStyle/>
        <a:p>
          <a:r>
            <a:rPr lang="es-ES" sz="1400" dirty="0" smtClean="0"/>
            <a:t>Condición negativa</a:t>
          </a:r>
          <a:endParaRPr lang="es-ES" sz="1400" dirty="0"/>
        </a:p>
      </dgm:t>
    </dgm:pt>
    <dgm:pt modelId="{7F40F189-9CEE-BF43-815B-D8B03B8C1A55}" type="parTrans" cxnId="{ECC9A62B-6110-454A-BC65-340351B7FB62}">
      <dgm:prSet/>
      <dgm:spPr/>
      <dgm:t>
        <a:bodyPr/>
        <a:lstStyle/>
        <a:p>
          <a:endParaRPr lang="es-ES" sz="2400"/>
        </a:p>
      </dgm:t>
    </dgm:pt>
    <dgm:pt modelId="{AD4BF388-7B54-9645-89F7-AFD9F8DEFD44}" type="sibTrans" cxnId="{ECC9A62B-6110-454A-BC65-340351B7FB62}">
      <dgm:prSet custT="1"/>
      <dgm:spPr/>
      <dgm:t>
        <a:bodyPr/>
        <a:lstStyle/>
        <a:p>
          <a:endParaRPr lang="es-ES" sz="1050"/>
        </a:p>
      </dgm:t>
    </dgm:pt>
    <dgm:pt modelId="{66A7FD39-F23E-FB4C-AEB5-2BE4CC619570}">
      <dgm:prSet phldrT="[Texto]" custT="1"/>
      <dgm:spPr/>
      <dgm:t>
        <a:bodyPr/>
        <a:lstStyle/>
        <a:p>
          <a:r>
            <a:rPr lang="es-ES" sz="1400" dirty="0" smtClean="0"/>
            <a:t>Problema</a:t>
          </a:r>
          <a:endParaRPr lang="es-ES" sz="1400" dirty="0"/>
        </a:p>
      </dgm:t>
    </dgm:pt>
    <dgm:pt modelId="{EEA08137-E310-E444-91ED-671FC804D6DC}" type="parTrans" cxnId="{E385C003-0904-B74E-8DA0-DA0FF9B2CE4E}">
      <dgm:prSet/>
      <dgm:spPr/>
      <dgm:t>
        <a:bodyPr/>
        <a:lstStyle/>
        <a:p>
          <a:endParaRPr lang="es-ES" sz="2400"/>
        </a:p>
      </dgm:t>
    </dgm:pt>
    <dgm:pt modelId="{2D5B4410-D786-8C40-AA74-59F33E884A05}" type="sibTrans" cxnId="{E385C003-0904-B74E-8DA0-DA0FF9B2CE4E}">
      <dgm:prSet/>
      <dgm:spPr/>
      <dgm:t>
        <a:bodyPr/>
        <a:lstStyle/>
        <a:p>
          <a:endParaRPr lang="es-ES" sz="2400"/>
        </a:p>
      </dgm:t>
    </dgm:pt>
    <dgm:pt modelId="{FBD256D5-625C-7A4A-B79A-0E146485487F}" type="pres">
      <dgm:prSet presAssocID="{E682B3BE-4E58-0D4E-8476-8C7D2071A943}" presName="linearFlow" presStyleCnt="0">
        <dgm:presLayoutVars>
          <dgm:dir/>
          <dgm:resizeHandles val="exact"/>
        </dgm:presLayoutVars>
      </dgm:prSet>
      <dgm:spPr/>
    </dgm:pt>
    <dgm:pt modelId="{CFD5353A-BD58-3C45-9729-C27B653A772D}" type="pres">
      <dgm:prSet presAssocID="{B2DB75A7-39A0-8F45-A312-FB61CBC098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DDDA59-6751-0F4E-9DBF-F64A16032F19}" type="pres">
      <dgm:prSet presAssocID="{4CB88717-2C3B-934F-A874-5635EC382A1A}" presName="spacerL" presStyleCnt="0"/>
      <dgm:spPr/>
    </dgm:pt>
    <dgm:pt modelId="{AB928E1B-BCF1-1841-9036-145A7BB52FFD}" type="pres">
      <dgm:prSet presAssocID="{4CB88717-2C3B-934F-A874-5635EC382A1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DE0CB5B-9B6A-624E-9BE2-DC43197FD149}" type="pres">
      <dgm:prSet presAssocID="{4CB88717-2C3B-934F-A874-5635EC382A1A}" presName="spacerR" presStyleCnt="0"/>
      <dgm:spPr/>
    </dgm:pt>
    <dgm:pt modelId="{DF2C02DA-7306-6948-9545-6620D995DC4C}" type="pres">
      <dgm:prSet presAssocID="{40F95922-33A3-DB41-9FC8-E2EB8F759F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7D458-2ABF-2A41-81DE-DA1D994A5BF3}" type="pres">
      <dgm:prSet presAssocID="{AD4BF388-7B54-9645-89F7-AFD9F8DEFD44}" presName="spacerL" presStyleCnt="0"/>
      <dgm:spPr/>
    </dgm:pt>
    <dgm:pt modelId="{0166884C-69AC-1140-A3F2-7D4A1778681F}" type="pres">
      <dgm:prSet presAssocID="{AD4BF388-7B54-9645-89F7-AFD9F8DEFD4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62CFC45C-7955-EF4D-872C-20B3236743C9}" type="pres">
      <dgm:prSet presAssocID="{AD4BF388-7B54-9645-89F7-AFD9F8DEFD44}" presName="spacerR" presStyleCnt="0"/>
      <dgm:spPr/>
    </dgm:pt>
    <dgm:pt modelId="{A1976144-F133-9C46-9B23-A34DB7204EE5}" type="pres">
      <dgm:prSet presAssocID="{66A7FD39-F23E-FB4C-AEB5-2BE4CC6195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676D5C-0D60-4A08-9D8E-B41E19873D5E}" type="presOf" srcId="{B2DB75A7-39A0-8F45-A312-FB61CBC098BC}" destId="{CFD5353A-BD58-3C45-9729-C27B653A772D}" srcOrd="0" destOrd="0" presId="urn:microsoft.com/office/officeart/2005/8/layout/equation1"/>
    <dgm:cxn modelId="{6577FE56-A83D-4C6C-B54B-AF4018215FA9}" type="presOf" srcId="{40F95922-33A3-DB41-9FC8-E2EB8F759F9A}" destId="{DF2C02DA-7306-6948-9545-6620D995DC4C}" srcOrd="0" destOrd="0" presId="urn:microsoft.com/office/officeart/2005/8/layout/equation1"/>
    <dgm:cxn modelId="{49AC93FD-5DA6-D044-BA4B-7E97F5D6ED54}" srcId="{E682B3BE-4E58-0D4E-8476-8C7D2071A943}" destId="{B2DB75A7-39A0-8F45-A312-FB61CBC098BC}" srcOrd="0" destOrd="0" parTransId="{FE698B4D-D241-AC4B-A902-1DF4F656BAA5}" sibTransId="{4CB88717-2C3B-934F-A874-5635EC382A1A}"/>
    <dgm:cxn modelId="{ECC9A62B-6110-454A-BC65-340351B7FB62}" srcId="{E682B3BE-4E58-0D4E-8476-8C7D2071A943}" destId="{40F95922-33A3-DB41-9FC8-E2EB8F759F9A}" srcOrd="1" destOrd="0" parTransId="{7F40F189-9CEE-BF43-815B-D8B03B8C1A55}" sibTransId="{AD4BF388-7B54-9645-89F7-AFD9F8DEFD44}"/>
    <dgm:cxn modelId="{8008D8F7-5B3F-42D2-96B4-C9EFFCD48AE8}" type="presOf" srcId="{4CB88717-2C3B-934F-A874-5635EC382A1A}" destId="{AB928E1B-BCF1-1841-9036-145A7BB52FFD}" srcOrd="0" destOrd="0" presId="urn:microsoft.com/office/officeart/2005/8/layout/equation1"/>
    <dgm:cxn modelId="{E385C003-0904-B74E-8DA0-DA0FF9B2CE4E}" srcId="{E682B3BE-4E58-0D4E-8476-8C7D2071A943}" destId="{66A7FD39-F23E-FB4C-AEB5-2BE4CC619570}" srcOrd="2" destOrd="0" parTransId="{EEA08137-E310-E444-91ED-671FC804D6DC}" sibTransId="{2D5B4410-D786-8C40-AA74-59F33E884A05}"/>
    <dgm:cxn modelId="{77B900C7-F61E-495C-9E01-EE7B4CB5ADA8}" type="presOf" srcId="{AD4BF388-7B54-9645-89F7-AFD9F8DEFD44}" destId="{0166884C-69AC-1140-A3F2-7D4A1778681F}" srcOrd="0" destOrd="0" presId="urn:microsoft.com/office/officeart/2005/8/layout/equation1"/>
    <dgm:cxn modelId="{56BA0213-836C-44E7-81E4-3CC102A7B4B6}" type="presOf" srcId="{66A7FD39-F23E-FB4C-AEB5-2BE4CC619570}" destId="{A1976144-F133-9C46-9B23-A34DB7204EE5}" srcOrd="0" destOrd="0" presId="urn:microsoft.com/office/officeart/2005/8/layout/equation1"/>
    <dgm:cxn modelId="{9869DE20-BBE6-4807-852F-F24B5A1D784E}" type="presOf" srcId="{E682B3BE-4E58-0D4E-8476-8C7D2071A943}" destId="{FBD256D5-625C-7A4A-B79A-0E146485487F}" srcOrd="0" destOrd="0" presId="urn:microsoft.com/office/officeart/2005/8/layout/equation1"/>
    <dgm:cxn modelId="{A8DFB370-2F22-4D7A-B355-F67BE0994483}" type="presParOf" srcId="{FBD256D5-625C-7A4A-B79A-0E146485487F}" destId="{CFD5353A-BD58-3C45-9729-C27B653A772D}" srcOrd="0" destOrd="0" presId="urn:microsoft.com/office/officeart/2005/8/layout/equation1"/>
    <dgm:cxn modelId="{8518CC33-0B69-4C4B-B3C0-067D5ECAF569}" type="presParOf" srcId="{FBD256D5-625C-7A4A-B79A-0E146485487F}" destId="{52DDDA59-6751-0F4E-9DBF-F64A16032F19}" srcOrd="1" destOrd="0" presId="urn:microsoft.com/office/officeart/2005/8/layout/equation1"/>
    <dgm:cxn modelId="{5A97F171-39F0-4124-897A-911488176BC4}" type="presParOf" srcId="{FBD256D5-625C-7A4A-B79A-0E146485487F}" destId="{AB928E1B-BCF1-1841-9036-145A7BB52FFD}" srcOrd="2" destOrd="0" presId="urn:microsoft.com/office/officeart/2005/8/layout/equation1"/>
    <dgm:cxn modelId="{7EA8C5AD-FC16-4C99-AD4C-1416C5FC57D6}" type="presParOf" srcId="{FBD256D5-625C-7A4A-B79A-0E146485487F}" destId="{7DE0CB5B-9B6A-624E-9BE2-DC43197FD149}" srcOrd="3" destOrd="0" presId="urn:microsoft.com/office/officeart/2005/8/layout/equation1"/>
    <dgm:cxn modelId="{2098AF7E-5428-4F3C-A48E-9A387FC0A428}" type="presParOf" srcId="{FBD256D5-625C-7A4A-B79A-0E146485487F}" destId="{DF2C02DA-7306-6948-9545-6620D995DC4C}" srcOrd="4" destOrd="0" presId="urn:microsoft.com/office/officeart/2005/8/layout/equation1"/>
    <dgm:cxn modelId="{40487383-7196-46EF-840C-C8F9C7ED81B3}" type="presParOf" srcId="{FBD256D5-625C-7A4A-B79A-0E146485487F}" destId="{4797D458-2ABF-2A41-81DE-DA1D994A5BF3}" srcOrd="5" destOrd="0" presId="urn:microsoft.com/office/officeart/2005/8/layout/equation1"/>
    <dgm:cxn modelId="{5591006D-7D98-4625-AC25-8D6093ABE462}" type="presParOf" srcId="{FBD256D5-625C-7A4A-B79A-0E146485487F}" destId="{0166884C-69AC-1140-A3F2-7D4A1778681F}" srcOrd="6" destOrd="0" presId="urn:microsoft.com/office/officeart/2005/8/layout/equation1"/>
    <dgm:cxn modelId="{8FA60D6A-E45C-45F8-B860-77900FA9C327}" type="presParOf" srcId="{FBD256D5-625C-7A4A-B79A-0E146485487F}" destId="{62CFC45C-7955-EF4D-872C-20B3236743C9}" srcOrd="7" destOrd="0" presId="urn:microsoft.com/office/officeart/2005/8/layout/equation1"/>
    <dgm:cxn modelId="{57639D85-4C0A-421B-9A0C-380687B01B64}" type="presParOf" srcId="{FBD256D5-625C-7A4A-B79A-0E146485487F}" destId="{A1976144-F133-9C46-9B23-A34DB7204EE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FAD06-00D1-9342-AE34-322A725DB8B7}" type="doc">
      <dgm:prSet loTypeId="urn:microsoft.com/office/officeart/2008/layout/VerticalCurvedList" loCatId="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7F95FD76-2420-1348-8C0B-273DE9C15BD3}">
      <dgm:prSet phldrT="[Texto]" custT="1"/>
      <dgm:spPr/>
      <dgm:t>
        <a:bodyPr/>
        <a:lstStyle/>
        <a:p>
          <a:r>
            <a:rPr lang="es-ES" sz="2400" dirty="0" smtClean="0"/>
            <a:t> Información básica</a:t>
          </a:r>
          <a:endParaRPr lang="es-ES" sz="2400" dirty="0"/>
        </a:p>
      </dgm:t>
    </dgm:pt>
    <dgm:pt modelId="{43980F14-8D04-C948-AF7F-DDAFCA57504D}" type="parTrans" cxnId="{F1209CA1-D7A2-A842-8689-48F08C06B9B2}">
      <dgm:prSet/>
      <dgm:spPr/>
      <dgm:t>
        <a:bodyPr/>
        <a:lstStyle/>
        <a:p>
          <a:endParaRPr lang="es-ES" sz="3200"/>
        </a:p>
      </dgm:t>
    </dgm:pt>
    <dgm:pt modelId="{51BB1773-244A-C24A-8EA8-C02C7AAF817B}" type="sibTrans" cxnId="{F1209CA1-D7A2-A842-8689-48F08C06B9B2}">
      <dgm:prSet/>
      <dgm:spPr/>
      <dgm:t>
        <a:bodyPr/>
        <a:lstStyle/>
        <a:p>
          <a:endParaRPr lang="es-ES" sz="3200"/>
        </a:p>
      </dgm:t>
    </dgm:pt>
    <dgm:pt modelId="{1DD79CF6-3DC2-EC4C-B110-46F88B1E6785}">
      <dgm:prSet phldrT="[Texto]" custT="1"/>
      <dgm:spPr/>
      <dgm:t>
        <a:bodyPr/>
        <a:lstStyle/>
        <a:p>
          <a:r>
            <a:rPr lang="es-ES" sz="2400" dirty="0" smtClean="0"/>
            <a:t>Objetivos </a:t>
          </a:r>
          <a:endParaRPr lang="es-ES" sz="2400" dirty="0"/>
        </a:p>
      </dgm:t>
    </dgm:pt>
    <dgm:pt modelId="{BB12CE38-52ED-5247-B83B-A64D7D1C6FE6}" type="parTrans" cxnId="{71560FE8-DDE4-3F4D-9C31-597946561E8B}">
      <dgm:prSet/>
      <dgm:spPr/>
      <dgm:t>
        <a:bodyPr/>
        <a:lstStyle/>
        <a:p>
          <a:endParaRPr lang="es-ES" sz="3200"/>
        </a:p>
      </dgm:t>
    </dgm:pt>
    <dgm:pt modelId="{90D0C2DA-EB0E-804E-9209-05B79B22D39E}" type="sibTrans" cxnId="{71560FE8-DDE4-3F4D-9C31-597946561E8B}">
      <dgm:prSet/>
      <dgm:spPr/>
      <dgm:t>
        <a:bodyPr/>
        <a:lstStyle/>
        <a:p>
          <a:endParaRPr lang="es-ES" sz="3200"/>
        </a:p>
      </dgm:t>
    </dgm:pt>
    <dgm:pt modelId="{70F2FB09-011C-7A4A-B6D3-EE911A333A99}">
      <dgm:prSet phldrT="[Texto]" custT="1"/>
      <dgm:spPr/>
      <dgm:t>
        <a:bodyPr/>
        <a:lstStyle/>
        <a:p>
          <a:r>
            <a:rPr lang="es-ES" sz="2400" dirty="0" smtClean="0"/>
            <a:t>Modalidades</a:t>
          </a:r>
          <a:endParaRPr lang="es-ES" sz="2400" dirty="0"/>
        </a:p>
      </dgm:t>
    </dgm:pt>
    <dgm:pt modelId="{43AFDA22-3811-364F-8F52-BC66BD9CDDE3}" type="parTrans" cxnId="{85854EA1-FB8B-2D47-BEDC-4A05B0F904EC}">
      <dgm:prSet/>
      <dgm:spPr/>
      <dgm:t>
        <a:bodyPr/>
        <a:lstStyle/>
        <a:p>
          <a:endParaRPr lang="es-ES" sz="3200"/>
        </a:p>
      </dgm:t>
    </dgm:pt>
    <dgm:pt modelId="{70BDF7CE-0D8F-5745-B05F-CF0FBE83C717}" type="sibTrans" cxnId="{85854EA1-FB8B-2D47-BEDC-4A05B0F904EC}">
      <dgm:prSet/>
      <dgm:spPr/>
      <dgm:t>
        <a:bodyPr/>
        <a:lstStyle/>
        <a:p>
          <a:endParaRPr lang="es-ES" sz="3200"/>
        </a:p>
      </dgm:t>
    </dgm:pt>
    <dgm:pt modelId="{20A0B1D5-B09E-B847-8A20-1B28275C686D}">
      <dgm:prSet phldrT="[Texto]" custT="1"/>
      <dgm:spPr/>
      <dgm:t>
        <a:bodyPr/>
        <a:lstStyle/>
        <a:p>
          <a:r>
            <a:rPr lang="es-ES" sz="2400" dirty="0" smtClean="0"/>
            <a:t>Beneficiarios</a:t>
          </a:r>
          <a:endParaRPr lang="es-ES" sz="2400" dirty="0"/>
        </a:p>
      </dgm:t>
    </dgm:pt>
    <dgm:pt modelId="{B1DB5C38-2D68-7E46-9E7F-58682F6DD5C0}" type="parTrans" cxnId="{A67956AE-049B-D54C-8C56-008385A22461}">
      <dgm:prSet/>
      <dgm:spPr/>
      <dgm:t>
        <a:bodyPr/>
        <a:lstStyle/>
        <a:p>
          <a:endParaRPr lang="es-ES" sz="3200"/>
        </a:p>
      </dgm:t>
    </dgm:pt>
    <dgm:pt modelId="{1D00DC22-0613-3B4E-823E-390BFF38E629}" type="sibTrans" cxnId="{A67956AE-049B-D54C-8C56-008385A22461}">
      <dgm:prSet/>
      <dgm:spPr/>
      <dgm:t>
        <a:bodyPr/>
        <a:lstStyle/>
        <a:p>
          <a:endParaRPr lang="es-ES" sz="3200"/>
        </a:p>
      </dgm:t>
    </dgm:pt>
    <dgm:pt modelId="{6CB84FF2-74C6-1941-ABB3-050838B38327}">
      <dgm:prSet phldrT="[Texto]" custT="1"/>
      <dgm:spPr/>
      <dgm:t>
        <a:bodyPr/>
        <a:lstStyle/>
        <a:p>
          <a:r>
            <a:rPr lang="es-ES" sz="2400" dirty="0" smtClean="0"/>
            <a:t>Sustento legal</a:t>
          </a:r>
          <a:endParaRPr lang="es-ES" sz="2400" dirty="0"/>
        </a:p>
      </dgm:t>
    </dgm:pt>
    <dgm:pt modelId="{D70C908C-4492-D449-AC24-AF318262DACA}" type="parTrans" cxnId="{E31AC3A7-CF19-0146-9250-50784C65EAC4}">
      <dgm:prSet/>
      <dgm:spPr/>
      <dgm:t>
        <a:bodyPr/>
        <a:lstStyle/>
        <a:p>
          <a:endParaRPr lang="es-ES" sz="3200"/>
        </a:p>
      </dgm:t>
    </dgm:pt>
    <dgm:pt modelId="{FCB5980B-E22A-1D4E-9C3E-3AFDA436F793}" type="sibTrans" cxnId="{E31AC3A7-CF19-0146-9250-50784C65EAC4}">
      <dgm:prSet/>
      <dgm:spPr/>
      <dgm:t>
        <a:bodyPr/>
        <a:lstStyle/>
        <a:p>
          <a:endParaRPr lang="es-ES" sz="3200"/>
        </a:p>
      </dgm:t>
    </dgm:pt>
    <dgm:pt modelId="{92B4D460-82E2-374D-9754-AEDB31C64AAE}">
      <dgm:prSet phldrT="[Texto]" custT="1"/>
      <dgm:spPr/>
      <dgm:t>
        <a:bodyPr/>
        <a:lstStyle/>
        <a:p>
          <a:r>
            <a:rPr lang="es-ES" sz="2400" dirty="0" smtClean="0"/>
            <a:t>Presupuesto</a:t>
          </a:r>
          <a:endParaRPr lang="es-ES" sz="2400" dirty="0"/>
        </a:p>
      </dgm:t>
    </dgm:pt>
    <dgm:pt modelId="{2B015E9F-C89B-9D4E-B63E-BBDB1830D474}" type="parTrans" cxnId="{C627A675-7752-2043-AAA5-DDACC6377FB3}">
      <dgm:prSet/>
      <dgm:spPr/>
      <dgm:t>
        <a:bodyPr/>
        <a:lstStyle/>
        <a:p>
          <a:endParaRPr lang="es-ES" sz="3200"/>
        </a:p>
      </dgm:t>
    </dgm:pt>
    <dgm:pt modelId="{66F18268-D3FA-C445-9730-84731F1DCD07}" type="sibTrans" cxnId="{C627A675-7752-2043-AAA5-DDACC6377FB3}">
      <dgm:prSet/>
      <dgm:spPr/>
      <dgm:t>
        <a:bodyPr/>
        <a:lstStyle/>
        <a:p>
          <a:endParaRPr lang="es-ES" sz="3200"/>
        </a:p>
      </dgm:t>
    </dgm:pt>
    <dgm:pt modelId="{8E954D70-12A1-694A-8515-766C375849ED}">
      <dgm:prSet phldrT="[Texto]" custT="1"/>
      <dgm:spPr/>
      <dgm:t>
        <a:bodyPr/>
        <a:lstStyle/>
        <a:p>
          <a:r>
            <a:rPr lang="es-ES" sz="2400" dirty="0" smtClean="0"/>
            <a:t>Diagnóstico</a:t>
          </a:r>
          <a:endParaRPr lang="es-ES" sz="2400" dirty="0"/>
        </a:p>
      </dgm:t>
    </dgm:pt>
    <dgm:pt modelId="{5EC123CD-BDFA-3C44-90E2-E66A7CF589C5}" type="parTrans" cxnId="{EA67C3D6-CE51-5941-9414-03218493AF84}">
      <dgm:prSet/>
      <dgm:spPr/>
      <dgm:t>
        <a:bodyPr/>
        <a:lstStyle/>
        <a:p>
          <a:endParaRPr lang="es-ES" sz="3200"/>
        </a:p>
      </dgm:t>
    </dgm:pt>
    <dgm:pt modelId="{588E0CF8-4F1F-6848-9949-64AF3B49C6CA}" type="sibTrans" cxnId="{EA67C3D6-CE51-5941-9414-03218493AF84}">
      <dgm:prSet/>
      <dgm:spPr/>
      <dgm:t>
        <a:bodyPr/>
        <a:lstStyle/>
        <a:p>
          <a:endParaRPr lang="es-ES" sz="3200"/>
        </a:p>
      </dgm:t>
    </dgm:pt>
    <dgm:pt modelId="{6DFD0980-A061-4517-B591-AB008F98F197}">
      <dgm:prSet phldrT="[Texto]" custT="1"/>
      <dgm:spPr/>
      <dgm:t>
        <a:bodyPr/>
        <a:lstStyle/>
        <a:p>
          <a:endParaRPr lang="es-ES" sz="2400" dirty="0"/>
        </a:p>
      </dgm:t>
    </dgm:pt>
    <dgm:pt modelId="{74699A1B-6287-4199-AF4E-1632F6A39B3B}" type="parTrans" cxnId="{52A170FC-6017-4A21-8206-B1097A0CBC22}">
      <dgm:prSet/>
      <dgm:spPr/>
      <dgm:t>
        <a:bodyPr/>
        <a:lstStyle/>
        <a:p>
          <a:endParaRPr lang="es-MX"/>
        </a:p>
      </dgm:t>
    </dgm:pt>
    <dgm:pt modelId="{AA06E5FA-BA75-4BAE-8AD5-2225C6845F07}" type="sibTrans" cxnId="{52A170FC-6017-4A21-8206-B1097A0CBC22}">
      <dgm:prSet/>
      <dgm:spPr/>
      <dgm:t>
        <a:bodyPr/>
        <a:lstStyle/>
        <a:p>
          <a:endParaRPr lang="es-MX"/>
        </a:p>
      </dgm:t>
    </dgm:pt>
    <dgm:pt modelId="{52FF2E8F-6E08-DF4E-9680-EEC8126CBB3D}" type="pres">
      <dgm:prSet presAssocID="{D42FAD06-00D1-9342-AE34-322A725DB8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1013E47-42A8-2F42-BEB5-D68F7203F7E7}" type="pres">
      <dgm:prSet presAssocID="{D42FAD06-00D1-9342-AE34-322A725DB8B7}" presName="Name1" presStyleCnt="0"/>
      <dgm:spPr/>
    </dgm:pt>
    <dgm:pt modelId="{CAF0666B-E2EA-884C-886D-A97F398235EC}" type="pres">
      <dgm:prSet presAssocID="{D42FAD06-00D1-9342-AE34-322A725DB8B7}" presName="cycle" presStyleCnt="0"/>
      <dgm:spPr/>
    </dgm:pt>
    <dgm:pt modelId="{C3C91893-CC49-A545-9703-2489670843F5}" type="pres">
      <dgm:prSet presAssocID="{D42FAD06-00D1-9342-AE34-322A725DB8B7}" presName="srcNode" presStyleLbl="node1" presStyleIdx="0" presStyleCnt="7"/>
      <dgm:spPr/>
    </dgm:pt>
    <dgm:pt modelId="{C9252D55-B6EE-2A42-9DD0-736502E26931}" type="pres">
      <dgm:prSet presAssocID="{D42FAD06-00D1-9342-AE34-322A725DB8B7}" presName="conn" presStyleLbl="parChTrans1D2" presStyleIdx="0" presStyleCnt="1"/>
      <dgm:spPr/>
      <dgm:t>
        <a:bodyPr/>
        <a:lstStyle/>
        <a:p>
          <a:endParaRPr lang="es-ES"/>
        </a:p>
      </dgm:t>
    </dgm:pt>
    <dgm:pt modelId="{99DB1169-E532-E647-8160-0C84A512DB75}" type="pres">
      <dgm:prSet presAssocID="{D42FAD06-00D1-9342-AE34-322A725DB8B7}" presName="extraNode" presStyleLbl="node1" presStyleIdx="0" presStyleCnt="7"/>
      <dgm:spPr/>
    </dgm:pt>
    <dgm:pt modelId="{7336AD2A-FF2D-DA41-A2D6-13F1A699B7E8}" type="pres">
      <dgm:prSet presAssocID="{D42FAD06-00D1-9342-AE34-322A725DB8B7}" presName="dstNode" presStyleLbl="node1" presStyleIdx="0" presStyleCnt="7"/>
      <dgm:spPr/>
    </dgm:pt>
    <dgm:pt modelId="{385D8CF3-2DAB-C645-A750-FAE2F56E2672}" type="pres">
      <dgm:prSet presAssocID="{7F95FD76-2420-1348-8C0B-273DE9C15BD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C6E384-05C8-6846-A0EC-F3189CEFC980}" type="pres">
      <dgm:prSet presAssocID="{7F95FD76-2420-1348-8C0B-273DE9C15BD3}" presName="accent_1" presStyleCnt="0"/>
      <dgm:spPr/>
    </dgm:pt>
    <dgm:pt modelId="{6B46F71A-96CC-1D47-8BD6-D9643B957DE7}" type="pres">
      <dgm:prSet presAssocID="{7F95FD76-2420-1348-8C0B-273DE9C15BD3}" presName="accentRepeatNode" presStyleLbl="solidFgAcc1" presStyleIdx="0" presStyleCnt="7"/>
      <dgm:spPr/>
    </dgm:pt>
    <dgm:pt modelId="{A8AC4E04-166D-F44B-BAB8-506C4DB538C7}" type="pres">
      <dgm:prSet presAssocID="{1DD79CF6-3DC2-EC4C-B110-46F88B1E678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3865AD-12F7-5445-B5F2-E2525B7B4425}" type="pres">
      <dgm:prSet presAssocID="{1DD79CF6-3DC2-EC4C-B110-46F88B1E6785}" presName="accent_2" presStyleCnt="0"/>
      <dgm:spPr/>
    </dgm:pt>
    <dgm:pt modelId="{00E0F750-BD4B-0445-947D-DAB2E4C15FB3}" type="pres">
      <dgm:prSet presAssocID="{1DD79CF6-3DC2-EC4C-B110-46F88B1E6785}" presName="accentRepeatNode" presStyleLbl="solidFgAcc1" presStyleIdx="1" presStyleCnt="7"/>
      <dgm:spPr/>
    </dgm:pt>
    <dgm:pt modelId="{403DE6BD-8D16-624A-90C4-AADA0AFF8D2D}" type="pres">
      <dgm:prSet presAssocID="{70F2FB09-011C-7A4A-B6D3-EE911A333A9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B8599D-9329-CC43-9EFA-A48C4BED01BD}" type="pres">
      <dgm:prSet presAssocID="{70F2FB09-011C-7A4A-B6D3-EE911A333A99}" presName="accent_3" presStyleCnt="0"/>
      <dgm:spPr/>
    </dgm:pt>
    <dgm:pt modelId="{A638C666-3D01-8144-8454-553361DBAF45}" type="pres">
      <dgm:prSet presAssocID="{70F2FB09-011C-7A4A-B6D3-EE911A333A99}" presName="accentRepeatNode" presStyleLbl="solidFgAcc1" presStyleIdx="2" presStyleCnt="7"/>
      <dgm:spPr/>
    </dgm:pt>
    <dgm:pt modelId="{5BA362DD-0096-D048-AC79-0ED28F765A35}" type="pres">
      <dgm:prSet presAssocID="{20A0B1D5-B09E-B847-8A20-1B28275C686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42554D-C192-104E-87A7-ADF9337C991F}" type="pres">
      <dgm:prSet presAssocID="{20A0B1D5-B09E-B847-8A20-1B28275C686D}" presName="accent_4" presStyleCnt="0"/>
      <dgm:spPr/>
    </dgm:pt>
    <dgm:pt modelId="{C4A47505-0CD3-314C-ACE0-1284E9AB3355}" type="pres">
      <dgm:prSet presAssocID="{20A0B1D5-B09E-B847-8A20-1B28275C686D}" presName="accentRepeatNode" presStyleLbl="solidFgAcc1" presStyleIdx="3" presStyleCnt="7"/>
      <dgm:spPr/>
    </dgm:pt>
    <dgm:pt modelId="{C13F76F0-2249-0543-B4AD-5D8172BF5DD0}" type="pres">
      <dgm:prSet presAssocID="{6CB84FF2-74C6-1941-ABB3-050838B3832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20FF5E-9802-8842-A297-2AE8875F6611}" type="pres">
      <dgm:prSet presAssocID="{6CB84FF2-74C6-1941-ABB3-050838B38327}" presName="accent_5" presStyleCnt="0"/>
      <dgm:spPr/>
    </dgm:pt>
    <dgm:pt modelId="{E075AF5A-7D73-5F49-A9FD-258732B4B9EE}" type="pres">
      <dgm:prSet presAssocID="{6CB84FF2-74C6-1941-ABB3-050838B38327}" presName="accentRepeatNode" presStyleLbl="solidFgAcc1" presStyleIdx="4" presStyleCnt="7"/>
      <dgm:spPr/>
    </dgm:pt>
    <dgm:pt modelId="{7E35FF73-5CE9-5444-8E80-ADE04041DE03}" type="pres">
      <dgm:prSet presAssocID="{92B4D460-82E2-374D-9754-AEDB31C64AA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FDC0CD-DE71-854E-9DE4-60CB64A881B8}" type="pres">
      <dgm:prSet presAssocID="{92B4D460-82E2-374D-9754-AEDB31C64AAE}" presName="accent_6" presStyleCnt="0"/>
      <dgm:spPr/>
    </dgm:pt>
    <dgm:pt modelId="{01E17110-F26E-494F-B0F5-A5BBF983C5CA}" type="pres">
      <dgm:prSet presAssocID="{92B4D460-82E2-374D-9754-AEDB31C64AAE}" presName="accentRepeatNode" presStyleLbl="solidFgAcc1" presStyleIdx="5" presStyleCnt="7"/>
      <dgm:spPr/>
    </dgm:pt>
    <dgm:pt modelId="{CBCB293D-682D-C245-95AC-01E84AA5F4C8}" type="pres">
      <dgm:prSet presAssocID="{8E954D70-12A1-694A-8515-766C375849E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0EB2A7-140B-DB49-A0D7-93A0F4140583}" type="pres">
      <dgm:prSet presAssocID="{8E954D70-12A1-694A-8515-766C375849ED}" presName="accent_7" presStyleCnt="0"/>
      <dgm:spPr/>
    </dgm:pt>
    <dgm:pt modelId="{A21A2ECD-D6E5-D242-A5D9-D5BC2C2292B6}" type="pres">
      <dgm:prSet presAssocID="{8E954D70-12A1-694A-8515-766C375849ED}" presName="accentRepeatNode" presStyleLbl="solidFgAcc1" presStyleIdx="6" presStyleCnt="7"/>
      <dgm:spPr/>
    </dgm:pt>
  </dgm:ptLst>
  <dgm:cxnLst>
    <dgm:cxn modelId="{F58EEC3D-CE61-094D-AF28-E8B75CFD8A90}" type="presOf" srcId="{70F2FB09-011C-7A4A-B6D3-EE911A333A99}" destId="{403DE6BD-8D16-624A-90C4-AADA0AFF8D2D}" srcOrd="0" destOrd="0" presId="urn:microsoft.com/office/officeart/2008/layout/VerticalCurvedList"/>
    <dgm:cxn modelId="{0AF9A703-5052-2447-B43A-A2F7EF36EA06}" type="presOf" srcId="{6CB84FF2-74C6-1941-ABB3-050838B38327}" destId="{C13F76F0-2249-0543-B4AD-5D8172BF5DD0}" srcOrd="0" destOrd="0" presId="urn:microsoft.com/office/officeart/2008/layout/VerticalCurvedList"/>
    <dgm:cxn modelId="{F1209CA1-D7A2-A842-8689-48F08C06B9B2}" srcId="{D42FAD06-00D1-9342-AE34-322A725DB8B7}" destId="{7F95FD76-2420-1348-8C0B-273DE9C15BD3}" srcOrd="0" destOrd="0" parTransId="{43980F14-8D04-C948-AF7F-DDAFCA57504D}" sibTransId="{51BB1773-244A-C24A-8EA8-C02C7AAF817B}"/>
    <dgm:cxn modelId="{A67956AE-049B-D54C-8C56-008385A22461}" srcId="{D42FAD06-00D1-9342-AE34-322A725DB8B7}" destId="{20A0B1D5-B09E-B847-8A20-1B28275C686D}" srcOrd="3" destOrd="0" parTransId="{B1DB5C38-2D68-7E46-9E7F-58682F6DD5C0}" sibTransId="{1D00DC22-0613-3B4E-823E-390BFF38E629}"/>
    <dgm:cxn modelId="{B985A27C-7E65-9A48-81C6-EF15B57E1F5A}" type="presOf" srcId="{92B4D460-82E2-374D-9754-AEDB31C64AAE}" destId="{7E35FF73-5CE9-5444-8E80-ADE04041DE03}" srcOrd="0" destOrd="0" presId="urn:microsoft.com/office/officeart/2008/layout/VerticalCurvedList"/>
    <dgm:cxn modelId="{674A05AE-5731-7A4C-9377-3BBBBB5C2F00}" type="presOf" srcId="{51BB1773-244A-C24A-8EA8-C02C7AAF817B}" destId="{C9252D55-B6EE-2A42-9DD0-736502E26931}" srcOrd="0" destOrd="0" presId="urn:microsoft.com/office/officeart/2008/layout/VerticalCurvedList"/>
    <dgm:cxn modelId="{52A170FC-6017-4A21-8206-B1097A0CBC22}" srcId="{D42FAD06-00D1-9342-AE34-322A725DB8B7}" destId="{6DFD0980-A061-4517-B591-AB008F98F197}" srcOrd="7" destOrd="0" parTransId="{74699A1B-6287-4199-AF4E-1632F6A39B3B}" sibTransId="{AA06E5FA-BA75-4BAE-8AD5-2225C6845F07}"/>
    <dgm:cxn modelId="{71560FE8-DDE4-3F4D-9C31-597946561E8B}" srcId="{D42FAD06-00D1-9342-AE34-322A725DB8B7}" destId="{1DD79CF6-3DC2-EC4C-B110-46F88B1E6785}" srcOrd="1" destOrd="0" parTransId="{BB12CE38-52ED-5247-B83B-A64D7D1C6FE6}" sibTransId="{90D0C2DA-EB0E-804E-9209-05B79B22D39E}"/>
    <dgm:cxn modelId="{85854EA1-FB8B-2D47-BEDC-4A05B0F904EC}" srcId="{D42FAD06-00D1-9342-AE34-322A725DB8B7}" destId="{70F2FB09-011C-7A4A-B6D3-EE911A333A99}" srcOrd="2" destOrd="0" parTransId="{43AFDA22-3811-364F-8F52-BC66BD9CDDE3}" sibTransId="{70BDF7CE-0D8F-5745-B05F-CF0FBE83C717}"/>
    <dgm:cxn modelId="{EA67C3D6-CE51-5941-9414-03218493AF84}" srcId="{D42FAD06-00D1-9342-AE34-322A725DB8B7}" destId="{8E954D70-12A1-694A-8515-766C375849ED}" srcOrd="6" destOrd="0" parTransId="{5EC123CD-BDFA-3C44-90E2-E66A7CF589C5}" sibTransId="{588E0CF8-4F1F-6848-9949-64AF3B49C6CA}"/>
    <dgm:cxn modelId="{203713A9-791B-414E-B7C6-5C5D5561FE73}" type="presOf" srcId="{8E954D70-12A1-694A-8515-766C375849ED}" destId="{CBCB293D-682D-C245-95AC-01E84AA5F4C8}" srcOrd="0" destOrd="0" presId="urn:microsoft.com/office/officeart/2008/layout/VerticalCurvedList"/>
    <dgm:cxn modelId="{FFB9EABF-7FC4-1449-A5F1-7FC096CEE95B}" type="presOf" srcId="{20A0B1D5-B09E-B847-8A20-1B28275C686D}" destId="{5BA362DD-0096-D048-AC79-0ED28F765A35}" srcOrd="0" destOrd="0" presId="urn:microsoft.com/office/officeart/2008/layout/VerticalCurvedList"/>
    <dgm:cxn modelId="{E31AC3A7-CF19-0146-9250-50784C65EAC4}" srcId="{D42FAD06-00D1-9342-AE34-322A725DB8B7}" destId="{6CB84FF2-74C6-1941-ABB3-050838B38327}" srcOrd="4" destOrd="0" parTransId="{D70C908C-4492-D449-AC24-AF318262DACA}" sibTransId="{FCB5980B-E22A-1D4E-9C3E-3AFDA436F793}"/>
    <dgm:cxn modelId="{2F612851-E15E-AD4B-8436-820885918557}" type="presOf" srcId="{D42FAD06-00D1-9342-AE34-322A725DB8B7}" destId="{52FF2E8F-6E08-DF4E-9680-EEC8126CBB3D}" srcOrd="0" destOrd="0" presId="urn:microsoft.com/office/officeart/2008/layout/VerticalCurvedList"/>
    <dgm:cxn modelId="{506589EA-5F9B-6442-9B10-CC4E41A9B022}" type="presOf" srcId="{1DD79CF6-3DC2-EC4C-B110-46F88B1E6785}" destId="{A8AC4E04-166D-F44B-BAB8-506C4DB538C7}" srcOrd="0" destOrd="0" presId="urn:microsoft.com/office/officeart/2008/layout/VerticalCurvedList"/>
    <dgm:cxn modelId="{C627A675-7752-2043-AAA5-DDACC6377FB3}" srcId="{D42FAD06-00D1-9342-AE34-322A725DB8B7}" destId="{92B4D460-82E2-374D-9754-AEDB31C64AAE}" srcOrd="5" destOrd="0" parTransId="{2B015E9F-C89B-9D4E-B63E-BBDB1830D474}" sibTransId="{66F18268-D3FA-C445-9730-84731F1DCD07}"/>
    <dgm:cxn modelId="{C81484EF-E571-BB40-A45C-60F31C9610FE}" type="presOf" srcId="{7F95FD76-2420-1348-8C0B-273DE9C15BD3}" destId="{385D8CF3-2DAB-C645-A750-FAE2F56E2672}" srcOrd="0" destOrd="0" presId="urn:microsoft.com/office/officeart/2008/layout/VerticalCurvedList"/>
    <dgm:cxn modelId="{018950F4-333B-174B-B662-C72A1A24FD90}" type="presParOf" srcId="{52FF2E8F-6E08-DF4E-9680-EEC8126CBB3D}" destId="{A1013E47-42A8-2F42-BEB5-D68F7203F7E7}" srcOrd="0" destOrd="0" presId="urn:microsoft.com/office/officeart/2008/layout/VerticalCurvedList"/>
    <dgm:cxn modelId="{A8DDA8D5-D6FF-B14C-81BC-8EF6B327EAC6}" type="presParOf" srcId="{A1013E47-42A8-2F42-BEB5-D68F7203F7E7}" destId="{CAF0666B-E2EA-884C-886D-A97F398235EC}" srcOrd="0" destOrd="0" presId="urn:microsoft.com/office/officeart/2008/layout/VerticalCurvedList"/>
    <dgm:cxn modelId="{CB1B7574-4A98-2D46-8E73-B69E3D50B85A}" type="presParOf" srcId="{CAF0666B-E2EA-884C-886D-A97F398235EC}" destId="{C3C91893-CC49-A545-9703-2489670843F5}" srcOrd="0" destOrd="0" presId="urn:microsoft.com/office/officeart/2008/layout/VerticalCurvedList"/>
    <dgm:cxn modelId="{4687DBDA-A294-394C-BD84-35CA87D7620B}" type="presParOf" srcId="{CAF0666B-E2EA-884C-886D-A97F398235EC}" destId="{C9252D55-B6EE-2A42-9DD0-736502E26931}" srcOrd="1" destOrd="0" presId="urn:microsoft.com/office/officeart/2008/layout/VerticalCurvedList"/>
    <dgm:cxn modelId="{93DA7717-CD68-2949-8A9B-C00699E13EF4}" type="presParOf" srcId="{CAF0666B-E2EA-884C-886D-A97F398235EC}" destId="{99DB1169-E532-E647-8160-0C84A512DB75}" srcOrd="2" destOrd="0" presId="urn:microsoft.com/office/officeart/2008/layout/VerticalCurvedList"/>
    <dgm:cxn modelId="{9869FC66-E310-9A40-BC4C-6C803C812325}" type="presParOf" srcId="{CAF0666B-E2EA-884C-886D-A97F398235EC}" destId="{7336AD2A-FF2D-DA41-A2D6-13F1A699B7E8}" srcOrd="3" destOrd="0" presId="urn:microsoft.com/office/officeart/2008/layout/VerticalCurvedList"/>
    <dgm:cxn modelId="{6F9865AF-59DB-CA49-8C0E-EB114BDCF0A4}" type="presParOf" srcId="{A1013E47-42A8-2F42-BEB5-D68F7203F7E7}" destId="{385D8CF3-2DAB-C645-A750-FAE2F56E2672}" srcOrd="1" destOrd="0" presId="urn:microsoft.com/office/officeart/2008/layout/VerticalCurvedList"/>
    <dgm:cxn modelId="{D6102CFC-AE1C-0B4C-AB66-D1C2B4498A51}" type="presParOf" srcId="{A1013E47-42A8-2F42-BEB5-D68F7203F7E7}" destId="{E4C6E384-05C8-6846-A0EC-F3189CEFC980}" srcOrd="2" destOrd="0" presId="urn:microsoft.com/office/officeart/2008/layout/VerticalCurvedList"/>
    <dgm:cxn modelId="{4C3E5BA3-C4A4-BC41-86C8-4DF5FAB04A03}" type="presParOf" srcId="{E4C6E384-05C8-6846-A0EC-F3189CEFC980}" destId="{6B46F71A-96CC-1D47-8BD6-D9643B957DE7}" srcOrd="0" destOrd="0" presId="urn:microsoft.com/office/officeart/2008/layout/VerticalCurvedList"/>
    <dgm:cxn modelId="{D8D316ED-C55F-7E41-ADB0-A1EB6CECCE25}" type="presParOf" srcId="{A1013E47-42A8-2F42-BEB5-D68F7203F7E7}" destId="{A8AC4E04-166D-F44B-BAB8-506C4DB538C7}" srcOrd="3" destOrd="0" presId="urn:microsoft.com/office/officeart/2008/layout/VerticalCurvedList"/>
    <dgm:cxn modelId="{7F8C4EE2-8BDA-C147-AC97-B80B5848DA1F}" type="presParOf" srcId="{A1013E47-42A8-2F42-BEB5-D68F7203F7E7}" destId="{7E3865AD-12F7-5445-B5F2-E2525B7B4425}" srcOrd="4" destOrd="0" presId="urn:microsoft.com/office/officeart/2008/layout/VerticalCurvedList"/>
    <dgm:cxn modelId="{68973CD2-1D8F-AD41-B9E9-9966A8FE98C5}" type="presParOf" srcId="{7E3865AD-12F7-5445-B5F2-E2525B7B4425}" destId="{00E0F750-BD4B-0445-947D-DAB2E4C15FB3}" srcOrd="0" destOrd="0" presId="urn:microsoft.com/office/officeart/2008/layout/VerticalCurvedList"/>
    <dgm:cxn modelId="{1FAA9CDE-7AF4-6047-96A0-3AA00142F38A}" type="presParOf" srcId="{A1013E47-42A8-2F42-BEB5-D68F7203F7E7}" destId="{403DE6BD-8D16-624A-90C4-AADA0AFF8D2D}" srcOrd="5" destOrd="0" presId="urn:microsoft.com/office/officeart/2008/layout/VerticalCurvedList"/>
    <dgm:cxn modelId="{E580EB72-F3F9-AE4A-AF7B-9C969C62B7DE}" type="presParOf" srcId="{A1013E47-42A8-2F42-BEB5-D68F7203F7E7}" destId="{A5B8599D-9329-CC43-9EFA-A48C4BED01BD}" srcOrd="6" destOrd="0" presId="urn:microsoft.com/office/officeart/2008/layout/VerticalCurvedList"/>
    <dgm:cxn modelId="{98509717-F751-D04D-9855-60FD89ACE5C6}" type="presParOf" srcId="{A5B8599D-9329-CC43-9EFA-A48C4BED01BD}" destId="{A638C666-3D01-8144-8454-553361DBAF45}" srcOrd="0" destOrd="0" presId="urn:microsoft.com/office/officeart/2008/layout/VerticalCurvedList"/>
    <dgm:cxn modelId="{D9DB9E22-5153-BB4E-993E-41A0CF97843B}" type="presParOf" srcId="{A1013E47-42A8-2F42-BEB5-D68F7203F7E7}" destId="{5BA362DD-0096-D048-AC79-0ED28F765A35}" srcOrd="7" destOrd="0" presId="urn:microsoft.com/office/officeart/2008/layout/VerticalCurvedList"/>
    <dgm:cxn modelId="{3B09538E-590F-CF45-AA2C-D23A6566CB09}" type="presParOf" srcId="{A1013E47-42A8-2F42-BEB5-D68F7203F7E7}" destId="{6F42554D-C192-104E-87A7-ADF9337C991F}" srcOrd="8" destOrd="0" presId="urn:microsoft.com/office/officeart/2008/layout/VerticalCurvedList"/>
    <dgm:cxn modelId="{67D133A8-01EE-BC4C-8022-640CDB56DA0D}" type="presParOf" srcId="{6F42554D-C192-104E-87A7-ADF9337C991F}" destId="{C4A47505-0CD3-314C-ACE0-1284E9AB3355}" srcOrd="0" destOrd="0" presId="urn:microsoft.com/office/officeart/2008/layout/VerticalCurvedList"/>
    <dgm:cxn modelId="{F348DE78-3160-6744-BD57-A23D43E2D685}" type="presParOf" srcId="{A1013E47-42A8-2F42-BEB5-D68F7203F7E7}" destId="{C13F76F0-2249-0543-B4AD-5D8172BF5DD0}" srcOrd="9" destOrd="0" presId="urn:microsoft.com/office/officeart/2008/layout/VerticalCurvedList"/>
    <dgm:cxn modelId="{B594A6CB-351E-7F4F-98B4-E550EB763157}" type="presParOf" srcId="{A1013E47-42A8-2F42-BEB5-D68F7203F7E7}" destId="{E920FF5E-9802-8842-A297-2AE8875F6611}" srcOrd="10" destOrd="0" presId="urn:microsoft.com/office/officeart/2008/layout/VerticalCurvedList"/>
    <dgm:cxn modelId="{E21E270F-66BC-D84A-BCF5-290FCB7EE2BC}" type="presParOf" srcId="{E920FF5E-9802-8842-A297-2AE8875F6611}" destId="{E075AF5A-7D73-5F49-A9FD-258732B4B9EE}" srcOrd="0" destOrd="0" presId="urn:microsoft.com/office/officeart/2008/layout/VerticalCurvedList"/>
    <dgm:cxn modelId="{3E28014C-5AE4-C640-AE96-F8ED1D670909}" type="presParOf" srcId="{A1013E47-42A8-2F42-BEB5-D68F7203F7E7}" destId="{7E35FF73-5CE9-5444-8E80-ADE04041DE03}" srcOrd="11" destOrd="0" presId="urn:microsoft.com/office/officeart/2008/layout/VerticalCurvedList"/>
    <dgm:cxn modelId="{E2F86D86-D729-B249-B0B0-CE2ECF75E06C}" type="presParOf" srcId="{A1013E47-42A8-2F42-BEB5-D68F7203F7E7}" destId="{EFFDC0CD-DE71-854E-9DE4-60CB64A881B8}" srcOrd="12" destOrd="0" presId="urn:microsoft.com/office/officeart/2008/layout/VerticalCurvedList"/>
    <dgm:cxn modelId="{E04716CA-ED05-D846-8C46-0C889DF8A91E}" type="presParOf" srcId="{EFFDC0CD-DE71-854E-9DE4-60CB64A881B8}" destId="{01E17110-F26E-494F-B0F5-A5BBF983C5CA}" srcOrd="0" destOrd="0" presId="urn:microsoft.com/office/officeart/2008/layout/VerticalCurvedList"/>
    <dgm:cxn modelId="{4F68F6CA-1BAC-1D4A-AB20-F348DB84799E}" type="presParOf" srcId="{A1013E47-42A8-2F42-BEB5-D68F7203F7E7}" destId="{CBCB293D-682D-C245-95AC-01E84AA5F4C8}" srcOrd="13" destOrd="0" presId="urn:microsoft.com/office/officeart/2008/layout/VerticalCurvedList"/>
    <dgm:cxn modelId="{DA2A8286-FAE9-4E4A-9684-DF994C4D786A}" type="presParOf" srcId="{A1013E47-42A8-2F42-BEB5-D68F7203F7E7}" destId="{200EB2A7-140B-DB49-A0D7-93A0F4140583}" srcOrd="14" destOrd="0" presId="urn:microsoft.com/office/officeart/2008/layout/VerticalCurvedList"/>
    <dgm:cxn modelId="{BA2795C8-9316-CD4B-9DA3-44F5FB41EFB3}" type="presParOf" srcId="{200EB2A7-140B-DB49-A0D7-93A0F4140583}" destId="{A21A2ECD-D6E5-D242-A5D9-D5BC2C2292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DEAA79-DA32-49F3-B19C-9060C6AAEAC1}" type="doc">
      <dgm:prSet loTypeId="urn:microsoft.com/office/officeart/2009/3/layout/PieProcess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4D15200-F9D5-4E8C-9510-31AE6362800B}">
      <dgm:prSet phldrT="[Texto]" custT="1"/>
      <dgm:spPr/>
      <dgm:t>
        <a:bodyPr/>
        <a:lstStyle/>
        <a:p>
          <a:pPr algn="l"/>
          <a:r>
            <a:rPr lang="es-ES" sz="2000" dirty="0" smtClean="0"/>
            <a:t>10 de marzo </a:t>
          </a:r>
          <a:endParaRPr lang="es-ES" sz="2000" dirty="0"/>
        </a:p>
      </dgm:t>
    </dgm:pt>
    <dgm:pt modelId="{C28297A6-60CC-4EDF-8EAA-64AC2F5BA250}" type="parTrans" cxnId="{A6CDDB77-7831-4D62-8A03-2B1D70C23679}">
      <dgm:prSet/>
      <dgm:spPr/>
      <dgm:t>
        <a:bodyPr/>
        <a:lstStyle/>
        <a:p>
          <a:endParaRPr lang="es-ES" sz="1400"/>
        </a:p>
      </dgm:t>
    </dgm:pt>
    <dgm:pt modelId="{6CEBE6DA-EF55-47DF-8AAE-A85EF481807C}" type="sibTrans" cxnId="{A6CDDB77-7831-4D62-8A03-2B1D70C23679}">
      <dgm:prSet/>
      <dgm:spPr/>
      <dgm:t>
        <a:bodyPr/>
        <a:lstStyle/>
        <a:p>
          <a:endParaRPr lang="es-ES" sz="1400"/>
        </a:p>
      </dgm:t>
    </dgm:pt>
    <dgm:pt modelId="{B100F574-73D9-4138-83D3-EADF8620B953}">
      <dgm:prSet phldrT="[Texto]" custT="1"/>
      <dgm:spPr/>
      <dgm:t>
        <a:bodyPr/>
        <a:lstStyle/>
        <a:p>
          <a:r>
            <a:rPr lang="es-ES" sz="1600" dirty="0" smtClean="0"/>
            <a:t>Notificación de inicio del proceso de actualización</a:t>
          </a:r>
        </a:p>
        <a:p>
          <a:endParaRPr lang="es-ES" sz="1600" dirty="0"/>
        </a:p>
      </dgm:t>
    </dgm:pt>
    <dgm:pt modelId="{08F4428F-5B21-4EC1-A81B-F9651B1617F9}" type="parTrans" cxnId="{6C4098BA-BB21-47A6-8726-BF4823834A5C}">
      <dgm:prSet/>
      <dgm:spPr/>
      <dgm:t>
        <a:bodyPr/>
        <a:lstStyle/>
        <a:p>
          <a:endParaRPr lang="es-ES" sz="1400"/>
        </a:p>
      </dgm:t>
    </dgm:pt>
    <dgm:pt modelId="{7E809941-D7E4-45D0-901D-5141C76AC8C9}" type="sibTrans" cxnId="{6C4098BA-BB21-47A6-8726-BF4823834A5C}">
      <dgm:prSet/>
      <dgm:spPr/>
      <dgm:t>
        <a:bodyPr/>
        <a:lstStyle/>
        <a:p>
          <a:endParaRPr lang="es-ES" sz="1400"/>
        </a:p>
      </dgm:t>
    </dgm:pt>
    <dgm:pt modelId="{278F2ABD-D9DE-4F31-9021-CF1728648732}">
      <dgm:prSet phldrT="[Texto]" custT="1"/>
      <dgm:spPr/>
      <dgm:t>
        <a:bodyPr/>
        <a:lstStyle/>
        <a:p>
          <a:pPr algn="l"/>
          <a:r>
            <a:rPr lang="es-ES" sz="2000" dirty="0" smtClean="0"/>
            <a:t>22 de marzo</a:t>
          </a:r>
          <a:endParaRPr lang="es-ES" sz="2000" dirty="0"/>
        </a:p>
      </dgm:t>
    </dgm:pt>
    <dgm:pt modelId="{CC5A1DC5-6870-487D-AC6A-2A4CBD1454B7}" type="parTrans" cxnId="{6824A612-C55F-4F41-B102-F29C7A396839}">
      <dgm:prSet/>
      <dgm:spPr/>
      <dgm:t>
        <a:bodyPr/>
        <a:lstStyle/>
        <a:p>
          <a:endParaRPr lang="es-ES" sz="1400"/>
        </a:p>
      </dgm:t>
    </dgm:pt>
    <dgm:pt modelId="{A046307D-DDE8-4DB4-85D6-EB6E5B53B7D6}" type="sibTrans" cxnId="{6824A612-C55F-4F41-B102-F29C7A396839}">
      <dgm:prSet/>
      <dgm:spPr/>
      <dgm:t>
        <a:bodyPr/>
        <a:lstStyle/>
        <a:p>
          <a:endParaRPr lang="es-ES" sz="1400"/>
        </a:p>
      </dgm:t>
    </dgm:pt>
    <dgm:pt modelId="{6D2FE2C9-CE60-4B86-8E30-C90B91EBDC8C}">
      <dgm:prSet phldrT="[Texto]" custT="1"/>
      <dgm:spPr/>
      <dgm:t>
        <a:bodyPr/>
        <a:lstStyle/>
        <a:p>
          <a:pPr algn="ctr"/>
          <a:r>
            <a:rPr lang="es-ES" sz="1800" dirty="0" smtClean="0"/>
            <a:t>Cierre del proceso de actualización de información de acciones y programas</a:t>
          </a:r>
          <a:endParaRPr lang="es-ES" sz="1800" dirty="0"/>
        </a:p>
      </dgm:t>
    </dgm:pt>
    <dgm:pt modelId="{E807B2AC-496D-4687-A21E-B2CA5BA8935D}" type="parTrans" cxnId="{A575B765-B363-46D1-82DD-655C7601387F}">
      <dgm:prSet/>
      <dgm:spPr/>
      <dgm:t>
        <a:bodyPr/>
        <a:lstStyle/>
        <a:p>
          <a:endParaRPr lang="es-ES" sz="1400"/>
        </a:p>
      </dgm:t>
    </dgm:pt>
    <dgm:pt modelId="{6A9EA033-6E90-44E3-AE38-C3516405B915}" type="sibTrans" cxnId="{A575B765-B363-46D1-82DD-655C7601387F}">
      <dgm:prSet/>
      <dgm:spPr/>
      <dgm:t>
        <a:bodyPr/>
        <a:lstStyle/>
        <a:p>
          <a:endParaRPr lang="es-ES" sz="1400"/>
        </a:p>
      </dgm:t>
    </dgm:pt>
    <dgm:pt modelId="{B5E21E7D-25B4-42BA-9B86-AA10A5D30CCE}">
      <dgm:prSet phldrT="[Texto]" custT="1"/>
      <dgm:spPr/>
      <dgm:t>
        <a:bodyPr/>
        <a:lstStyle/>
        <a:p>
          <a:pPr algn="l"/>
          <a:r>
            <a:rPr lang="es-ES" sz="2000" dirty="0" smtClean="0"/>
            <a:t>27 de marzo</a:t>
          </a:r>
          <a:endParaRPr lang="es-ES" sz="2000" dirty="0"/>
        </a:p>
      </dgm:t>
    </dgm:pt>
    <dgm:pt modelId="{29CC42CC-C5DB-49E0-8735-AD599C0E921A}" type="parTrans" cxnId="{7620B744-993C-4838-9A52-4B9A6A9EA3C5}">
      <dgm:prSet/>
      <dgm:spPr/>
      <dgm:t>
        <a:bodyPr/>
        <a:lstStyle/>
        <a:p>
          <a:endParaRPr lang="es-ES" sz="1400"/>
        </a:p>
      </dgm:t>
    </dgm:pt>
    <dgm:pt modelId="{337D3041-F408-4F39-AC3C-8531096F05CC}" type="sibTrans" cxnId="{7620B744-993C-4838-9A52-4B9A6A9EA3C5}">
      <dgm:prSet/>
      <dgm:spPr/>
      <dgm:t>
        <a:bodyPr/>
        <a:lstStyle/>
        <a:p>
          <a:endParaRPr lang="es-ES" sz="1400"/>
        </a:p>
      </dgm:t>
    </dgm:pt>
    <dgm:pt modelId="{CFE08303-CDEF-4EF3-849C-96676094810C}">
      <dgm:prSet phldrT="[Texto]" custT="1"/>
      <dgm:spPr/>
      <dgm:t>
        <a:bodyPr/>
        <a:lstStyle/>
        <a:p>
          <a:pPr algn="ctr"/>
          <a:r>
            <a:rPr lang="es-ES" sz="1600" b="1" dirty="0" smtClean="0"/>
            <a:t>Publicación de información a los ciudadanos</a:t>
          </a:r>
          <a:endParaRPr lang="es-ES" sz="1600" b="1" dirty="0"/>
        </a:p>
      </dgm:t>
    </dgm:pt>
    <dgm:pt modelId="{12D65F75-CE60-4B23-8E3D-455546AA4A11}" type="parTrans" cxnId="{FF26C422-1750-4C70-8A09-5611A77F5C26}">
      <dgm:prSet/>
      <dgm:spPr/>
      <dgm:t>
        <a:bodyPr/>
        <a:lstStyle/>
        <a:p>
          <a:endParaRPr lang="es-ES" sz="1400"/>
        </a:p>
      </dgm:t>
    </dgm:pt>
    <dgm:pt modelId="{CC70CD79-E507-407A-A9F3-CF4525304B46}" type="sibTrans" cxnId="{FF26C422-1750-4C70-8A09-5611A77F5C26}">
      <dgm:prSet/>
      <dgm:spPr/>
      <dgm:t>
        <a:bodyPr/>
        <a:lstStyle/>
        <a:p>
          <a:endParaRPr lang="es-ES" sz="1400"/>
        </a:p>
      </dgm:t>
    </dgm:pt>
    <dgm:pt modelId="{52B2BBEA-76F6-45FD-8D11-84D539D65CA8}" type="pres">
      <dgm:prSet presAssocID="{7BDEAA79-DA32-49F3-B19C-9060C6AAEAC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105E320-F6B7-446E-82AC-BC624F3D7C33}" type="pres">
      <dgm:prSet presAssocID="{44D15200-F9D5-4E8C-9510-31AE6362800B}" presName="ParentComposite" presStyleCnt="0"/>
      <dgm:spPr/>
    </dgm:pt>
    <dgm:pt modelId="{279C6275-068C-4A48-A0F8-0A96D3555A02}" type="pres">
      <dgm:prSet presAssocID="{44D15200-F9D5-4E8C-9510-31AE6362800B}" presName="Chord" presStyleLbl="bgShp" presStyleIdx="0" presStyleCnt="3" custLinFactNeighborX="-71728" custLinFactNeighborY="12730"/>
      <dgm:spPr/>
    </dgm:pt>
    <dgm:pt modelId="{F85735FF-BBB5-45D9-99C4-A6250957A71B}" type="pres">
      <dgm:prSet presAssocID="{44D15200-F9D5-4E8C-9510-31AE6362800B}" presName="Pie" presStyleLbl="alignNode1" presStyleIdx="0" presStyleCnt="3" custLinFactNeighborX="-88979" custLinFactNeighborY="11137"/>
      <dgm:spPr/>
    </dgm:pt>
    <dgm:pt modelId="{6305C6EF-B41F-4B59-BF58-35F7A3991E83}" type="pres">
      <dgm:prSet presAssocID="{44D15200-F9D5-4E8C-9510-31AE6362800B}" presName="Parent" presStyleLbl="revTx" presStyleIdx="0" presStyleCnt="6" custAng="5400000" custLinFactX="100000" custLinFactNeighborX="113082" custLinFactNeighborY="-66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9DE9C-42A8-4087-A39A-4A6D27DC6BE4}" type="pres">
      <dgm:prSet presAssocID="{7E809941-D7E4-45D0-901D-5141C76AC8C9}" presName="negSibTrans" presStyleCnt="0"/>
      <dgm:spPr/>
    </dgm:pt>
    <dgm:pt modelId="{73813963-15C2-422D-B120-B2D80F273358}" type="pres">
      <dgm:prSet presAssocID="{44D15200-F9D5-4E8C-9510-31AE6362800B}" presName="composite" presStyleCnt="0"/>
      <dgm:spPr/>
    </dgm:pt>
    <dgm:pt modelId="{C4146AA0-357F-4D6A-B223-EA28B9869195}" type="pres">
      <dgm:prSet presAssocID="{44D15200-F9D5-4E8C-9510-31AE6362800B}" presName="Child" presStyleLbl="revTx" presStyleIdx="1" presStyleCnt="6" custScaleX="113717" custScaleY="37482" custLinFactNeighborX="-40099" custLinFactNeighborY="7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07204E-817A-4144-A75A-23440541C09F}" type="pres">
      <dgm:prSet presAssocID="{6CEBE6DA-EF55-47DF-8AAE-A85EF481807C}" presName="sibTrans" presStyleCnt="0"/>
      <dgm:spPr/>
    </dgm:pt>
    <dgm:pt modelId="{38EE2EC3-99D0-4416-A9A6-A4762D1F94C0}" type="pres">
      <dgm:prSet presAssocID="{278F2ABD-D9DE-4F31-9021-CF1728648732}" presName="ParentComposite" presStyleCnt="0"/>
      <dgm:spPr/>
    </dgm:pt>
    <dgm:pt modelId="{BB553CA2-8523-4AE7-AB0D-FFE52D695297}" type="pres">
      <dgm:prSet presAssocID="{278F2ABD-D9DE-4F31-9021-CF1728648732}" presName="Chord" presStyleLbl="bgShp" presStyleIdx="1" presStyleCnt="3" custLinFactNeighborX="-38686"/>
      <dgm:spPr/>
    </dgm:pt>
    <dgm:pt modelId="{5D98810C-1323-47ED-9559-087823180499}" type="pres">
      <dgm:prSet presAssocID="{278F2ABD-D9DE-4F31-9021-CF1728648732}" presName="Pie" presStyleLbl="alignNode1" presStyleIdx="1" presStyleCnt="3" custLinFactNeighborX="-48372"/>
      <dgm:spPr/>
    </dgm:pt>
    <dgm:pt modelId="{8B5641E7-51A9-4A66-8B0F-A3BB1ED6ABEB}" type="pres">
      <dgm:prSet presAssocID="{278F2ABD-D9DE-4F31-9021-CF1728648732}" presName="Parent" presStyleLbl="revTx" presStyleIdx="2" presStyleCnt="6" custAng="5400000" custScaleY="74193" custLinFactX="83732" custLinFactNeighborX="100000" custLinFactNeighborY="-728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144DE4-A02E-4FE6-B55E-DAB9D5F958BB}" type="pres">
      <dgm:prSet presAssocID="{6A9EA033-6E90-44E3-AE38-C3516405B915}" presName="negSibTrans" presStyleCnt="0"/>
      <dgm:spPr/>
    </dgm:pt>
    <dgm:pt modelId="{9D5F7731-79AF-4092-BA1B-E3D7D081FF7D}" type="pres">
      <dgm:prSet presAssocID="{278F2ABD-D9DE-4F31-9021-CF1728648732}" presName="composite" presStyleCnt="0"/>
      <dgm:spPr/>
    </dgm:pt>
    <dgm:pt modelId="{80D385FE-DCD7-443E-AB25-959249A8143B}" type="pres">
      <dgm:prSet presAssocID="{278F2ABD-D9DE-4F31-9021-CF1728648732}" presName="Child" presStyleLbl="revTx" presStyleIdx="3" presStyleCnt="6" custScaleX="175364" custScaleY="34300" custLinFactNeighborX="-51965" custLinFactNeighborY="6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A2F70B-7AB4-4A1A-B22E-EC7799FAAE64}" type="pres">
      <dgm:prSet presAssocID="{A046307D-DDE8-4DB4-85D6-EB6E5B53B7D6}" presName="sibTrans" presStyleCnt="0"/>
      <dgm:spPr/>
    </dgm:pt>
    <dgm:pt modelId="{2F27FA92-76FD-4D82-8A1B-662B368B016F}" type="pres">
      <dgm:prSet presAssocID="{B5E21E7D-25B4-42BA-9B86-AA10A5D30CCE}" presName="ParentComposite" presStyleCnt="0"/>
      <dgm:spPr/>
    </dgm:pt>
    <dgm:pt modelId="{152FE894-A845-4A4F-9432-4BEB3C1DCC64}" type="pres">
      <dgm:prSet presAssocID="{B5E21E7D-25B4-42BA-9B86-AA10A5D30CCE}" presName="Chord" presStyleLbl="bgShp" presStyleIdx="2" presStyleCnt="3" custLinFactNeighborX="-78706" custLinFactNeighborY="-2668"/>
      <dgm:spPr/>
    </dgm:pt>
    <dgm:pt modelId="{509F4485-1803-4BFB-BDA1-38D812CD9F04}" type="pres">
      <dgm:prSet presAssocID="{B5E21E7D-25B4-42BA-9B86-AA10A5D30CCE}" presName="Pie" presStyleLbl="alignNode1" presStyleIdx="2" presStyleCnt="3" custLinFactNeighborX="-98412" custLinFactNeighborY="-3336"/>
      <dgm:spPr/>
    </dgm:pt>
    <dgm:pt modelId="{998C4D6C-B51A-43BB-A290-3B55B2EE564D}" type="pres">
      <dgm:prSet presAssocID="{B5E21E7D-25B4-42BA-9B86-AA10A5D30CCE}" presName="Parent" presStyleLbl="revTx" presStyleIdx="4" presStyleCnt="6" custAng="5400000" custScaleY="74193" custLinFactNeighborX="90019" custLinFactNeighborY="-737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2E733C-515E-477B-BEC1-B56526F1089D}" type="pres">
      <dgm:prSet presAssocID="{CC70CD79-E507-407A-A9F3-CF4525304B46}" presName="negSibTrans" presStyleCnt="0"/>
      <dgm:spPr/>
    </dgm:pt>
    <dgm:pt modelId="{E9F75645-6B4B-4D01-AC5F-3373FDDD6428}" type="pres">
      <dgm:prSet presAssocID="{B5E21E7D-25B4-42BA-9B86-AA10A5D30CCE}" presName="composite" presStyleCnt="0"/>
      <dgm:spPr/>
    </dgm:pt>
    <dgm:pt modelId="{3C364D5B-F980-4A2D-A6F2-5CF3F3E5A739}" type="pres">
      <dgm:prSet presAssocID="{B5E21E7D-25B4-42BA-9B86-AA10A5D30CCE}" presName="Child" presStyleLbl="revTx" presStyleIdx="5" presStyleCnt="6" custScaleY="47029" custLinFactNeighborX="-39193" custLinFactNeighborY="114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CDDB77-7831-4D62-8A03-2B1D70C23679}" srcId="{7BDEAA79-DA32-49F3-B19C-9060C6AAEAC1}" destId="{44D15200-F9D5-4E8C-9510-31AE6362800B}" srcOrd="0" destOrd="0" parTransId="{C28297A6-60CC-4EDF-8EAA-64AC2F5BA250}" sibTransId="{6CEBE6DA-EF55-47DF-8AAE-A85EF481807C}"/>
    <dgm:cxn modelId="{301C73A6-A89C-4A84-9965-0C239E29596A}" type="presOf" srcId="{B5E21E7D-25B4-42BA-9B86-AA10A5D30CCE}" destId="{998C4D6C-B51A-43BB-A290-3B55B2EE564D}" srcOrd="0" destOrd="0" presId="urn:microsoft.com/office/officeart/2009/3/layout/PieProcess"/>
    <dgm:cxn modelId="{E0DD6E4D-A1AF-41D5-8BCE-C87A9A478A46}" type="presOf" srcId="{7BDEAA79-DA32-49F3-B19C-9060C6AAEAC1}" destId="{52B2BBEA-76F6-45FD-8D11-84D539D65CA8}" srcOrd="0" destOrd="0" presId="urn:microsoft.com/office/officeart/2009/3/layout/PieProcess"/>
    <dgm:cxn modelId="{2C3B3E05-27F1-41B2-945B-BB665386A300}" type="presOf" srcId="{6D2FE2C9-CE60-4B86-8E30-C90B91EBDC8C}" destId="{80D385FE-DCD7-443E-AB25-959249A8143B}" srcOrd="0" destOrd="0" presId="urn:microsoft.com/office/officeart/2009/3/layout/PieProcess"/>
    <dgm:cxn modelId="{6824A612-C55F-4F41-B102-F29C7A396839}" srcId="{7BDEAA79-DA32-49F3-B19C-9060C6AAEAC1}" destId="{278F2ABD-D9DE-4F31-9021-CF1728648732}" srcOrd="1" destOrd="0" parTransId="{CC5A1DC5-6870-487D-AC6A-2A4CBD1454B7}" sibTransId="{A046307D-DDE8-4DB4-85D6-EB6E5B53B7D6}"/>
    <dgm:cxn modelId="{7620B744-993C-4838-9A52-4B9A6A9EA3C5}" srcId="{7BDEAA79-DA32-49F3-B19C-9060C6AAEAC1}" destId="{B5E21E7D-25B4-42BA-9B86-AA10A5D30CCE}" srcOrd="2" destOrd="0" parTransId="{29CC42CC-C5DB-49E0-8735-AD599C0E921A}" sibTransId="{337D3041-F408-4F39-AC3C-8531096F05CC}"/>
    <dgm:cxn modelId="{E12C4781-0061-4568-BC45-38EB0D941DE0}" type="presOf" srcId="{44D15200-F9D5-4E8C-9510-31AE6362800B}" destId="{6305C6EF-B41F-4B59-BF58-35F7A3991E83}" srcOrd="0" destOrd="0" presId="urn:microsoft.com/office/officeart/2009/3/layout/PieProcess"/>
    <dgm:cxn modelId="{78CDC852-B15C-4E73-8C84-2B09A836EDEF}" type="presOf" srcId="{CFE08303-CDEF-4EF3-849C-96676094810C}" destId="{3C364D5B-F980-4A2D-A6F2-5CF3F3E5A739}" srcOrd="0" destOrd="0" presId="urn:microsoft.com/office/officeart/2009/3/layout/PieProcess"/>
    <dgm:cxn modelId="{F50E7D8B-83C1-4AF7-8367-4C2D53D51BEB}" type="presOf" srcId="{278F2ABD-D9DE-4F31-9021-CF1728648732}" destId="{8B5641E7-51A9-4A66-8B0F-A3BB1ED6ABEB}" srcOrd="0" destOrd="0" presId="urn:microsoft.com/office/officeart/2009/3/layout/PieProcess"/>
    <dgm:cxn modelId="{152BBE8B-6311-416F-9042-DCD042219CDB}" type="presOf" srcId="{B100F574-73D9-4138-83D3-EADF8620B953}" destId="{C4146AA0-357F-4D6A-B223-EA28B9869195}" srcOrd="0" destOrd="0" presId="urn:microsoft.com/office/officeart/2009/3/layout/PieProcess"/>
    <dgm:cxn modelId="{FF26C422-1750-4C70-8A09-5611A77F5C26}" srcId="{B5E21E7D-25B4-42BA-9B86-AA10A5D30CCE}" destId="{CFE08303-CDEF-4EF3-849C-96676094810C}" srcOrd="0" destOrd="0" parTransId="{12D65F75-CE60-4B23-8E3D-455546AA4A11}" sibTransId="{CC70CD79-E507-407A-A9F3-CF4525304B46}"/>
    <dgm:cxn modelId="{6C4098BA-BB21-47A6-8726-BF4823834A5C}" srcId="{44D15200-F9D5-4E8C-9510-31AE6362800B}" destId="{B100F574-73D9-4138-83D3-EADF8620B953}" srcOrd="0" destOrd="0" parTransId="{08F4428F-5B21-4EC1-A81B-F9651B1617F9}" sibTransId="{7E809941-D7E4-45D0-901D-5141C76AC8C9}"/>
    <dgm:cxn modelId="{A575B765-B363-46D1-82DD-655C7601387F}" srcId="{278F2ABD-D9DE-4F31-9021-CF1728648732}" destId="{6D2FE2C9-CE60-4B86-8E30-C90B91EBDC8C}" srcOrd="0" destOrd="0" parTransId="{E807B2AC-496D-4687-A21E-B2CA5BA8935D}" sibTransId="{6A9EA033-6E90-44E3-AE38-C3516405B915}"/>
    <dgm:cxn modelId="{704AABC9-FE19-4352-9CBF-1EF0DB631632}" type="presParOf" srcId="{52B2BBEA-76F6-45FD-8D11-84D539D65CA8}" destId="{9105E320-F6B7-446E-82AC-BC624F3D7C33}" srcOrd="0" destOrd="0" presId="urn:microsoft.com/office/officeart/2009/3/layout/PieProcess"/>
    <dgm:cxn modelId="{7B62AB47-5B95-4A07-B0F4-9B34309533C3}" type="presParOf" srcId="{9105E320-F6B7-446E-82AC-BC624F3D7C33}" destId="{279C6275-068C-4A48-A0F8-0A96D3555A02}" srcOrd="0" destOrd="0" presId="urn:microsoft.com/office/officeart/2009/3/layout/PieProcess"/>
    <dgm:cxn modelId="{A46D0454-950D-4692-9939-FF58010981FF}" type="presParOf" srcId="{9105E320-F6B7-446E-82AC-BC624F3D7C33}" destId="{F85735FF-BBB5-45D9-99C4-A6250957A71B}" srcOrd="1" destOrd="0" presId="urn:microsoft.com/office/officeart/2009/3/layout/PieProcess"/>
    <dgm:cxn modelId="{795B1C27-F9C9-4BB4-A809-CAF11E6A406E}" type="presParOf" srcId="{9105E320-F6B7-446E-82AC-BC624F3D7C33}" destId="{6305C6EF-B41F-4B59-BF58-35F7A3991E83}" srcOrd="2" destOrd="0" presId="urn:microsoft.com/office/officeart/2009/3/layout/PieProcess"/>
    <dgm:cxn modelId="{29729458-0160-48D1-981A-D656EF814E4C}" type="presParOf" srcId="{52B2BBEA-76F6-45FD-8D11-84D539D65CA8}" destId="{FBA9DE9C-42A8-4087-A39A-4A6D27DC6BE4}" srcOrd="1" destOrd="0" presId="urn:microsoft.com/office/officeart/2009/3/layout/PieProcess"/>
    <dgm:cxn modelId="{29054253-0EFA-46C0-9EE6-B67E64713E7A}" type="presParOf" srcId="{52B2BBEA-76F6-45FD-8D11-84D539D65CA8}" destId="{73813963-15C2-422D-B120-B2D80F273358}" srcOrd="2" destOrd="0" presId="urn:microsoft.com/office/officeart/2009/3/layout/PieProcess"/>
    <dgm:cxn modelId="{595F0B57-5DD8-4B2B-BD8A-7F5118D213FA}" type="presParOf" srcId="{73813963-15C2-422D-B120-B2D80F273358}" destId="{C4146AA0-357F-4D6A-B223-EA28B9869195}" srcOrd="0" destOrd="0" presId="urn:microsoft.com/office/officeart/2009/3/layout/PieProcess"/>
    <dgm:cxn modelId="{2E8019C6-FD70-46CA-9E5E-BC1391538411}" type="presParOf" srcId="{52B2BBEA-76F6-45FD-8D11-84D539D65CA8}" destId="{E207204E-817A-4144-A75A-23440541C09F}" srcOrd="3" destOrd="0" presId="urn:microsoft.com/office/officeart/2009/3/layout/PieProcess"/>
    <dgm:cxn modelId="{9ADDA8B4-F32E-406B-9C3E-937BCBFFCF9A}" type="presParOf" srcId="{52B2BBEA-76F6-45FD-8D11-84D539D65CA8}" destId="{38EE2EC3-99D0-4416-A9A6-A4762D1F94C0}" srcOrd="4" destOrd="0" presId="urn:microsoft.com/office/officeart/2009/3/layout/PieProcess"/>
    <dgm:cxn modelId="{C63F46DF-F1FA-4E4D-8058-A798FCEEC07E}" type="presParOf" srcId="{38EE2EC3-99D0-4416-A9A6-A4762D1F94C0}" destId="{BB553CA2-8523-4AE7-AB0D-FFE52D695297}" srcOrd="0" destOrd="0" presId="urn:microsoft.com/office/officeart/2009/3/layout/PieProcess"/>
    <dgm:cxn modelId="{187C6090-87BD-4F35-9A2E-BBBC00D7BD5B}" type="presParOf" srcId="{38EE2EC3-99D0-4416-A9A6-A4762D1F94C0}" destId="{5D98810C-1323-47ED-9559-087823180499}" srcOrd="1" destOrd="0" presId="urn:microsoft.com/office/officeart/2009/3/layout/PieProcess"/>
    <dgm:cxn modelId="{78B09643-28CF-4D8C-BF96-1C26AFEE707E}" type="presParOf" srcId="{38EE2EC3-99D0-4416-A9A6-A4762D1F94C0}" destId="{8B5641E7-51A9-4A66-8B0F-A3BB1ED6ABEB}" srcOrd="2" destOrd="0" presId="urn:microsoft.com/office/officeart/2009/3/layout/PieProcess"/>
    <dgm:cxn modelId="{576832D8-861F-4FAF-8C36-54BD0B038186}" type="presParOf" srcId="{52B2BBEA-76F6-45FD-8D11-84D539D65CA8}" destId="{AD144DE4-A02E-4FE6-B55E-DAB9D5F958BB}" srcOrd="5" destOrd="0" presId="urn:microsoft.com/office/officeart/2009/3/layout/PieProcess"/>
    <dgm:cxn modelId="{64AA4DD2-7CC4-48F8-AF9F-B6FEA08CA6C8}" type="presParOf" srcId="{52B2BBEA-76F6-45FD-8D11-84D539D65CA8}" destId="{9D5F7731-79AF-4092-BA1B-E3D7D081FF7D}" srcOrd="6" destOrd="0" presId="urn:microsoft.com/office/officeart/2009/3/layout/PieProcess"/>
    <dgm:cxn modelId="{6F78ADB9-9CB5-43AA-B277-D8D39BDF24C0}" type="presParOf" srcId="{9D5F7731-79AF-4092-BA1B-E3D7D081FF7D}" destId="{80D385FE-DCD7-443E-AB25-959249A8143B}" srcOrd="0" destOrd="0" presId="urn:microsoft.com/office/officeart/2009/3/layout/PieProcess"/>
    <dgm:cxn modelId="{40ABAD9E-6A29-40A6-AEA7-B43050ED7969}" type="presParOf" srcId="{52B2BBEA-76F6-45FD-8D11-84D539D65CA8}" destId="{AEA2F70B-7AB4-4A1A-B22E-EC7799FAAE64}" srcOrd="7" destOrd="0" presId="urn:microsoft.com/office/officeart/2009/3/layout/PieProcess"/>
    <dgm:cxn modelId="{2655DBE4-E8EE-4200-A541-7B6F7DDA053C}" type="presParOf" srcId="{52B2BBEA-76F6-45FD-8D11-84D539D65CA8}" destId="{2F27FA92-76FD-4D82-8A1B-662B368B016F}" srcOrd="8" destOrd="0" presId="urn:microsoft.com/office/officeart/2009/3/layout/PieProcess"/>
    <dgm:cxn modelId="{1E776909-DD62-4BC6-AC07-D897D9086857}" type="presParOf" srcId="{2F27FA92-76FD-4D82-8A1B-662B368B016F}" destId="{152FE894-A845-4A4F-9432-4BEB3C1DCC64}" srcOrd="0" destOrd="0" presId="urn:microsoft.com/office/officeart/2009/3/layout/PieProcess"/>
    <dgm:cxn modelId="{4978F824-B32C-4D40-A15A-FE33ACFCBD6A}" type="presParOf" srcId="{2F27FA92-76FD-4D82-8A1B-662B368B016F}" destId="{509F4485-1803-4BFB-BDA1-38D812CD9F04}" srcOrd="1" destOrd="0" presId="urn:microsoft.com/office/officeart/2009/3/layout/PieProcess"/>
    <dgm:cxn modelId="{51560227-0454-4405-A387-7AB14EA3D0E8}" type="presParOf" srcId="{2F27FA92-76FD-4D82-8A1B-662B368B016F}" destId="{998C4D6C-B51A-43BB-A290-3B55B2EE564D}" srcOrd="2" destOrd="0" presId="urn:microsoft.com/office/officeart/2009/3/layout/PieProcess"/>
    <dgm:cxn modelId="{FCE74389-B95F-401B-9CED-4104AA10D51B}" type="presParOf" srcId="{52B2BBEA-76F6-45FD-8D11-84D539D65CA8}" destId="{E42E733C-515E-477B-BEC1-B56526F1089D}" srcOrd="9" destOrd="0" presId="urn:microsoft.com/office/officeart/2009/3/layout/PieProcess"/>
    <dgm:cxn modelId="{58F5B1A8-F2D8-44A5-9FD3-12606AE79FF6}" type="presParOf" srcId="{52B2BBEA-76F6-45FD-8D11-84D539D65CA8}" destId="{E9F75645-6B4B-4D01-AC5F-3373FDDD6428}" srcOrd="10" destOrd="0" presId="urn:microsoft.com/office/officeart/2009/3/layout/PieProcess"/>
    <dgm:cxn modelId="{C9F6F0C5-92D2-4D1C-846A-8D28C1604FEF}" type="presParOf" srcId="{E9F75645-6B4B-4D01-AC5F-3373FDDD6428}" destId="{3C364D5B-F980-4A2D-A6F2-5CF3F3E5A739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08ADBF-52FE-624B-9034-ACECA7A3B218}" type="doc">
      <dgm:prSet loTypeId="urn:microsoft.com/office/officeart/2005/8/layout/chevron2" loCatId="" qsTypeId="urn:microsoft.com/office/officeart/2005/8/quickstyle/simple1" qsCatId="simple" csTypeId="urn:microsoft.com/office/officeart/2005/8/colors/colorful3" csCatId="colorful" phldr="1"/>
      <dgm:spPr/>
    </dgm:pt>
    <dgm:pt modelId="{7F7D92F2-6434-9040-BDC8-B26670A7E9E2}">
      <dgm:prSet phldrT="[Texto]" custT="1"/>
      <dgm:spPr/>
      <dgm:t>
        <a:bodyPr/>
        <a:lstStyle/>
        <a:p>
          <a:r>
            <a:rPr lang="es-MX" sz="1800" smtClean="0"/>
            <a:t>1</a:t>
          </a:r>
          <a:endParaRPr lang="es-ES" sz="1800" dirty="0"/>
        </a:p>
      </dgm:t>
    </dgm:pt>
    <dgm:pt modelId="{C0BDC0B1-4E1E-3E47-8FD0-F48D37D63984}" type="parTrans" cxnId="{6E51C17C-1EF9-134B-BB9F-5028E5492151}">
      <dgm:prSet/>
      <dgm:spPr/>
      <dgm:t>
        <a:bodyPr/>
        <a:lstStyle/>
        <a:p>
          <a:endParaRPr lang="es-ES" sz="2400"/>
        </a:p>
      </dgm:t>
    </dgm:pt>
    <dgm:pt modelId="{E7BFAA86-8F3E-3F4B-A3F7-3F51BAC1839B}" type="sibTrans" cxnId="{6E51C17C-1EF9-134B-BB9F-5028E5492151}">
      <dgm:prSet/>
      <dgm:spPr/>
      <dgm:t>
        <a:bodyPr/>
        <a:lstStyle/>
        <a:p>
          <a:endParaRPr lang="es-ES" sz="2400"/>
        </a:p>
      </dgm:t>
    </dgm:pt>
    <dgm:pt modelId="{B8C93131-9E83-6343-9A37-35F66F327144}">
      <dgm:prSet custT="1"/>
      <dgm:spPr/>
      <dgm:t>
        <a:bodyPr/>
        <a:lstStyle/>
        <a:p>
          <a:r>
            <a:rPr lang="es-MX" sz="1800" smtClean="0"/>
            <a:t>2</a:t>
          </a:r>
          <a:endParaRPr lang="es-MX" sz="1800" dirty="0" smtClean="0"/>
        </a:p>
      </dgm:t>
    </dgm:pt>
    <dgm:pt modelId="{3BCF403A-2E16-754D-95A5-E525E58326DB}" type="parTrans" cxnId="{9F3D37B0-357D-F940-AD10-ED8C8DE22761}">
      <dgm:prSet/>
      <dgm:spPr/>
      <dgm:t>
        <a:bodyPr/>
        <a:lstStyle/>
        <a:p>
          <a:endParaRPr lang="es-ES" sz="2400"/>
        </a:p>
      </dgm:t>
    </dgm:pt>
    <dgm:pt modelId="{CAB45BAB-E147-B14E-A2AB-D5520A7628DB}" type="sibTrans" cxnId="{9F3D37B0-357D-F940-AD10-ED8C8DE22761}">
      <dgm:prSet/>
      <dgm:spPr/>
      <dgm:t>
        <a:bodyPr/>
        <a:lstStyle/>
        <a:p>
          <a:endParaRPr lang="es-ES" sz="2400"/>
        </a:p>
      </dgm:t>
    </dgm:pt>
    <dgm:pt modelId="{3A0696B7-0B85-2B4D-A090-4F834A4AB424}">
      <dgm:prSet custT="1"/>
      <dgm:spPr/>
      <dgm:t>
        <a:bodyPr/>
        <a:lstStyle/>
        <a:p>
          <a:r>
            <a:rPr lang="es-MX" sz="1800" smtClean="0"/>
            <a:t>3</a:t>
          </a:r>
          <a:endParaRPr lang="es-MX" sz="1800" dirty="0" smtClean="0"/>
        </a:p>
      </dgm:t>
    </dgm:pt>
    <dgm:pt modelId="{3D086113-3F92-BA42-8E69-74AD08D2E665}" type="parTrans" cxnId="{1D3F1919-BAE8-2849-932C-4B6833CEE332}">
      <dgm:prSet/>
      <dgm:spPr/>
      <dgm:t>
        <a:bodyPr/>
        <a:lstStyle/>
        <a:p>
          <a:endParaRPr lang="es-ES" sz="2400"/>
        </a:p>
      </dgm:t>
    </dgm:pt>
    <dgm:pt modelId="{095C5B3F-5A7E-9143-9134-BAE2D264D06A}" type="sibTrans" cxnId="{1D3F1919-BAE8-2849-932C-4B6833CEE332}">
      <dgm:prSet/>
      <dgm:spPr/>
      <dgm:t>
        <a:bodyPr/>
        <a:lstStyle/>
        <a:p>
          <a:endParaRPr lang="es-ES" sz="2400"/>
        </a:p>
      </dgm:t>
    </dgm:pt>
    <dgm:pt modelId="{152B62DB-1B9D-DC4C-A6DE-768519B87278}">
      <dgm:prSet custT="1"/>
      <dgm:spPr/>
      <dgm:t>
        <a:bodyPr/>
        <a:lstStyle/>
        <a:p>
          <a:r>
            <a:rPr lang="es-MX" sz="1800" dirty="0" smtClean="0"/>
            <a:t>4</a:t>
          </a:r>
          <a:endParaRPr lang="is-IS" sz="1800" dirty="0" smtClean="0"/>
        </a:p>
      </dgm:t>
    </dgm:pt>
    <dgm:pt modelId="{08051B0F-DB52-B845-BC0E-3E8F8AB04C0A}" type="parTrans" cxnId="{7C3C9DB6-6DB5-A345-B59F-242B4EE57F99}">
      <dgm:prSet/>
      <dgm:spPr/>
      <dgm:t>
        <a:bodyPr/>
        <a:lstStyle/>
        <a:p>
          <a:endParaRPr lang="es-ES" sz="2400"/>
        </a:p>
      </dgm:t>
    </dgm:pt>
    <dgm:pt modelId="{2B557548-C977-EB48-A4A0-885489C0BFBC}" type="sibTrans" cxnId="{7C3C9DB6-6DB5-A345-B59F-242B4EE57F99}">
      <dgm:prSet/>
      <dgm:spPr/>
      <dgm:t>
        <a:bodyPr/>
        <a:lstStyle/>
        <a:p>
          <a:endParaRPr lang="es-ES" sz="2400"/>
        </a:p>
      </dgm:t>
    </dgm:pt>
    <dgm:pt modelId="{7391E00B-79BE-F24E-93AD-463C4D7F65CD}">
      <dgm:prSet custT="1"/>
      <dgm:spPr/>
      <dgm:t>
        <a:bodyPr/>
        <a:lstStyle/>
        <a:p>
          <a:r>
            <a:rPr lang="es-MX" sz="1800" dirty="0" smtClean="0"/>
            <a:t>5</a:t>
          </a:r>
        </a:p>
      </dgm:t>
    </dgm:pt>
    <dgm:pt modelId="{35BB5260-6BC6-D341-A544-98F03A6AEC60}" type="parTrans" cxnId="{3B88A614-C025-7149-A70B-681843DD90DF}">
      <dgm:prSet/>
      <dgm:spPr/>
      <dgm:t>
        <a:bodyPr/>
        <a:lstStyle/>
        <a:p>
          <a:endParaRPr lang="es-ES" sz="2400"/>
        </a:p>
      </dgm:t>
    </dgm:pt>
    <dgm:pt modelId="{81459B93-3428-5D42-8189-DE61BD45345F}" type="sibTrans" cxnId="{3B88A614-C025-7149-A70B-681843DD90DF}">
      <dgm:prSet/>
      <dgm:spPr/>
      <dgm:t>
        <a:bodyPr/>
        <a:lstStyle/>
        <a:p>
          <a:endParaRPr lang="es-ES" sz="2400"/>
        </a:p>
      </dgm:t>
    </dgm:pt>
    <dgm:pt modelId="{C7DD36A8-645B-3B46-B283-EDFEA14D5DA5}">
      <dgm:prSet custT="1"/>
      <dgm:spPr/>
      <dgm:t>
        <a:bodyPr/>
        <a:lstStyle/>
        <a:p>
          <a:r>
            <a:rPr lang="es-MX" sz="1800" dirty="0" smtClean="0"/>
            <a:t>6</a:t>
          </a:r>
          <a:endParaRPr lang="es-ES" sz="1800" dirty="0"/>
        </a:p>
      </dgm:t>
    </dgm:pt>
    <dgm:pt modelId="{A2C1611E-BC70-B243-969C-ED8F402A9C9E}" type="parTrans" cxnId="{CC2588D6-F88F-6048-A62B-EB602DA874D5}">
      <dgm:prSet/>
      <dgm:spPr/>
      <dgm:t>
        <a:bodyPr/>
        <a:lstStyle/>
        <a:p>
          <a:endParaRPr lang="es-ES" sz="2400"/>
        </a:p>
      </dgm:t>
    </dgm:pt>
    <dgm:pt modelId="{BD02D13F-7D1C-A14A-B965-E6537013CBA1}" type="sibTrans" cxnId="{CC2588D6-F88F-6048-A62B-EB602DA874D5}">
      <dgm:prSet/>
      <dgm:spPr/>
      <dgm:t>
        <a:bodyPr/>
        <a:lstStyle/>
        <a:p>
          <a:endParaRPr lang="es-ES" sz="2400"/>
        </a:p>
      </dgm:t>
    </dgm:pt>
    <dgm:pt modelId="{E6883012-F2EE-454E-9837-637358612394}">
      <dgm:prSet phldrT="[Texto]" custT="1"/>
      <dgm:spPr/>
      <dgm:t>
        <a:bodyPr/>
        <a:lstStyle/>
        <a:p>
          <a:r>
            <a:rPr lang="es-MX" sz="2400" dirty="0" smtClean="0"/>
            <a:t>Conformación de equipos preestablecidos</a:t>
          </a:r>
          <a:endParaRPr lang="es-ES" sz="2400" dirty="0"/>
        </a:p>
      </dgm:t>
    </dgm:pt>
    <dgm:pt modelId="{0F716792-7BB2-C144-9C26-DA61E2778B72}" type="parTrans" cxnId="{DA21B37C-03E7-F241-8023-983820B29BD7}">
      <dgm:prSet/>
      <dgm:spPr/>
      <dgm:t>
        <a:bodyPr/>
        <a:lstStyle/>
        <a:p>
          <a:endParaRPr lang="es-ES" sz="2400"/>
        </a:p>
      </dgm:t>
    </dgm:pt>
    <dgm:pt modelId="{1E37DC8E-B260-BF49-961F-C9AA889CD15C}" type="sibTrans" cxnId="{DA21B37C-03E7-F241-8023-983820B29BD7}">
      <dgm:prSet/>
      <dgm:spPr/>
      <dgm:t>
        <a:bodyPr/>
        <a:lstStyle/>
        <a:p>
          <a:endParaRPr lang="es-ES" sz="2400"/>
        </a:p>
      </dgm:t>
    </dgm:pt>
    <dgm:pt modelId="{6A80BA07-A96E-6546-B510-6FF9DA99F7C1}">
      <dgm:prSet custT="1"/>
      <dgm:spPr/>
      <dgm:t>
        <a:bodyPr/>
        <a:lstStyle/>
        <a:p>
          <a:r>
            <a:rPr lang="es-MX" sz="2400" smtClean="0"/>
            <a:t>Revisión </a:t>
          </a:r>
          <a:r>
            <a:rPr lang="es-MX" sz="2400" dirty="0" smtClean="0"/>
            <a:t>por equipo de programa o acción asignado.</a:t>
          </a:r>
        </a:p>
      </dgm:t>
    </dgm:pt>
    <dgm:pt modelId="{2C88032B-1AC6-CC4A-AC70-9778A562B238}" type="parTrans" cxnId="{19233B4B-4085-B74D-AD7E-0CCB00DE023F}">
      <dgm:prSet/>
      <dgm:spPr/>
      <dgm:t>
        <a:bodyPr/>
        <a:lstStyle/>
        <a:p>
          <a:endParaRPr lang="es-ES" sz="2400"/>
        </a:p>
      </dgm:t>
    </dgm:pt>
    <dgm:pt modelId="{3AFFE977-7979-E04B-B5A5-E42DC098D1CB}" type="sibTrans" cxnId="{19233B4B-4085-B74D-AD7E-0CCB00DE023F}">
      <dgm:prSet/>
      <dgm:spPr/>
      <dgm:t>
        <a:bodyPr/>
        <a:lstStyle/>
        <a:p>
          <a:endParaRPr lang="es-ES" sz="2400"/>
        </a:p>
      </dgm:t>
    </dgm:pt>
    <dgm:pt modelId="{4C5D1125-1932-3A4B-BC71-1F3CA8D4A891}">
      <dgm:prSet custT="1"/>
      <dgm:spPr/>
      <dgm:t>
        <a:bodyPr/>
        <a:lstStyle/>
        <a:p>
          <a:r>
            <a:rPr lang="es-MX" sz="2400" smtClean="0"/>
            <a:t>Trabajo </a:t>
          </a:r>
          <a:r>
            <a:rPr lang="es-MX" sz="2400" dirty="0" smtClean="0"/>
            <a:t>en equipo. Preguntas de análisis. </a:t>
          </a:r>
        </a:p>
      </dgm:t>
    </dgm:pt>
    <dgm:pt modelId="{50FE05A1-E21F-1C42-ABEA-7793E36962F4}" type="parTrans" cxnId="{6A3761A9-0047-6A47-B5CF-EC5D71E6C7BE}">
      <dgm:prSet/>
      <dgm:spPr/>
      <dgm:t>
        <a:bodyPr/>
        <a:lstStyle/>
        <a:p>
          <a:endParaRPr lang="es-ES" sz="2400"/>
        </a:p>
      </dgm:t>
    </dgm:pt>
    <dgm:pt modelId="{71822EE6-7F58-FF4D-A048-B929BA504A7E}" type="sibTrans" cxnId="{6A3761A9-0047-6A47-B5CF-EC5D71E6C7BE}">
      <dgm:prSet/>
      <dgm:spPr/>
      <dgm:t>
        <a:bodyPr/>
        <a:lstStyle/>
        <a:p>
          <a:endParaRPr lang="es-ES" sz="2400"/>
        </a:p>
      </dgm:t>
    </dgm:pt>
    <dgm:pt modelId="{0F241C38-9CEA-7A41-B03E-B7ED866F346B}">
      <dgm:prSet custT="1"/>
      <dgm:spPr/>
      <dgm:t>
        <a:bodyPr/>
        <a:lstStyle/>
        <a:p>
          <a:r>
            <a:rPr lang="es-MX" sz="2400" dirty="0" smtClean="0"/>
            <a:t>Reunión entre pares - </a:t>
          </a:r>
          <a:r>
            <a:rPr lang="is-IS" sz="2400" dirty="0" smtClean="0"/>
            <a:t>equipos asignados por Subseplan.</a:t>
          </a:r>
        </a:p>
      </dgm:t>
    </dgm:pt>
    <dgm:pt modelId="{440E569B-F571-454A-9F42-5DDEC21A4C11}" type="parTrans" cxnId="{73C9DF64-B174-2548-9B36-D0C601A37AD5}">
      <dgm:prSet/>
      <dgm:spPr/>
      <dgm:t>
        <a:bodyPr/>
        <a:lstStyle/>
        <a:p>
          <a:endParaRPr lang="es-ES" sz="2400"/>
        </a:p>
      </dgm:t>
    </dgm:pt>
    <dgm:pt modelId="{0F2C1602-C11A-B849-AC0C-FE080DC986DC}" type="sibTrans" cxnId="{73C9DF64-B174-2548-9B36-D0C601A37AD5}">
      <dgm:prSet/>
      <dgm:spPr/>
      <dgm:t>
        <a:bodyPr/>
        <a:lstStyle/>
        <a:p>
          <a:endParaRPr lang="es-ES" sz="2400"/>
        </a:p>
      </dgm:t>
    </dgm:pt>
    <dgm:pt modelId="{C11C3857-5CBD-404E-BB0C-5766B9D85D38}">
      <dgm:prSet custT="1"/>
      <dgm:spPr/>
      <dgm:t>
        <a:bodyPr/>
        <a:lstStyle/>
        <a:p>
          <a:r>
            <a:rPr lang="es-MX" sz="2400" dirty="0" smtClean="0"/>
            <a:t>Discusión de conclusiones por equipos entre pares.</a:t>
          </a:r>
        </a:p>
      </dgm:t>
    </dgm:pt>
    <dgm:pt modelId="{4EE2D039-E992-9440-9902-6FD9D40022DC}" type="parTrans" cxnId="{A59FDF06-EB84-5044-A6CF-B3FC77B1F095}">
      <dgm:prSet/>
      <dgm:spPr/>
      <dgm:t>
        <a:bodyPr/>
        <a:lstStyle/>
        <a:p>
          <a:endParaRPr lang="es-ES" sz="2400"/>
        </a:p>
      </dgm:t>
    </dgm:pt>
    <dgm:pt modelId="{17A349F8-9D59-0043-9C4D-87356F75B5DC}" type="sibTrans" cxnId="{A59FDF06-EB84-5044-A6CF-B3FC77B1F095}">
      <dgm:prSet/>
      <dgm:spPr/>
      <dgm:t>
        <a:bodyPr/>
        <a:lstStyle/>
        <a:p>
          <a:endParaRPr lang="es-ES" sz="2400"/>
        </a:p>
      </dgm:t>
    </dgm:pt>
    <dgm:pt modelId="{5FB78EE1-4F19-A64D-8A35-B1880B59E47A}">
      <dgm:prSet custT="1"/>
      <dgm:spPr/>
      <dgm:t>
        <a:bodyPr/>
        <a:lstStyle/>
        <a:p>
          <a:r>
            <a:rPr lang="es-MX" sz="2400" dirty="0" smtClean="0"/>
            <a:t>Presentar conclusiones (equipos sorteados)</a:t>
          </a:r>
          <a:endParaRPr lang="es-ES" sz="2400" dirty="0"/>
        </a:p>
      </dgm:t>
    </dgm:pt>
    <dgm:pt modelId="{37E44537-0212-674B-959A-F770092263D5}" type="parTrans" cxnId="{DBC810CD-6912-BE4F-B28A-9633C120422C}">
      <dgm:prSet/>
      <dgm:spPr/>
      <dgm:t>
        <a:bodyPr/>
        <a:lstStyle/>
        <a:p>
          <a:endParaRPr lang="es-ES" sz="2400"/>
        </a:p>
      </dgm:t>
    </dgm:pt>
    <dgm:pt modelId="{402BD09E-21A8-5D45-9E13-EE308B44E998}" type="sibTrans" cxnId="{DBC810CD-6912-BE4F-B28A-9633C120422C}">
      <dgm:prSet/>
      <dgm:spPr/>
      <dgm:t>
        <a:bodyPr/>
        <a:lstStyle/>
        <a:p>
          <a:endParaRPr lang="es-ES" sz="2400"/>
        </a:p>
      </dgm:t>
    </dgm:pt>
    <dgm:pt modelId="{9538F652-4236-4540-844E-89A28BE6B4FF}" type="pres">
      <dgm:prSet presAssocID="{AA08ADBF-52FE-624B-9034-ACECA7A3B218}" presName="linearFlow" presStyleCnt="0">
        <dgm:presLayoutVars>
          <dgm:dir/>
          <dgm:animLvl val="lvl"/>
          <dgm:resizeHandles val="exact"/>
        </dgm:presLayoutVars>
      </dgm:prSet>
      <dgm:spPr/>
    </dgm:pt>
    <dgm:pt modelId="{41958768-C322-3C4F-92F0-9354944BFD8B}" type="pres">
      <dgm:prSet presAssocID="{7F7D92F2-6434-9040-BDC8-B26670A7E9E2}" presName="composite" presStyleCnt="0"/>
      <dgm:spPr/>
    </dgm:pt>
    <dgm:pt modelId="{7E6EC1F9-C672-8349-8C1F-8859E20F8F62}" type="pres">
      <dgm:prSet presAssocID="{7F7D92F2-6434-9040-BDC8-B26670A7E9E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5B3261-C891-6C4F-A2E5-668D6FB77C37}" type="pres">
      <dgm:prSet presAssocID="{7F7D92F2-6434-9040-BDC8-B26670A7E9E2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F611B-DF75-F349-8149-3C0219BE42E9}" type="pres">
      <dgm:prSet presAssocID="{E7BFAA86-8F3E-3F4B-A3F7-3F51BAC1839B}" presName="sp" presStyleCnt="0"/>
      <dgm:spPr/>
    </dgm:pt>
    <dgm:pt modelId="{5577F5FC-4A1A-2E48-8539-8F5547FE8CAC}" type="pres">
      <dgm:prSet presAssocID="{B8C93131-9E83-6343-9A37-35F66F327144}" presName="composite" presStyleCnt="0"/>
      <dgm:spPr/>
    </dgm:pt>
    <dgm:pt modelId="{4D4B633E-EC4C-B748-878B-D91068632054}" type="pres">
      <dgm:prSet presAssocID="{B8C93131-9E83-6343-9A37-35F66F32714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B609B-149D-F444-8BDE-1AA4DC7F5744}" type="pres">
      <dgm:prSet presAssocID="{B8C93131-9E83-6343-9A37-35F66F32714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EE5F9E-4B4E-1645-8E3F-25A0A4F89C9D}" type="pres">
      <dgm:prSet presAssocID="{CAB45BAB-E147-B14E-A2AB-D5520A7628DB}" presName="sp" presStyleCnt="0"/>
      <dgm:spPr/>
    </dgm:pt>
    <dgm:pt modelId="{D606F9D7-BBF5-7C4C-A4AD-20664DDADC9B}" type="pres">
      <dgm:prSet presAssocID="{3A0696B7-0B85-2B4D-A090-4F834A4AB424}" presName="composite" presStyleCnt="0"/>
      <dgm:spPr/>
    </dgm:pt>
    <dgm:pt modelId="{E546424C-D1C6-0C40-BE5A-80CC5F14DE24}" type="pres">
      <dgm:prSet presAssocID="{3A0696B7-0B85-2B4D-A090-4F834A4AB42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3CAC4D-B325-4E4E-9F48-9478025AA56F}" type="pres">
      <dgm:prSet presAssocID="{3A0696B7-0B85-2B4D-A090-4F834A4AB42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15B200-B29A-544D-8631-C908E9230131}" type="pres">
      <dgm:prSet presAssocID="{095C5B3F-5A7E-9143-9134-BAE2D264D06A}" presName="sp" presStyleCnt="0"/>
      <dgm:spPr/>
    </dgm:pt>
    <dgm:pt modelId="{9EC1AB69-6E55-EA49-9364-1890E09CEA5D}" type="pres">
      <dgm:prSet presAssocID="{152B62DB-1B9D-DC4C-A6DE-768519B87278}" presName="composite" presStyleCnt="0"/>
      <dgm:spPr/>
    </dgm:pt>
    <dgm:pt modelId="{D7BCFF09-EC11-7A4E-9BEF-84CA1AD9C6FC}" type="pres">
      <dgm:prSet presAssocID="{152B62DB-1B9D-DC4C-A6DE-768519B8727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08EC56-E8DC-944B-8971-F62D2A601ECF}" type="pres">
      <dgm:prSet presAssocID="{152B62DB-1B9D-DC4C-A6DE-768519B8727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27484-5BFC-7B4F-90D3-852A865B94F0}" type="pres">
      <dgm:prSet presAssocID="{2B557548-C977-EB48-A4A0-885489C0BFBC}" presName="sp" presStyleCnt="0"/>
      <dgm:spPr/>
    </dgm:pt>
    <dgm:pt modelId="{B28EDB98-BCA5-4140-9D89-96D14E5E0CAC}" type="pres">
      <dgm:prSet presAssocID="{7391E00B-79BE-F24E-93AD-463C4D7F65CD}" presName="composite" presStyleCnt="0"/>
      <dgm:spPr/>
    </dgm:pt>
    <dgm:pt modelId="{7B9D4994-B30A-4B4E-9750-A92444BFB72A}" type="pres">
      <dgm:prSet presAssocID="{7391E00B-79BE-F24E-93AD-463C4D7F65C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5F289E-F076-6240-969F-C785612CDD6A}" type="pres">
      <dgm:prSet presAssocID="{7391E00B-79BE-F24E-93AD-463C4D7F65C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6B49C4-7889-AC4A-B952-F9EB0B578ED6}" type="pres">
      <dgm:prSet presAssocID="{81459B93-3428-5D42-8189-DE61BD45345F}" presName="sp" presStyleCnt="0"/>
      <dgm:spPr/>
    </dgm:pt>
    <dgm:pt modelId="{66EE19A6-EBE0-A142-850C-9EE1D30809BA}" type="pres">
      <dgm:prSet presAssocID="{C7DD36A8-645B-3B46-B283-EDFEA14D5DA5}" presName="composite" presStyleCnt="0"/>
      <dgm:spPr/>
    </dgm:pt>
    <dgm:pt modelId="{1004FE1D-A9FB-884F-AF75-D4C75C062868}" type="pres">
      <dgm:prSet presAssocID="{C7DD36A8-645B-3B46-B283-EDFEA14D5DA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DA8661-38EF-C045-8C38-33531E0045ED}" type="pres">
      <dgm:prSet presAssocID="{C7DD36A8-645B-3B46-B283-EDFEA14D5DA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6C644D-613E-944A-A016-B076F01B9276}" type="presOf" srcId="{AA08ADBF-52FE-624B-9034-ACECA7A3B218}" destId="{9538F652-4236-4540-844E-89A28BE6B4FF}" srcOrd="0" destOrd="0" presId="urn:microsoft.com/office/officeart/2005/8/layout/chevron2"/>
    <dgm:cxn modelId="{73C9DF64-B174-2548-9B36-D0C601A37AD5}" srcId="{152B62DB-1B9D-DC4C-A6DE-768519B87278}" destId="{0F241C38-9CEA-7A41-B03E-B7ED866F346B}" srcOrd="0" destOrd="0" parTransId="{440E569B-F571-454A-9F42-5DDEC21A4C11}" sibTransId="{0F2C1602-C11A-B849-AC0C-FE080DC986DC}"/>
    <dgm:cxn modelId="{1D3F1919-BAE8-2849-932C-4B6833CEE332}" srcId="{AA08ADBF-52FE-624B-9034-ACECA7A3B218}" destId="{3A0696B7-0B85-2B4D-A090-4F834A4AB424}" srcOrd="2" destOrd="0" parTransId="{3D086113-3F92-BA42-8E69-74AD08D2E665}" sibTransId="{095C5B3F-5A7E-9143-9134-BAE2D264D06A}"/>
    <dgm:cxn modelId="{227086C4-BB95-9243-9494-8866D05BBF18}" type="presOf" srcId="{0F241C38-9CEA-7A41-B03E-B7ED866F346B}" destId="{BE08EC56-E8DC-944B-8971-F62D2A601ECF}" srcOrd="0" destOrd="0" presId="urn:microsoft.com/office/officeart/2005/8/layout/chevron2"/>
    <dgm:cxn modelId="{6987ECDB-C685-F140-92B7-07565D1C5333}" type="presOf" srcId="{E6883012-F2EE-454E-9837-637358612394}" destId="{A05B3261-C891-6C4F-A2E5-668D6FB77C37}" srcOrd="0" destOrd="0" presId="urn:microsoft.com/office/officeart/2005/8/layout/chevron2"/>
    <dgm:cxn modelId="{188551E9-58D6-3540-8608-0DE5858FA375}" type="presOf" srcId="{3A0696B7-0B85-2B4D-A090-4F834A4AB424}" destId="{E546424C-D1C6-0C40-BE5A-80CC5F14DE24}" srcOrd="0" destOrd="0" presId="urn:microsoft.com/office/officeart/2005/8/layout/chevron2"/>
    <dgm:cxn modelId="{201D2FE4-74EE-3341-94D7-C6CC67A061F4}" type="presOf" srcId="{5FB78EE1-4F19-A64D-8A35-B1880B59E47A}" destId="{75DA8661-38EF-C045-8C38-33531E0045ED}" srcOrd="0" destOrd="0" presId="urn:microsoft.com/office/officeart/2005/8/layout/chevron2"/>
    <dgm:cxn modelId="{19233B4B-4085-B74D-AD7E-0CCB00DE023F}" srcId="{B8C93131-9E83-6343-9A37-35F66F327144}" destId="{6A80BA07-A96E-6546-B510-6FF9DA99F7C1}" srcOrd="0" destOrd="0" parTransId="{2C88032B-1AC6-CC4A-AC70-9778A562B238}" sibTransId="{3AFFE977-7979-E04B-B5A5-E42DC098D1CB}"/>
    <dgm:cxn modelId="{FC0FF580-D3CD-3D47-B674-497A1AA79D6F}" type="presOf" srcId="{4C5D1125-1932-3A4B-BC71-1F3CA8D4A891}" destId="{303CAC4D-B325-4E4E-9F48-9478025AA56F}" srcOrd="0" destOrd="0" presId="urn:microsoft.com/office/officeart/2005/8/layout/chevron2"/>
    <dgm:cxn modelId="{55220BE1-E960-9F4B-AA51-36EC8F565C08}" type="presOf" srcId="{C7DD36A8-645B-3B46-B283-EDFEA14D5DA5}" destId="{1004FE1D-A9FB-884F-AF75-D4C75C062868}" srcOrd="0" destOrd="0" presId="urn:microsoft.com/office/officeart/2005/8/layout/chevron2"/>
    <dgm:cxn modelId="{6A3761A9-0047-6A47-B5CF-EC5D71E6C7BE}" srcId="{3A0696B7-0B85-2B4D-A090-4F834A4AB424}" destId="{4C5D1125-1932-3A4B-BC71-1F3CA8D4A891}" srcOrd="0" destOrd="0" parTransId="{50FE05A1-E21F-1C42-ABEA-7793E36962F4}" sibTransId="{71822EE6-7F58-FF4D-A048-B929BA504A7E}"/>
    <dgm:cxn modelId="{9F3D37B0-357D-F940-AD10-ED8C8DE22761}" srcId="{AA08ADBF-52FE-624B-9034-ACECA7A3B218}" destId="{B8C93131-9E83-6343-9A37-35F66F327144}" srcOrd="1" destOrd="0" parTransId="{3BCF403A-2E16-754D-95A5-E525E58326DB}" sibTransId="{CAB45BAB-E147-B14E-A2AB-D5520A7628DB}"/>
    <dgm:cxn modelId="{A59FDF06-EB84-5044-A6CF-B3FC77B1F095}" srcId="{7391E00B-79BE-F24E-93AD-463C4D7F65CD}" destId="{C11C3857-5CBD-404E-BB0C-5766B9D85D38}" srcOrd="0" destOrd="0" parTransId="{4EE2D039-E992-9440-9902-6FD9D40022DC}" sibTransId="{17A349F8-9D59-0043-9C4D-87356F75B5DC}"/>
    <dgm:cxn modelId="{C5521FFC-9542-0943-B488-3BAC8B657A3A}" type="presOf" srcId="{7391E00B-79BE-F24E-93AD-463C4D7F65CD}" destId="{7B9D4994-B30A-4B4E-9750-A92444BFB72A}" srcOrd="0" destOrd="0" presId="urn:microsoft.com/office/officeart/2005/8/layout/chevron2"/>
    <dgm:cxn modelId="{CC2588D6-F88F-6048-A62B-EB602DA874D5}" srcId="{AA08ADBF-52FE-624B-9034-ACECA7A3B218}" destId="{C7DD36A8-645B-3B46-B283-EDFEA14D5DA5}" srcOrd="5" destOrd="0" parTransId="{A2C1611E-BC70-B243-969C-ED8F402A9C9E}" sibTransId="{BD02D13F-7D1C-A14A-B965-E6537013CBA1}"/>
    <dgm:cxn modelId="{3B88A614-C025-7149-A70B-681843DD90DF}" srcId="{AA08ADBF-52FE-624B-9034-ACECA7A3B218}" destId="{7391E00B-79BE-F24E-93AD-463C4D7F65CD}" srcOrd="4" destOrd="0" parTransId="{35BB5260-6BC6-D341-A544-98F03A6AEC60}" sibTransId="{81459B93-3428-5D42-8189-DE61BD45345F}"/>
    <dgm:cxn modelId="{7C3C9DB6-6DB5-A345-B59F-242B4EE57F99}" srcId="{AA08ADBF-52FE-624B-9034-ACECA7A3B218}" destId="{152B62DB-1B9D-DC4C-A6DE-768519B87278}" srcOrd="3" destOrd="0" parTransId="{08051B0F-DB52-B845-BC0E-3E8F8AB04C0A}" sibTransId="{2B557548-C977-EB48-A4A0-885489C0BFBC}"/>
    <dgm:cxn modelId="{5AC1189D-BC2B-EA4E-89BA-884A7EE3FB4B}" type="presOf" srcId="{7F7D92F2-6434-9040-BDC8-B26670A7E9E2}" destId="{7E6EC1F9-C672-8349-8C1F-8859E20F8F62}" srcOrd="0" destOrd="0" presId="urn:microsoft.com/office/officeart/2005/8/layout/chevron2"/>
    <dgm:cxn modelId="{DBC810CD-6912-BE4F-B28A-9633C120422C}" srcId="{C7DD36A8-645B-3B46-B283-EDFEA14D5DA5}" destId="{5FB78EE1-4F19-A64D-8A35-B1880B59E47A}" srcOrd="0" destOrd="0" parTransId="{37E44537-0212-674B-959A-F770092263D5}" sibTransId="{402BD09E-21A8-5D45-9E13-EE308B44E998}"/>
    <dgm:cxn modelId="{F31766F3-2673-4242-8585-49B7B10B4AA1}" type="presOf" srcId="{6A80BA07-A96E-6546-B510-6FF9DA99F7C1}" destId="{528B609B-149D-F444-8BDE-1AA4DC7F5744}" srcOrd="0" destOrd="0" presId="urn:microsoft.com/office/officeart/2005/8/layout/chevron2"/>
    <dgm:cxn modelId="{DB628E15-48A2-3042-9849-F87F486F563A}" type="presOf" srcId="{C11C3857-5CBD-404E-BB0C-5766B9D85D38}" destId="{495F289E-F076-6240-969F-C785612CDD6A}" srcOrd="0" destOrd="0" presId="urn:microsoft.com/office/officeart/2005/8/layout/chevron2"/>
    <dgm:cxn modelId="{DA21B37C-03E7-F241-8023-983820B29BD7}" srcId="{7F7D92F2-6434-9040-BDC8-B26670A7E9E2}" destId="{E6883012-F2EE-454E-9837-637358612394}" srcOrd="0" destOrd="0" parTransId="{0F716792-7BB2-C144-9C26-DA61E2778B72}" sibTransId="{1E37DC8E-B260-BF49-961F-C9AA889CD15C}"/>
    <dgm:cxn modelId="{8563514D-AC31-1945-975C-3505FC58C7F7}" type="presOf" srcId="{B8C93131-9E83-6343-9A37-35F66F327144}" destId="{4D4B633E-EC4C-B748-878B-D91068632054}" srcOrd="0" destOrd="0" presId="urn:microsoft.com/office/officeart/2005/8/layout/chevron2"/>
    <dgm:cxn modelId="{6E51C17C-1EF9-134B-BB9F-5028E5492151}" srcId="{AA08ADBF-52FE-624B-9034-ACECA7A3B218}" destId="{7F7D92F2-6434-9040-BDC8-B26670A7E9E2}" srcOrd="0" destOrd="0" parTransId="{C0BDC0B1-4E1E-3E47-8FD0-F48D37D63984}" sibTransId="{E7BFAA86-8F3E-3F4B-A3F7-3F51BAC1839B}"/>
    <dgm:cxn modelId="{C46B6067-D4B8-A448-BB46-DAA05BAB5455}" type="presOf" srcId="{152B62DB-1B9D-DC4C-A6DE-768519B87278}" destId="{D7BCFF09-EC11-7A4E-9BEF-84CA1AD9C6FC}" srcOrd="0" destOrd="0" presId="urn:microsoft.com/office/officeart/2005/8/layout/chevron2"/>
    <dgm:cxn modelId="{D2F0FBBC-471A-ED4C-A19C-21B471B564D5}" type="presParOf" srcId="{9538F652-4236-4540-844E-89A28BE6B4FF}" destId="{41958768-C322-3C4F-92F0-9354944BFD8B}" srcOrd="0" destOrd="0" presId="urn:microsoft.com/office/officeart/2005/8/layout/chevron2"/>
    <dgm:cxn modelId="{8AA0A6C0-4A02-DE43-81DC-D89AB69219AB}" type="presParOf" srcId="{41958768-C322-3C4F-92F0-9354944BFD8B}" destId="{7E6EC1F9-C672-8349-8C1F-8859E20F8F62}" srcOrd="0" destOrd="0" presId="urn:microsoft.com/office/officeart/2005/8/layout/chevron2"/>
    <dgm:cxn modelId="{97C14BCA-61E8-DC4A-8504-D950F20D58D2}" type="presParOf" srcId="{41958768-C322-3C4F-92F0-9354944BFD8B}" destId="{A05B3261-C891-6C4F-A2E5-668D6FB77C37}" srcOrd="1" destOrd="0" presId="urn:microsoft.com/office/officeart/2005/8/layout/chevron2"/>
    <dgm:cxn modelId="{C7FA8809-BE59-AB45-90AE-16E4FA23CE9C}" type="presParOf" srcId="{9538F652-4236-4540-844E-89A28BE6B4FF}" destId="{DF4F611B-DF75-F349-8149-3C0219BE42E9}" srcOrd="1" destOrd="0" presId="urn:microsoft.com/office/officeart/2005/8/layout/chevron2"/>
    <dgm:cxn modelId="{36AFDDE2-A319-094C-B7AE-46C780E77AAA}" type="presParOf" srcId="{9538F652-4236-4540-844E-89A28BE6B4FF}" destId="{5577F5FC-4A1A-2E48-8539-8F5547FE8CAC}" srcOrd="2" destOrd="0" presId="urn:microsoft.com/office/officeart/2005/8/layout/chevron2"/>
    <dgm:cxn modelId="{CE0920EB-4B69-644C-95BB-2781EAF1D16A}" type="presParOf" srcId="{5577F5FC-4A1A-2E48-8539-8F5547FE8CAC}" destId="{4D4B633E-EC4C-B748-878B-D91068632054}" srcOrd="0" destOrd="0" presId="urn:microsoft.com/office/officeart/2005/8/layout/chevron2"/>
    <dgm:cxn modelId="{5FECE946-EB03-6F4B-9205-59C8444D0DF7}" type="presParOf" srcId="{5577F5FC-4A1A-2E48-8539-8F5547FE8CAC}" destId="{528B609B-149D-F444-8BDE-1AA4DC7F5744}" srcOrd="1" destOrd="0" presId="urn:microsoft.com/office/officeart/2005/8/layout/chevron2"/>
    <dgm:cxn modelId="{E902779C-CF9A-824A-B896-C1829F370733}" type="presParOf" srcId="{9538F652-4236-4540-844E-89A28BE6B4FF}" destId="{3CEE5F9E-4B4E-1645-8E3F-25A0A4F89C9D}" srcOrd="3" destOrd="0" presId="urn:microsoft.com/office/officeart/2005/8/layout/chevron2"/>
    <dgm:cxn modelId="{2846D3B7-A7C5-7445-BF01-342EC010625A}" type="presParOf" srcId="{9538F652-4236-4540-844E-89A28BE6B4FF}" destId="{D606F9D7-BBF5-7C4C-A4AD-20664DDADC9B}" srcOrd="4" destOrd="0" presId="urn:microsoft.com/office/officeart/2005/8/layout/chevron2"/>
    <dgm:cxn modelId="{93EF50DD-9B8E-5A45-A700-7D767A58C03E}" type="presParOf" srcId="{D606F9D7-BBF5-7C4C-A4AD-20664DDADC9B}" destId="{E546424C-D1C6-0C40-BE5A-80CC5F14DE24}" srcOrd="0" destOrd="0" presId="urn:microsoft.com/office/officeart/2005/8/layout/chevron2"/>
    <dgm:cxn modelId="{5BEA893A-62D9-834F-8289-199CABBF1A80}" type="presParOf" srcId="{D606F9D7-BBF5-7C4C-A4AD-20664DDADC9B}" destId="{303CAC4D-B325-4E4E-9F48-9478025AA56F}" srcOrd="1" destOrd="0" presId="urn:microsoft.com/office/officeart/2005/8/layout/chevron2"/>
    <dgm:cxn modelId="{FB7A4863-CBCB-2E40-B3FE-D9321B92E659}" type="presParOf" srcId="{9538F652-4236-4540-844E-89A28BE6B4FF}" destId="{2B15B200-B29A-544D-8631-C908E9230131}" srcOrd="5" destOrd="0" presId="urn:microsoft.com/office/officeart/2005/8/layout/chevron2"/>
    <dgm:cxn modelId="{27BE4778-68A0-8F46-B1F9-882AE57C6BE5}" type="presParOf" srcId="{9538F652-4236-4540-844E-89A28BE6B4FF}" destId="{9EC1AB69-6E55-EA49-9364-1890E09CEA5D}" srcOrd="6" destOrd="0" presId="urn:microsoft.com/office/officeart/2005/8/layout/chevron2"/>
    <dgm:cxn modelId="{BE3DFD6C-2300-7F4F-8E03-2441A330A253}" type="presParOf" srcId="{9EC1AB69-6E55-EA49-9364-1890E09CEA5D}" destId="{D7BCFF09-EC11-7A4E-9BEF-84CA1AD9C6FC}" srcOrd="0" destOrd="0" presId="urn:microsoft.com/office/officeart/2005/8/layout/chevron2"/>
    <dgm:cxn modelId="{F3C1FAA2-842B-7D4C-9E8E-60A2CA450E1D}" type="presParOf" srcId="{9EC1AB69-6E55-EA49-9364-1890E09CEA5D}" destId="{BE08EC56-E8DC-944B-8971-F62D2A601ECF}" srcOrd="1" destOrd="0" presId="urn:microsoft.com/office/officeart/2005/8/layout/chevron2"/>
    <dgm:cxn modelId="{03932378-71B5-C543-889F-4B652CE7A1CB}" type="presParOf" srcId="{9538F652-4236-4540-844E-89A28BE6B4FF}" destId="{9DA27484-5BFC-7B4F-90D3-852A865B94F0}" srcOrd="7" destOrd="0" presId="urn:microsoft.com/office/officeart/2005/8/layout/chevron2"/>
    <dgm:cxn modelId="{E2E72F5B-3AF4-6244-8D16-AD23451FCFFD}" type="presParOf" srcId="{9538F652-4236-4540-844E-89A28BE6B4FF}" destId="{B28EDB98-BCA5-4140-9D89-96D14E5E0CAC}" srcOrd="8" destOrd="0" presId="urn:microsoft.com/office/officeart/2005/8/layout/chevron2"/>
    <dgm:cxn modelId="{78F4652C-B80A-014D-9380-F2B71541ED13}" type="presParOf" srcId="{B28EDB98-BCA5-4140-9D89-96D14E5E0CAC}" destId="{7B9D4994-B30A-4B4E-9750-A92444BFB72A}" srcOrd="0" destOrd="0" presId="urn:microsoft.com/office/officeart/2005/8/layout/chevron2"/>
    <dgm:cxn modelId="{31752212-6BEC-F446-911B-8D5E54014565}" type="presParOf" srcId="{B28EDB98-BCA5-4140-9D89-96D14E5E0CAC}" destId="{495F289E-F076-6240-969F-C785612CDD6A}" srcOrd="1" destOrd="0" presId="urn:microsoft.com/office/officeart/2005/8/layout/chevron2"/>
    <dgm:cxn modelId="{C326B07E-61C9-5649-B60A-404C4611A930}" type="presParOf" srcId="{9538F652-4236-4540-844E-89A28BE6B4FF}" destId="{6A6B49C4-7889-AC4A-B952-F9EB0B578ED6}" srcOrd="9" destOrd="0" presId="urn:microsoft.com/office/officeart/2005/8/layout/chevron2"/>
    <dgm:cxn modelId="{59655D68-49D6-4D40-A8F9-D4B51157BE45}" type="presParOf" srcId="{9538F652-4236-4540-844E-89A28BE6B4FF}" destId="{66EE19A6-EBE0-A142-850C-9EE1D30809BA}" srcOrd="10" destOrd="0" presId="urn:microsoft.com/office/officeart/2005/8/layout/chevron2"/>
    <dgm:cxn modelId="{49B08B50-627C-C640-8407-351EB0D3BA6B}" type="presParOf" srcId="{66EE19A6-EBE0-A142-850C-9EE1D30809BA}" destId="{1004FE1D-A9FB-884F-AF75-D4C75C062868}" srcOrd="0" destOrd="0" presId="urn:microsoft.com/office/officeart/2005/8/layout/chevron2"/>
    <dgm:cxn modelId="{606672E5-6708-3D48-A304-BA1CBC51FF58}" type="presParOf" srcId="{66EE19A6-EBE0-A142-850C-9EE1D30809BA}" destId="{75DA8661-38EF-C045-8C38-33531E0045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252D55-B6EE-2A42-9DD0-736502E26931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D8CF3-2DAB-C645-A750-FAE2F56E2672}">
      <dsp:nvSpPr>
        <dsp:cNvPr id="0" name=""/>
        <dsp:cNvSpPr/>
      </dsp:nvSpPr>
      <dsp:spPr>
        <a:xfrm>
          <a:off x="285089" y="184749"/>
          <a:ext cx="4656949" cy="36933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 Información básica</a:t>
          </a:r>
          <a:endParaRPr lang="es-ES" sz="2400" kern="1200" dirty="0"/>
        </a:p>
      </dsp:txBody>
      <dsp:txXfrm>
        <a:off x="285089" y="184749"/>
        <a:ext cx="4656949" cy="369336"/>
      </dsp:txXfrm>
    </dsp:sp>
    <dsp:sp modelId="{6B46F71A-96CC-1D47-8BD6-D9643B957DE7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C4E04-166D-F44B-BAB8-506C4DB538C7}">
      <dsp:nvSpPr>
        <dsp:cNvPr id="0" name=""/>
        <dsp:cNvSpPr/>
      </dsp:nvSpPr>
      <dsp:spPr>
        <a:xfrm>
          <a:off x="619556" y="739079"/>
          <a:ext cx="4322481" cy="36933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Objetivos </a:t>
          </a:r>
          <a:endParaRPr lang="es-ES" sz="2400" kern="1200" dirty="0"/>
        </a:p>
      </dsp:txBody>
      <dsp:txXfrm>
        <a:off x="619556" y="739079"/>
        <a:ext cx="4322481" cy="369336"/>
      </dsp:txXfrm>
    </dsp:sp>
    <dsp:sp modelId="{00E0F750-BD4B-0445-947D-DAB2E4C15FB3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DE6BD-8D16-624A-90C4-AADA0AFF8D2D}">
      <dsp:nvSpPr>
        <dsp:cNvPr id="0" name=""/>
        <dsp:cNvSpPr/>
      </dsp:nvSpPr>
      <dsp:spPr>
        <a:xfrm>
          <a:off x="802843" y="1293002"/>
          <a:ext cx="4139195" cy="36933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Modalidades</a:t>
          </a:r>
          <a:endParaRPr lang="es-ES" sz="2400" kern="1200" dirty="0"/>
        </a:p>
      </dsp:txBody>
      <dsp:txXfrm>
        <a:off x="802843" y="1293002"/>
        <a:ext cx="4139195" cy="369336"/>
      </dsp:txXfrm>
    </dsp:sp>
    <dsp:sp modelId="{A638C666-3D01-8144-8454-553361DBAF45}">
      <dsp:nvSpPr>
        <dsp:cNvPr id="0" name=""/>
        <dsp:cNvSpPr/>
      </dsp:nvSpPr>
      <dsp:spPr>
        <a:xfrm>
          <a:off x="572007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362DD-0096-D048-AC79-0ED28F765A35}">
      <dsp:nvSpPr>
        <dsp:cNvPr id="0" name=""/>
        <dsp:cNvSpPr/>
      </dsp:nvSpPr>
      <dsp:spPr>
        <a:xfrm>
          <a:off x="861364" y="1847331"/>
          <a:ext cx="4080673" cy="36933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Beneficiarios</a:t>
          </a:r>
          <a:endParaRPr lang="es-ES" sz="2400" kern="1200" dirty="0"/>
        </a:p>
      </dsp:txBody>
      <dsp:txXfrm>
        <a:off x="861364" y="1847331"/>
        <a:ext cx="4080673" cy="369336"/>
      </dsp:txXfrm>
    </dsp:sp>
    <dsp:sp modelId="{C4A47505-0CD3-314C-ACE0-1284E9AB3355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F76F0-2249-0543-B4AD-5D8172BF5DD0}">
      <dsp:nvSpPr>
        <dsp:cNvPr id="0" name=""/>
        <dsp:cNvSpPr/>
      </dsp:nvSpPr>
      <dsp:spPr>
        <a:xfrm>
          <a:off x="802843" y="2401661"/>
          <a:ext cx="4139195" cy="36933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Sustento legal</a:t>
          </a:r>
          <a:endParaRPr lang="es-ES" sz="2400" kern="1200" dirty="0"/>
        </a:p>
      </dsp:txBody>
      <dsp:txXfrm>
        <a:off x="802843" y="2401661"/>
        <a:ext cx="4139195" cy="369336"/>
      </dsp:txXfrm>
    </dsp:sp>
    <dsp:sp modelId="{E075AF5A-7D73-5F49-A9FD-258732B4B9EE}">
      <dsp:nvSpPr>
        <dsp:cNvPr id="0" name=""/>
        <dsp:cNvSpPr/>
      </dsp:nvSpPr>
      <dsp:spPr>
        <a:xfrm>
          <a:off x="572007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5FF73-5CE9-5444-8E80-ADE04041DE03}">
      <dsp:nvSpPr>
        <dsp:cNvPr id="0" name=""/>
        <dsp:cNvSpPr/>
      </dsp:nvSpPr>
      <dsp:spPr>
        <a:xfrm>
          <a:off x="619556" y="2955584"/>
          <a:ext cx="4322481" cy="36933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Presupuesto</a:t>
          </a:r>
          <a:endParaRPr lang="es-ES" sz="2400" kern="1200" dirty="0"/>
        </a:p>
      </dsp:txBody>
      <dsp:txXfrm>
        <a:off x="619556" y="2955584"/>
        <a:ext cx="4322481" cy="369336"/>
      </dsp:txXfrm>
    </dsp:sp>
    <dsp:sp modelId="{01E17110-F26E-494F-B0F5-A5BBF983C5CA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B293D-682D-C245-95AC-01E84AA5F4C8}">
      <dsp:nvSpPr>
        <dsp:cNvPr id="0" name=""/>
        <dsp:cNvSpPr/>
      </dsp:nvSpPr>
      <dsp:spPr>
        <a:xfrm>
          <a:off x="285089" y="3509914"/>
          <a:ext cx="4656949" cy="36933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Diagnóstico</a:t>
          </a:r>
          <a:endParaRPr lang="es-ES" sz="2400" kern="1200" dirty="0"/>
        </a:p>
      </dsp:txBody>
      <dsp:txXfrm>
        <a:off x="285089" y="3509914"/>
        <a:ext cx="4656949" cy="369336"/>
      </dsp:txXfrm>
    </dsp:sp>
    <dsp:sp modelId="{A21A2ECD-D6E5-D242-A5D9-D5BC2C2292B6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D5353A-BD58-3C45-9729-C27B653A772D}">
      <dsp:nvSpPr>
        <dsp:cNvPr id="0" name=""/>
        <dsp:cNvSpPr/>
      </dsp:nvSpPr>
      <dsp:spPr>
        <a:xfrm>
          <a:off x="948" y="1082439"/>
          <a:ext cx="1257281" cy="12572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Objeto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(población)</a:t>
          </a:r>
          <a:endParaRPr lang="es-ES" sz="1400" kern="1200" dirty="0"/>
        </a:p>
      </dsp:txBody>
      <dsp:txXfrm>
        <a:off x="948" y="1082439"/>
        <a:ext cx="1257281" cy="1257281"/>
      </dsp:txXfrm>
    </dsp:sp>
    <dsp:sp modelId="{AB928E1B-BCF1-1841-9036-145A7BB52FFD}">
      <dsp:nvSpPr>
        <dsp:cNvPr id="0" name=""/>
        <dsp:cNvSpPr/>
      </dsp:nvSpPr>
      <dsp:spPr>
        <a:xfrm>
          <a:off x="1360320" y="1346469"/>
          <a:ext cx="729222" cy="729222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>
        <a:off x="1360320" y="1346469"/>
        <a:ext cx="729222" cy="729222"/>
      </dsp:txXfrm>
    </dsp:sp>
    <dsp:sp modelId="{DF2C02DA-7306-6948-9545-6620D995DC4C}">
      <dsp:nvSpPr>
        <dsp:cNvPr id="0" name=""/>
        <dsp:cNvSpPr/>
      </dsp:nvSpPr>
      <dsp:spPr>
        <a:xfrm>
          <a:off x="2191634" y="1082439"/>
          <a:ext cx="1257281" cy="12572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Condición negativa</a:t>
          </a:r>
          <a:endParaRPr lang="es-ES" sz="1400" kern="1200" dirty="0"/>
        </a:p>
      </dsp:txBody>
      <dsp:txXfrm>
        <a:off x="2191634" y="1082439"/>
        <a:ext cx="1257281" cy="1257281"/>
      </dsp:txXfrm>
    </dsp:sp>
    <dsp:sp modelId="{0166884C-69AC-1140-A3F2-7D4A1778681F}">
      <dsp:nvSpPr>
        <dsp:cNvPr id="0" name=""/>
        <dsp:cNvSpPr/>
      </dsp:nvSpPr>
      <dsp:spPr>
        <a:xfrm>
          <a:off x="3551007" y="1346469"/>
          <a:ext cx="729222" cy="729222"/>
        </a:xfrm>
        <a:prstGeom prst="mathEqual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>
        <a:off x="3551007" y="1346469"/>
        <a:ext cx="729222" cy="729222"/>
      </dsp:txXfrm>
    </dsp:sp>
    <dsp:sp modelId="{A1976144-F133-9C46-9B23-A34DB7204EE5}">
      <dsp:nvSpPr>
        <dsp:cNvPr id="0" name=""/>
        <dsp:cNvSpPr/>
      </dsp:nvSpPr>
      <dsp:spPr>
        <a:xfrm>
          <a:off x="4382321" y="1082439"/>
          <a:ext cx="1257281" cy="12572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Problema</a:t>
          </a:r>
          <a:endParaRPr lang="es-ES" sz="1400" kern="1200" dirty="0"/>
        </a:p>
      </dsp:txBody>
      <dsp:txXfrm>
        <a:off x="4382321" y="1082439"/>
        <a:ext cx="1257281" cy="12572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54632474-A954-1248-AC93-AA317F40338A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4050CED3-B61E-3441-BF58-27878FCF6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13413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313BDDFE-C756-410A-AE4C-59B25E4A70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8ADFC02B-F6D2-4A36-BADC-83A525EBD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5840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C02B-F6D2-4A36-BADC-83A525EBDE2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7371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C02B-F6D2-4A36-BADC-83A525EBDE2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6877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C02B-F6D2-4A36-BADC-83A525EBDE20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C02B-F6D2-4A36-BADC-83A525EBDE20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C02B-F6D2-4A36-BADC-83A525EBDE2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8047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C02B-F6D2-4A36-BADC-83A525EBDE2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6316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C02B-F6D2-4A36-BADC-83A525EBDE20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6316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C02B-F6D2-4A36-BADC-83A525EBDE20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-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99" b="909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02244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12" name="Imagen 11" descr="lin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179"/>
            <a:ext cx="9144000" cy="86061"/>
          </a:xfrm>
          <a:prstGeom prst="rect">
            <a:avLst/>
          </a:prstGeom>
        </p:spPr>
      </p:pic>
      <p:pic>
        <p:nvPicPr>
          <p:cNvPr id="9" name="8 Imagen" descr="C:\Users\tromero\AppData\Local\Microsoft\Windows\INetCache\Content.Word\innovacion es bienestar Jalisco.png"/>
          <p:cNvPicPr/>
          <p:nvPr userDrawn="1"/>
        </p:nvPicPr>
        <p:blipFill rotWithShape="1">
          <a:blip r:embed="rId4" cstate="print"/>
          <a:srcRect b="30235"/>
          <a:stretch/>
        </p:blipFill>
        <p:spPr bwMode="auto">
          <a:xfrm>
            <a:off x="3689495" y="423354"/>
            <a:ext cx="1584462" cy="12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2" descr="Captura de pantalla 2016-02-25 a las 9.35.32 a.m..pn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1" y="423354"/>
            <a:ext cx="3134488" cy="1245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38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139286" y="756254"/>
            <a:ext cx="8847184" cy="42660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9" name="Rectángulo 7"/>
          <p:cNvSpPr/>
          <p:nvPr userDrawn="1"/>
        </p:nvSpPr>
        <p:spPr>
          <a:xfrm>
            <a:off x="0" y="-1202"/>
            <a:ext cx="9143999" cy="641044"/>
          </a:xfrm>
          <a:prstGeom prst="rect">
            <a:avLst/>
          </a:prstGeom>
          <a:solidFill>
            <a:srgbClr val="2175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venir Medium"/>
            </a:endParaRPr>
          </a:p>
        </p:txBody>
      </p:sp>
      <p:sp>
        <p:nvSpPr>
          <p:cNvPr id="12" name="13 Título"/>
          <p:cNvSpPr>
            <a:spLocks noGrp="1"/>
          </p:cNvSpPr>
          <p:nvPr>
            <p:ph type="title"/>
          </p:nvPr>
        </p:nvSpPr>
        <p:spPr>
          <a:xfrm>
            <a:off x="139284" y="35605"/>
            <a:ext cx="8847185" cy="62801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venir Medium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-38776" y="5022306"/>
            <a:ext cx="9219130" cy="1308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061"/>
          </a:xfrm>
          <a:prstGeom prst="rect">
            <a:avLst/>
          </a:prstGeom>
        </p:spPr>
      </p:pic>
      <p:pic>
        <p:nvPicPr>
          <p:cNvPr id="8" name="Imagen 6" descr="Captura de pantalla 2016-02-25 a las 9.35.17 a.m.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15" y="639842"/>
            <a:ext cx="826443" cy="654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765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-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99" b="909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9" name="Imagen 8" descr="logo_Jalisc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0543" y="276044"/>
            <a:ext cx="1365680" cy="1371974"/>
          </a:xfrm>
          <a:prstGeom prst="rect">
            <a:avLst/>
          </a:prstGeom>
        </p:spPr>
      </p:pic>
      <p:pic>
        <p:nvPicPr>
          <p:cNvPr id="12" name="Imagen 11" descr="line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179"/>
            <a:ext cx="9144000" cy="86061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1308101" y="3498114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1C9A86"/>
                </a:solidFill>
              </a:rPr>
              <a:t>@</a:t>
            </a:r>
            <a:r>
              <a:rPr lang="es-ES" dirty="0" err="1" smtClean="0">
                <a:solidFill>
                  <a:srgbClr val="1C9A86"/>
                </a:solidFill>
              </a:rPr>
              <a:t>MIDEJalisco</a:t>
            </a:r>
            <a:r>
              <a:rPr lang="es-ES" dirty="0" smtClean="0">
                <a:solidFill>
                  <a:srgbClr val="1C9A86"/>
                </a:solidFill>
              </a:rPr>
              <a:t>          @</a:t>
            </a:r>
            <a:r>
              <a:rPr lang="es-ES" dirty="0" err="1" smtClean="0">
                <a:solidFill>
                  <a:srgbClr val="1C9A86"/>
                </a:solidFill>
              </a:rPr>
              <a:t>EVALUAJalisco</a:t>
            </a:r>
            <a:r>
              <a:rPr lang="es-ES" dirty="0" smtClean="0">
                <a:solidFill>
                  <a:srgbClr val="1C9A86"/>
                </a:solidFill>
              </a:rPr>
              <a:t>         @</a:t>
            </a:r>
            <a:r>
              <a:rPr lang="es-ES" dirty="0" err="1" smtClean="0">
                <a:solidFill>
                  <a:srgbClr val="1C9A86"/>
                </a:solidFill>
              </a:rPr>
              <a:t>PlaneacionJal</a:t>
            </a:r>
            <a:r>
              <a:rPr lang="es-ES" dirty="0" smtClean="0">
                <a:solidFill>
                  <a:srgbClr val="1C9A86"/>
                </a:solidFill>
              </a:rPr>
              <a:t>           @SEPAFJalisco</a:t>
            </a:r>
            <a:endParaRPr lang="es-ES" dirty="0">
              <a:solidFill>
                <a:srgbClr val="1C9A86"/>
              </a:solidFill>
            </a:endParaRPr>
          </a:p>
        </p:txBody>
      </p:sp>
      <p:pic>
        <p:nvPicPr>
          <p:cNvPr id="3" name="Imagen 2" descr="Captura de pantalla 2016-02-25 a las 9.35.32 a.m.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55" y="1920875"/>
            <a:ext cx="3370692" cy="133985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1638300" y="4203700"/>
            <a:ext cx="604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7F7F7F"/>
                </a:solidFill>
                <a:latin typeface="Avenir Medium"/>
                <a:cs typeface="Avenir Medium"/>
              </a:rPr>
              <a:t>Lo que se mide</a:t>
            </a:r>
            <a:r>
              <a:rPr lang="es-ES" baseline="0" dirty="0" smtClean="0">
                <a:solidFill>
                  <a:srgbClr val="7F7F7F"/>
                </a:solidFill>
                <a:latin typeface="Avenir Medium"/>
                <a:cs typeface="Avenir Medium"/>
              </a:rPr>
              <a:t> y evalúa se puede mejorar</a:t>
            </a:r>
            <a:endParaRPr lang="es-ES" dirty="0">
              <a:solidFill>
                <a:srgbClr val="7F7F7F"/>
              </a:solidFill>
              <a:latin typeface="Avenir Medium"/>
              <a:cs typeface="Avenir Medium"/>
            </a:endParaRP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460500" y="4394200"/>
            <a:ext cx="965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6921500" y="4419600"/>
            <a:ext cx="965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60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71C-0DFB-429A-860D-8968D48FC476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C8ABAC-CB4F-43B2-8F2A-C737F17AFAD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949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-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99" b="9099"/>
          <a:stretch/>
        </p:blipFill>
        <p:spPr>
          <a:xfrm>
            <a:off x="0" y="-63321"/>
            <a:ext cx="9144001" cy="5143500"/>
          </a:xfrm>
          <a:prstGeom prst="rect">
            <a:avLst/>
          </a:prstGeom>
        </p:spPr>
      </p:pic>
      <p:pic>
        <p:nvPicPr>
          <p:cNvPr id="12" name="Imagen 11" descr="lin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179"/>
            <a:ext cx="9144000" cy="860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5924" y="3100118"/>
            <a:ext cx="590550" cy="480681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1336916" y="3474720"/>
            <a:ext cx="6495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1C9A86"/>
                </a:solidFill>
              </a:rPr>
              <a:t>@</a:t>
            </a:r>
            <a:r>
              <a:rPr lang="es-ES" sz="2400" dirty="0" err="1" smtClean="0">
                <a:solidFill>
                  <a:srgbClr val="1C9A86"/>
                </a:solidFill>
              </a:rPr>
              <a:t>SEPAFJalisco</a:t>
            </a:r>
            <a:r>
              <a:rPr lang="es-ES" sz="2400" dirty="0" smtClean="0">
                <a:solidFill>
                  <a:srgbClr val="1C9A86"/>
                </a:solidFill>
              </a:rPr>
              <a:t>                              @</a:t>
            </a:r>
            <a:r>
              <a:rPr lang="es-ES" sz="2400" dirty="0" err="1" smtClean="0">
                <a:solidFill>
                  <a:srgbClr val="1C9A86"/>
                </a:solidFill>
              </a:rPr>
              <a:t>EVALUAJalisco</a:t>
            </a:r>
            <a:endParaRPr lang="es-ES" sz="2400" dirty="0" smtClean="0">
              <a:solidFill>
                <a:srgbClr val="1C9A86"/>
              </a:solidFill>
            </a:endParaRPr>
          </a:p>
          <a:p>
            <a:pPr algn="ctr"/>
            <a:endParaRPr lang="es-ES" sz="2400" dirty="0" smtClean="0">
              <a:solidFill>
                <a:srgbClr val="1C9A86"/>
              </a:solidFill>
            </a:endParaRPr>
          </a:p>
          <a:p>
            <a:pPr algn="ctr"/>
            <a:r>
              <a:rPr lang="es-ES" sz="2400" dirty="0" smtClean="0">
                <a:solidFill>
                  <a:srgbClr val="1C9A86"/>
                </a:solidFill>
              </a:rPr>
              <a:t>@</a:t>
            </a:r>
            <a:r>
              <a:rPr lang="es-ES" sz="2400" dirty="0" err="1" smtClean="0">
                <a:solidFill>
                  <a:srgbClr val="1C9A86"/>
                </a:solidFill>
              </a:rPr>
              <a:t>PlaneacionJal</a:t>
            </a:r>
            <a:endParaRPr lang="es-ES" sz="2400" dirty="0">
              <a:solidFill>
                <a:srgbClr val="1C9A86"/>
              </a:solidFill>
            </a:endParaRPr>
          </a:p>
        </p:txBody>
      </p:sp>
      <p:pic>
        <p:nvPicPr>
          <p:cNvPr id="8" name="7 Imagen" descr="isologo Evalúa Jalisco V0.5-03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1071" y="964907"/>
            <a:ext cx="2615892" cy="2615892"/>
          </a:xfrm>
          <a:prstGeom prst="rect">
            <a:avLst/>
          </a:prstGeom>
        </p:spPr>
      </p:pic>
      <p:pic>
        <p:nvPicPr>
          <p:cNvPr id="10" name="9 Imagen" descr="DEMU-Charly:Users:DEMUCharly:ownCloud:DEMU-CLOUD:Identidad-Planeación (1):JAL Logo Jal .png"/>
          <p:cNvPicPr/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76" y="257597"/>
            <a:ext cx="1528856" cy="141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6" descr="Captura de pantalla 2016-02-25 a las 9.35.17 a.m.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25" y="4243733"/>
            <a:ext cx="826443" cy="654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08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1D8D-1F0E-6C4B-B6CA-86354E3672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739E-0339-2140-84EA-1DB6BC047B9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1593172"/>
            <a:ext cx="7523561" cy="17831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2114773"/>
            <a:ext cx="7523561" cy="614991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Avenir Medium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13" name="Imagen 1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179"/>
            <a:ext cx="9144000" cy="86061"/>
          </a:xfrm>
          <a:prstGeom prst="rect">
            <a:avLst/>
          </a:prstGeom>
        </p:spPr>
      </p:pic>
      <p:pic>
        <p:nvPicPr>
          <p:cNvPr id="3" name="Imagen 2" descr="Captura de pantalla 2016-02-25 a las 9.35.32 a.m.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71" y="535731"/>
            <a:ext cx="2628808" cy="10449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469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8209"/>
            <a:ext cx="8229600" cy="37385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0" y="4848272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061"/>
          </a:xfrm>
          <a:prstGeom prst="rect">
            <a:avLst/>
          </a:prstGeom>
        </p:spPr>
      </p:pic>
      <p:pic>
        <p:nvPicPr>
          <p:cNvPr id="9" name="8 Imagen" descr="isologo Evalúa Jalisco V0.5-0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6936" y="4155084"/>
            <a:ext cx="1123406" cy="1123406"/>
          </a:xfrm>
          <a:prstGeom prst="rect">
            <a:avLst/>
          </a:prstGeom>
        </p:spPr>
      </p:pic>
      <p:pic>
        <p:nvPicPr>
          <p:cNvPr id="10" name="1 Imagen" descr="Isologo MIDE Jalisco V10-01 (2016).png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39285" y="4317387"/>
            <a:ext cx="1021057" cy="826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279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8209"/>
            <a:ext cx="8229600" cy="37385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0" y="4848272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86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 userDrawn="1"/>
        </p:nvSpPr>
        <p:spPr>
          <a:xfrm>
            <a:off x="0" y="86062"/>
            <a:ext cx="9143999" cy="6410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0" y="4848272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061"/>
          </a:xfrm>
          <a:prstGeom prst="rect">
            <a:avLst/>
          </a:prstGeom>
        </p:spPr>
      </p:pic>
      <p:sp>
        <p:nvSpPr>
          <p:cNvPr id="9" name="8 Marcador de gráfico"/>
          <p:cNvSpPr>
            <a:spLocks noGrp="1"/>
          </p:cNvSpPr>
          <p:nvPr>
            <p:ph type="chart" sz="quarter" idx="10"/>
          </p:nvPr>
        </p:nvSpPr>
        <p:spPr>
          <a:xfrm>
            <a:off x="4751262" y="1317809"/>
            <a:ext cx="3525838" cy="31829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281690" y="1305934"/>
            <a:ext cx="4112179" cy="31829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139285" y="161653"/>
            <a:ext cx="8496300" cy="62801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venir Medium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12" name="11 Imagen" descr="isologo Evalúa Jalisco V0.5-0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6936" y="4155084"/>
            <a:ext cx="1123406" cy="1123406"/>
          </a:xfrm>
          <a:prstGeom prst="rect">
            <a:avLst/>
          </a:prstGeom>
        </p:spPr>
      </p:pic>
      <p:pic>
        <p:nvPicPr>
          <p:cNvPr id="13" name="1 Imagen" descr="Isologo MIDE Jalisco V10-01 (2016).png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39285" y="4317387"/>
            <a:ext cx="1021057" cy="826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818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4848272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061"/>
          </a:xfrm>
          <a:prstGeom prst="rect">
            <a:avLst/>
          </a:prstGeom>
        </p:spPr>
      </p:pic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305440" y="890960"/>
            <a:ext cx="8381359" cy="355041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9" name="Rectángulo 7"/>
          <p:cNvSpPr/>
          <p:nvPr userDrawn="1"/>
        </p:nvSpPr>
        <p:spPr>
          <a:xfrm>
            <a:off x="0" y="86062"/>
            <a:ext cx="9143999" cy="6410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12" name="13 Título"/>
          <p:cNvSpPr>
            <a:spLocks noGrp="1"/>
          </p:cNvSpPr>
          <p:nvPr>
            <p:ph type="title"/>
          </p:nvPr>
        </p:nvSpPr>
        <p:spPr>
          <a:xfrm>
            <a:off x="139285" y="161653"/>
            <a:ext cx="8496300" cy="62801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venir Medium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8818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1" y="435216"/>
            <a:ext cx="4342714" cy="6977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7969" y="597141"/>
            <a:ext cx="8229600" cy="373858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rgbClr val="FFFFFF"/>
                </a:solidFill>
                <a:latin typeface="Arial Rounded MT Bold" pitchFamily="34" charset="0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9" name="Imagen 8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984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139286" y="756254"/>
            <a:ext cx="8847184" cy="42660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9" name="Rectángulo 7"/>
          <p:cNvSpPr/>
          <p:nvPr userDrawn="1"/>
        </p:nvSpPr>
        <p:spPr>
          <a:xfrm>
            <a:off x="0" y="-1202"/>
            <a:ext cx="9143999" cy="641044"/>
          </a:xfrm>
          <a:prstGeom prst="rect">
            <a:avLst/>
          </a:prstGeom>
          <a:solidFill>
            <a:srgbClr val="2175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12" name="13 Título"/>
          <p:cNvSpPr>
            <a:spLocks noGrp="1"/>
          </p:cNvSpPr>
          <p:nvPr>
            <p:ph type="title"/>
          </p:nvPr>
        </p:nvSpPr>
        <p:spPr>
          <a:xfrm>
            <a:off x="139284" y="35605"/>
            <a:ext cx="8847185" cy="62801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venir Medium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-38776" y="5022306"/>
            <a:ext cx="9219130" cy="1308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72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12"/>
          <p:cNvSpPr/>
          <p:nvPr/>
        </p:nvSpPr>
        <p:spPr>
          <a:xfrm rot="10800000">
            <a:off x="0" y="1778000"/>
            <a:ext cx="9144000" cy="33655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1D8D-1F0E-6C4B-B6CA-86354E3672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739E-0339-2140-84EA-1DB6BC047B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2381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4" r:id="rId4"/>
    <p:sldLayoutId id="2147483665" r:id="rId5"/>
    <p:sldLayoutId id="2147483656" r:id="rId6"/>
    <p:sldLayoutId id="2147483663" r:id="rId7"/>
    <p:sldLayoutId id="2147483655" r:id="rId8"/>
    <p:sldLayoutId id="2147483668" r:id="rId9"/>
    <p:sldLayoutId id="2147483667" r:id="rId10"/>
    <p:sldLayoutId id="2147483666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onyesto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0" y="2241550"/>
            <a:ext cx="9144000" cy="1325996"/>
          </a:xfrm>
          <a:solidFill>
            <a:schemeClr val="accent6">
              <a:lumMod val="75000"/>
            </a:schemeClr>
          </a:solidFill>
          <a:effectLst/>
        </p:spPr>
        <p:txBody>
          <a:bodyPr anchor="ctr">
            <a:normAutofit/>
          </a:bodyPr>
          <a:lstStyle/>
          <a:p>
            <a:r>
              <a:rPr lang="es-MX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/>
                <a:cs typeface="Avenir Medium"/>
              </a:rPr>
              <a:t>Sistema de acciones y programa públicos</a:t>
            </a:r>
          </a:p>
          <a:p>
            <a:r>
              <a:rPr lang="es-MX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/>
                <a:cs typeface="Avenir Medium"/>
              </a:rPr>
              <a:t>Criterios de actualización 2017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3256706" y="4157004"/>
            <a:ext cx="2524937" cy="764623"/>
            <a:chOff x="3200400" y="3964593"/>
            <a:chExt cx="2819400" cy="890984"/>
          </a:xfrm>
        </p:grpSpPr>
        <p:pic>
          <p:nvPicPr>
            <p:cNvPr id="2" name="Imagen 1" descr="Descripción: Macintosh HD:Users:monica:Desktop:JAL Logo_subseplan.png"/>
            <p:cNvPicPr>
              <a:picLocks noChangeAspect="1" noChangeArrowheads="1"/>
            </p:cNvPicPr>
            <p:nvPr/>
          </p:nvPicPr>
          <p:blipFill>
            <a:blip r:embed="rId2"/>
            <a:srcRect l="69687" r="-76" b="-117"/>
            <a:stretch>
              <a:fillRect/>
            </a:stretch>
          </p:blipFill>
          <p:spPr bwMode="auto">
            <a:xfrm>
              <a:off x="5128262" y="3964593"/>
              <a:ext cx="891538" cy="890984"/>
            </a:xfrm>
            <a:prstGeom prst="rect">
              <a:avLst/>
            </a:prstGeom>
            <a:noFill/>
          </p:spPr>
        </p:pic>
        <p:sp>
          <p:nvSpPr>
            <p:cNvPr id="3" name="Conector recto 3"/>
            <p:cNvSpPr>
              <a:spLocks noChangeShapeType="1"/>
            </p:cNvSpPr>
            <p:nvPr/>
          </p:nvSpPr>
          <p:spPr bwMode="auto">
            <a:xfrm>
              <a:off x="5020312" y="4090954"/>
              <a:ext cx="0" cy="599893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>
              <a:outerShdw dist="20000" dir="5400000" rotWithShape="0">
                <a:srgbClr val="31849B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pic>
          <p:nvPicPr>
            <p:cNvPr id="11" name="10 Imagen" descr="SEPAF_logo.pn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0400" y="3975019"/>
              <a:ext cx="1731012" cy="880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410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Cierre de información 2016 por dependencia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9053673"/>
              </p:ext>
            </p:extLst>
          </p:nvPr>
        </p:nvGraphicFramePr>
        <p:xfrm>
          <a:off x="492643" y="874713"/>
          <a:ext cx="8142942" cy="39012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178409"/>
                <a:gridCol w="1094755"/>
                <a:gridCol w="1075721"/>
                <a:gridCol w="1794057"/>
              </a:tblGrid>
              <a:tr h="1571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</a:rPr>
                        <a:t>Dependencia/Entidad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</a:rPr>
                        <a:t>Acciones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</a:rPr>
                        <a:t>Programas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</a:rPr>
                        <a:t>Total de intervenciones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7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Consejo Estatal Contra las Adicciones en Jalisco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Consejo Estatal de Ciencia y Tecnología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Consejo Estatal de Promoción Económica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157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Consejo Estatal para el Fomento Deportivo y el Apoyo a la Juventud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Fondo Jalisco de Fomento Empresarial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157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de Fomento al Comercio Exterior del Estado de Jalisco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157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Instituto de Formación para el Trabajo del Estado de Jalisco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de la Artesanía Jalisciense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157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de la Infraestructura Física Educativa del Estado de Jalisco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effectLst/>
                        </a:rPr>
                        <a:t>3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157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Estatal para la Educación de Jóvenes y Adultos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Jalisciense de la Juventud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effectLst/>
                        </a:rPr>
                        <a:t>4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Jalisciense de las Mujeres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Jalisciense del Adulto Mayor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</a:tbl>
          </a:graphicData>
        </a:graphic>
      </p:graphicFrame>
      <p:sp>
        <p:nvSpPr>
          <p:cNvPr id="7" name="CuadroTexto 3"/>
          <p:cNvSpPr txBox="1"/>
          <p:nvPr/>
        </p:nvSpPr>
        <p:spPr>
          <a:xfrm>
            <a:off x="492643" y="4901326"/>
            <a:ext cx="819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 smtClean="0"/>
              <a:t>Se repartirán impresos el listado de programas y acciones con puntaje obtenido por dependencia y entidad</a:t>
            </a:r>
            <a:endParaRPr lang="es-ES" sz="1200" i="1" dirty="0"/>
          </a:p>
        </p:txBody>
      </p:sp>
    </p:spTree>
    <p:extLst>
      <p:ext uri="{BB962C8B-B14F-4D97-AF65-F5344CB8AC3E}">
        <p14:creationId xmlns="" xmlns:p14="http://schemas.microsoft.com/office/powerpoint/2010/main" val="74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Cierre de información 2016 por dependencia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92643" y="4901326"/>
            <a:ext cx="819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 smtClean="0"/>
              <a:t>Se repartirán impresos el listado de programas y acciones con puntaje obtenido por dependencia y entidad</a:t>
            </a:r>
            <a:endParaRPr lang="es-ES" sz="1200" i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8239555"/>
              </p:ext>
            </p:extLst>
          </p:nvPr>
        </p:nvGraphicFramePr>
        <p:xfrm>
          <a:off x="492643" y="769366"/>
          <a:ext cx="8142942" cy="41319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178409"/>
                <a:gridCol w="1094755"/>
                <a:gridCol w="1075721"/>
                <a:gridCol w="1794057"/>
              </a:tblGrid>
              <a:tr h="1571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</a:rPr>
                        <a:t>Dependencia/Entidad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</a:rPr>
                        <a:t>Acciones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</a:rPr>
                        <a:t>Programas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</a:rPr>
                        <a:t>Total de intervenciones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Instituto Jalisciense del Emprendedor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effectLst/>
                        </a:rPr>
                        <a:t>4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Procuraduría Social del Estado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Cultura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effectLst/>
                        </a:rPr>
                        <a:t>11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Desarrollo e Integración Social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Desarrollo Económico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Desarrollo Rural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Educación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Infraestructura y Obra Pública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157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Innovación, Ciencia y Tecnología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effectLst/>
                        </a:rPr>
                        <a:t>4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157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Secretaría de Medio Ambiente y Desarrollo Territorial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effectLst/>
                        </a:rPr>
                        <a:t>6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Movilidad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effectLst/>
                        </a:rPr>
                        <a:t>2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Salud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effectLst/>
                        </a:rPr>
                        <a:t>6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Turismo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effectLst/>
                        </a:rPr>
                        <a:t>2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del Trabajo y Previsión Social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effectLst/>
                        </a:rPr>
                        <a:t>3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157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Sistema para el desarrollo Integral de la Familia  DIF Jalisco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effectLst/>
                        </a:rPr>
                        <a:t>16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Subsecretaría de Planeación y Evaluación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  <a:tr h="8680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u="none" strike="noStrike" dirty="0">
                          <a:effectLst/>
                        </a:rPr>
                        <a:t>Total general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</a:rPr>
                        <a:t>51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</a:rPr>
                        <a:t>99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</a:rPr>
                        <a:t>150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0" marR="4340" marT="434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80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Cierre de información 2016</a:t>
            </a: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72569" y="1079546"/>
            <a:ext cx="3424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Avenir Medium"/>
              </a:rPr>
              <a:t>150 intervenciones</a:t>
            </a:r>
            <a:endParaRPr lang="es-MX" sz="2800" b="1" dirty="0">
              <a:solidFill>
                <a:schemeClr val="accent6">
                  <a:lumMod val="50000"/>
                </a:schemeClr>
              </a:solidFill>
              <a:latin typeface="Avenir Medium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189767" y="1802571"/>
            <a:ext cx="1369342" cy="7017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Avenir Medium"/>
              </a:rPr>
              <a:t>99</a:t>
            </a:r>
          </a:p>
          <a:p>
            <a:pPr algn="ctr"/>
            <a:r>
              <a:rPr lang="es-MX" sz="1600" b="1" dirty="0" smtClean="0">
                <a:latin typeface="Avenir Medium"/>
              </a:rPr>
              <a:t>Programas</a:t>
            </a:r>
            <a:endParaRPr lang="es-MX" sz="1600" b="1" dirty="0">
              <a:latin typeface="Avenir Medium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827181" y="1813204"/>
            <a:ext cx="1404786" cy="70174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venir Medium"/>
              </a:rPr>
              <a:t>51</a:t>
            </a:r>
          </a:p>
          <a:p>
            <a:pPr algn="ctr"/>
            <a:r>
              <a:rPr lang="es-MX" b="1" dirty="0" smtClean="0">
                <a:latin typeface="Avenir Medium"/>
              </a:rPr>
              <a:t>Acciones</a:t>
            </a:r>
            <a:endParaRPr lang="es-MX" b="1" dirty="0">
              <a:latin typeface="Avenir Medium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7337" y="2823286"/>
            <a:ext cx="4487379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/>
                </a:solidFill>
                <a:latin typeface="Avenir Medium"/>
              </a:rPr>
              <a:t>Estatal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143580" y="3391455"/>
            <a:ext cx="4491136" cy="3693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/>
                </a:solidFill>
                <a:latin typeface="Avenir Medium"/>
              </a:rPr>
              <a:t>Federal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147336" y="4054593"/>
            <a:ext cx="4487379" cy="3693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>
                <a:latin typeface="Avenir Medium"/>
              </a:rPr>
              <a:t>Mixto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93357" y="2812653"/>
            <a:ext cx="73364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venir Medium"/>
              </a:rPr>
              <a:t>50</a:t>
            </a:r>
            <a:endParaRPr lang="es-MX" dirty="0">
              <a:latin typeface="Avenir Medium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93357" y="3422253"/>
            <a:ext cx="73364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venir Medium"/>
              </a:rPr>
              <a:t>21</a:t>
            </a:r>
            <a:endParaRPr lang="es-MX" dirty="0">
              <a:latin typeface="Avenir Medium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593357" y="4058874"/>
            <a:ext cx="73364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venir Medium"/>
              </a:rPr>
              <a:t>28</a:t>
            </a:r>
            <a:endParaRPr lang="es-MX" dirty="0">
              <a:latin typeface="Avenir Medium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064249" y="2826824"/>
            <a:ext cx="73364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Medium"/>
              </a:rPr>
              <a:t>35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Avenir Medium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64249" y="3436424"/>
            <a:ext cx="73364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Medium"/>
              </a:rPr>
              <a:t>12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Avenir Medium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64249" y="4073045"/>
            <a:ext cx="73364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Medium"/>
              </a:rPr>
              <a:t>4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Avenir Medium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14149" y="3068289"/>
            <a:ext cx="126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venir Medium"/>
              </a:rPr>
              <a:t>Tipo de recursos reportado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1877548" y="2692871"/>
            <a:ext cx="0" cy="1749506"/>
          </a:xfrm>
          <a:prstGeom prst="line">
            <a:avLst/>
          </a:prstGeom>
          <a:ln>
            <a:solidFill>
              <a:srgbClr val="1C9A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35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2.- Programas Sociales</a:t>
            </a:r>
            <a:endParaRPr lang="es-MX" sz="2800" dirty="0"/>
          </a:p>
        </p:txBody>
      </p:sp>
      <p:sp>
        <p:nvSpPr>
          <p:cNvPr id="5" name="4 Marcador de texto"/>
          <p:cNvSpPr txBox="1">
            <a:spLocks/>
          </p:cNvSpPr>
          <p:nvPr/>
        </p:nvSpPr>
        <p:spPr>
          <a:xfrm>
            <a:off x="245885" y="899162"/>
            <a:ext cx="3484961" cy="4131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600" dirty="0">
                <a:solidFill>
                  <a:schemeClr val="bg1"/>
                </a:solidFill>
              </a:rPr>
              <a:t>Programa de desarrollo social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93775" y="899162"/>
            <a:ext cx="3886200" cy="322368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s-MX" sz="1400" dirty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ES" sz="1400" dirty="0"/>
          </a:p>
        </p:txBody>
      </p:sp>
      <p:sp>
        <p:nvSpPr>
          <p:cNvPr id="2" name="1 Rectángulo"/>
          <p:cNvSpPr/>
          <p:nvPr/>
        </p:nvSpPr>
        <p:spPr>
          <a:xfrm>
            <a:off x="3806457" y="1175620"/>
            <a:ext cx="5256862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000" dirty="0"/>
          </a:p>
          <a:p>
            <a:pPr>
              <a:lnSpc>
                <a:spcPct val="150000"/>
              </a:lnSpc>
            </a:pPr>
            <a:r>
              <a:rPr lang="es-MX" sz="1150" dirty="0" smtClean="0"/>
              <a:t>I</a:t>
            </a:r>
            <a:r>
              <a:rPr lang="es-MX" sz="1150" dirty="0"/>
              <a:t>. El derecho a la salud</a:t>
            </a:r>
            <a:r>
              <a:rPr lang="es-MX" sz="1150" dirty="0" smtClean="0"/>
              <a:t>;</a:t>
            </a:r>
            <a:endParaRPr lang="es-MX" sz="1150" dirty="0"/>
          </a:p>
          <a:p>
            <a:pPr>
              <a:lnSpc>
                <a:spcPct val="150000"/>
              </a:lnSpc>
            </a:pPr>
            <a:r>
              <a:rPr lang="es-MX" sz="1150" dirty="0"/>
              <a:t>II. El derecho a la educación</a:t>
            </a:r>
            <a:r>
              <a:rPr lang="es-MX" sz="1150" dirty="0" smtClean="0"/>
              <a:t>;</a:t>
            </a:r>
            <a:endParaRPr lang="es-MX" sz="1150" dirty="0"/>
          </a:p>
          <a:p>
            <a:pPr>
              <a:lnSpc>
                <a:spcPct val="150000"/>
              </a:lnSpc>
            </a:pPr>
            <a:r>
              <a:rPr lang="es-MX" sz="1150" dirty="0"/>
              <a:t>III. El derecho a la alimentación y nutrición adecuada</a:t>
            </a:r>
            <a:r>
              <a:rPr lang="es-MX" sz="1150" dirty="0" smtClean="0"/>
              <a:t>;</a:t>
            </a:r>
            <a:endParaRPr lang="es-MX" sz="1150" dirty="0"/>
          </a:p>
          <a:p>
            <a:pPr>
              <a:lnSpc>
                <a:spcPct val="150000"/>
              </a:lnSpc>
            </a:pPr>
            <a:r>
              <a:rPr lang="es-MX" sz="1150" dirty="0"/>
              <a:t>IV. El derecho a vivienda digna y decorosa y, el acceso a los servicios básicos</a:t>
            </a:r>
            <a:r>
              <a:rPr lang="es-MX" sz="1150" dirty="0" smtClean="0"/>
              <a:t>;</a:t>
            </a:r>
            <a:endParaRPr lang="es-MX" sz="1150" dirty="0"/>
          </a:p>
          <a:p>
            <a:pPr>
              <a:lnSpc>
                <a:spcPct val="150000"/>
              </a:lnSpc>
            </a:pPr>
            <a:r>
              <a:rPr lang="es-MX" sz="1150" dirty="0"/>
              <a:t>V. El derecho a un medio ambiente sano</a:t>
            </a:r>
            <a:r>
              <a:rPr lang="es-MX" sz="1150" dirty="0" smtClean="0"/>
              <a:t>;</a:t>
            </a:r>
            <a:endParaRPr lang="es-MX" sz="1150" dirty="0"/>
          </a:p>
          <a:p>
            <a:pPr>
              <a:lnSpc>
                <a:spcPct val="150000"/>
              </a:lnSpc>
            </a:pPr>
            <a:r>
              <a:rPr lang="es-MX" sz="1150" dirty="0"/>
              <a:t>VI. El derecho al trabajo y la seguridad social</a:t>
            </a:r>
            <a:r>
              <a:rPr lang="es-MX" sz="1150" dirty="0" smtClean="0"/>
              <a:t>;</a:t>
            </a:r>
            <a:endParaRPr lang="es-MX" sz="1150" dirty="0"/>
          </a:p>
          <a:p>
            <a:pPr>
              <a:lnSpc>
                <a:spcPct val="150000"/>
              </a:lnSpc>
            </a:pPr>
            <a:r>
              <a:rPr lang="es-MX" sz="1150" dirty="0"/>
              <a:t>VII. El derecho a la no discriminación</a:t>
            </a:r>
            <a:r>
              <a:rPr lang="es-MX" sz="1150" dirty="0" smtClean="0"/>
              <a:t>;</a:t>
            </a:r>
            <a:endParaRPr lang="es-MX" sz="1150" dirty="0"/>
          </a:p>
          <a:p>
            <a:pPr>
              <a:lnSpc>
                <a:spcPct val="150000"/>
              </a:lnSpc>
            </a:pPr>
            <a:r>
              <a:rPr lang="es-MX" sz="1150" dirty="0"/>
              <a:t>VIII. El derecho a recibir apoyo al transporte para estudiantes de los niveles de educación secundaria, media superior y superior, adultos mayores y personas con discapacidad</a:t>
            </a:r>
            <a:r>
              <a:rPr lang="es-MX" sz="1150" dirty="0" smtClean="0"/>
              <a:t>;</a:t>
            </a:r>
            <a:endParaRPr lang="es-MX" sz="1150" dirty="0"/>
          </a:p>
          <a:p>
            <a:pPr>
              <a:lnSpc>
                <a:spcPct val="150000"/>
              </a:lnSpc>
            </a:pPr>
            <a:r>
              <a:rPr lang="es-MX" sz="1150" dirty="0"/>
              <a:t>IX. El derecho a la cultura</a:t>
            </a:r>
            <a:r>
              <a:rPr lang="es-MX" sz="1150" dirty="0" smtClean="0"/>
              <a:t>;</a:t>
            </a:r>
            <a:endParaRPr lang="es-MX" sz="1150" dirty="0"/>
          </a:p>
          <a:p>
            <a:pPr>
              <a:lnSpc>
                <a:spcPct val="150000"/>
              </a:lnSpc>
            </a:pPr>
            <a:r>
              <a:rPr lang="es-MX" sz="1150" dirty="0"/>
              <a:t>X. El derecho a la recreación y el esparcimiento</a:t>
            </a:r>
            <a:r>
              <a:rPr lang="es-MX" sz="1150" dirty="0" smtClean="0"/>
              <a:t>;</a:t>
            </a:r>
            <a:endParaRPr lang="es-MX" sz="1150" dirty="0"/>
          </a:p>
          <a:p>
            <a:pPr>
              <a:lnSpc>
                <a:spcPct val="150000"/>
              </a:lnSpc>
            </a:pPr>
            <a:r>
              <a:rPr lang="es-MX" sz="1150" dirty="0"/>
              <a:t>XI. El derecho a la cohesión social y la vida comunitaria; </a:t>
            </a:r>
            <a:r>
              <a:rPr lang="es-MX" sz="1150" dirty="0" smtClean="0"/>
              <a:t>y</a:t>
            </a:r>
            <a:endParaRPr lang="es-MX" sz="1150" dirty="0"/>
          </a:p>
          <a:p>
            <a:pPr>
              <a:lnSpc>
                <a:spcPct val="150000"/>
              </a:lnSpc>
            </a:pPr>
            <a:r>
              <a:rPr lang="es-MX" sz="1150" dirty="0"/>
              <a:t>XII. El derecho a la libre determinación de los pueblos indígenas y sus comunidades</a:t>
            </a:r>
            <a:r>
              <a:rPr lang="es-MX" sz="1150" dirty="0" smtClean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45885" y="1495419"/>
            <a:ext cx="356057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dirty="0"/>
              <a:t>Son los </a:t>
            </a:r>
            <a:r>
              <a:rPr lang="es-MX" sz="1200" dirty="0" smtClean="0"/>
              <a:t>programas públicos y acciones </a:t>
            </a:r>
            <a:r>
              <a:rPr lang="es-MX" sz="1200" dirty="0"/>
              <a:t>que atienden los derechos sociales establecidos en la Ley de Desarrollo Social del Estado de Jalisco y sus </a:t>
            </a:r>
            <a:r>
              <a:rPr lang="es-MX" sz="1200" dirty="0" smtClean="0"/>
              <a:t>Municipios en su artículo 7</a:t>
            </a:r>
            <a:r>
              <a:rPr lang="es-MX" sz="1200" dirty="0"/>
              <a:t>.</a:t>
            </a:r>
            <a:endParaRPr lang="es-MX" sz="1200" dirty="0" smtClean="0"/>
          </a:p>
          <a:p>
            <a:pPr>
              <a:defRPr/>
            </a:pPr>
            <a:endParaRPr lang="es-MX" sz="1200" b="1" i="1" dirty="0"/>
          </a:p>
          <a:p>
            <a:pPr algn="r">
              <a:defRPr/>
            </a:pPr>
            <a:r>
              <a:rPr lang="es-MX" sz="1100" b="1" i="1" dirty="0" smtClean="0"/>
              <a:t>Sistema de Monitoreo Acciones y Programas Públicos</a:t>
            </a:r>
            <a:endParaRPr lang="es-MX" sz="1100" b="1" i="1" dirty="0"/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3860954" y="919366"/>
            <a:ext cx="5038497" cy="41317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600" dirty="0">
                <a:solidFill>
                  <a:schemeClr val="bg1"/>
                </a:solidFill>
              </a:rPr>
              <a:t>Derechos sociales:</a:t>
            </a:r>
          </a:p>
          <a:p>
            <a:pPr marL="0" indent="0">
              <a:buNone/>
            </a:pPr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5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9284" y="161653"/>
            <a:ext cx="9004715" cy="628013"/>
          </a:xfrm>
        </p:spPr>
        <p:txBody>
          <a:bodyPr/>
          <a:lstStyle/>
          <a:p>
            <a:r>
              <a:rPr lang="es-ES" sz="2000" dirty="0" smtClean="0"/>
              <a:t>Programas públicos alineados a los derechos sociales. Cierre 2016</a:t>
            </a:r>
            <a:endParaRPr lang="es-ES" sz="2000" dirty="0">
              <a:solidFill>
                <a:srgbClr val="FFFF00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6139316"/>
              </p:ext>
            </p:extLst>
          </p:nvPr>
        </p:nvGraphicFramePr>
        <p:xfrm>
          <a:off x="139286" y="789666"/>
          <a:ext cx="8430557" cy="419644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039833"/>
                <a:gridCol w="1097681"/>
                <a:gridCol w="1097681"/>
                <a:gridCol w="1097681"/>
                <a:gridCol w="1097681"/>
              </a:tblGrid>
              <a:tr h="46187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venir Medium"/>
                        </a:rPr>
                        <a:t>Derecho Social</a:t>
                      </a:r>
                      <a:endParaRPr lang="es-MX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venir Medium"/>
                        </a:rPr>
                        <a:t>Estatales</a:t>
                      </a:r>
                      <a:endParaRPr lang="es-MX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venir Medium"/>
                        </a:rPr>
                        <a:t>Federales</a:t>
                      </a:r>
                      <a:endParaRPr lang="es-MX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venir Medium"/>
                        </a:rPr>
                        <a:t>Mixto</a:t>
                      </a:r>
                      <a:endParaRPr lang="es-MX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venir Medium"/>
                        </a:rPr>
                        <a:t>Total de programas</a:t>
                      </a:r>
                      <a:endParaRPr lang="es-MX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Alimentación y nutrición adecuada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Apoyo al transporte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Cohesión social y la vida comunitaria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 ambiente sano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discriminación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Recreación y esparcimiento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y seguridad social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Vivienda digna y decorosa y acceso a los servicios básicos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6239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venir Medium"/>
                          <a:ea typeface="+mn-ea"/>
                          <a:cs typeface="+mn-cs"/>
                        </a:rPr>
                        <a:t>Total programas alineados a derechos sociales</a:t>
                      </a:r>
                      <a:endParaRPr lang="es-MX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venir Medium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venir Medium"/>
                          <a:ea typeface="+mn-ea"/>
                          <a:cs typeface="+mn-cs"/>
                        </a:rPr>
                        <a:t>33</a:t>
                      </a:r>
                      <a:endParaRPr lang="es-MX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venir Medium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venir Medium"/>
                          <a:ea typeface="+mn-ea"/>
                          <a:cs typeface="+mn-cs"/>
                        </a:rPr>
                        <a:t>18</a:t>
                      </a:r>
                      <a:endParaRPr lang="es-MX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venir Medium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venir Medium"/>
                          <a:ea typeface="+mn-ea"/>
                          <a:cs typeface="+mn-cs"/>
                        </a:rPr>
                        <a:t>20</a:t>
                      </a:r>
                      <a:endParaRPr lang="es-MX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venir Medium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venir Medium"/>
                          <a:ea typeface="+mn-ea"/>
                          <a:cs typeface="+mn-cs"/>
                        </a:rPr>
                        <a:t>71</a:t>
                      </a:r>
                      <a:endParaRPr lang="es-MX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venir Medium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Libre determinación de los pueblos indígenas y sus comunidades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s-MX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2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aplica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29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1773576"/>
            <a:ext cx="7523561" cy="61499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 Sistema de Monitoreo y Acciones de Programas Públicos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996287" y="3392975"/>
            <a:ext cx="6527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buFont typeface="+mj-lt"/>
              <a:buAutoNum type="arabicPeriod"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Importancia de la actualización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Actualización 2017, criterios y tiempos</a:t>
            </a:r>
          </a:p>
        </p:txBody>
      </p:sp>
    </p:spTree>
    <p:extLst>
      <p:ext uri="{BB962C8B-B14F-4D97-AF65-F5344CB8AC3E}">
        <p14:creationId xmlns="" xmlns:p14="http://schemas.microsoft.com/office/powerpoint/2010/main" val="4566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680"/>
              </a:spcBef>
              <a:buFont typeface="+mj-lt"/>
              <a:buAutoNum type="arabicPeriod"/>
            </a:pPr>
            <a:r>
              <a:rPr lang="es-ES" sz="2600" dirty="0" smtClean="0"/>
              <a:t>Consolidación de </a:t>
            </a:r>
            <a:r>
              <a:rPr lang="es-ES" sz="2600" u="sng" dirty="0" smtClean="0"/>
              <a:t>información e institucionalización de programas </a:t>
            </a:r>
            <a:r>
              <a:rPr lang="es-ES" sz="2600" dirty="0" smtClean="0"/>
              <a:t>estatales en </a:t>
            </a:r>
            <a:r>
              <a:rPr lang="es-ES" sz="2600" b="1" dirty="0" smtClean="0"/>
              <a:t>pre-cierre de administración</a:t>
            </a:r>
            <a:r>
              <a:rPr lang="es-ES" sz="2600" dirty="0" smtClean="0"/>
              <a:t>.</a:t>
            </a:r>
          </a:p>
          <a:p>
            <a:pPr marL="514350" indent="-514350">
              <a:lnSpc>
                <a:spcPct val="150000"/>
              </a:lnSpc>
              <a:spcBef>
                <a:spcPts val="1680"/>
              </a:spcBef>
              <a:buFont typeface="+mj-lt"/>
              <a:buAutoNum type="arabicPeriod"/>
            </a:pPr>
            <a:r>
              <a:rPr lang="es-ES" sz="2600" dirty="0" smtClean="0"/>
              <a:t>Base de información para el </a:t>
            </a:r>
            <a:r>
              <a:rPr lang="es-ES" sz="2600" i="1" u="sng" dirty="0" smtClean="0"/>
              <a:t>Diagnóstico de Monitoreo y Evaluación en las entidades Federativas</a:t>
            </a:r>
            <a:r>
              <a:rPr lang="es-ES" sz="2600" dirty="0" smtClean="0"/>
              <a:t> por el </a:t>
            </a:r>
            <a:r>
              <a:rPr lang="es-ES" sz="2600" dirty="0" err="1" smtClean="0"/>
              <a:t>Coneval</a:t>
            </a:r>
            <a:r>
              <a:rPr lang="es-ES" sz="2600" dirty="0" smtClean="0"/>
              <a:t>. Medición 2017.</a:t>
            </a:r>
          </a:p>
          <a:p>
            <a:pPr marL="514350" indent="-514350">
              <a:lnSpc>
                <a:spcPct val="150000"/>
              </a:lnSpc>
              <a:spcBef>
                <a:spcPts val="1680"/>
              </a:spcBef>
              <a:buFont typeface="+mj-lt"/>
              <a:buAutoNum type="arabicPeriod"/>
            </a:pPr>
            <a:r>
              <a:rPr lang="es-ES" sz="2600" dirty="0" smtClean="0"/>
              <a:t>Información actualizada para la </a:t>
            </a:r>
            <a:r>
              <a:rPr lang="es-ES" sz="2600" u="sng" dirty="0" smtClean="0"/>
              <a:t>consulta de los ciudadanos</a:t>
            </a:r>
            <a:r>
              <a:rPr lang="es-ES" sz="2600" dirty="0" smtClean="0"/>
              <a:t>, con más de 1,200 visitas a la semana.</a:t>
            </a:r>
          </a:p>
          <a:p>
            <a:pPr marL="514350" indent="-514350">
              <a:lnSpc>
                <a:spcPct val="150000"/>
              </a:lnSpc>
              <a:spcBef>
                <a:spcPts val="1680"/>
              </a:spcBef>
              <a:buFont typeface="+mj-lt"/>
              <a:buAutoNum type="arabicPeriod"/>
            </a:pPr>
            <a:r>
              <a:rPr lang="es-ES" sz="2600" dirty="0" smtClean="0"/>
              <a:t>Transparencia y rendición de cuentas</a:t>
            </a:r>
          </a:p>
          <a:p>
            <a:pPr marL="514350" indent="-514350">
              <a:lnSpc>
                <a:spcPct val="150000"/>
              </a:lnSpc>
              <a:spcBef>
                <a:spcPts val="1680"/>
              </a:spcBef>
              <a:buFont typeface="+mj-lt"/>
              <a:buAutoNum type="arabicPeriod"/>
            </a:pPr>
            <a:r>
              <a:rPr lang="es-ES" sz="2600" dirty="0" smtClean="0"/>
              <a:t>Mejora de las condiciones de evaluación e integración del Programa Anual de Evaluación 2017-2018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Importancia de la actualización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768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605"/>
            <a:ext cx="9144000" cy="837469"/>
          </a:xfrm>
        </p:spPr>
        <p:txBody>
          <a:bodyPr/>
          <a:lstStyle/>
          <a:p>
            <a:r>
              <a:rPr lang="es-ES" sz="2000" dirty="0"/>
              <a:t>1</a:t>
            </a:r>
            <a:r>
              <a:rPr lang="es-ES" sz="2000" dirty="0" smtClean="0"/>
              <a:t>.- Criterios de información por acción y programa</a:t>
            </a:r>
            <a:endParaRPr lang="es-ES" sz="2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="" xmlns:p14="http://schemas.microsoft.com/office/powerpoint/2010/main" val="4240642733"/>
              </p:ext>
            </p:extLst>
          </p:nvPr>
        </p:nvGraphicFramePr>
        <p:xfrm>
          <a:off x="2839397" y="715806"/>
          <a:ext cx="499629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982322" y="873074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94165" y="1456342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46565" y="1982918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92608" y="2561189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452919" y="3105445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254475" y="3672379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53979" y="4226630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3252" y="2929526"/>
            <a:ext cx="2206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Medium"/>
              </a:rPr>
              <a:t>Sistema de Monitoreo de </a:t>
            </a: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Medium"/>
              </a:rPr>
              <a:t>Acciones y Programas Públicos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  <a:latin typeface="Avenir Medium"/>
            </a:endParaRPr>
          </a:p>
        </p:txBody>
      </p:sp>
      <p:pic>
        <p:nvPicPr>
          <p:cNvPr id="16" name="Imagen 14" descr="Captura de pantalla 2016-03-07 a las 10.14.42 a.m.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063"/>
          <a:stretch/>
        </p:blipFill>
        <p:spPr>
          <a:xfrm>
            <a:off x="359621" y="3338267"/>
            <a:ext cx="547262" cy="668224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200573" y="1129353"/>
            <a:ext cx="2781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venir Medium"/>
              </a:rPr>
              <a:t>Información que se actualizará cuidando la consistencia y congruencia de la información reportada</a:t>
            </a:r>
            <a:endParaRPr lang="es-MX" sz="2000" dirty="0">
              <a:latin typeface="Avenir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8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Errores comunes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sz="quarter" idx="4294967295"/>
          </p:nvPr>
        </p:nvSpPr>
        <p:spPr>
          <a:xfrm>
            <a:off x="0" y="1428750"/>
            <a:ext cx="9144000" cy="3333750"/>
          </a:xfrm>
        </p:spPr>
        <p:txBody>
          <a:bodyPr>
            <a:normAutofit fontScale="70000" lnSpcReduction="20000"/>
          </a:bodyPr>
          <a:lstStyle/>
          <a:p>
            <a:r>
              <a:rPr lang="es-MX" sz="2900" dirty="0" smtClean="0"/>
              <a:t>Programas y acciones se confunden. Las acciones se clasifican como programas, pero no  tienen los elementos de un programa sino de una acción. </a:t>
            </a:r>
          </a:p>
          <a:p>
            <a:pPr marL="0" indent="0">
              <a:buNone/>
            </a:pPr>
            <a:endParaRPr lang="es-MX" sz="2900" dirty="0" smtClean="0"/>
          </a:p>
          <a:p>
            <a:r>
              <a:rPr lang="es-MX" sz="2900" dirty="0" smtClean="0"/>
              <a:t>En la página web del programa, se agrega un enlace al propio sistema de acciones y programas públicos.</a:t>
            </a:r>
          </a:p>
          <a:p>
            <a:pPr marL="0" indent="0">
              <a:buNone/>
            </a:pPr>
            <a:endParaRPr lang="es-MX" sz="2900" dirty="0" smtClean="0"/>
          </a:p>
          <a:p>
            <a:r>
              <a:rPr lang="es-MX" sz="2900" dirty="0" smtClean="0"/>
              <a:t>El problema </a:t>
            </a:r>
            <a:r>
              <a:rPr lang="es-MX" sz="2900" dirty="0"/>
              <a:t>público no describe una situación que requiera una intervención pública específica o algo que se pueda resolver con el programa o acción. </a:t>
            </a:r>
          </a:p>
          <a:p>
            <a:endParaRPr lang="es-MX" sz="2800" dirty="0" smtClean="0"/>
          </a:p>
          <a:p>
            <a:r>
              <a:rPr lang="es-MX" sz="2800" dirty="0" smtClean="0"/>
              <a:t>Inconsistencia de información en la descripción del programa y los objetivos.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43" t="31511" r="17969" b="55208"/>
          <a:stretch/>
        </p:blipFill>
        <p:spPr bwMode="auto">
          <a:xfrm>
            <a:off x="5029200" y="304800"/>
            <a:ext cx="4114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04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MX"/>
          </a:p>
        </p:txBody>
      </p:sp>
      <p:sp>
        <p:nvSpPr>
          <p:cNvPr id="3" name="AutoShape 2" descr="Mostrando Becas académica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549"/>
          <a:stretch/>
        </p:blipFill>
        <p:spPr bwMode="auto">
          <a:xfrm>
            <a:off x="-177421" y="-144462"/>
            <a:ext cx="9753600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79470" y="1425039"/>
            <a:ext cx="4690753" cy="129441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3503220" y="2743199"/>
            <a:ext cx="4690753" cy="95002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503220" y="3716974"/>
            <a:ext cx="4690753" cy="173379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-177420" y="10969"/>
            <a:ext cx="7227688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Ejemplo de error en Objetivos, descripción en información básica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5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969" y="597141"/>
            <a:ext cx="4029361" cy="37385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Orden el día </a:t>
            </a:r>
            <a:endParaRPr lang="es-MX" dirty="0"/>
          </a:p>
        </p:txBody>
      </p:sp>
      <p:sp>
        <p:nvSpPr>
          <p:cNvPr id="3" name="1 Marcador de texto"/>
          <p:cNvSpPr txBox="1">
            <a:spLocks/>
          </p:cNvSpPr>
          <p:nvPr/>
        </p:nvSpPr>
        <p:spPr>
          <a:xfrm>
            <a:off x="356260" y="1068779"/>
            <a:ext cx="8630210" cy="33581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Bienvenida (5 min)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Modelo para distinguir programas vs acciones (10 min)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Definiciones y criterios de clasificación. Cierre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Derechos sociales estatales. Cierre 2016. Programas sociales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de Monitoreo de Acciones de Programas Públicos ( 20 min)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Errores más comunes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Actualización 2017, criterios y tiempos</a:t>
            </a:r>
          </a:p>
          <a:p>
            <a:pPr marL="400050" lvl="1" indent="0">
              <a:buNone/>
            </a:pPr>
            <a:r>
              <a:rPr lang="es-ES" sz="1800" b="1" dirty="0" smtClean="0">
                <a:solidFill>
                  <a:schemeClr val="accent5"/>
                </a:solidFill>
              </a:rPr>
              <a:t>RECESO (10 min)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Taller de revisión cruzada ( 1 hora 20 minutos)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Dinámica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Conclusiones</a:t>
            </a:r>
            <a:endParaRPr lang="es-ES" sz="1800" dirty="0"/>
          </a:p>
        </p:txBody>
      </p:sp>
    </p:spTree>
    <p:extLst>
      <p:ext uri="{BB962C8B-B14F-4D97-AF65-F5344CB8AC3E}">
        <p14:creationId xmlns="" xmlns:p14="http://schemas.microsoft.com/office/powerpoint/2010/main" val="991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Mostrando Jalisco está de 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4" y="0"/>
            <a:ext cx="7469945" cy="52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260609" y="940281"/>
            <a:ext cx="777922" cy="14433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1157843" y="3990108"/>
            <a:ext cx="7012380" cy="115339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4543262" y="4357877"/>
            <a:ext cx="372220" cy="1642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9643" y="10969"/>
            <a:ext cx="8150579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Ejemplo de error en definición del problema público en información básica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3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 de problema público</a:t>
            </a:r>
            <a:endParaRPr lang="es-ES" dirty="0"/>
          </a:p>
        </p:txBody>
      </p:sp>
      <p:sp>
        <p:nvSpPr>
          <p:cNvPr id="4" name="5 Rectángulo"/>
          <p:cNvSpPr/>
          <p:nvPr/>
        </p:nvSpPr>
        <p:spPr>
          <a:xfrm>
            <a:off x="673449" y="663618"/>
            <a:ext cx="7842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Los objetivos del programa deben mantener una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plena correlación con el o los problemas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públicos</a:t>
            </a:r>
            <a:r>
              <a:rPr lang="es-MX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Los objetivos deben ser redactados como los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estados deseados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(en positivo)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los problemas que se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identificaron. </a:t>
            </a:r>
            <a:r>
              <a:rPr lang="es-MX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Deben ser </a:t>
            </a: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claros</a:t>
            </a:r>
            <a:r>
              <a:rPr lang="es-MX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sencillos</a:t>
            </a:r>
            <a:r>
              <a:rPr lang="es-MX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alineados</a:t>
            </a:r>
            <a:r>
              <a:rPr lang="es-MX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y </a:t>
            </a: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medibles</a:t>
            </a:r>
            <a:r>
              <a:rPr lang="es-MX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3117358356"/>
              </p:ext>
            </p:extLst>
          </p:nvPr>
        </p:nvGraphicFramePr>
        <p:xfrm>
          <a:off x="1224681" y="1035034"/>
          <a:ext cx="5640551" cy="342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5 Rectángulo"/>
          <p:cNvSpPr/>
          <p:nvPr/>
        </p:nvSpPr>
        <p:spPr>
          <a:xfrm>
            <a:off x="767361" y="3667061"/>
            <a:ext cx="73178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“Los hogares con jefatura femenina en Jalisco, presentan vulnerabilidad económica por bajos ingresos”</a:t>
            </a:r>
          </a:p>
          <a:p>
            <a:endParaRPr lang="es-MX" sz="16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s-MX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“Las escuelas rurales presentan condiciones de deterioro en su infraestructura y equipamiento”</a:t>
            </a:r>
          </a:p>
        </p:txBody>
      </p:sp>
    </p:spTree>
    <p:extLst>
      <p:ext uri="{BB962C8B-B14F-4D97-AF65-F5344CB8AC3E}">
        <p14:creationId xmlns="" xmlns:p14="http://schemas.microsoft.com/office/powerpoint/2010/main" val="5724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sz="quarter" idx="4294967295"/>
          </p:nvPr>
        </p:nvSpPr>
        <p:spPr>
          <a:xfrm>
            <a:off x="127969" y="1246847"/>
            <a:ext cx="8814150" cy="3551237"/>
          </a:xfrm>
        </p:spPr>
        <p:txBody>
          <a:bodyPr>
            <a:normAutofit/>
          </a:bodyPr>
          <a:lstStyle/>
          <a:p>
            <a:r>
              <a:rPr lang="es-MX" dirty="0" smtClean="0"/>
              <a:t>El nombre de la modalidad  no es descriptiva , o no dice nada sobre el apoyo que entrega.</a:t>
            </a:r>
          </a:p>
          <a:p>
            <a:pPr marL="457200" lvl="1" indent="0">
              <a:buNone/>
            </a:pPr>
            <a:endParaRPr lang="es-MX" dirty="0" smtClean="0"/>
          </a:p>
          <a:p>
            <a:r>
              <a:rPr lang="es-MX" dirty="0"/>
              <a:t>Descripción y tipos de apoyo no coinciden en las modalidades.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Errores comunes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476" t="45335" r="21222" b="48881"/>
          <a:stretch/>
        </p:blipFill>
        <p:spPr bwMode="auto">
          <a:xfrm>
            <a:off x="5693952" y="547918"/>
            <a:ext cx="3248167" cy="4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55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97"/>
          <a:stretch/>
        </p:blipFill>
        <p:spPr bwMode="auto">
          <a:xfrm>
            <a:off x="285132" y="520568"/>
            <a:ext cx="8276978" cy="462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96" y="120459"/>
            <a:ext cx="7227688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Ejemplo en modalidades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67543" y="1864423"/>
            <a:ext cx="2398816" cy="142504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0763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sz="quarter" idx="4294967295"/>
          </p:nvPr>
        </p:nvSpPr>
        <p:spPr>
          <a:xfrm>
            <a:off x="127968" y="1318099"/>
            <a:ext cx="8778525" cy="3551237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No se seleccionan todos los municipios que podrían ser beneficiados con el programa o acción, en la sección de cobertura. </a:t>
            </a:r>
          </a:p>
          <a:p>
            <a:endParaRPr lang="es-MX" dirty="0" smtClean="0"/>
          </a:p>
          <a:p>
            <a:r>
              <a:rPr lang="es-MX" dirty="0" smtClean="0"/>
              <a:t>La población potencial y la población objetivo  son inconsistentes. </a:t>
            </a:r>
          </a:p>
          <a:p>
            <a:pPr marL="400050" lvl="1" indent="0">
              <a:buNone/>
            </a:pPr>
            <a:r>
              <a:rPr lang="es-MX" i="1" dirty="0" smtClean="0">
                <a:solidFill>
                  <a:schemeClr val="accent3"/>
                </a:solidFill>
              </a:rPr>
              <a:t>- Ejemplo: se dice que la población potencial son los 9 </a:t>
            </a:r>
            <a:r>
              <a:rPr lang="es-MX" b="1" i="1" dirty="0" smtClean="0">
                <a:solidFill>
                  <a:schemeClr val="accent3"/>
                </a:solidFill>
              </a:rPr>
              <a:t>municipios</a:t>
            </a:r>
            <a:r>
              <a:rPr lang="es-MX" i="1" dirty="0" smtClean="0">
                <a:solidFill>
                  <a:schemeClr val="accent3"/>
                </a:solidFill>
              </a:rPr>
              <a:t> del AMG, y en la población objetivo se específica una meta de 25,126 </a:t>
            </a:r>
            <a:r>
              <a:rPr lang="es-MX" b="1" i="1" dirty="0" smtClean="0">
                <a:solidFill>
                  <a:schemeClr val="accent3"/>
                </a:solidFill>
              </a:rPr>
              <a:t>habitantes</a:t>
            </a:r>
            <a:r>
              <a:rPr lang="es-MX" i="1" dirty="0" smtClean="0">
                <a:solidFill>
                  <a:schemeClr val="accent3"/>
                </a:solidFill>
              </a:rPr>
              <a:t>. </a:t>
            </a:r>
            <a:endParaRPr lang="es-MX" i="1" dirty="0">
              <a:solidFill>
                <a:schemeClr val="accent3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55776" y="30349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58" t="50373" r="21222" b="43097"/>
          <a:stretch/>
        </p:blipFill>
        <p:spPr bwMode="auto">
          <a:xfrm>
            <a:off x="5276188" y="493328"/>
            <a:ext cx="3630305" cy="47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27968" y="562612"/>
            <a:ext cx="8229600" cy="373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Arial Rounded MT Bold" pitchFamily="34" charset="0"/>
                <a:ea typeface="+mj-ea"/>
                <a:cs typeface="Arial"/>
              </a:defRPr>
            </a:lvl1pPr>
          </a:lstStyle>
          <a:p>
            <a:r>
              <a:rPr lang="es-MX" dirty="0" smtClean="0"/>
              <a:t>Errores comunes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154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Mostrando Programa de empleo tempor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1" y="0"/>
            <a:ext cx="7571138" cy="520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45028" y="1401287"/>
            <a:ext cx="6531429" cy="59376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959921" y="3655620"/>
            <a:ext cx="7079674" cy="148788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3477491" y="639287"/>
            <a:ext cx="3659579" cy="34636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8696" y="120459"/>
            <a:ext cx="7227688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Ejemplo de beneficiarios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4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sz="quarter" idx="4294967295"/>
          </p:nvPr>
        </p:nvSpPr>
        <p:spPr>
          <a:xfrm>
            <a:off x="0" y="1306224"/>
            <a:ext cx="8802806" cy="3551237"/>
          </a:xfrm>
        </p:spPr>
        <p:txBody>
          <a:bodyPr>
            <a:noAutofit/>
          </a:bodyPr>
          <a:lstStyle/>
          <a:p>
            <a:r>
              <a:rPr lang="es-MX" sz="2000" dirty="0" smtClean="0"/>
              <a:t>Se identifica que el programa o acción tiene asociado un programa presupuestario pero no adjunta una Matriz de Indicadores de Resultados.</a:t>
            </a:r>
          </a:p>
          <a:p>
            <a:endParaRPr lang="es-MX" sz="2000" dirty="0" smtClean="0"/>
          </a:p>
          <a:p>
            <a:r>
              <a:rPr lang="es-MX" sz="2000" dirty="0" smtClean="0"/>
              <a:t>Dice tener padrón pero no está en el Padrón Único de Beneficiarios (PUB) ni en otros padrones.</a:t>
            </a:r>
          </a:p>
          <a:p>
            <a:pPr marL="0" indent="0">
              <a:buNone/>
            </a:pPr>
            <a:endParaRPr lang="es-MX" sz="2000" dirty="0" smtClean="0"/>
          </a:p>
          <a:p>
            <a:r>
              <a:rPr lang="es-MX" sz="2000" dirty="0" smtClean="0"/>
              <a:t>Cuenta con Reglas de operación y refiere que no tiene criterios de selección.</a:t>
            </a:r>
          </a:p>
          <a:p>
            <a:endParaRPr lang="es-MX" sz="2000" dirty="0" smtClean="0"/>
          </a:p>
          <a:p>
            <a:r>
              <a:rPr lang="es-MX" sz="2000" dirty="0" smtClean="0"/>
              <a:t>No se adjunta el archivo de requisitos solicitado para ser beneficiario del programa o acción. </a:t>
            </a:r>
          </a:p>
          <a:p>
            <a:endParaRPr lang="es-MX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58" t="66402" r="21082" b="27612"/>
          <a:stretch/>
        </p:blipFill>
        <p:spPr bwMode="auto">
          <a:xfrm>
            <a:off x="5500048" y="597141"/>
            <a:ext cx="3643952" cy="43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7969" y="597141"/>
            <a:ext cx="8229600" cy="37385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Errores comunes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5496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actualización 2017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32861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605"/>
            <a:ext cx="9144000" cy="837469"/>
          </a:xfrm>
        </p:spPr>
        <p:txBody>
          <a:bodyPr/>
          <a:lstStyle/>
          <a:p>
            <a:r>
              <a:rPr lang="es-ES" sz="2000" dirty="0" smtClean="0"/>
              <a:t>Criterios de información para </a:t>
            </a:r>
            <a:r>
              <a:rPr lang="es-ES" sz="2000" u="sng" dirty="0" smtClean="0">
                <a:solidFill>
                  <a:srgbClr val="FFFFFF"/>
                </a:solidFill>
              </a:rPr>
              <a:t>TODOS</a:t>
            </a:r>
            <a:r>
              <a:rPr lang="es-ES" sz="2000" dirty="0" smtClean="0"/>
              <a:t> los programas y las acciones</a:t>
            </a:r>
            <a:endParaRPr lang="es-ES" sz="2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="" xmlns:p14="http://schemas.microsoft.com/office/powerpoint/2010/main" val="2772724814"/>
              </p:ext>
            </p:extLst>
          </p:nvPr>
        </p:nvGraphicFramePr>
        <p:xfrm>
          <a:off x="2839397" y="715806"/>
          <a:ext cx="499629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982322" y="873074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94165" y="1456342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46565" y="1982918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92608" y="2561189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452919" y="3105445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254475" y="3672379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53979" y="4226630"/>
            <a:ext cx="396887" cy="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3252" y="2929526"/>
            <a:ext cx="2206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Medium"/>
              </a:rPr>
              <a:t>Sistema de Monitoreo de </a:t>
            </a: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Medium"/>
              </a:rPr>
              <a:t>Acciones y Programas Públicos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  <a:latin typeface="Avenir Medium"/>
            </a:endParaRPr>
          </a:p>
        </p:txBody>
      </p:sp>
      <p:pic>
        <p:nvPicPr>
          <p:cNvPr id="16" name="Imagen 14" descr="Captura de pantalla 2016-03-07 a las 10.14.42 a.m.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063"/>
          <a:stretch/>
        </p:blipFill>
        <p:spPr>
          <a:xfrm>
            <a:off x="359621" y="3338267"/>
            <a:ext cx="547262" cy="668224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200573" y="1129353"/>
            <a:ext cx="2781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venir Medium"/>
              </a:rPr>
              <a:t>Información que se actualizará cuidando la consistencia y congruencia de la información reportada</a:t>
            </a:r>
            <a:endParaRPr lang="es-MX" sz="2000" dirty="0">
              <a:latin typeface="Avenir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768"/>
              </a:spcBef>
            </a:pPr>
            <a:r>
              <a:rPr lang="es-ES" dirty="0" smtClean="0"/>
              <a:t>Presupuesto: # programa presupuestario y nivel (a nivel total, componente, actividad o destino de gasto).</a:t>
            </a:r>
          </a:p>
          <a:p>
            <a:pPr>
              <a:spcBef>
                <a:spcPts val="3768"/>
              </a:spcBef>
            </a:pPr>
            <a:r>
              <a:rPr lang="es-ES" dirty="0" smtClean="0"/>
              <a:t>Definición de programa o acción se establecerá por Subseplan.</a:t>
            </a:r>
          </a:p>
          <a:p>
            <a:pPr>
              <a:spcBef>
                <a:spcPts val="3768"/>
              </a:spcBef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Novedades en sistema para 2017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020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 Modelo para distinguir programas vs acciones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1068168" y="3451852"/>
            <a:ext cx="6455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buFont typeface="+mj-lt"/>
              <a:buAutoNum type="arabicPeriod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Definiciones y criterios de clasificación. Cierre 2016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Derechos sociales estatales. Cierre 2016. Programas sociales</a:t>
            </a:r>
          </a:p>
        </p:txBody>
      </p:sp>
    </p:spTree>
    <p:extLst>
      <p:ext uri="{BB962C8B-B14F-4D97-AF65-F5344CB8AC3E}">
        <p14:creationId xmlns="" xmlns:p14="http://schemas.microsoft.com/office/powerpoint/2010/main" val="18698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Desafío 2017 según a criterios de programas estatales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5175412"/>
              </p:ext>
            </p:extLst>
          </p:nvPr>
        </p:nvGraphicFramePr>
        <p:xfrm>
          <a:off x="139285" y="789666"/>
          <a:ext cx="4337711" cy="413465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49581"/>
                <a:gridCol w="1988130"/>
              </a:tblGrid>
              <a:tr h="3503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Dependencia</a:t>
                      </a:r>
                      <a:r>
                        <a:rPr lang="es-MX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/ Entidad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Programas con</a:t>
                      </a:r>
                      <a:r>
                        <a:rPr lang="es-MX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criterios menores a 6.5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Consejo Estatal Contra las Adicciones en Jalisco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Consejo Estatal de Ciencia y Tecnología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Consejo Estatal de Promoción Económica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Fondo Jalisco de Fomento Empresarial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de la Artesanía Jalisciense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Estatal para la Educación de Jóvenes y Adultos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Jalisciense del Emprendedor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Cultura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Desarrollo e Integración Social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8448507"/>
              </p:ext>
            </p:extLst>
          </p:nvPr>
        </p:nvGraphicFramePr>
        <p:xfrm>
          <a:off x="4614304" y="823227"/>
          <a:ext cx="4256564" cy="410108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80262"/>
                <a:gridCol w="1876302"/>
              </a:tblGrid>
              <a:tr h="4538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Dependencia/Entidad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Programas con</a:t>
                      </a:r>
                      <a:r>
                        <a:rPr lang="es-MX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criterios menores a 6.5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380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Secretaría de Desarrollo Económico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231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Secretaría de Desarrollo Rural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231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Educación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45380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Secretaría de Infraestructura y Obra Pública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45380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Innovación, Ciencia y Tecnología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45380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Medio Ambiente y Desarrollo Territorial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231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Salud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231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Turismo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45380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Secretaría del Trabajo y Previsión Social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  <a:tr h="45380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Sistema para el desarrollo Integral de la Familia  DIF Jalisco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1" marR="8081" marT="808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697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Tiempos de actualización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1969667254"/>
              </p:ext>
            </p:extLst>
          </p:nvPr>
        </p:nvGraphicFramePr>
        <p:xfrm>
          <a:off x="379475" y="995170"/>
          <a:ext cx="8764525" cy="356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889592" y="3869233"/>
            <a:ext cx="1933006" cy="1274267"/>
            <a:chOff x="0" y="1404112"/>
            <a:chExt cx="1933006" cy="1274267"/>
          </a:xfrm>
        </p:grpSpPr>
        <p:sp>
          <p:nvSpPr>
            <p:cNvPr id="6" name="5 Rectángulo"/>
            <p:cNvSpPr/>
            <p:nvPr/>
          </p:nvSpPr>
          <p:spPr>
            <a:xfrm>
              <a:off x="0" y="1404112"/>
              <a:ext cx="1933006" cy="12742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0" y="1404112"/>
              <a:ext cx="1933006" cy="1274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45659" y="3902417"/>
            <a:ext cx="863903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sistema recibirá actualizaciones de información  durante todo el año a petición de la dependencia.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5193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Enlaces en la Subsecretaría de Planeación y Evaluación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9912995"/>
              </p:ext>
            </p:extLst>
          </p:nvPr>
        </p:nvGraphicFramePr>
        <p:xfrm>
          <a:off x="139285" y="930585"/>
          <a:ext cx="8922828" cy="3870017"/>
        </p:xfrm>
        <a:graphic>
          <a:graphicData uri="http://schemas.openxmlformats.org/drawingml/2006/table">
            <a:tbl>
              <a:tblPr/>
              <a:tblGrid>
                <a:gridCol w="1560042"/>
                <a:gridCol w="4346094"/>
                <a:gridCol w="1073587"/>
                <a:gridCol w="1943105"/>
              </a:tblGrid>
              <a:tr h="3027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Enlace </a:t>
                      </a:r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Subseplan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Dependencia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Extensión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Correo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498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Yosemite Santiago Franco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Estatal Contra las Adicciones en Jalisco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42376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yosiesantiago@gmail.com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02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Jalisciense de las Mujeres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Procuraduría Social del Estado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Desarrollo e Integración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Infraestructura y Obra Pública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77" marR="7177" marT="7177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77" marR="7177" marT="7177" marB="0" anchor="ctr"/>
                </a:tc>
              </a:tr>
              <a:tr h="224988">
                <a:tc rowSpan="10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José Miguel Echave Bastidas</a:t>
                      </a: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Estatal de Promoción Económica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43685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MX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miguel.echave.89@gmail.com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 Jalisco de Fomento Empresarial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Fomento al Comercio Exterior del Estado de Jalisco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la Artesanía Jalisciense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la Infraestructura Física Educativa del Estado de Jalisco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Estatal para la Educación de Jóvenes y Adultos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Jalisciense de la Juventud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Jalisciense del Emprendedor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Desarrollo Económico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4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Movilidad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043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Enlaces en la Subsecretaría de Planeación y Evaluación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414252"/>
              </p:ext>
            </p:extLst>
          </p:nvPr>
        </p:nvGraphicFramePr>
        <p:xfrm>
          <a:off x="56161" y="967560"/>
          <a:ext cx="9004713" cy="4040374"/>
        </p:xfrm>
        <a:graphic>
          <a:graphicData uri="http://schemas.openxmlformats.org/drawingml/2006/table">
            <a:tbl>
              <a:tblPr/>
              <a:tblGrid>
                <a:gridCol w="1673330"/>
                <a:gridCol w="4418948"/>
                <a:gridCol w="1107423"/>
                <a:gridCol w="1805012"/>
              </a:tblGrid>
              <a:tr h="31035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Enlace </a:t>
                      </a:r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Subseplan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Dependencia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Extensión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Correo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66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Mónica Espinoza Torres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Consejo Estatal para el Fomento Deportivo y el Apoyo a la Juventud</a:t>
                      </a:r>
                    </a:p>
                    <a:p>
                      <a:pPr algn="l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Formación para el Trabajo del Estado de Jalisco</a:t>
                      </a:r>
                    </a:p>
                    <a:p>
                      <a:pPr algn="l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Jalisciense de Vivienda</a:t>
                      </a:r>
                    </a:p>
                    <a:p>
                      <a:pPr algn="l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Jalisciense del Adulto Mayor</a:t>
                      </a:r>
                    </a:p>
                    <a:p>
                      <a:pPr algn="l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Desarrollo Rural</a:t>
                      </a:r>
                    </a:p>
                    <a:p>
                      <a:pPr algn="l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del Trabajo y Previsión Social</a:t>
                      </a:r>
                    </a:p>
                    <a:p>
                      <a:pPr algn="l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 para el desarrollo Integral de la Familia  DIF Jalisco</a:t>
                      </a:r>
                    </a:p>
                    <a:p>
                      <a:pPr algn="l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43680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monyesto@gmail.com</a:t>
                      </a:r>
                      <a:endParaRPr lang="es-MX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3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Roberto Arana Fierros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Estatal de Ciencia y Tecnología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43679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robertoarana333@gmail.com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33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Educación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02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Innovación, Ciencia y Tecnología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02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Medio Ambiente y Desarrollo Territorial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02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02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Turismo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0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Receso   10 minutos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7093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 Taller de revisión </a:t>
            </a:r>
            <a:br>
              <a:rPr lang="es-ES" dirty="0" smtClean="0"/>
            </a:br>
            <a:r>
              <a:rPr lang="es-ES" dirty="0" smtClean="0"/>
              <a:t>cruzada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996287" y="3433918"/>
            <a:ext cx="6527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Dinámica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Conclusiones</a:t>
            </a:r>
            <a:endParaRPr lang="es-ES" b="1" dirty="0"/>
          </a:p>
        </p:txBody>
      </p:sp>
      <p:pic>
        <p:nvPicPr>
          <p:cNvPr id="4" name="Imagen 3" descr="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25" y="1511299"/>
            <a:ext cx="3275862" cy="2124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4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Dinámica - Revisión cruzada</a:t>
            </a:r>
            <a:endParaRPr lang="es-MX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2052130172"/>
              </p:ext>
            </p:extLst>
          </p:nvPr>
        </p:nvGraphicFramePr>
        <p:xfrm>
          <a:off x="139285" y="789666"/>
          <a:ext cx="80839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8223251" y="789666"/>
            <a:ext cx="920750" cy="51208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5 min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32776" y="1386566"/>
            <a:ext cx="920750" cy="51208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15 min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32776" y="2051050"/>
            <a:ext cx="920750" cy="51208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15 min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232776" y="2764068"/>
            <a:ext cx="920750" cy="51208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5 min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232776" y="3428552"/>
            <a:ext cx="920750" cy="51208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15 min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254586" y="4093036"/>
            <a:ext cx="920750" cy="51208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15 min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3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305440" y="890960"/>
            <a:ext cx="7140389" cy="10684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Conformación de equipos, preestablecidos por Subseplan.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Dinámica - Revisión cruzada</a:t>
            </a:r>
            <a:endParaRPr lang="es-MX" dirty="0"/>
          </a:p>
        </p:txBody>
      </p:sp>
      <p:sp>
        <p:nvSpPr>
          <p:cNvPr id="5" name="4 Conector"/>
          <p:cNvSpPr/>
          <p:nvPr/>
        </p:nvSpPr>
        <p:spPr>
          <a:xfrm>
            <a:off x="7733061" y="1296800"/>
            <a:ext cx="1104406" cy="1235033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Min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9933" y="2856311"/>
            <a:ext cx="404169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Ubicarse por dependencia o entidad dentro del salón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Se entregará la información a revisar por dependencia o entidad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21278" y="2517567"/>
            <a:ext cx="13244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Actividades:</a:t>
            </a:r>
            <a:endParaRPr lang="es-MX" dirty="0"/>
          </a:p>
        </p:txBody>
      </p:sp>
      <p:pic>
        <p:nvPicPr>
          <p:cNvPr id="2" name="Imagen 1" descr="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5" y="2682874"/>
            <a:ext cx="2748643" cy="2244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50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305440" y="890960"/>
            <a:ext cx="7140389" cy="10684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2. Cada </a:t>
            </a:r>
            <a:r>
              <a:rPr lang="es-MX" dirty="0"/>
              <a:t>equipo revisará el programa público o la acción asignado.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Dinámica - Revisión cruzada</a:t>
            </a:r>
            <a:endParaRPr lang="es-MX" dirty="0"/>
          </a:p>
        </p:txBody>
      </p:sp>
      <p:sp>
        <p:nvSpPr>
          <p:cNvPr id="5" name="4 Conector"/>
          <p:cNvSpPr/>
          <p:nvPr/>
        </p:nvSpPr>
        <p:spPr>
          <a:xfrm>
            <a:off x="7733061" y="1900050"/>
            <a:ext cx="1104406" cy="1235033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15</a:t>
            </a: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Min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9933" y="2856311"/>
            <a:ext cx="597606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Ficha de información de programa o acción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Lista de criterios de análisis de información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21278" y="2517567"/>
            <a:ext cx="42863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Para ello contarán con el siguiente material: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0185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305440" y="890960"/>
            <a:ext cx="7140389" cy="10684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dirty="0" smtClean="0"/>
              <a:t>3. Trabajo </a:t>
            </a:r>
            <a:r>
              <a:rPr lang="es-MX" dirty="0"/>
              <a:t>y discusión en equipo de acuerdo a la metodología y criterios de análisis.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Dinámica - Revisión cruzada</a:t>
            </a:r>
            <a:endParaRPr lang="es-MX" dirty="0"/>
          </a:p>
        </p:txBody>
      </p:sp>
      <p:sp>
        <p:nvSpPr>
          <p:cNvPr id="5" name="4 Conector"/>
          <p:cNvSpPr/>
          <p:nvPr/>
        </p:nvSpPr>
        <p:spPr>
          <a:xfrm>
            <a:off x="7733061" y="1106300"/>
            <a:ext cx="1104406" cy="1235033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15</a:t>
            </a: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Min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3690" y="2856311"/>
            <a:ext cx="423481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Dar lectura general a la ficha de información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Identificar los puntos listados en los criterios de análisis de información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402278" y="2148235"/>
            <a:ext cx="13244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Actividades:</a:t>
            </a:r>
            <a:endParaRPr lang="es-MX" dirty="0"/>
          </a:p>
        </p:txBody>
      </p:sp>
      <p:pic>
        <p:nvPicPr>
          <p:cNvPr id="8" name="Imagen 7" descr="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2341333"/>
            <a:ext cx="4603750" cy="2802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29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1.-Definiciones y criterios de clasificación</a:t>
            </a:r>
            <a:endParaRPr lang="es-ES" sz="2800" dirty="0"/>
          </a:p>
        </p:txBody>
      </p:sp>
      <p:sp>
        <p:nvSpPr>
          <p:cNvPr id="11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39283" y="677415"/>
            <a:ext cx="4358287" cy="240567"/>
          </a:xfrm>
          <a:prstGeom prst="rect">
            <a:avLst/>
          </a:prstGeom>
          <a:solidFill>
            <a:srgbClr val="009999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1600" dirty="0" smtClean="0">
                <a:solidFill>
                  <a:schemeClr val="bg1"/>
                </a:solidFill>
              </a:rPr>
              <a:t>PROGRAMA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1045" y="789666"/>
            <a:ext cx="9004715" cy="35042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800" dirty="0" smtClean="0"/>
              <a:t> </a:t>
            </a:r>
          </a:p>
          <a:p>
            <a:pPr marL="0" indent="0" algn="just">
              <a:buNone/>
            </a:pPr>
            <a:endParaRPr lang="es-MX" sz="1800" dirty="0" smtClean="0"/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endParaRPr lang="es-ES" sz="1800" dirty="0" smtClean="0"/>
          </a:p>
          <a:p>
            <a:pPr marL="0" indent="0" algn="just">
              <a:buNone/>
            </a:pPr>
            <a:endParaRPr lang="es-ES" sz="1800" dirty="0" smtClean="0"/>
          </a:p>
          <a:p>
            <a:pPr marL="0" indent="0" algn="just">
              <a:buNone/>
            </a:pPr>
            <a:endParaRPr lang="es-ES" sz="1800" dirty="0" smtClean="0"/>
          </a:p>
          <a:p>
            <a:pPr marL="0" indent="0" algn="just">
              <a:buNone/>
            </a:pPr>
            <a:endParaRPr lang="es-MX" sz="1800" dirty="0" smtClean="0"/>
          </a:p>
          <a:p>
            <a:pPr marL="0" indent="0" algn="just">
              <a:buNone/>
            </a:pPr>
            <a:endParaRPr lang="es-ES" sz="1800" dirty="0" smtClean="0"/>
          </a:p>
          <a:p>
            <a:pPr marL="0" indent="0" algn="just">
              <a:buNone/>
            </a:pPr>
            <a:endParaRPr lang="es-ES" sz="1800" dirty="0" smtClean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1677" y="923434"/>
            <a:ext cx="4426527" cy="4166901"/>
          </a:xfrm>
          <a:prstGeom prst="rect">
            <a:avLst/>
          </a:prstGeom>
          <a:noFill/>
        </p:spPr>
        <p:txBody>
          <a:bodyPr lIns="68580" tIns="34290" rIns="68580" bIns="3429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es-ES" sz="4800" dirty="0" smtClean="0"/>
              <a:t>Es </a:t>
            </a:r>
            <a:r>
              <a:rPr lang="es-ES" sz="4800" dirty="0"/>
              <a:t>el conjunto interrelacionado </a:t>
            </a:r>
            <a:r>
              <a:rPr lang="es-ES" sz="4800" dirty="0" smtClean="0"/>
              <a:t>de actividades, que como  </a:t>
            </a:r>
            <a:r>
              <a:rPr lang="es-ES" sz="4800" b="1" dirty="0" smtClean="0"/>
              <a:t>procesos</a:t>
            </a:r>
            <a:r>
              <a:rPr lang="es-ES" sz="4800" dirty="0" smtClean="0"/>
              <a:t> sistemáticos en las dependencias </a:t>
            </a:r>
            <a:r>
              <a:rPr lang="es-ES" sz="4800" dirty="0"/>
              <a:t>o </a:t>
            </a:r>
            <a:r>
              <a:rPr lang="es-ES" sz="4800" dirty="0" smtClean="0"/>
              <a:t>entidades</a:t>
            </a:r>
            <a:r>
              <a:rPr lang="es-ES" sz="4800" dirty="0"/>
              <a:t> </a:t>
            </a:r>
            <a:r>
              <a:rPr lang="es-ES" sz="4800" dirty="0" smtClean="0"/>
              <a:t>tienen la </a:t>
            </a:r>
            <a:r>
              <a:rPr lang="es-ES" sz="4800" dirty="0"/>
              <a:t>finalidad de </a:t>
            </a:r>
            <a:r>
              <a:rPr lang="es-ES" sz="4800" dirty="0" smtClean="0"/>
              <a:t>atender un problema público definido, a través de la entrega </a:t>
            </a:r>
            <a:r>
              <a:rPr lang="es-ES" sz="4800" dirty="0"/>
              <a:t>de beneficios </a:t>
            </a:r>
            <a:r>
              <a:rPr lang="es-ES" sz="4800" dirty="0" smtClean="0"/>
              <a:t>tangibles, sean </a:t>
            </a:r>
            <a:r>
              <a:rPr lang="es-ES" sz="4800" dirty="0"/>
              <a:t>económicos, en especie, de infraestructura </a:t>
            </a:r>
            <a:r>
              <a:rPr lang="es-ES" sz="4800" dirty="0" smtClean="0"/>
              <a:t>o </a:t>
            </a:r>
            <a:r>
              <a:rPr lang="es-ES" sz="4800" dirty="0"/>
              <a:t>servicios</a:t>
            </a:r>
            <a:r>
              <a:rPr lang="es-ES" sz="4800" dirty="0" smtClean="0"/>
              <a:t>. Asimismo, su presupuesto se vincula principalmente a subsidios y transferencias y es susceptible de tener padrones de beneficiarios y  reglas de operación.</a:t>
            </a:r>
            <a:endParaRPr lang="es-ES" sz="4800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s-ES" sz="4800" b="1" dirty="0" smtClean="0">
                <a:solidFill>
                  <a:srgbClr val="009999"/>
                </a:solidFill>
              </a:rPr>
              <a:t>Características</a:t>
            </a:r>
            <a:r>
              <a:rPr lang="es-ES" sz="4800" b="1" dirty="0" smtClean="0"/>
              <a:t>: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/>
              <a:t>Tiene un problema público </a:t>
            </a:r>
            <a:r>
              <a:rPr lang="es-MX" sz="4800" dirty="0" smtClean="0"/>
              <a:t>definido.</a:t>
            </a:r>
            <a:endParaRPr lang="es-MX" sz="4800" dirty="0"/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b="1" dirty="0" smtClean="0"/>
              <a:t>Cuantificación y</a:t>
            </a:r>
            <a:r>
              <a:rPr lang="es-MX" sz="4800" dirty="0" smtClean="0"/>
              <a:t> descripción </a:t>
            </a:r>
            <a:r>
              <a:rPr lang="es-MX" sz="4800" dirty="0"/>
              <a:t>de la población </a:t>
            </a:r>
            <a:r>
              <a:rPr lang="es-MX" sz="4800" dirty="0" smtClean="0"/>
              <a:t>potencial y objetivo.</a:t>
            </a:r>
            <a:endParaRPr lang="es-MX" sz="4800" dirty="0"/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b="1" dirty="0" smtClean="0"/>
              <a:t>Tienen reglas </a:t>
            </a:r>
            <a:r>
              <a:rPr lang="es-MX" sz="4800" b="1" dirty="0"/>
              <a:t>de </a:t>
            </a:r>
            <a:r>
              <a:rPr lang="es-MX" sz="4800" b="1" dirty="0" smtClean="0"/>
              <a:t>operación o es posible elaborarlas.</a:t>
            </a:r>
            <a:endParaRPr lang="es-MX" sz="4800" b="1" dirty="0"/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 smtClean="0"/>
              <a:t>La </a:t>
            </a:r>
            <a:r>
              <a:rPr lang="es-MX" sz="4800" b="1" dirty="0"/>
              <a:t>modalidad presupuestal</a:t>
            </a:r>
            <a:r>
              <a:rPr lang="es-MX" sz="4800" dirty="0"/>
              <a:t> </a:t>
            </a:r>
            <a:r>
              <a:rPr lang="es-MX" sz="4800" dirty="0" smtClean="0"/>
              <a:t>es sujetos </a:t>
            </a:r>
            <a:r>
              <a:rPr lang="es-MX" sz="4800" dirty="0"/>
              <a:t>a reglas de operación (S), otros subsidios (U), bienes (B) y servicios </a:t>
            </a:r>
            <a:r>
              <a:rPr lang="es-MX" sz="4800" dirty="0" smtClean="0"/>
              <a:t>(E), de acuerdo a criterios del CONAC.</a:t>
            </a:r>
            <a:endParaRPr lang="es-MX" sz="4800" dirty="0"/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 smtClean="0"/>
              <a:t>Tiene correspondencia en un </a:t>
            </a:r>
            <a:r>
              <a:rPr lang="es-MX" sz="4800" b="1" dirty="0"/>
              <a:t>programa </a:t>
            </a:r>
            <a:r>
              <a:rPr lang="es-MX" sz="4800" b="1" dirty="0" smtClean="0"/>
              <a:t>presupuestario 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 smtClean="0"/>
              <a:t>Cuenta o puede contar con una matriz de indicadores de resultado.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 smtClean="0"/>
              <a:t>Está inscrito al </a:t>
            </a:r>
            <a:r>
              <a:rPr lang="es-MX" sz="4800" b="1" dirty="0" smtClean="0"/>
              <a:t>padrón único de beneficiarios </a:t>
            </a:r>
            <a:r>
              <a:rPr lang="es-MX" sz="4800" dirty="0" smtClean="0"/>
              <a:t>o puede estarlo</a:t>
            </a:r>
            <a:endParaRPr lang="es-MX" sz="4800" dirty="0"/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 smtClean="0"/>
              <a:t>Brinda </a:t>
            </a:r>
            <a:r>
              <a:rPr lang="es-MX" sz="4800" b="1" dirty="0" smtClean="0"/>
              <a:t>apoyos tangibles</a:t>
            </a:r>
            <a:r>
              <a:rPr lang="es-MX" sz="4800" dirty="0" smtClean="0"/>
              <a:t>: </a:t>
            </a:r>
            <a:r>
              <a:rPr lang="es-MX" sz="4800" dirty="0"/>
              <a:t>económicos, en especie e </a:t>
            </a:r>
            <a:r>
              <a:rPr lang="es-MX" sz="4800" dirty="0" smtClean="0"/>
              <a:t>infraestructura, en el caso de servicios corresponde a capacitaciones principalmente</a:t>
            </a:r>
            <a:endParaRPr lang="es-MX" sz="4800" dirty="0"/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/>
              <a:t>Para brindar los apoyos realiza un </a:t>
            </a:r>
            <a:r>
              <a:rPr lang="es-MX" sz="4800" dirty="0" smtClean="0"/>
              <a:t>procedimiento para </a:t>
            </a:r>
            <a:r>
              <a:rPr lang="es-MX" sz="4800" b="1" dirty="0"/>
              <a:t>selección de </a:t>
            </a:r>
            <a:r>
              <a:rPr lang="es-MX" sz="4800" b="1" dirty="0" smtClean="0"/>
              <a:t>beneficiarios</a:t>
            </a:r>
            <a:r>
              <a:rPr lang="es-MX" sz="4800" dirty="0"/>
              <a:t> </a:t>
            </a:r>
            <a:r>
              <a:rPr lang="es-MX" sz="4800" dirty="0" smtClean="0"/>
              <a:t>(criterios de elegibilidad)</a:t>
            </a:r>
            <a:endParaRPr lang="es-MX" sz="4800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s-ES" sz="4800" dirty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ES" sz="1500" dirty="0" smtClean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ES" sz="1500" dirty="0" smtClean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ES" sz="1500" dirty="0" smtClean="0"/>
          </a:p>
          <a:p>
            <a:pPr algn="just">
              <a:spcBef>
                <a:spcPts val="0"/>
              </a:spcBef>
              <a:defRPr/>
            </a:pPr>
            <a:endParaRPr lang="es-ES" sz="2000" dirty="0"/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4669974" y="998457"/>
            <a:ext cx="4220025" cy="36929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es-ES" sz="4800" dirty="0" smtClean="0"/>
              <a:t>Son las </a:t>
            </a:r>
            <a:r>
              <a:rPr lang="es-ES" sz="4800" b="1" dirty="0" smtClean="0"/>
              <a:t>actividades y estrategias</a:t>
            </a:r>
            <a:r>
              <a:rPr lang="es-ES" sz="4800" dirty="0" smtClean="0"/>
              <a:t> </a:t>
            </a:r>
            <a:r>
              <a:rPr lang="es-ES" sz="4800" dirty="0"/>
              <a:t>que realizan las dependencias o entidades, a través de su operación regular con la finalidad </a:t>
            </a:r>
            <a:r>
              <a:rPr lang="es-ES" sz="4800" dirty="0" smtClean="0"/>
              <a:t>de atender alguna necesidad definida, </a:t>
            </a:r>
            <a:r>
              <a:rPr lang="es-ES" sz="4800" dirty="0"/>
              <a:t>mediante la entrega </a:t>
            </a:r>
            <a:r>
              <a:rPr lang="es-ES" sz="4800" dirty="0" smtClean="0"/>
              <a:t>de </a:t>
            </a:r>
            <a:r>
              <a:rPr lang="es-ES" sz="4800" b="1" dirty="0" smtClean="0"/>
              <a:t>bienes o servicios</a:t>
            </a:r>
            <a:r>
              <a:rPr lang="es-ES" sz="4800" dirty="0" smtClean="0"/>
              <a:t> a </a:t>
            </a:r>
            <a:r>
              <a:rPr lang="es-ES" sz="4800" dirty="0"/>
              <a:t>los interesados que lo solicitan</a:t>
            </a:r>
            <a:r>
              <a:rPr lang="es-ES" sz="48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ES" sz="4800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s-ES" sz="4800" b="1" dirty="0">
                <a:solidFill>
                  <a:srgbClr val="009999"/>
                </a:solidFill>
              </a:rPr>
              <a:t>Características: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 smtClean="0"/>
              <a:t>Descripción </a:t>
            </a:r>
            <a:r>
              <a:rPr lang="es-MX" sz="4800" dirty="0"/>
              <a:t>de </a:t>
            </a:r>
            <a:r>
              <a:rPr lang="es-MX" sz="4800" dirty="0" smtClean="0"/>
              <a:t>los </a:t>
            </a:r>
            <a:r>
              <a:rPr lang="es-MX" sz="4800" b="1" dirty="0" smtClean="0"/>
              <a:t>beneficiarios identificados</a:t>
            </a:r>
            <a:endParaRPr lang="es-MX" sz="4800" b="1" dirty="0"/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 smtClean="0"/>
              <a:t>Operan principalmente con </a:t>
            </a:r>
            <a:r>
              <a:rPr lang="es-MX" sz="4800" b="1" dirty="0" smtClean="0"/>
              <a:t>manuales, lineamientos y procedimientos</a:t>
            </a:r>
            <a:endParaRPr lang="es-MX" sz="4800" b="1" dirty="0"/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 smtClean="0"/>
              <a:t>Operan principalmente con </a:t>
            </a:r>
            <a:r>
              <a:rPr lang="es-MX" sz="4800" b="1" dirty="0" smtClean="0"/>
              <a:t>presupuesto operativo</a:t>
            </a:r>
            <a:r>
              <a:rPr lang="es-MX" sz="4800" dirty="0" smtClean="0"/>
              <a:t>.</a:t>
            </a:r>
            <a:endParaRPr lang="es-MX" sz="4800" dirty="0"/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 smtClean="0"/>
              <a:t>Pueden generar registros administrativos de </a:t>
            </a:r>
            <a:r>
              <a:rPr lang="es-MX" sz="4800" b="1" dirty="0" smtClean="0"/>
              <a:t>los benefiiarios atendidos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 smtClean="0"/>
              <a:t>Brindan </a:t>
            </a:r>
            <a:r>
              <a:rPr lang="es-MX" sz="4800" dirty="0"/>
              <a:t>principalmente apoyos </a:t>
            </a:r>
            <a:r>
              <a:rPr lang="es-MX" sz="4800" dirty="0" smtClean="0"/>
              <a:t>en </a:t>
            </a:r>
            <a:r>
              <a:rPr lang="es-MX" sz="4800" b="1" dirty="0" smtClean="0"/>
              <a:t>servicios como asesorías, capacitaciones y gestoría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4800" dirty="0" smtClean="0"/>
              <a:t>Los apoyos se brindan a los </a:t>
            </a:r>
            <a:r>
              <a:rPr lang="es-MX" sz="4800" b="1" dirty="0" smtClean="0"/>
              <a:t>interesados que acudan por el servicio</a:t>
            </a:r>
            <a:endParaRPr lang="es-MX" sz="4800" b="1" dirty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ES" sz="5500" dirty="0"/>
          </a:p>
        </p:txBody>
      </p:sp>
      <p:sp>
        <p:nvSpPr>
          <p:cNvPr id="13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726637" y="684621"/>
            <a:ext cx="4163362" cy="233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1600" dirty="0" smtClean="0">
                <a:solidFill>
                  <a:schemeClr val="bg1"/>
                </a:solidFill>
              </a:rPr>
              <a:t>ACCIÓN</a:t>
            </a:r>
            <a:endParaRPr lang="es-MX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3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68035" y="655247"/>
            <a:ext cx="9004715" cy="451231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6400" dirty="0" smtClean="0"/>
              <a:t>1.- ¿Se identifica claramente el problema público que resuelve la intervención?.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endParaRPr lang="es-MX" sz="6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s-MX" sz="6400" dirty="0" smtClean="0"/>
              <a:t>2.- La descripción de la intervención es clara, menciona para qué fue creada, así como los principales apoyo que brinda?.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endParaRPr lang="es-MX" sz="6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s-MX" sz="6400" dirty="0" smtClean="0"/>
              <a:t>3.- Los objetivos del programa son claros y consistentes, se correlacionan con el problema público.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endParaRPr lang="es-MX" sz="6400" dirty="0"/>
          </a:p>
          <a:p>
            <a:pPr marL="0" indent="0">
              <a:lnSpc>
                <a:spcPct val="120000"/>
              </a:lnSpc>
              <a:buNone/>
            </a:pPr>
            <a:r>
              <a:rPr lang="es-MX" sz="6400" dirty="0" smtClean="0"/>
              <a:t>4.- La cuantificación y descripción de la población potencial, así como la población objetivo es consistente.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endParaRPr lang="es-MX" sz="6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s-MX" sz="6400" dirty="0" smtClean="0"/>
              <a:t>5.- La descripción de las modalidades de apoyo son claras y se relacionan con los objetivos y descripción del programa</a:t>
            </a:r>
          </a:p>
          <a:p>
            <a:pPr marL="0" indent="0">
              <a:lnSpc>
                <a:spcPct val="120000"/>
              </a:lnSpc>
              <a:buNone/>
            </a:pPr>
            <a:endParaRPr lang="es-MX" sz="6400" dirty="0"/>
          </a:p>
          <a:p>
            <a:pPr marL="0" indent="0">
              <a:lnSpc>
                <a:spcPct val="120000"/>
              </a:lnSpc>
              <a:buNone/>
            </a:pPr>
            <a:r>
              <a:rPr lang="es-MX" sz="6400" dirty="0" smtClean="0"/>
              <a:t>6.-En general, ¿La información de la intervención es clara para el ciudadano?, se identifica para qué fue creada la intervención, el objetivo y los tipos de apoyo a los que se puede acceder.</a:t>
            </a:r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659" y="114153"/>
            <a:ext cx="9147220" cy="628013"/>
          </a:xfrm>
        </p:spPr>
        <p:txBody>
          <a:bodyPr/>
          <a:lstStyle/>
          <a:p>
            <a:r>
              <a:rPr lang="es-MX" dirty="0" smtClean="0"/>
              <a:t>Criterios de análisis de información de programas y acciones</a:t>
            </a:r>
            <a:endParaRPr lang="es-MX" dirty="0"/>
          </a:p>
        </p:txBody>
      </p:sp>
      <p:sp>
        <p:nvSpPr>
          <p:cNvPr id="5" name="4 Conector"/>
          <p:cNvSpPr/>
          <p:nvPr/>
        </p:nvSpPr>
        <p:spPr>
          <a:xfrm>
            <a:off x="8253350" y="1270660"/>
            <a:ext cx="890650" cy="985655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15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Min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3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305440" y="890960"/>
            <a:ext cx="6060435" cy="10684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4. Reunión </a:t>
            </a:r>
            <a:r>
              <a:rPr lang="es-MX" dirty="0"/>
              <a:t>entre pares </a:t>
            </a:r>
            <a:r>
              <a:rPr lang="is-IS" dirty="0"/>
              <a:t>equipos asignados por Subseplan.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Dinámica - Revisión cruzada</a:t>
            </a:r>
            <a:endParaRPr lang="es-MX" dirty="0"/>
          </a:p>
        </p:txBody>
      </p:sp>
      <p:sp>
        <p:nvSpPr>
          <p:cNvPr id="5" name="4 Conector"/>
          <p:cNvSpPr/>
          <p:nvPr/>
        </p:nvSpPr>
        <p:spPr>
          <a:xfrm>
            <a:off x="7531179" y="843335"/>
            <a:ext cx="1104406" cy="1235033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5</a:t>
            </a:r>
            <a:endParaRPr lang="es-MX" sz="2800" b="1" dirty="0" smtClean="0">
              <a:solidFill>
                <a:schemeClr val="tx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Min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9933" y="2856311"/>
            <a:ext cx="517507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Identificar a la dependencia revisada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Ubicarse dentro del salón entre pares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21278" y="2517567"/>
            <a:ext cx="13244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Actividades:</a:t>
            </a:r>
            <a:endParaRPr lang="es-MX" dirty="0"/>
          </a:p>
        </p:txBody>
      </p:sp>
      <p:pic>
        <p:nvPicPr>
          <p:cNvPr id="2" name="Imagen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125993"/>
            <a:ext cx="2451100" cy="3017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10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305440" y="890960"/>
            <a:ext cx="7140389" cy="10684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5. Realizar </a:t>
            </a:r>
            <a:r>
              <a:rPr lang="es-MX" dirty="0"/>
              <a:t>conclusiones por equipos entre pares.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Dinámica - Revisión cruzada</a:t>
            </a:r>
            <a:endParaRPr lang="es-MX" dirty="0"/>
          </a:p>
        </p:txBody>
      </p:sp>
      <p:sp>
        <p:nvSpPr>
          <p:cNvPr id="5" name="4 Conector"/>
          <p:cNvSpPr/>
          <p:nvPr/>
        </p:nvSpPr>
        <p:spPr>
          <a:xfrm>
            <a:off x="7733061" y="1106300"/>
            <a:ext cx="1104406" cy="1235033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15</a:t>
            </a: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Min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3875" y="2427686"/>
            <a:ext cx="4016375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Comentar sobre los principales hallazgos encontrados en la información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Concluir sobre las posibles mejoras y acciones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21278" y="2088942"/>
            <a:ext cx="13244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Actividades:</a:t>
            </a:r>
            <a:endParaRPr lang="es-MX" dirty="0"/>
          </a:p>
        </p:txBody>
      </p:sp>
      <p:pic>
        <p:nvPicPr>
          <p:cNvPr id="8" name="Imagen 7" descr="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2341333"/>
            <a:ext cx="4603750" cy="2802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43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305440" y="890960"/>
            <a:ext cx="7140389" cy="10684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6. Presentación de conclusiones por equipos de pares.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Dinámica - Revisión cruzada</a:t>
            </a:r>
            <a:endParaRPr lang="es-MX" dirty="0"/>
          </a:p>
        </p:txBody>
      </p:sp>
      <p:sp>
        <p:nvSpPr>
          <p:cNvPr id="5" name="4 Conector"/>
          <p:cNvSpPr/>
          <p:nvPr/>
        </p:nvSpPr>
        <p:spPr>
          <a:xfrm>
            <a:off x="7733061" y="1341912"/>
            <a:ext cx="1104406" cy="1235033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15</a:t>
            </a: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Min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60558" y="2618186"/>
            <a:ext cx="5010067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/>
              <a:t>Subseplan sorteará la exposición de </a:t>
            </a:r>
            <a:r>
              <a:rPr lang="es-MX" sz="2400" dirty="0" smtClean="0"/>
              <a:t>conclusiones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Un representante del equipo expondrá las conclusiones a las que llegaron en la revisión de la información entre pares.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41903" y="2279442"/>
            <a:ext cx="13244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Actividades:</a:t>
            </a:r>
            <a:endParaRPr lang="es-MX" dirty="0"/>
          </a:p>
        </p:txBody>
      </p:sp>
      <p:pic>
        <p:nvPicPr>
          <p:cNvPr id="2" name="Imagen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908300"/>
            <a:ext cx="2324100" cy="223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06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0" y="2241550"/>
            <a:ext cx="9144000" cy="1325996"/>
          </a:xfrm>
          <a:solidFill>
            <a:schemeClr val="accent6">
              <a:lumMod val="75000"/>
            </a:schemeClr>
          </a:solidFill>
          <a:effectLst/>
        </p:spPr>
        <p:txBody>
          <a:bodyPr anchor="ctr">
            <a:normAutofit/>
          </a:bodyPr>
          <a:lstStyle/>
          <a:p>
            <a:r>
              <a:rPr lang="es-MX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/>
                <a:cs typeface="Avenir Medium"/>
              </a:rPr>
              <a:t>Definición y criterios de</a:t>
            </a:r>
          </a:p>
          <a:p>
            <a:r>
              <a:rPr lang="es-MX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/>
                <a:cs typeface="Avenir Medium"/>
              </a:rPr>
              <a:t>a</a:t>
            </a:r>
            <a:r>
              <a:rPr lang="es-MX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/>
                <a:cs typeface="Avenir Medium"/>
              </a:rPr>
              <a:t>cciones y programas públicos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3256706" y="4157004"/>
            <a:ext cx="2524937" cy="764623"/>
            <a:chOff x="3200400" y="3964593"/>
            <a:chExt cx="2819400" cy="890984"/>
          </a:xfrm>
        </p:grpSpPr>
        <p:pic>
          <p:nvPicPr>
            <p:cNvPr id="2" name="Imagen 1" descr="Descripción: Macintosh HD:Users:monica:Desktop:JAL Logo_subseplan.png"/>
            <p:cNvPicPr>
              <a:picLocks noChangeAspect="1" noChangeArrowheads="1"/>
            </p:cNvPicPr>
            <p:nvPr/>
          </p:nvPicPr>
          <p:blipFill>
            <a:blip r:embed="rId2"/>
            <a:srcRect l="69687" r="-76" b="-117"/>
            <a:stretch>
              <a:fillRect/>
            </a:stretch>
          </p:blipFill>
          <p:spPr bwMode="auto">
            <a:xfrm>
              <a:off x="5128262" y="3964593"/>
              <a:ext cx="891538" cy="890984"/>
            </a:xfrm>
            <a:prstGeom prst="rect">
              <a:avLst/>
            </a:prstGeom>
            <a:noFill/>
          </p:spPr>
        </p:pic>
        <p:sp>
          <p:nvSpPr>
            <p:cNvPr id="3" name="Conector recto 3"/>
            <p:cNvSpPr>
              <a:spLocks noChangeShapeType="1"/>
            </p:cNvSpPr>
            <p:nvPr/>
          </p:nvSpPr>
          <p:spPr bwMode="auto">
            <a:xfrm>
              <a:off x="5020312" y="4090954"/>
              <a:ext cx="0" cy="599893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>
              <a:outerShdw dist="20000" dir="5400000" rotWithShape="0">
                <a:srgbClr val="31849B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pic>
          <p:nvPicPr>
            <p:cNvPr id="11" name="10 Imagen" descr="SEPAF_logo.pn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0400" y="3975019"/>
              <a:ext cx="1731012" cy="880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269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8434828"/>
              </p:ext>
            </p:extLst>
          </p:nvPr>
        </p:nvGraphicFramePr>
        <p:xfrm>
          <a:off x="82161" y="720016"/>
          <a:ext cx="8967831" cy="4305897"/>
        </p:xfrm>
        <a:graphic>
          <a:graphicData uri="http://schemas.openxmlformats.org/drawingml/2006/table">
            <a:tbl>
              <a:tblPr/>
              <a:tblGrid>
                <a:gridCol w="1379085"/>
                <a:gridCol w="3818965"/>
                <a:gridCol w="3769781"/>
              </a:tblGrid>
              <a:tr h="299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rgbClr val="FFFFFF"/>
                          </a:solidFill>
                          <a:latin typeface="Avenir Medium"/>
                          <a:ea typeface="Calibri"/>
                          <a:cs typeface="Times New Roman"/>
                        </a:rPr>
                        <a:t>Características</a:t>
                      </a:r>
                      <a:endParaRPr lang="es-ES" sz="1200" b="1" dirty="0">
                        <a:solidFill>
                          <a:srgbClr val="FFFFFF"/>
                        </a:solidFill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Avenir Medium"/>
                          <a:ea typeface="Calibri"/>
                          <a:cs typeface="Times New Roman"/>
                        </a:rPr>
                        <a:t>Programa Públicos</a:t>
                      </a:r>
                      <a:endParaRPr lang="es-ES" sz="1400" b="1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Avenir Medium"/>
                          <a:ea typeface="Calibri"/>
                          <a:cs typeface="Times New Roman"/>
                        </a:rPr>
                        <a:t>Acción de Gobierno</a:t>
                      </a:r>
                      <a:endParaRPr lang="es-ES" sz="1400" b="1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53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Avenir Medium"/>
                          <a:ea typeface="Calibri"/>
                          <a:cs typeface="Times New Roman"/>
                        </a:rPr>
                        <a:t>Población </a:t>
                      </a:r>
                      <a:endParaRPr lang="es-ES" sz="1200" b="1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venir Medium"/>
                          <a:ea typeface="Calibri"/>
                          <a:cs typeface="Times New Roman"/>
                        </a:rPr>
                        <a:t>Tienen definida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y cuantificada una población potencial y </a:t>
                      </a:r>
                      <a:r>
                        <a:rPr lang="es-ES" sz="1200" dirty="0">
                          <a:latin typeface="Avenir Medium"/>
                          <a:ea typeface="Calibri"/>
                          <a:cs typeface="Times New Roman"/>
                        </a:rPr>
                        <a:t>objetivo a la que atiende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específicamente</a:t>
                      </a:r>
                      <a:endParaRPr lang="es-ES" sz="1200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Describen 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características generales del posible beneficiario</a:t>
                      </a:r>
                      <a:endParaRPr lang="es-ES" sz="1200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venir Medium"/>
                          <a:ea typeface="Calibri"/>
                          <a:cs typeface="Times New Roman"/>
                        </a:rPr>
                        <a:t>Beneficio que entrega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Entregan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 principalmente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beneficios tangibles </a:t>
                      </a:r>
                      <a:r>
                        <a:rPr lang="es-ES" sz="1200" dirty="0">
                          <a:latin typeface="Avenir Medium"/>
                          <a:ea typeface="Calibri"/>
                          <a:cs typeface="Times New Roman"/>
                        </a:rPr>
                        <a:t>como apoyos monetarios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200" dirty="0">
                          <a:latin typeface="Avenir Medium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especie,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 infraestructura y servicios</a:t>
                      </a:r>
                      <a:endParaRPr lang="es-ES" sz="1200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venir Medium"/>
                          <a:ea typeface="Calibri"/>
                          <a:cs typeface="Times New Roman"/>
                        </a:rPr>
                        <a:t>Entrega principalmente un servicio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como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 asesorías, capacitación y gestiones</a:t>
                      </a:r>
                      <a:endParaRPr lang="es-ES" sz="1200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venir Medium"/>
                          <a:ea typeface="Calibri"/>
                          <a:cs typeface="Times New Roman"/>
                        </a:rPr>
                        <a:t>Instrumento normativo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Cuentan con </a:t>
                      </a:r>
                      <a:r>
                        <a:rPr lang="es-ES" sz="1200" dirty="0">
                          <a:latin typeface="Avenir Medium"/>
                          <a:ea typeface="Calibri"/>
                          <a:cs typeface="Times New Roman"/>
                        </a:rPr>
                        <a:t>reglas de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operación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 y complementarse con lineamientos, convocatorias y otros instrumentos.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venir Medium"/>
                          <a:ea typeface="Calibri"/>
                          <a:cs typeface="Times New Roman"/>
                        </a:rPr>
                        <a:t>Cuenta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con </a:t>
                      </a:r>
                      <a:r>
                        <a:rPr lang="es-ES" sz="1200" dirty="0">
                          <a:latin typeface="Avenir Medium"/>
                          <a:ea typeface="Calibri"/>
                          <a:cs typeface="Times New Roman"/>
                        </a:rPr>
                        <a:t>manuales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de operación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 de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 servicios, lineamientos y/o procedimientos </a:t>
                      </a:r>
                      <a:r>
                        <a:rPr lang="es-ES" sz="1200" dirty="0">
                          <a:latin typeface="Avenir Medium"/>
                          <a:ea typeface="Calibri"/>
                          <a:cs typeface="Times New Roman"/>
                        </a:rPr>
                        <a:t>para la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entrega</a:t>
                      </a:r>
                      <a:endParaRPr lang="es-ES" sz="1200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venir Medium"/>
                          <a:ea typeface="Calibri"/>
                          <a:cs typeface="Times New Roman"/>
                        </a:rPr>
                        <a:t>Mecanismo de entrega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Cuentan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 con criterios de elegibilidad para identificar a los beneficiarios</a:t>
                      </a:r>
                      <a:endParaRPr lang="es-ES" sz="1200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Se </a:t>
                      </a:r>
                      <a:r>
                        <a:rPr lang="es-ES" sz="1200" dirty="0">
                          <a:latin typeface="Avenir Medium"/>
                          <a:ea typeface="Calibri"/>
                          <a:cs typeface="Times New Roman"/>
                        </a:rPr>
                        <a:t>atiende a quien acude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 solicitarlo</a:t>
                      </a:r>
                      <a:endParaRPr lang="es-ES" sz="1200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venir Medium"/>
                          <a:ea typeface="Calibri"/>
                          <a:cs typeface="Times New Roman"/>
                        </a:rPr>
                        <a:t>Presupuesto que ejerce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Principalmente del capítulo 4000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s-MX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Tiene correspondencia con un programa presupuestal en las modalidades “s” (Reglas de Operación) y “u” (otros programas de subsidios), </a:t>
                      </a:r>
                      <a:r>
                        <a:rPr lang="es-ES" sz="1200" kern="1200" baseline="0" dirty="0" smtClean="0">
                          <a:solidFill>
                            <a:schemeClr val="tx1"/>
                          </a:solidFill>
                          <a:latin typeface="Avenir Medium"/>
                          <a:ea typeface="Calibri"/>
                          <a:cs typeface="Times New Roman"/>
                        </a:rPr>
                        <a:t>b” (Provisión de bienes públicos)  y “e” (prestación de servicios públicos) Criterios CONAC</a:t>
                      </a:r>
                      <a:endParaRPr lang="es-ES" sz="1200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venir Medium"/>
                          <a:ea typeface="Calibri"/>
                          <a:cs typeface="Times New Roman"/>
                        </a:rPr>
                        <a:t>Principalmente del capítulo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1000.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 Las modalidades pueden ser diversas.</a:t>
                      </a:r>
                      <a:endParaRPr lang="es-ES" sz="1200" kern="1200" baseline="0" dirty="0">
                        <a:solidFill>
                          <a:schemeClr val="tx1"/>
                        </a:solidFill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Avenir Medium"/>
                          <a:ea typeface="Calibri"/>
                          <a:cs typeface="Times New Roman"/>
                        </a:rPr>
                        <a:t>Registro de beneficiarios</a:t>
                      </a:r>
                      <a:endParaRPr lang="es-ES" sz="1200" b="1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Cuenta con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 un padrón de beneficiarios inscrito al PUB</a:t>
                      </a:r>
                      <a:endParaRPr lang="es-ES" sz="1200" dirty="0">
                        <a:latin typeface="Avenir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Puede</a:t>
                      </a:r>
                      <a:r>
                        <a:rPr lang="es-ES" sz="1200" baseline="0" dirty="0" smtClean="0">
                          <a:latin typeface="Avenir 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200" dirty="0" smtClean="0">
                          <a:latin typeface="Avenir Medium"/>
                          <a:ea typeface="Calibri"/>
                          <a:cs typeface="Times New Roman"/>
                        </a:rPr>
                        <a:t>contar con un registro administrativo de beneficiarios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Título"/>
          <p:cNvSpPr txBox="1">
            <a:spLocks/>
          </p:cNvSpPr>
          <p:nvPr/>
        </p:nvSpPr>
        <p:spPr>
          <a:xfrm>
            <a:off x="0" y="222250"/>
            <a:ext cx="8325134" cy="37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Avenir Medium"/>
                <a:ea typeface="+mj-ea"/>
                <a:cs typeface="+mj-cs"/>
              </a:rPr>
              <a:t>¿Cómo identificar acciones y programas públicos?  </a:t>
            </a:r>
            <a:endParaRPr lang="es-ES" sz="2400" b="1" dirty="0">
              <a:solidFill>
                <a:schemeClr val="bg1"/>
              </a:solidFill>
              <a:latin typeface="Avenir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0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35605"/>
            <a:ext cx="8986469" cy="628013"/>
          </a:xfrm>
        </p:spPr>
        <p:txBody>
          <a:bodyPr/>
          <a:lstStyle/>
          <a:p>
            <a:pPr marL="0" indent="0"/>
            <a:r>
              <a:rPr lang="es-ES" sz="1800" dirty="0"/>
              <a:t>Los programas y acciones excluyen los </a:t>
            </a:r>
            <a:r>
              <a:rPr lang="es-ES" sz="1800" dirty="0" smtClean="0"/>
              <a:t>servicios y actividades tales como:</a:t>
            </a:r>
            <a:endParaRPr lang="es-ES" sz="1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663619"/>
            <a:ext cx="9143999" cy="4479882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Acciones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judiciales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Acciones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del registro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civil.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Actividades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recreación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que no presenten un fin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educativo. </a:t>
            </a:r>
          </a:p>
          <a:p>
            <a:pPr>
              <a:spcBef>
                <a:spcPts val="0"/>
              </a:spcBef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 Acciones que tengan como fin vigilar o dar cumplimiento a una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normatividad. </a:t>
            </a: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Acopio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información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estadística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o 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evaluación.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Capacitación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personal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administrativo.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Contratación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recursos humanos para otorgar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servicios.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Campañas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difusión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programas del gobierno </a:t>
            </a: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Coordinación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interinstitucional o de espacios territoriales (asambleas,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comités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participación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ciudadana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). </a:t>
            </a: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Construcción o mantenimiento de panteones. </a:t>
            </a:r>
          </a:p>
          <a:p>
            <a:pPr>
              <a:spcBef>
                <a:spcPts val="0"/>
              </a:spcBef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Dotación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infraestructura para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operación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oficinas gubernamentales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.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Operación de entes autónomos. </a:t>
            </a: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Estudios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,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diagnósticos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e investigaciones que tengan como fin implementar un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programa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o acción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.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/>
            </a:r>
            <a:b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</a:b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Pago de servicios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básicos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instituciones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públicas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(agua, luz, gas, etc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.).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Vigilancia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ciudadana o institucional en la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construcción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obras.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Mediación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conflictos en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comunidades.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Mejora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en la calidad de un servicio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público.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Mejora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en la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organización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instituciones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públicas.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Acciones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protección civil.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venir Medium"/>
            </a:endParaRP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Medium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616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9284" y="161653"/>
            <a:ext cx="9004715" cy="628013"/>
          </a:xfrm>
        </p:spPr>
        <p:txBody>
          <a:bodyPr/>
          <a:lstStyle/>
          <a:p>
            <a:r>
              <a:rPr lang="es-MX" dirty="0" smtClean="0"/>
              <a:t>Mejora de condiciones de evaluabilidad de los programas</a:t>
            </a:r>
            <a:endParaRPr lang="es-ES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11"/>
          </p:nvPr>
        </p:nvSpPr>
        <p:spPr>
          <a:xfrm>
            <a:off x="273133" y="763473"/>
            <a:ext cx="8381359" cy="4380027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MX" b="1" dirty="0" smtClean="0"/>
              <a:t>      Se busca que los programas tengan principalmente los siguientes elementos:</a:t>
            </a:r>
          </a:p>
          <a:p>
            <a:pPr>
              <a:buNone/>
            </a:pPr>
            <a:endParaRPr lang="es-MX" dirty="0" smtClean="0"/>
          </a:p>
          <a:p>
            <a:pPr marL="971550" lvl="1" indent="-514350">
              <a:buFont typeface="Wingdings" pitchFamily="2" charset="2"/>
              <a:buChar char="q"/>
            </a:pPr>
            <a:r>
              <a:rPr lang="es-MX" dirty="0" smtClean="0"/>
              <a:t>Problema público definido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dirty="0" smtClean="0"/>
              <a:t>Diagnóstico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Descripción y cuantificación de la población potencial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Padrón de Beneficiarios integrado al PUB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Definición en el tipo de apoyo entregado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b="1" dirty="0" smtClean="0">
                <a:solidFill>
                  <a:srgbClr val="800000"/>
                </a:solidFill>
              </a:rPr>
              <a:t>Alineación (reportada) con un programa presupuestario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dirty="0" smtClean="0"/>
              <a:t>Modalidad presupuestal “S” y “U”</a:t>
            </a:r>
            <a:endParaRPr lang="es-ES" dirty="0" smtClean="0"/>
          </a:p>
          <a:p>
            <a:pPr marL="971550" lvl="1" indent="-514350">
              <a:buFont typeface="Wingdings" pitchFamily="2" charset="2"/>
              <a:buChar char="q"/>
            </a:pP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Presupuesto definido (reportado) para su operación </a:t>
            </a:r>
            <a:r>
              <a:rPr lang="es-MX" b="1" u="sng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s-MX" b="1" i="1" u="sng" dirty="0" smtClean="0">
                <a:solidFill>
                  <a:schemeClr val="accent3">
                    <a:lumMod val="75000"/>
                  </a:schemeClr>
                </a:solidFill>
              </a:rPr>
              <a:t>Federal, estatal o mixto</a:t>
            </a:r>
            <a:r>
              <a:rPr lang="es-MX" b="1" u="sng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Reglas de Operación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b="1" dirty="0" smtClean="0">
                <a:solidFill>
                  <a:srgbClr val="800000"/>
                </a:solidFill>
              </a:rPr>
              <a:t>Matriz de Indicadores de Resultados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dirty="0" smtClean="0"/>
              <a:t>Al menos una evaluación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dirty="0" smtClean="0"/>
              <a:t>Al menos una agenda de mejora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dirty="0" smtClean="0"/>
              <a:t>Claridad en alineación al PED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s-MX" dirty="0" smtClean="0"/>
              <a:t>Definición de su marco normativo que sustente la intervención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473577" y="3639543"/>
            <a:ext cx="268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Elementos considerados en el análisis de programas</a:t>
            </a:r>
            <a:endParaRPr lang="es-MX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1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486" y="108488"/>
            <a:ext cx="9004715" cy="628013"/>
          </a:xfrm>
        </p:spPr>
        <p:txBody>
          <a:bodyPr/>
          <a:lstStyle/>
          <a:p>
            <a:pPr algn="ctr"/>
            <a:r>
              <a:rPr lang="es-MX" sz="2000" dirty="0" smtClean="0"/>
              <a:t>Modelo de cuantificación de criterios para diferenciación </a:t>
            </a:r>
            <a:br>
              <a:rPr lang="es-MX" sz="2000" dirty="0" smtClean="0"/>
            </a:br>
            <a:r>
              <a:rPr lang="es-MX" sz="2000" dirty="0" smtClean="0"/>
              <a:t>de programas y acciones</a:t>
            </a:r>
            <a:endParaRPr lang="es-ES" sz="2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1567445"/>
              </p:ext>
            </p:extLst>
          </p:nvPr>
        </p:nvGraphicFramePr>
        <p:xfrm>
          <a:off x="381000" y="746258"/>
          <a:ext cx="8699201" cy="4378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90102"/>
                <a:gridCol w="4809099"/>
              </a:tblGrid>
              <a:tr h="257513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Criterio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Puntuación</a:t>
                      </a:r>
                      <a:endParaRPr lang="es-ES" sz="2000" dirty="0"/>
                    </a:p>
                  </a:txBody>
                  <a:tcPr/>
                </a:tc>
              </a:tr>
              <a:tr h="3948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Descripción y cuantificación de la población potencial</a:t>
                      </a:r>
                      <a:endParaRPr lang="es-E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Cuantificación y descripción</a:t>
                      </a:r>
                      <a:r>
                        <a:rPr lang="es-ES" sz="1600" baseline="0" dirty="0" smtClean="0"/>
                        <a:t> = 1  ; Cuantificación o descripción= 0.5  ; </a:t>
                      </a:r>
                      <a:r>
                        <a:rPr lang="es-ES" sz="1600" dirty="0" smtClean="0"/>
                        <a:t>Ningún</a:t>
                      </a:r>
                      <a:r>
                        <a:rPr lang="es-ES" sz="1600" baseline="0" dirty="0" smtClean="0"/>
                        <a:t> elemento=0</a:t>
                      </a:r>
                      <a:endParaRPr lang="es-ES" sz="1600" dirty="0"/>
                    </a:p>
                  </a:txBody>
                  <a:tcPr/>
                </a:tc>
              </a:tr>
              <a:tr h="34217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Padrón de Beneficiarios</a:t>
                      </a:r>
                      <a:endParaRPr lang="es-E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Con padrón en</a:t>
                      </a:r>
                      <a:r>
                        <a:rPr lang="es-ES" sz="1600" baseline="0" dirty="0" smtClean="0"/>
                        <a:t> PUB= 1; Con padrón = 0.5 ; </a:t>
                      </a:r>
                      <a:r>
                        <a:rPr lang="es-ES" sz="1600" dirty="0" smtClean="0"/>
                        <a:t>No</a:t>
                      </a:r>
                      <a:r>
                        <a:rPr lang="es-ES" sz="1600" baseline="0" dirty="0" smtClean="0"/>
                        <a:t>=0</a:t>
                      </a:r>
                      <a:endParaRPr lang="es-ES" sz="1600" dirty="0" smtClean="0"/>
                    </a:p>
                  </a:txBody>
                  <a:tcPr/>
                </a:tc>
              </a:tr>
              <a:tr h="4796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Tipo de apoyo entregado</a:t>
                      </a:r>
                      <a:endParaRPr lang="es-E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s-ES" sz="1600" baseline="0" dirty="0" smtClean="0"/>
                        <a:t>Especie, Monetario e infraestructura= 1; Servicios=0.5; Ninguno= 0</a:t>
                      </a:r>
                      <a:endParaRPr lang="es-ES" sz="1600" dirty="0" smtClean="0"/>
                    </a:p>
                  </a:txBody>
                  <a:tcPr/>
                </a:tc>
              </a:tr>
              <a:tr h="45980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Alineación (reportado) con un programa presupuestario</a:t>
                      </a:r>
                      <a:endParaRPr lang="es-E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s-ES" sz="1600" baseline="0" dirty="0" smtClean="0"/>
                        <a:t>Alineado a un programa presupuestario= 1; Sin identificar=0</a:t>
                      </a:r>
                      <a:endParaRPr lang="es-ES" sz="1600" dirty="0" smtClean="0"/>
                    </a:p>
                  </a:txBody>
                  <a:tcPr/>
                </a:tc>
              </a:tr>
              <a:tr h="4146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Presupuesto definido (reportado) para su operación</a:t>
                      </a:r>
                      <a:endParaRPr lang="es-E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Con presupuesto = 1; Si presupuesto</a:t>
                      </a:r>
                      <a:r>
                        <a:rPr lang="es-ES" sz="1600" baseline="0" dirty="0" smtClean="0"/>
                        <a:t> = 0</a:t>
                      </a:r>
                      <a:endParaRPr lang="es-ES" sz="1600" dirty="0"/>
                    </a:p>
                  </a:txBody>
                  <a:tcPr/>
                </a:tc>
              </a:tr>
              <a:tr h="4451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Reglas de Operación</a:t>
                      </a:r>
                      <a:endParaRPr lang="es-E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Con reglas</a:t>
                      </a:r>
                      <a:r>
                        <a:rPr lang="es-ES" sz="1600" baseline="0" dirty="0" smtClean="0"/>
                        <a:t> de operación = 1; Puede construirse=0.5; Sin reglas=0</a:t>
                      </a:r>
                      <a:endParaRPr lang="es-ES" sz="1600" dirty="0"/>
                    </a:p>
                  </a:txBody>
                  <a:tcPr/>
                </a:tc>
              </a:tr>
              <a:tr h="3824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 smtClean="0">
                          <a:effectLst/>
                        </a:rPr>
                        <a:t>Matriz de Indicadores de Resultados</a:t>
                      </a:r>
                      <a:endParaRPr lang="es-E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Con matriz</a:t>
                      </a:r>
                      <a:r>
                        <a:rPr lang="es-ES" sz="1600" baseline="0" dirty="0" smtClean="0"/>
                        <a:t> de indicadores de resultados = 1; Con Matriz que no refleja la operación del programa=0.5; Sin matriz de indicadores de resultados = 0</a:t>
                      </a:r>
                      <a:endParaRPr lang="es-E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23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0048002"/>
              </p:ext>
            </p:extLst>
          </p:nvPr>
        </p:nvGraphicFramePr>
        <p:xfrm>
          <a:off x="139284" y="1083201"/>
          <a:ext cx="8925347" cy="1896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6809"/>
                <a:gridCol w="425705"/>
                <a:gridCol w="294874"/>
                <a:gridCol w="570247"/>
                <a:gridCol w="412364"/>
                <a:gridCol w="452759"/>
                <a:gridCol w="398832"/>
                <a:gridCol w="466286"/>
                <a:gridCol w="432562"/>
                <a:gridCol w="567735"/>
                <a:gridCol w="432562"/>
                <a:gridCol w="567735"/>
                <a:gridCol w="432562"/>
                <a:gridCol w="1784315"/>
              </a:tblGrid>
              <a:tr h="3002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Cuantificació</a:t>
                      </a:r>
                      <a:r>
                        <a:rPr lang="es-MX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n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1.5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2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2.5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3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3.5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4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4.5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5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5.5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6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6.5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7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  <a:p>
                      <a:pPr algn="ctr" fontAlgn="b"/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36049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 dirty="0" smtClean="0">
                          <a:effectLst/>
                          <a:latin typeface="Avenir Medium"/>
                        </a:rPr>
                        <a:t>51 Acciones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  <a:latin typeface="Avenir Medium"/>
                        </a:rPr>
                        <a:t>1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  <a:latin typeface="Avenir Medium"/>
                        </a:rPr>
                        <a:t>1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  <a:latin typeface="Avenir Medium"/>
                        </a:rPr>
                        <a:t>1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  <a:latin typeface="Avenir Medium"/>
                        </a:rPr>
                        <a:t>1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  <a:latin typeface="Avenir Medium"/>
                        </a:rPr>
                        <a:t>3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  <a:latin typeface="Avenir Medium"/>
                        </a:rPr>
                        <a:t>3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  <a:latin typeface="Avenir Medium"/>
                        </a:rPr>
                        <a:t>14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  <a:latin typeface="Avenir Medium"/>
                        </a:rPr>
                        <a:t>16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  <a:latin typeface="Avenir Medium"/>
                        </a:rPr>
                        <a:t>7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  <a:latin typeface="Avenir Medium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/>
                </a:tc>
              </a:tr>
              <a:tr h="666750">
                <a:tc>
                  <a:txBody>
                    <a:bodyPr/>
                    <a:lstStyle/>
                    <a:p>
                      <a:pPr algn="l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  <a:latin typeface="Avenir Medium"/>
                        </a:rPr>
                        <a:t>2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14</a:t>
                      </a:r>
                      <a:endParaRPr lang="es-MX" sz="2400" b="0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19</a:t>
                      </a:r>
                      <a:endParaRPr lang="es-MX" sz="2400" b="0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26</a:t>
                      </a:r>
                      <a:endParaRPr lang="es-MX" sz="2400" b="0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38</a:t>
                      </a:r>
                      <a:endParaRPr lang="es-MX" sz="2400" b="0" i="0" u="none" strike="noStrike" dirty="0">
                        <a:solidFill>
                          <a:schemeClr val="bg1"/>
                        </a:solidFill>
                        <a:effectLst/>
                        <a:latin typeface="Avenir Medium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venir Medium"/>
                        </a:rPr>
                        <a:t>99 Programas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0108266"/>
              </p:ext>
            </p:extLst>
          </p:nvPr>
        </p:nvGraphicFramePr>
        <p:xfrm>
          <a:off x="5111750" y="3627807"/>
          <a:ext cx="3043421" cy="1125855"/>
        </p:xfrm>
        <a:graphic>
          <a:graphicData uri="http://schemas.openxmlformats.org/drawingml/2006/table">
            <a:tbl>
              <a:tblPr/>
              <a:tblGrid>
                <a:gridCol w="1444335"/>
                <a:gridCol w="159908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Por tipo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Promedio de </a:t>
                      </a:r>
                      <a:r>
                        <a:rPr lang="es-E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Elementos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5.5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139284" y="35605"/>
            <a:ext cx="8847185" cy="628013"/>
          </a:xfrm>
        </p:spPr>
        <p:txBody>
          <a:bodyPr/>
          <a:lstStyle/>
          <a:p>
            <a:r>
              <a:rPr lang="es-MX" sz="2800" dirty="0" smtClean="0"/>
              <a:t>Cierre de información 2016</a:t>
            </a:r>
            <a:endParaRPr lang="es-MX" sz="2800" dirty="0"/>
          </a:p>
        </p:txBody>
      </p:sp>
    </p:spTree>
    <p:extLst>
      <p:ext uri="{BB962C8B-B14F-4D97-AF65-F5344CB8AC3E}">
        <p14:creationId xmlns="" xmlns:p14="http://schemas.microsoft.com/office/powerpoint/2010/main" val="26930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14010</TotalTime>
  <Words>3070</Words>
  <Application>Microsoft Office PowerPoint</Application>
  <PresentationFormat>Presentación en pantalla (16:9)</PresentationFormat>
  <Paragraphs>689</Paragraphs>
  <Slides>44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Diapositiva 1</vt:lpstr>
      <vt:lpstr>Orden el día </vt:lpstr>
      <vt:lpstr>1. Modelo para distinguir programas vs acciones </vt:lpstr>
      <vt:lpstr>1.-Definiciones y criterios de clasificación</vt:lpstr>
      <vt:lpstr>Diapositiva 5</vt:lpstr>
      <vt:lpstr>Los programas y acciones excluyen los servicios y actividades tales como:</vt:lpstr>
      <vt:lpstr>Mejora de condiciones de evaluabilidad de los programas</vt:lpstr>
      <vt:lpstr>Modelo de cuantificación de criterios para diferenciación  de programas y acciones</vt:lpstr>
      <vt:lpstr>Cierre de información 2016</vt:lpstr>
      <vt:lpstr>Cierre de información 2016 por dependencia</vt:lpstr>
      <vt:lpstr>Cierre de información 2016 por dependencia</vt:lpstr>
      <vt:lpstr>Cierre de información 2016</vt:lpstr>
      <vt:lpstr>2.- Programas Sociales</vt:lpstr>
      <vt:lpstr>Programas públicos alineados a los derechos sociales. Cierre 2016</vt:lpstr>
      <vt:lpstr>2. Sistema de Monitoreo y Acciones de Programas Públicos   </vt:lpstr>
      <vt:lpstr>Importancia de la actualización</vt:lpstr>
      <vt:lpstr>1.- Criterios de información por acción y programa</vt:lpstr>
      <vt:lpstr>Errores comunes</vt:lpstr>
      <vt:lpstr>Diapositiva 19</vt:lpstr>
      <vt:lpstr>Diapositiva 20</vt:lpstr>
      <vt:lpstr>Definición de problema público</vt:lpstr>
      <vt:lpstr>Errores comunes</vt:lpstr>
      <vt:lpstr>Diapositiva 23</vt:lpstr>
      <vt:lpstr>Diapositiva 24</vt:lpstr>
      <vt:lpstr>Diapositiva 25</vt:lpstr>
      <vt:lpstr>Errores comunes</vt:lpstr>
      <vt:lpstr>actualización 2017</vt:lpstr>
      <vt:lpstr>Criterios de información para TODOS los programas y las acciones</vt:lpstr>
      <vt:lpstr>Novedades en sistema para 2017</vt:lpstr>
      <vt:lpstr>4. Desafío 2017 según a criterios de programas estatales</vt:lpstr>
      <vt:lpstr>Tiempos de actualización</vt:lpstr>
      <vt:lpstr>Enlaces en la Subsecretaría de Planeación y Evaluación</vt:lpstr>
      <vt:lpstr>Enlaces en la Subsecretaría de Planeación y Evaluación</vt:lpstr>
      <vt:lpstr>Receso   10 minutos</vt:lpstr>
      <vt:lpstr>3. Taller de revisión  cruzada     </vt:lpstr>
      <vt:lpstr>Dinámica - Revisión cruzada</vt:lpstr>
      <vt:lpstr>Dinámica - Revisión cruzada</vt:lpstr>
      <vt:lpstr>Dinámica - Revisión cruzada</vt:lpstr>
      <vt:lpstr>Dinámica - Revisión cruzada</vt:lpstr>
      <vt:lpstr>Criterios de análisis de información de programas y acciones</vt:lpstr>
      <vt:lpstr>Dinámica - Revisión cruzada</vt:lpstr>
      <vt:lpstr>Dinámica - Revisión cruzada</vt:lpstr>
      <vt:lpstr>Dinámica - Revisión cruzada</vt:lpstr>
      <vt:lpstr>Diapositiva 44</vt:lpstr>
    </vt:vector>
  </TitlesOfParts>
  <Company>Subsecretaría de Planeación y Evaluación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Palomera</dc:creator>
  <cp:lastModifiedBy>gamacl</cp:lastModifiedBy>
  <cp:revision>1071</cp:revision>
  <cp:lastPrinted>2017-03-10T15:22:34Z</cp:lastPrinted>
  <dcterms:created xsi:type="dcterms:W3CDTF">2014-05-15T14:49:15Z</dcterms:created>
  <dcterms:modified xsi:type="dcterms:W3CDTF">2017-05-17T22:05:11Z</dcterms:modified>
</cp:coreProperties>
</file>