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Default Extension="tiff" ContentType="image/tiff"/>
  <Override PartName="/ppt/notesSlides/notesSlide40.xml" ContentType="application/vnd.openxmlformats-officedocument.presentationml.notesSlide+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259" r:id="rId3"/>
    <p:sldId id="315" r:id="rId4"/>
    <p:sldId id="266" r:id="rId5"/>
    <p:sldId id="267" r:id="rId6"/>
    <p:sldId id="268" r:id="rId7"/>
    <p:sldId id="316" r:id="rId8"/>
    <p:sldId id="332" r:id="rId9"/>
    <p:sldId id="333" r:id="rId10"/>
    <p:sldId id="270" r:id="rId11"/>
    <p:sldId id="271" r:id="rId12"/>
    <p:sldId id="272" r:id="rId13"/>
    <p:sldId id="273" r:id="rId14"/>
    <p:sldId id="274" r:id="rId15"/>
    <p:sldId id="275" r:id="rId16"/>
    <p:sldId id="317" r:id="rId17"/>
    <p:sldId id="334" r:id="rId18"/>
    <p:sldId id="277" r:id="rId19"/>
    <p:sldId id="278" r:id="rId20"/>
    <p:sldId id="318" r:id="rId21"/>
    <p:sldId id="280" r:id="rId22"/>
    <p:sldId id="321" r:id="rId23"/>
    <p:sldId id="281" r:id="rId24"/>
    <p:sldId id="337" r:id="rId25"/>
    <p:sldId id="323" r:id="rId26"/>
    <p:sldId id="282" r:id="rId27"/>
    <p:sldId id="283" r:id="rId28"/>
    <p:sldId id="284" r:id="rId29"/>
    <p:sldId id="336" r:id="rId30"/>
    <p:sldId id="285" r:id="rId31"/>
    <p:sldId id="286" r:id="rId32"/>
    <p:sldId id="287" r:id="rId33"/>
    <p:sldId id="289" r:id="rId34"/>
    <p:sldId id="288" r:id="rId35"/>
    <p:sldId id="339" r:id="rId36"/>
    <p:sldId id="291" r:id="rId37"/>
    <p:sldId id="290" r:id="rId38"/>
    <p:sldId id="319" r:id="rId39"/>
    <p:sldId id="296" r:id="rId40"/>
    <p:sldId id="297" r:id="rId41"/>
    <p:sldId id="298" r:id="rId42"/>
    <p:sldId id="299" r:id="rId43"/>
    <p:sldId id="320" r:id="rId44"/>
    <p:sldId id="301" r:id="rId45"/>
    <p:sldId id="302" r:id="rId46"/>
    <p:sldId id="303" r:id="rId47"/>
    <p:sldId id="304" r:id="rId48"/>
    <p:sldId id="305" r:id="rId49"/>
    <p:sldId id="324" r:id="rId50"/>
    <p:sldId id="306" r:id="rId51"/>
    <p:sldId id="307" r:id="rId52"/>
    <p:sldId id="308" r:id="rId53"/>
    <p:sldId id="309" r:id="rId54"/>
    <p:sldId id="310" r:id="rId55"/>
    <p:sldId id="311" r:id="rId56"/>
    <p:sldId id="312" r:id="rId57"/>
    <p:sldId id="335" r:id="rId58"/>
    <p:sldId id="313" r:id="rId59"/>
    <p:sldId id="314" r:id="rId60"/>
    <p:sldId id="263" r:id="rId61"/>
    <p:sldId id="325" r:id="rId62"/>
    <p:sldId id="327" r:id="rId63"/>
    <p:sldId id="328" r:id="rId64"/>
    <p:sldId id="329" r:id="rId65"/>
    <p:sldId id="330" r:id="rId66"/>
    <p:sldId id="331" r:id="rId67"/>
  </p:sldIdLst>
  <p:sldSz cx="9144000" cy="6858000" type="screen4x3"/>
  <p:notesSz cx="7010400" cy="92964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756" autoAdjust="0"/>
  </p:normalViewPr>
  <p:slideViewPr>
    <p:cSldViewPr snapToGrid="0" snapToObjects="1">
      <p:cViewPr varScale="1">
        <p:scale>
          <a:sx n="48" d="100"/>
          <a:sy n="48"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86" d="100"/>
          <a:sy n="86" d="100"/>
        </p:scale>
        <p:origin x="2928" y="7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guerrero\Documents\Prospectiva%202015\Discusi&#243;n%20en%20prospectiva\arco%20iri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MX"/>
  <c:chart>
    <c:title>
      <c:tx>
        <c:rich>
          <a:bodyPr/>
          <a:lstStyle/>
          <a:p>
            <a:pPr>
              <a:defRPr/>
            </a:pPr>
            <a:r>
              <a:rPr lang="es-CL"/>
              <a:t>Arcoíris de la igualdad fase 1</a:t>
            </a:r>
          </a:p>
        </c:rich>
      </c:tx>
    </c:title>
    <c:plotArea>
      <c:layout/>
      <c:barChart>
        <c:barDir val="col"/>
        <c:grouping val="stacked"/>
        <c:ser>
          <c:idx val="0"/>
          <c:order val="0"/>
          <c:tx>
            <c:v>La brecha se cierra</c:v>
          </c:tx>
          <c:spPr>
            <a:solidFill>
              <a:srgbClr val="00B0F0"/>
            </a:solidFill>
            <a:ln>
              <a:solidFill>
                <a:schemeClr val="tx1">
                  <a:lumMod val="75000"/>
                  <a:lumOff val="25000"/>
                </a:schemeClr>
              </a:solidFill>
            </a:ln>
          </c:spPr>
          <c:dLbls>
            <c:spPr>
              <a:noFill/>
              <a:ln>
                <a:noFill/>
              </a:ln>
              <a:effectLst/>
            </c:spPr>
            <c:txPr>
              <a:bodyPr/>
              <a:lstStyle/>
              <a:p>
                <a:pPr>
                  <a:defRPr b="1"/>
                </a:pPr>
                <a:endParaRPr lang="es-MX"/>
              </a:p>
            </c:txPr>
            <c:dLblPos val="ctr"/>
            <c:showVal val="1"/>
            <c:extLst xmlns:c16r2="http://schemas.microsoft.com/office/drawing/2015/06/chart">
              <c:ext xmlns:c15="http://schemas.microsoft.com/office/drawing/2012/chart" uri="{CE6537A1-D6FC-4f65-9D91-7224C49458BB}">
                <c15:showLeaderLines val="0"/>
              </c:ext>
            </c:extLst>
          </c:dLbls>
          <c:cat>
            <c:strRef>
              <c:f>Sheet1!$C$8:$J$8</c:f>
              <c:strCache>
                <c:ptCount val="8"/>
                <c:pt idx="0">
                  <c:v>Género</c:v>
                </c:pt>
                <c:pt idx="1">
                  <c:v>Social</c:v>
                </c:pt>
                <c:pt idx="2">
                  <c:v>Económica</c:v>
                </c:pt>
                <c:pt idx="3">
                  <c:v>Fiscal</c:v>
                </c:pt>
                <c:pt idx="4">
                  <c:v>Territorial</c:v>
                </c:pt>
                <c:pt idx="5">
                  <c:v>Productiva</c:v>
                </c:pt>
                <c:pt idx="6">
                  <c:v>Ambiental</c:v>
                </c:pt>
                <c:pt idx="7">
                  <c:v>Trabajo</c:v>
                </c:pt>
              </c:strCache>
            </c:strRef>
          </c:cat>
          <c:val>
            <c:numRef>
              <c:f>Sheet1!$C$5:$J$5</c:f>
              <c:numCache>
                <c:formatCode>0%</c:formatCode>
                <c:ptCount val="8"/>
                <c:pt idx="0">
                  <c:v>0.6660000000000007</c:v>
                </c:pt>
                <c:pt idx="1">
                  <c:v>0.5</c:v>
                </c:pt>
                <c:pt idx="2">
                  <c:v>0.5</c:v>
                </c:pt>
                <c:pt idx="3">
                  <c:v>0.33300000000000035</c:v>
                </c:pt>
                <c:pt idx="4">
                  <c:v>0.25</c:v>
                </c:pt>
                <c:pt idx="5">
                  <c:v>0.16800000000000018</c:v>
                </c:pt>
                <c:pt idx="6">
                  <c:v>0.126</c:v>
                </c:pt>
                <c:pt idx="7">
                  <c:v>0</c:v>
                </c:pt>
              </c:numCache>
            </c:numRef>
          </c:val>
          <c:extLst xmlns:c16r2="http://schemas.microsoft.com/office/drawing/2015/06/chart">
            <c:ext xmlns:c16="http://schemas.microsoft.com/office/drawing/2014/chart" uri="{C3380CC4-5D6E-409C-BE32-E72D297353CC}">
              <c16:uniqueId val="{00000000-F988-4087-B9E8-F7A7D8D70A60}"/>
            </c:ext>
          </c:extLst>
        </c:ser>
        <c:ser>
          <c:idx val="1"/>
          <c:order val="1"/>
          <c:tx>
            <c:v>Indeterminado</c:v>
          </c:tx>
          <c:spPr>
            <a:solidFill>
              <a:srgbClr val="F9E341"/>
            </a:solidFill>
            <a:ln>
              <a:solidFill>
                <a:schemeClr val="tx1">
                  <a:lumMod val="75000"/>
                  <a:lumOff val="25000"/>
                </a:schemeClr>
              </a:solidFill>
            </a:ln>
          </c:spPr>
          <c:dLbls>
            <c:spPr>
              <a:noFill/>
              <a:ln>
                <a:noFill/>
              </a:ln>
              <a:effectLst/>
            </c:spPr>
            <c:txPr>
              <a:bodyPr/>
              <a:lstStyle/>
              <a:p>
                <a:pPr>
                  <a:defRPr b="1"/>
                </a:pPr>
                <a:endParaRPr lang="es-MX"/>
              </a:p>
            </c:txPr>
            <c:dLblPos val="ctr"/>
            <c:showVal val="1"/>
            <c:extLst xmlns:c16r2="http://schemas.microsoft.com/office/drawing/2015/06/chart">
              <c:ext xmlns:c15="http://schemas.microsoft.com/office/drawing/2012/chart" uri="{CE6537A1-D6FC-4f65-9D91-7224C49458BB}">
                <c15:showLeaderLines val="0"/>
              </c:ext>
            </c:extLst>
          </c:dLbls>
          <c:cat>
            <c:strRef>
              <c:f>Sheet1!$C$8:$J$8</c:f>
              <c:strCache>
                <c:ptCount val="8"/>
                <c:pt idx="0">
                  <c:v>Género</c:v>
                </c:pt>
                <c:pt idx="1">
                  <c:v>Social</c:v>
                </c:pt>
                <c:pt idx="2">
                  <c:v>Económica</c:v>
                </c:pt>
                <c:pt idx="3">
                  <c:v>Fiscal</c:v>
                </c:pt>
                <c:pt idx="4">
                  <c:v>Territorial</c:v>
                </c:pt>
                <c:pt idx="5">
                  <c:v>Productiva</c:v>
                </c:pt>
                <c:pt idx="6">
                  <c:v>Ambiental</c:v>
                </c:pt>
                <c:pt idx="7">
                  <c:v>Trabajo</c:v>
                </c:pt>
              </c:strCache>
            </c:strRef>
          </c:cat>
          <c:val>
            <c:numRef>
              <c:f>Sheet1!$C$6:$J$6</c:f>
              <c:numCache>
                <c:formatCode>0%</c:formatCode>
                <c:ptCount val="8"/>
                <c:pt idx="0">
                  <c:v>0</c:v>
                </c:pt>
                <c:pt idx="1">
                  <c:v>0</c:v>
                </c:pt>
                <c:pt idx="2">
                  <c:v>0</c:v>
                </c:pt>
                <c:pt idx="3">
                  <c:v>0.33300000000000035</c:v>
                </c:pt>
                <c:pt idx="4">
                  <c:v>0.25</c:v>
                </c:pt>
                <c:pt idx="5">
                  <c:v>0.16800000000000018</c:v>
                </c:pt>
                <c:pt idx="6">
                  <c:v>0.126</c:v>
                </c:pt>
                <c:pt idx="7">
                  <c:v>0.33300000000000035</c:v>
                </c:pt>
              </c:numCache>
            </c:numRef>
          </c:val>
          <c:extLst xmlns:c16r2="http://schemas.microsoft.com/office/drawing/2015/06/chart">
            <c:ext xmlns:c16="http://schemas.microsoft.com/office/drawing/2014/chart" uri="{C3380CC4-5D6E-409C-BE32-E72D297353CC}">
              <c16:uniqueId val="{00000001-F988-4087-B9E8-F7A7D8D70A60}"/>
            </c:ext>
          </c:extLst>
        </c:ser>
        <c:ser>
          <c:idx val="2"/>
          <c:order val="2"/>
          <c:tx>
            <c:v>La brecha se amplía</c:v>
          </c:tx>
          <c:spPr>
            <a:solidFill>
              <a:srgbClr val="FF0000"/>
            </a:solidFill>
            <a:ln>
              <a:solidFill>
                <a:schemeClr val="tx1">
                  <a:lumMod val="75000"/>
                  <a:lumOff val="25000"/>
                </a:schemeClr>
              </a:solidFill>
            </a:ln>
          </c:spPr>
          <c:dLbls>
            <c:spPr>
              <a:noFill/>
              <a:ln>
                <a:noFill/>
              </a:ln>
              <a:effectLst/>
            </c:spPr>
            <c:txPr>
              <a:bodyPr/>
              <a:lstStyle/>
              <a:p>
                <a:pPr>
                  <a:defRPr b="1"/>
                </a:pPr>
                <a:endParaRPr lang="es-MX"/>
              </a:p>
            </c:txPr>
            <c:dLblPos val="ctr"/>
            <c:showVal val="1"/>
            <c:extLst xmlns:c16r2="http://schemas.microsoft.com/office/drawing/2015/06/chart">
              <c:ext xmlns:c15="http://schemas.microsoft.com/office/drawing/2012/chart" uri="{CE6537A1-D6FC-4f65-9D91-7224C49458BB}">
                <c15:showLeaderLines val="0"/>
              </c:ext>
            </c:extLst>
          </c:dLbls>
          <c:cat>
            <c:strRef>
              <c:f>Sheet1!$C$8:$J$8</c:f>
              <c:strCache>
                <c:ptCount val="8"/>
                <c:pt idx="0">
                  <c:v>Género</c:v>
                </c:pt>
                <c:pt idx="1">
                  <c:v>Social</c:v>
                </c:pt>
                <c:pt idx="2">
                  <c:v>Económica</c:v>
                </c:pt>
                <c:pt idx="3">
                  <c:v>Fiscal</c:v>
                </c:pt>
                <c:pt idx="4">
                  <c:v>Territorial</c:v>
                </c:pt>
                <c:pt idx="5">
                  <c:v>Productiva</c:v>
                </c:pt>
                <c:pt idx="6">
                  <c:v>Ambiental</c:v>
                </c:pt>
                <c:pt idx="7">
                  <c:v>Trabajo</c:v>
                </c:pt>
              </c:strCache>
            </c:strRef>
          </c:cat>
          <c:val>
            <c:numRef>
              <c:f>Sheet1!$C$7:$J$7</c:f>
              <c:numCache>
                <c:formatCode>0%</c:formatCode>
                <c:ptCount val="8"/>
                <c:pt idx="0">
                  <c:v>0.33400000000000035</c:v>
                </c:pt>
                <c:pt idx="1">
                  <c:v>0.5</c:v>
                </c:pt>
                <c:pt idx="2">
                  <c:v>0.5</c:v>
                </c:pt>
                <c:pt idx="3">
                  <c:v>0.33400000000000035</c:v>
                </c:pt>
                <c:pt idx="4">
                  <c:v>0.5</c:v>
                </c:pt>
                <c:pt idx="5">
                  <c:v>0.6640000000000007</c:v>
                </c:pt>
                <c:pt idx="6">
                  <c:v>0.74800000000000044</c:v>
                </c:pt>
                <c:pt idx="7">
                  <c:v>0.6670000000000007</c:v>
                </c:pt>
              </c:numCache>
            </c:numRef>
          </c:val>
          <c:extLst xmlns:c16r2="http://schemas.microsoft.com/office/drawing/2015/06/chart">
            <c:ext xmlns:c16="http://schemas.microsoft.com/office/drawing/2014/chart" uri="{C3380CC4-5D6E-409C-BE32-E72D297353CC}">
              <c16:uniqueId val="{00000002-F988-4087-B9E8-F7A7D8D70A60}"/>
            </c:ext>
          </c:extLst>
        </c:ser>
        <c:dLbls>
          <c:showVal val="1"/>
        </c:dLbls>
        <c:gapWidth val="75"/>
        <c:overlap val="100"/>
        <c:axId val="114116096"/>
        <c:axId val="114117632"/>
      </c:barChart>
      <c:catAx>
        <c:axId val="114116096"/>
        <c:scaling>
          <c:orientation val="minMax"/>
        </c:scaling>
        <c:axPos val="b"/>
        <c:numFmt formatCode="General" sourceLinked="0"/>
        <c:majorTickMark val="none"/>
        <c:tickLblPos val="nextTo"/>
        <c:crossAx val="114117632"/>
        <c:crosses val="autoZero"/>
        <c:auto val="1"/>
        <c:lblAlgn val="ctr"/>
        <c:lblOffset val="100"/>
      </c:catAx>
      <c:valAx>
        <c:axId val="114117632"/>
        <c:scaling>
          <c:orientation val="minMax"/>
          <c:max val="1.1000000000000001"/>
          <c:min val="0"/>
        </c:scaling>
        <c:axPos val="l"/>
        <c:numFmt formatCode="0%" sourceLinked="1"/>
        <c:majorTickMark val="none"/>
        <c:tickLblPos val="nextTo"/>
        <c:spPr>
          <a:ln w="9525">
            <a:noFill/>
          </a:ln>
        </c:spPr>
        <c:crossAx val="114116096"/>
        <c:crosses val="autoZero"/>
        <c:crossBetween val="between"/>
      </c:valAx>
    </c:plotArea>
    <c:legend>
      <c:legendPos val="b"/>
      <c:txPr>
        <a:bodyPr/>
        <a:lstStyle/>
        <a:p>
          <a:pPr>
            <a:defRPr b="1"/>
          </a:pPr>
          <a:endParaRPr lang="es-MX"/>
        </a:p>
      </c:txPr>
    </c:legend>
    <c:plotVisOnly val="1"/>
    <c:dispBlanksAs val="gap"/>
  </c:chart>
  <c:txPr>
    <a:bodyPr/>
    <a:lstStyle/>
    <a:p>
      <a:pPr>
        <a:defRPr sz="1200">
          <a:latin typeface="Candara" panose="020E0502030303020204" pitchFamily="34" charset="0"/>
        </a:defRPr>
      </a:pPr>
      <a:endParaRPr lang="es-MX"/>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83D03-3F9E-4EB0-900A-DC172D008468}"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409E4345-0A14-48AC-8D46-8D80A6D94E20}">
      <dgm:prSet phldrT="[Text]"/>
      <dgm:spPr/>
      <dgm:t>
        <a:bodyPr/>
        <a:lstStyle/>
        <a:p>
          <a:r>
            <a:rPr lang="es-MX" b="1" dirty="0"/>
            <a:t>Prospectiva</a:t>
          </a:r>
          <a:endParaRPr lang="en-US" b="1" dirty="0"/>
        </a:p>
      </dgm:t>
    </dgm:pt>
    <dgm:pt modelId="{30A9E6A7-2A3A-43EC-9811-8F23013966DE}" type="parTrans" cxnId="{6CCAB543-B110-4161-896E-DEEC577D2301}">
      <dgm:prSet/>
      <dgm:spPr/>
      <dgm:t>
        <a:bodyPr/>
        <a:lstStyle/>
        <a:p>
          <a:endParaRPr lang="en-US" b="1"/>
        </a:p>
      </dgm:t>
    </dgm:pt>
    <dgm:pt modelId="{B945EFBF-3A35-4155-BE13-AB43560CC6D2}" type="sibTrans" cxnId="{6CCAB543-B110-4161-896E-DEEC577D2301}">
      <dgm:prSet/>
      <dgm:spPr/>
      <dgm:t>
        <a:bodyPr/>
        <a:lstStyle/>
        <a:p>
          <a:endParaRPr lang="en-US" b="1"/>
        </a:p>
      </dgm:t>
    </dgm:pt>
    <dgm:pt modelId="{8E4E929B-4EFB-4A44-845E-BE000EFAA37F}">
      <dgm:prSet phldrT="[Text]"/>
      <dgm:spPr/>
      <dgm:t>
        <a:bodyPr/>
        <a:lstStyle/>
        <a:p>
          <a:r>
            <a:rPr lang="es-MX" b="1" dirty="0"/>
            <a:t>Estrategia</a:t>
          </a:r>
          <a:endParaRPr lang="en-US" b="1" dirty="0"/>
        </a:p>
      </dgm:t>
    </dgm:pt>
    <dgm:pt modelId="{46F02DCF-226E-468E-A090-F54BA74305E0}" type="sibTrans" cxnId="{891EAF09-A54E-4359-9F5C-E829B76A4493}">
      <dgm:prSet/>
      <dgm:spPr/>
      <dgm:t>
        <a:bodyPr/>
        <a:lstStyle/>
        <a:p>
          <a:endParaRPr lang="en-US" b="1"/>
        </a:p>
      </dgm:t>
    </dgm:pt>
    <dgm:pt modelId="{434793BD-C551-439D-AC85-40AF0BD7258A}" type="parTrans" cxnId="{891EAF09-A54E-4359-9F5C-E829B76A4493}">
      <dgm:prSet/>
      <dgm:spPr/>
      <dgm:t>
        <a:bodyPr/>
        <a:lstStyle/>
        <a:p>
          <a:endParaRPr lang="en-US" b="1"/>
        </a:p>
      </dgm:t>
    </dgm:pt>
    <dgm:pt modelId="{738E7A56-DBA8-49B0-B4FF-323AD74E9354}">
      <dgm:prSet phldrT="[Text]"/>
      <dgm:spPr/>
      <dgm:t>
        <a:bodyPr/>
        <a:lstStyle/>
        <a:p>
          <a:r>
            <a:rPr lang="es-MX" b="1" dirty="0"/>
            <a:t>Planificación</a:t>
          </a:r>
          <a:endParaRPr lang="en-US" b="1" dirty="0"/>
        </a:p>
      </dgm:t>
    </dgm:pt>
    <dgm:pt modelId="{57B2DDD5-DF0D-4D83-B7F2-32CF158F9F0F}" type="sibTrans" cxnId="{10582B81-50AC-49FF-AC6F-FBBFD77AD594}">
      <dgm:prSet/>
      <dgm:spPr/>
      <dgm:t>
        <a:bodyPr/>
        <a:lstStyle/>
        <a:p>
          <a:endParaRPr lang="en-US" b="1"/>
        </a:p>
      </dgm:t>
    </dgm:pt>
    <dgm:pt modelId="{C76625A2-F167-4874-8975-B6B4D2610934}" type="parTrans" cxnId="{10582B81-50AC-49FF-AC6F-FBBFD77AD594}">
      <dgm:prSet/>
      <dgm:spPr/>
      <dgm:t>
        <a:bodyPr/>
        <a:lstStyle/>
        <a:p>
          <a:endParaRPr lang="en-US" b="1"/>
        </a:p>
      </dgm:t>
    </dgm:pt>
    <dgm:pt modelId="{E59C85BA-7FF5-4963-B450-4397B4842A71}" type="pres">
      <dgm:prSet presAssocID="{8D183D03-3F9E-4EB0-900A-DC172D008468}" presName="compositeShape" presStyleCnt="0">
        <dgm:presLayoutVars>
          <dgm:chMax val="7"/>
          <dgm:dir/>
          <dgm:resizeHandles val="exact"/>
        </dgm:presLayoutVars>
      </dgm:prSet>
      <dgm:spPr/>
      <dgm:t>
        <a:bodyPr/>
        <a:lstStyle/>
        <a:p>
          <a:endParaRPr lang="es-ES"/>
        </a:p>
      </dgm:t>
    </dgm:pt>
    <dgm:pt modelId="{BBBF5C90-68E8-4043-90BA-7AC5CD690ACE}" type="pres">
      <dgm:prSet presAssocID="{409E4345-0A14-48AC-8D46-8D80A6D94E20}" presName="circ1" presStyleLbl="vennNode1" presStyleIdx="0" presStyleCnt="3"/>
      <dgm:spPr/>
      <dgm:t>
        <a:bodyPr/>
        <a:lstStyle/>
        <a:p>
          <a:endParaRPr lang="es-ES"/>
        </a:p>
      </dgm:t>
    </dgm:pt>
    <dgm:pt modelId="{383C7E01-843D-4EA1-8EC4-8320BD725C26}" type="pres">
      <dgm:prSet presAssocID="{409E4345-0A14-48AC-8D46-8D80A6D94E20}" presName="circ1Tx" presStyleLbl="revTx" presStyleIdx="0" presStyleCnt="0">
        <dgm:presLayoutVars>
          <dgm:chMax val="0"/>
          <dgm:chPref val="0"/>
          <dgm:bulletEnabled val="1"/>
        </dgm:presLayoutVars>
      </dgm:prSet>
      <dgm:spPr/>
      <dgm:t>
        <a:bodyPr/>
        <a:lstStyle/>
        <a:p>
          <a:endParaRPr lang="es-ES"/>
        </a:p>
      </dgm:t>
    </dgm:pt>
    <dgm:pt modelId="{8DE97194-E8D3-4AE0-92F6-997E3511DFB0}" type="pres">
      <dgm:prSet presAssocID="{8E4E929B-4EFB-4A44-845E-BE000EFAA37F}" presName="circ2" presStyleLbl="vennNode1" presStyleIdx="1" presStyleCnt="3"/>
      <dgm:spPr/>
      <dgm:t>
        <a:bodyPr/>
        <a:lstStyle/>
        <a:p>
          <a:endParaRPr lang="es-ES"/>
        </a:p>
      </dgm:t>
    </dgm:pt>
    <dgm:pt modelId="{C1F91D9C-8754-45AE-B653-174EC9DBFD0A}" type="pres">
      <dgm:prSet presAssocID="{8E4E929B-4EFB-4A44-845E-BE000EFAA37F}" presName="circ2Tx" presStyleLbl="revTx" presStyleIdx="0" presStyleCnt="0">
        <dgm:presLayoutVars>
          <dgm:chMax val="0"/>
          <dgm:chPref val="0"/>
          <dgm:bulletEnabled val="1"/>
        </dgm:presLayoutVars>
      </dgm:prSet>
      <dgm:spPr/>
      <dgm:t>
        <a:bodyPr/>
        <a:lstStyle/>
        <a:p>
          <a:endParaRPr lang="es-ES"/>
        </a:p>
      </dgm:t>
    </dgm:pt>
    <dgm:pt modelId="{F11549EF-13FF-4BFE-B0DC-F97BDAF1F277}" type="pres">
      <dgm:prSet presAssocID="{738E7A56-DBA8-49B0-B4FF-323AD74E9354}" presName="circ3" presStyleLbl="vennNode1" presStyleIdx="2" presStyleCnt="3"/>
      <dgm:spPr/>
      <dgm:t>
        <a:bodyPr/>
        <a:lstStyle/>
        <a:p>
          <a:endParaRPr lang="es-ES"/>
        </a:p>
      </dgm:t>
    </dgm:pt>
    <dgm:pt modelId="{2279D944-AB4F-4B5C-8DA5-1CBF10D32AEC}" type="pres">
      <dgm:prSet presAssocID="{738E7A56-DBA8-49B0-B4FF-323AD74E9354}" presName="circ3Tx" presStyleLbl="revTx" presStyleIdx="0" presStyleCnt="0">
        <dgm:presLayoutVars>
          <dgm:chMax val="0"/>
          <dgm:chPref val="0"/>
          <dgm:bulletEnabled val="1"/>
        </dgm:presLayoutVars>
      </dgm:prSet>
      <dgm:spPr/>
      <dgm:t>
        <a:bodyPr/>
        <a:lstStyle/>
        <a:p>
          <a:endParaRPr lang="es-ES"/>
        </a:p>
      </dgm:t>
    </dgm:pt>
  </dgm:ptLst>
  <dgm:cxnLst>
    <dgm:cxn modelId="{D7F7AA2F-CFC9-4BE7-8022-C7142C5F41D4}" type="presOf" srcId="{8E4E929B-4EFB-4A44-845E-BE000EFAA37F}" destId="{8DE97194-E8D3-4AE0-92F6-997E3511DFB0}" srcOrd="0" destOrd="0" presId="urn:microsoft.com/office/officeart/2005/8/layout/venn1"/>
    <dgm:cxn modelId="{6CCAB543-B110-4161-896E-DEEC577D2301}" srcId="{8D183D03-3F9E-4EB0-900A-DC172D008468}" destId="{409E4345-0A14-48AC-8D46-8D80A6D94E20}" srcOrd="0" destOrd="0" parTransId="{30A9E6A7-2A3A-43EC-9811-8F23013966DE}" sibTransId="{B945EFBF-3A35-4155-BE13-AB43560CC6D2}"/>
    <dgm:cxn modelId="{51C898D4-B761-499B-B3A3-23DFEC53780D}" type="presOf" srcId="{8D183D03-3F9E-4EB0-900A-DC172D008468}" destId="{E59C85BA-7FF5-4963-B450-4397B4842A71}" srcOrd="0" destOrd="0" presId="urn:microsoft.com/office/officeart/2005/8/layout/venn1"/>
    <dgm:cxn modelId="{10582B81-50AC-49FF-AC6F-FBBFD77AD594}" srcId="{8D183D03-3F9E-4EB0-900A-DC172D008468}" destId="{738E7A56-DBA8-49B0-B4FF-323AD74E9354}" srcOrd="2" destOrd="0" parTransId="{C76625A2-F167-4874-8975-B6B4D2610934}" sibTransId="{57B2DDD5-DF0D-4D83-B7F2-32CF158F9F0F}"/>
    <dgm:cxn modelId="{20150A7B-9B5F-4A59-BF32-4B41BE5A214D}" type="presOf" srcId="{738E7A56-DBA8-49B0-B4FF-323AD74E9354}" destId="{2279D944-AB4F-4B5C-8DA5-1CBF10D32AEC}" srcOrd="1" destOrd="0" presId="urn:microsoft.com/office/officeart/2005/8/layout/venn1"/>
    <dgm:cxn modelId="{3854F73C-74EE-4307-94F2-7E6DE99CE7D9}" type="presOf" srcId="{409E4345-0A14-48AC-8D46-8D80A6D94E20}" destId="{383C7E01-843D-4EA1-8EC4-8320BD725C26}" srcOrd="1" destOrd="0" presId="urn:microsoft.com/office/officeart/2005/8/layout/venn1"/>
    <dgm:cxn modelId="{2E525F73-A6E1-4F77-8D11-BC6C14A44CDB}" type="presOf" srcId="{8E4E929B-4EFB-4A44-845E-BE000EFAA37F}" destId="{C1F91D9C-8754-45AE-B653-174EC9DBFD0A}" srcOrd="1" destOrd="0" presId="urn:microsoft.com/office/officeart/2005/8/layout/venn1"/>
    <dgm:cxn modelId="{891EAF09-A54E-4359-9F5C-E829B76A4493}" srcId="{8D183D03-3F9E-4EB0-900A-DC172D008468}" destId="{8E4E929B-4EFB-4A44-845E-BE000EFAA37F}" srcOrd="1" destOrd="0" parTransId="{434793BD-C551-439D-AC85-40AF0BD7258A}" sibTransId="{46F02DCF-226E-468E-A090-F54BA74305E0}"/>
    <dgm:cxn modelId="{C546FD5F-8056-4F25-96EF-377276F7C245}" type="presOf" srcId="{738E7A56-DBA8-49B0-B4FF-323AD74E9354}" destId="{F11549EF-13FF-4BFE-B0DC-F97BDAF1F277}" srcOrd="0" destOrd="0" presId="urn:microsoft.com/office/officeart/2005/8/layout/venn1"/>
    <dgm:cxn modelId="{4A0670A1-F38E-42D0-A64E-AB8C37A19332}" type="presOf" srcId="{409E4345-0A14-48AC-8D46-8D80A6D94E20}" destId="{BBBF5C90-68E8-4043-90BA-7AC5CD690ACE}" srcOrd="0" destOrd="0" presId="urn:microsoft.com/office/officeart/2005/8/layout/venn1"/>
    <dgm:cxn modelId="{F8E83509-1703-4A75-A2DA-D4448CE2AD77}" type="presParOf" srcId="{E59C85BA-7FF5-4963-B450-4397B4842A71}" destId="{BBBF5C90-68E8-4043-90BA-7AC5CD690ACE}" srcOrd="0" destOrd="0" presId="urn:microsoft.com/office/officeart/2005/8/layout/venn1"/>
    <dgm:cxn modelId="{B326689B-549D-4E98-A4B9-B3347ABE0183}" type="presParOf" srcId="{E59C85BA-7FF5-4963-B450-4397B4842A71}" destId="{383C7E01-843D-4EA1-8EC4-8320BD725C26}" srcOrd="1" destOrd="0" presId="urn:microsoft.com/office/officeart/2005/8/layout/venn1"/>
    <dgm:cxn modelId="{58B19A57-74F4-49D3-9BC0-C486421421D6}" type="presParOf" srcId="{E59C85BA-7FF5-4963-B450-4397B4842A71}" destId="{8DE97194-E8D3-4AE0-92F6-997E3511DFB0}" srcOrd="2" destOrd="0" presId="urn:microsoft.com/office/officeart/2005/8/layout/venn1"/>
    <dgm:cxn modelId="{D4D57032-FD79-496C-8AFA-C2D68FD5F5D5}" type="presParOf" srcId="{E59C85BA-7FF5-4963-B450-4397B4842A71}" destId="{C1F91D9C-8754-45AE-B653-174EC9DBFD0A}" srcOrd="3" destOrd="0" presId="urn:microsoft.com/office/officeart/2005/8/layout/venn1"/>
    <dgm:cxn modelId="{DD3DE7B6-502A-4893-ABF0-DC9BF59F7607}" type="presParOf" srcId="{E59C85BA-7FF5-4963-B450-4397B4842A71}" destId="{F11549EF-13FF-4BFE-B0DC-F97BDAF1F277}" srcOrd="4" destOrd="0" presId="urn:microsoft.com/office/officeart/2005/8/layout/venn1"/>
    <dgm:cxn modelId="{9C801A1A-90BF-4F9E-B8BA-5AC15AD4D163}" type="presParOf" srcId="{E59C85BA-7FF5-4963-B450-4397B4842A71}" destId="{2279D944-AB4F-4B5C-8DA5-1CBF10D32AEC}"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5B1416-C059-49C2-B8EE-69DD4AF7E2AF}" type="doc">
      <dgm:prSet loTypeId="urn:microsoft.com/office/officeart/2005/8/layout/pyramid2" loCatId="list" qsTypeId="urn:microsoft.com/office/officeart/2005/8/quickstyle/3d1" qsCatId="3D" csTypeId="urn:microsoft.com/office/officeart/2005/8/colors/accent6_5" csCatId="accent6" phldr="1"/>
      <dgm:spPr/>
      <dgm:t>
        <a:bodyPr/>
        <a:lstStyle/>
        <a:p>
          <a:endParaRPr lang="en-US"/>
        </a:p>
      </dgm:t>
    </dgm:pt>
    <dgm:pt modelId="{49F567D0-4746-4631-A1D6-EDF2F92A9CCF}">
      <dgm:prSet phldrT="[Text]" custT="1"/>
      <dgm:spPr/>
      <dgm:t>
        <a:bodyPr/>
        <a:lstStyle/>
        <a:p>
          <a:r>
            <a:rPr lang="es-MX" sz="1400" b="1" dirty="0"/>
            <a:t>Apertura al futuro</a:t>
          </a:r>
          <a:endParaRPr lang="en-US" sz="1400" b="1" dirty="0"/>
        </a:p>
      </dgm:t>
    </dgm:pt>
    <dgm:pt modelId="{A27B8DC0-2867-42A4-9A7B-6677725C54BB}" type="parTrans" cxnId="{1F9A9E10-4856-49EC-98F5-D82853A9E010}">
      <dgm:prSet/>
      <dgm:spPr/>
      <dgm:t>
        <a:bodyPr/>
        <a:lstStyle/>
        <a:p>
          <a:endParaRPr lang="en-US" sz="1800" b="1"/>
        </a:p>
      </dgm:t>
    </dgm:pt>
    <dgm:pt modelId="{BAFA6E02-D287-466C-B21E-CCD6C3585D8B}" type="sibTrans" cxnId="{1F9A9E10-4856-49EC-98F5-D82853A9E010}">
      <dgm:prSet/>
      <dgm:spPr/>
      <dgm:t>
        <a:bodyPr/>
        <a:lstStyle/>
        <a:p>
          <a:endParaRPr lang="en-US" sz="1800" b="1"/>
        </a:p>
      </dgm:t>
    </dgm:pt>
    <dgm:pt modelId="{1690ABA4-AB0B-4A50-8B90-8C400F974D17}">
      <dgm:prSet phldrT="[Text]" custT="1"/>
      <dgm:spPr/>
      <dgm:t>
        <a:bodyPr/>
        <a:lstStyle/>
        <a:p>
          <a:r>
            <a:rPr lang="es-MX" sz="1400" b="1" dirty="0"/>
            <a:t>Libertad y elección de un futuro deseable</a:t>
          </a:r>
          <a:endParaRPr lang="en-US" sz="1400" b="1" dirty="0"/>
        </a:p>
      </dgm:t>
    </dgm:pt>
    <dgm:pt modelId="{427DACB7-E7A3-4455-914A-1BAA4C4099E0}" type="parTrans" cxnId="{A4E306FA-E40F-4342-84A6-DBBBDB6AB427}">
      <dgm:prSet/>
      <dgm:spPr/>
      <dgm:t>
        <a:bodyPr/>
        <a:lstStyle/>
        <a:p>
          <a:endParaRPr lang="en-US" sz="1800" b="1"/>
        </a:p>
      </dgm:t>
    </dgm:pt>
    <dgm:pt modelId="{E8BB4A63-49B0-495E-AE9F-25C8625CE995}" type="sibTrans" cxnId="{A4E306FA-E40F-4342-84A6-DBBBDB6AB427}">
      <dgm:prSet/>
      <dgm:spPr/>
      <dgm:t>
        <a:bodyPr/>
        <a:lstStyle/>
        <a:p>
          <a:endParaRPr lang="en-US" sz="1800" b="1"/>
        </a:p>
      </dgm:t>
    </dgm:pt>
    <dgm:pt modelId="{6728F529-0950-429E-9139-64B3A9734E22}">
      <dgm:prSet phldrT="[Text]" custT="1"/>
      <dgm:spPr/>
      <dgm:t>
        <a:bodyPr/>
        <a:lstStyle/>
        <a:p>
          <a:r>
            <a:rPr lang="es-MX" sz="1400" b="1" dirty="0"/>
            <a:t>Globalidad</a:t>
          </a:r>
          <a:endParaRPr lang="en-US" sz="1400" b="1" dirty="0"/>
        </a:p>
      </dgm:t>
    </dgm:pt>
    <dgm:pt modelId="{BB658AEC-BF99-48FC-9189-56E2E2B65EED}" type="parTrans" cxnId="{4D1E37C5-4640-4F8C-8966-F3EB0FFFCC15}">
      <dgm:prSet/>
      <dgm:spPr/>
      <dgm:t>
        <a:bodyPr/>
        <a:lstStyle/>
        <a:p>
          <a:endParaRPr lang="en-US" sz="1800" b="1"/>
        </a:p>
      </dgm:t>
    </dgm:pt>
    <dgm:pt modelId="{E6239345-3F22-4DFD-A017-933B8A889D78}" type="sibTrans" cxnId="{4D1E37C5-4640-4F8C-8966-F3EB0FFFCC15}">
      <dgm:prSet/>
      <dgm:spPr/>
      <dgm:t>
        <a:bodyPr/>
        <a:lstStyle/>
        <a:p>
          <a:endParaRPr lang="en-US" sz="1800" b="1"/>
        </a:p>
      </dgm:t>
    </dgm:pt>
    <dgm:pt modelId="{961A793C-5AF1-4930-B15F-78F87FC8D3C9}">
      <dgm:prSet phldrT="[Text]" custT="1"/>
      <dgm:spPr/>
      <dgm:t>
        <a:bodyPr/>
        <a:lstStyle/>
        <a:p>
          <a:r>
            <a:rPr lang="es-MX" sz="1400" b="1" dirty="0" err="1"/>
            <a:t>Dinamicidad</a:t>
          </a:r>
          <a:endParaRPr lang="en-US" sz="1400" b="1" dirty="0"/>
        </a:p>
      </dgm:t>
    </dgm:pt>
    <dgm:pt modelId="{6CB27C41-9121-45CE-BD71-F7E1DCAC2C07}" type="parTrans" cxnId="{4C8EF00D-D9B4-4138-8545-E8F0F22A4DC2}">
      <dgm:prSet/>
      <dgm:spPr/>
      <dgm:t>
        <a:bodyPr/>
        <a:lstStyle/>
        <a:p>
          <a:endParaRPr lang="en-US" sz="1800" b="1"/>
        </a:p>
      </dgm:t>
    </dgm:pt>
    <dgm:pt modelId="{8CC88831-5F7F-4122-BBD1-762912E31B1C}" type="sibTrans" cxnId="{4C8EF00D-D9B4-4138-8545-E8F0F22A4DC2}">
      <dgm:prSet/>
      <dgm:spPr/>
      <dgm:t>
        <a:bodyPr/>
        <a:lstStyle/>
        <a:p>
          <a:endParaRPr lang="en-US" sz="1800" b="1"/>
        </a:p>
      </dgm:t>
    </dgm:pt>
    <dgm:pt modelId="{169EEE39-D54A-42F7-8686-A80AACA9F9E0}">
      <dgm:prSet phldrT="[Text]" custT="1"/>
      <dgm:spPr/>
      <dgm:t>
        <a:bodyPr/>
        <a:lstStyle/>
        <a:p>
          <a:r>
            <a:rPr lang="es-MX" sz="1400" b="1" dirty="0"/>
            <a:t>Cientificidad y soporte en evidencia</a:t>
          </a:r>
          <a:endParaRPr lang="en-US" sz="1400" b="1" dirty="0"/>
        </a:p>
      </dgm:t>
    </dgm:pt>
    <dgm:pt modelId="{23270E0E-FD80-44BB-B993-59C23B4C23C7}" type="parTrans" cxnId="{23D61869-A59D-43C7-BF96-6C1BD7F39006}">
      <dgm:prSet/>
      <dgm:spPr/>
      <dgm:t>
        <a:bodyPr/>
        <a:lstStyle/>
        <a:p>
          <a:endParaRPr lang="en-US" sz="1800" b="1"/>
        </a:p>
      </dgm:t>
    </dgm:pt>
    <dgm:pt modelId="{DA14DB8F-C6D3-44E4-82E2-ADDFC4061FF6}" type="sibTrans" cxnId="{23D61869-A59D-43C7-BF96-6C1BD7F39006}">
      <dgm:prSet/>
      <dgm:spPr/>
      <dgm:t>
        <a:bodyPr/>
        <a:lstStyle/>
        <a:p>
          <a:endParaRPr lang="en-US" sz="1800" b="1"/>
        </a:p>
      </dgm:t>
    </dgm:pt>
    <dgm:pt modelId="{48053114-3C4F-4C6A-8407-B0B70BC8E98B}">
      <dgm:prSet phldrT="[Text]" custT="1"/>
      <dgm:spPr/>
      <dgm:t>
        <a:bodyPr/>
        <a:lstStyle/>
        <a:p>
          <a:r>
            <a:rPr lang="es-MX" sz="1400" b="1" dirty="0"/>
            <a:t>Complejidad</a:t>
          </a:r>
          <a:endParaRPr lang="en-US" sz="1400" b="1" dirty="0"/>
        </a:p>
      </dgm:t>
    </dgm:pt>
    <dgm:pt modelId="{89384A1A-DF9F-413E-B675-AA9CD1305FEC}" type="parTrans" cxnId="{C4442CBE-CFC6-474D-B1FB-C229C0FE5839}">
      <dgm:prSet/>
      <dgm:spPr/>
      <dgm:t>
        <a:bodyPr/>
        <a:lstStyle/>
        <a:p>
          <a:endParaRPr lang="en-US" sz="1800" b="1"/>
        </a:p>
      </dgm:t>
    </dgm:pt>
    <dgm:pt modelId="{378B072C-ABF6-43B9-B541-8AEB7B510EEE}" type="sibTrans" cxnId="{C4442CBE-CFC6-474D-B1FB-C229C0FE5839}">
      <dgm:prSet/>
      <dgm:spPr/>
      <dgm:t>
        <a:bodyPr/>
        <a:lstStyle/>
        <a:p>
          <a:endParaRPr lang="en-US" sz="1800" b="1"/>
        </a:p>
      </dgm:t>
    </dgm:pt>
    <dgm:pt modelId="{F66E50A5-22BB-43DA-A874-F23DB61A9363}">
      <dgm:prSet phldrT="[Text]" custT="1"/>
      <dgm:spPr/>
      <dgm:t>
        <a:bodyPr/>
        <a:lstStyle/>
        <a:p>
          <a:r>
            <a:rPr lang="es-MX" sz="1400" b="1" dirty="0" err="1"/>
            <a:t>Multi</a:t>
          </a:r>
          <a:r>
            <a:rPr lang="es-MX" sz="1400" b="1" dirty="0"/>
            <a:t>/Inter/</a:t>
          </a:r>
          <a:r>
            <a:rPr lang="es-MX" sz="1400" b="1" dirty="0" err="1"/>
            <a:t>Trans</a:t>
          </a:r>
          <a:r>
            <a:rPr lang="es-MX" sz="1400" b="1" dirty="0"/>
            <a:t> </a:t>
          </a:r>
          <a:r>
            <a:rPr lang="es-MX" sz="1400" b="1" dirty="0" err="1"/>
            <a:t>diciplinariedad</a:t>
          </a:r>
          <a:endParaRPr lang="en-US" sz="1400" b="1" dirty="0"/>
        </a:p>
      </dgm:t>
    </dgm:pt>
    <dgm:pt modelId="{1491124E-36C7-4438-B2D8-FB19C97EC816}" type="parTrans" cxnId="{7592F6DC-A3AD-4DE3-9861-2E1A4FA7F994}">
      <dgm:prSet/>
      <dgm:spPr/>
      <dgm:t>
        <a:bodyPr/>
        <a:lstStyle/>
        <a:p>
          <a:endParaRPr lang="en-US" sz="1800" b="1"/>
        </a:p>
      </dgm:t>
    </dgm:pt>
    <dgm:pt modelId="{CC800ACE-ABA3-447B-A396-6AF880697EA2}" type="sibTrans" cxnId="{7592F6DC-A3AD-4DE3-9861-2E1A4FA7F994}">
      <dgm:prSet/>
      <dgm:spPr/>
      <dgm:t>
        <a:bodyPr/>
        <a:lstStyle/>
        <a:p>
          <a:endParaRPr lang="en-US" sz="1800" b="1"/>
        </a:p>
      </dgm:t>
    </dgm:pt>
    <dgm:pt modelId="{4FF98148-67C6-401A-BEF6-DBBA6C7A9C50}">
      <dgm:prSet phldrT="[Text]" custT="1"/>
      <dgm:spPr/>
      <dgm:t>
        <a:bodyPr/>
        <a:lstStyle/>
        <a:p>
          <a:r>
            <a:rPr lang="es-MX" sz="1400" b="1" dirty="0"/>
            <a:t>Democracia y participación</a:t>
          </a:r>
          <a:endParaRPr lang="en-US" sz="1400" b="1" dirty="0"/>
        </a:p>
      </dgm:t>
    </dgm:pt>
    <dgm:pt modelId="{15FDD00F-38B0-4433-B023-60EAB875B5C0}" type="parTrans" cxnId="{3E240B08-CBFE-40A7-B602-DF31DA1907D1}">
      <dgm:prSet/>
      <dgm:spPr/>
      <dgm:t>
        <a:bodyPr/>
        <a:lstStyle/>
        <a:p>
          <a:endParaRPr lang="en-US" sz="1800" b="1"/>
        </a:p>
      </dgm:t>
    </dgm:pt>
    <dgm:pt modelId="{06E17AFA-A01E-4F0A-9510-ABE103908A23}" type="sibTrans" cxnId="{3E240B08-CBFE-40A7-B602-DF31DA1907D1}">
      <dgm:prSet/>
      <dgm:spPr/>
      <dgm:t>
        <a:bodyPr/>
        <a:lstStyle/>
        <a:p>
          <a:endParaRPr lang="en-US" sz="1800" b="1"/>
        </a:p>
      </dgm:t>
    </dgm:pt>
    <dgm:pt modelId="{4A397DC0-1DFD-42FF-9461-C2CC4000C3B8}">
      <dgm:prSet phldrT="[Text]" custT="1"/>
      <dgm:spPr/>
      <dgm:t>
        <a:bodyPr/>
        <a:lstStyle/>
        <a:p>
          <a:r>
            <a:rPr lang="es-MX" sz="1400" b="1" dirty="0"/>
            <a:t>Coordinación técnico-política</a:t>
          </a:r>
          <a:endParaRPr lang="en-US" sz="1400" b="1" dirty="0"/>
        </a:p>
      </dgm:t>
    </dgm:pt>
    <dgm:pt modelId="{9E8682CB-2ACF-4604-BD04-24D1E9686B5C}" type="parTrans" cxnId="{A9FA1F4D-755E-4E38-9702-3C4D4E61BC32}">
      <dgm:prSet/>
      <dgm:spPr/>
      <dgm:t>
        <a:bodyPr/>
        <a:lstStyle/>
        <a:p>
          <a:endParaRPr lang="en-US" sz="1800" b="1"/>
        </a:p>
      </dgm:t>
    </dgm:pt>
    <dgm:pt modelId="{086DC652-0BF7-457E-B9B2-7FAE9B951B69}" type="sibTrans" cxnId="{A9FA1F4D-755E-4E38-9702-3C4D4E61BC32}">
      <dgm:prSet/>
      <dgm:spPr/>
      <dgm:t>
        <a:bodyPr/>
        <a:lstStyle/>
        <a:p>
          <a:endParaRPr lang="en-US" sz="1800" b="1"/>
        </a:p>
      </dgm:t>
    </dgm:pt>
    <dgm:pt modelId="{AA434249-6C42-42B5-951D-16FA2C6540BC}">
      <dgm:prSet phldrT="[Text]" custT="1"/>
      <dgm:spPr/>
      <dgm:t>
        <a:bodyPr/>
        <a:lstStyle/>
        <a:p>
          <a:r>
            <a:rPr lang="es-MX" sz="1400" b="1" dirty="0"/>
            <a:t>Orientación a resultados</a:t>
          </a:r>
          <a:endParaRPr lang="en-US" sz="1400" b="1" dirty="0"/>
        </a:p>
      </dgm:t>
    </dgm:pt>
    <dgm:pt modelId="{27662F38-C1CC-45AB-B990-D487AA835B1B}" type="parTrans" cxnId="{49CF8FD3-ECC9-4F2D-B2C1-019D8AE533AF}">
      <dgm:prSet/>
      <dgm:spPr/>
      <dgm:t>
        <a:bodyPr/>
        <a:lstStyle/>
        <a:p>
          <a:endParaRPr lang="en-US" sz="1800" b="1"/>
        </a:p>
      </dgm:t>
    </dgm:pt>
    <dgm:pt modelId="{B7DD2B87-FD83-4F03-8893-EAB48CD5D49A}" type="sibTrans" cxnId="{49CF8FD3-ECC9-4F2D-B2C1-019D8AE533AF}">
      <dgm:prSet/>
      <dgm:spPr/>
      <dgm:t>
        <a:bodyPr/>
        <a:lstStyle/>
        <a:p>
          <a:endParaRPr lang="en-US" sz="1800" b="1"/>
        </a:p>
      </dgm:t>
    </dgm:pt>
    <dgm:pt modelId="{765A844D-9093-40E5-978F-A9485E12C97A}" type="pres">
      <dgm:prSet presAssocID="{9F5B1416-C059-49C2-B8EE-69DD4AF7E2AF}" presName="compositeShape" presStyleCnt="0">
        <dgm:presLayoutVars>
          <dgm:dir/>
          <dgm:resizeHandles/>
        </dgm:presLayoutVars>
      </dgm:prSet>
      <dgm:spPr/>
      <dgm:t>
        <a:bodyPr/>
        <a:lstStyle/>
        <a:p>
          <a:endParaRPr lang="es-ES"/>
        </a:p>
      </dgm:t>
    </dgm:pt>
    <dgm:pt modelId="{58AC83DE-886D-46DD-B269-B0479DD50E01}" type="pres">
      <dgm:prSet presAssocID="{9F5B1416-C059-49C2-B8EE-69DD4AF7E2AF}" presName="pyramid" presStyleLbl="node1" presStyleIdx="0" presStyleCnt="1"/>
      <dgm:spPr/>
    </dgm:pt>
    <dgm:pt modelId="{C3E37610-9F12-4687-BC5E-BB32BA5E6C6A}" type="pres">
      <dgm:prSet presAssocID="{9F5B1416-C059-49C2-B8EE-69DD4AF7E2AF}" presName="theList" presStyleCnt="0"/>
      <dgm:spPr/>
    </dgm:pt>
    <dgm:pt modelId="{1CB317AB-8650-41B7-9739-6375349CC669}" type="pres">
      <dgm:prSet presAssocID="{49F567D0-4746-4631-A1D6-EDF2F92A9CCF}" presName="aNode" presStyleLbl="fgAcc1" presStyleIdx="0" presStyleCnt="10">
        <dgm:presLayoutVars>
          <dgm:bulletEnabled val="1"/>
        </dgm:presLayoutVars>
      </dgm:prSet>
      <dgm:spPr/>
      <dgm:t>
        <a:bodyPr/>
        <a:lstStyle/>
        <a:p>
          <a:endParaRPr lang="es-ES"/>
        </a:p>
      </dgm:t>
    </dgm:pt>
    <dgm:pt modelId="{96713983-0734-4A2C-B0A9-48C232D0C761}" type="pres">
      <dgm:prSet presAssocID="{49F567D0-4746-4631-A1D6-EDF2F92A9CCF}" presName="aSpace" presStyleCnt="0"/>
      <dgm:spPr/>
    </dgm:pt>
    <dgm:pt modelId="{EAC3AB5F-AFF0-4CB6-BAC1-D0DFF4AFF21A}" type="pres">
      <dgm:prSet presAssocID="{1690ABA4-AB0B-4A50-8B90-8C400F974D17}" presName="aNode" presStyleLbl="fgAcc1" presStyleIdx="1" presStyleCnt="10">
        <dgm:presLayoutVars>
          <dgm:bulletEnabled val="1"/>
        </dgm:presLayoutVars>
      </dgm:prSet>
      <dgm:spPr/>
      <dgm:t>
        <a:bodyPr/>
        <a:lstStyle/>
        <a:p>
          <a:endParaRPr lang="es-ES"/>
        </a:p>
      </dgm:t>
    </dgm:pt>
    <dgm:pt modelId="{DF2A29C6-E3EC-4133-A61C-863B691A30B1}" type="pres">
      <dgm:prSet presAssocID="{1690ABA4-AB0B-4A50-8B90-8C400F974D17}" presName="aSpace" presStyleCnt="0"/>
      <dgm:spPr/>
    </dgm:pt>
    <dgm:pt modelId="{AAC0C08D-A280-4547-8674-74092EA3A509}" type="pres">
      <dgm:prSet presAssocID="{6728F529-0950-429E-9139-64B3A9734E22}" presName="aNode" presStyleLbl="fgAcc1" presStyleIdx="2" presStyleCnt="10">
        <dgm:presLayoutVars>
          <dgm:bulletEnabled val="1"/>
        </dgm:presLayoutVars>
      </dgm:prSet>
      <dgm:spPr/>
      <dgm:t>
        <a:bodyPr/>
        <a:lstStyle/>
        <a:p>
          <a:endParaRPr lang="es-ES"/>
        </a:p>
      </dgm:t>
    </dgm:pt>
    <dgm:pt modelId="{6B4E4011-91B3-40D9-B90D-CF95D7767F06}" type="pres">
      <dgm:prSet presAssocID="{6728F529-0950-429E-9139-64B3A9734E22}" presName="aSpace" presStyleCnt="0"/>
      <dgm:spPr/>
    </dgm:pt>
    <dgm:pt modelId="{B0C57DF0-C0E1-4063-96FC-ADEED44D2136}" type="pres">
      <dgm:prSet presAssocID="{961A793C-5AF1-4930-B15F-78F87FC8D3C9}" presName="aNode" presStyleLbl="fgAcc1" presStyleIdx="3" presStyleCnt="10">
        <dgm:presLayoutVars>
          <dgm:bulletEnabled val="1"/>
        </dgm:presLayoutVars>
      </dgm:prSet>
      <dgm:spPr/>
      <dgm:t>
        <a:bodyPr/>
        <a:lstStyle/>
        <a:p>
          <a:endParaRPr lang="es-ES"/>
        </a:p>
      </dgm:t>
    </dgm:pt>
    <dgm:pt modelId="{43AD75F5-1E68-4CC5-A75D-9440B0573DDB}" type="pres">
      <dgm:prSet presAssocID="{961A793C-5AF1-4930-B15F-78F87FC8D3C9}" presName="aSpace" presStyleCnt="0"/>
      <dgm:spPr/>
    </dgm:pt>
    <dgm:pt modelId="{316D257A-A1A3-4ED1-8C01-33171ED71834}" type="pres">
      <dgm:prSet presAssocID="{169EEE39-D54A-42F7-8686-A80AACA9F9E0}" presName="aNode" presStyleLbl="fgAcc1" presStyleIdx="4" presStyleCnt="10">
        <dgm:presLayoutVars>
          <dgm:bulletEnabled val="1"/>
        </dgm:presLayoutVars>
      </dgm:prSet>
      <dgm:spPr/>
      <dgm:t>
        <a:bodyPr/>
        <a:lstStyle/>
        <a:p>
          <a:endParaRPr lang="es-ES"/>
        </a:p>
      </dgm:t>
    </dgm:pt>
    <dgm:pt modelId="{E0121C2B-9DC1-4053-A8DE-6859BCD7035A}" type="pres">
      <dgm:prSet presAssocID="{169EEE39-D54A-42F7-8686-A80AACA9F9E0}" presName="aSpace" presStyleCnt="0"/>
      <dgm:spPr/>
    </dgm:pt>
    <dgm:pt modelId="{5BFAECF4-FA06-4D6F-B60F-1E166FF537B4}" type="pres">
      <dgm:prSet presAssocID="{48053114-3C4F-4C6A-8407-B0B70BC8E98B}" presName="aNode" presStyleLbl="fgAcc1" presStyleIdx="5" presStyleCnt="10">
        <dgm:presLayoutVars>
          <dgm:bulletEnabled val="1"/>
        </dgm:presLayoutVars>
      </dgm:prSet>
      <dgm:spPr/>
      <dgm:t>
        <a:bodyPr/>
        <a:lstStyle/>
        <a:p>
          <a:endParaRPr lang="es-ES"/>
        </a:p>
      </dgm:t>
    </dgm:pt>
    <dgm:pt modelId="{7B1006E5-90C7-4393-9B9C-F006CBDF019F}" type="pres">
      <dgm:prSet presAssocID="{48053114-3C4F-4C6A-8407-B0B70BC8E98B}" presName="aSpace" presStyleCnt="0"/>
      <dgm:spPr/>
    </dgm:pt>
    <dgm:pt modelId="{14A588B8-765C-43AE-B2B2-B23E63B8B33A}" type="pres">
      <dgm:prSet presAssocID="{F66E50A5-22BB-43DA-A874-F23DB61A9363}" presName="aNode" presStyleLbl="fgAcc1" presStyleIdx="6" presStyleCnt="10">
        <dgm:presLayoutVars>
          <dgm:bulletEnabled val="1"/>
        </dgm:presLayoutVars>
      </dgm:prSet>
      <dgm:spPr/>
      <dgm:t>
        <a:bodyPr/>
        <a:lstStyle/>
        <a:p>
          <a:endParaRPr lang="es-ES"/>
        </a:p>
      </dgm:t>
    </dgm:pt>
    <dgm:pt modelId="{3974BBEA-43A9-40EE-A723-196734860F79}" type="pres">
      <dgm:prSet presAssocID="{F66E50A5-22BB-43DA-A874-F23DB61A9363}" presName="aSpace" presStyleCnt="0"/>
      <dgm:spPr/>
    </dgm:pt>
    <dgm:pt modelId="{F7E56843-B8EA-4F8D-BB7D-496398804570}" type="pres">
      <dgm:prSet presAssocID="{4FF98148-67C6-401A-BEF6-DBBA6C7A9C50}" presName="aNode" presStyleLbl="fgAcc1" presStyleIdx="7" presStyleCnt="10">
        <dgm:presLayoutVars>
          <dgm:bulletEnabled val="1"/>
        </dgm:presLayoutVars>
      </dgm:prSet>
      <dgm:spPr/>
      <dgm:t>
        <a:bodyPr/>
        <a:lstStyle/>
        <a:p>
          <a:endParaRPr lang="es-ES"/>
        </a:p>
      </dgm:t>
    </dgm:pt>
    <dgm:pt modelId="{88E67B86-24C2-4972-97A5-3E1291F0977C}" type="pres">
      <dgm:prSet presAssocID="{4FF98148-67C6-401A-BEF6-DBBA6C7A9C50}" presName="aSpace" presStyleCnt="0"/>
      <dgm:spPr/>
    </dgm:pt>
    <dgm:pt modelId="{D4A49166-0047-46A3-BFAF-4E1E2E9DA787}" type="pres">
      <dgm:prSet presAssocID="{4A397DC0-1DFD-42FF-9461-C2CC4000C3B8}" presName="aNode" presStyleLbl="fgAcc1" presStyleIdx="8" presStyleCnt="10">
        <dgm:presLayoutVars>
          <dgm:bulletEnabled val="1"/>
        </dgm:presLayoutVars>
      </dgm:prSet>
      <dgm:spPr/>
      <dgm:t>
        <a:bodyPr/>
        <a:lstStyle/>
        <a:p>
          <a:endParaRPr lang="es-ES"/>
        </a:p>
      </dgm:t>
    </dgm:pt>
    <dgm:pt modelId="{2BC99092-7012-4214-AA4E-8BFBD9053778}" type="pres">
      <dgm:prSet presAssocID="{4A397DC0-1DFD-42FF-9461-C2CC4000C3B8}" presName="aSpace" presStyleCnt="0"/>
      <dgm:spPr/>
    </dgm:pt>
    <dgm:pt modelId="{A995156F-3CA4-408F-833F-734333E2C12E}" type="pres">
      <dgm:prSet presAssocID="{AA434249-6C42-42B5-951D-16FA2C6540BC}" presName="aNode" presStyleLbl="fgAcc1" presStyleIdx="9" presStyleCnt="10">
        <dgm:presLayoutVars>
          <dgm:bulletEnabled val="1"/>
        </dgm:presLayoutVars>
      </dgm:prSet>
      <dgm:spPr/>
      <dgm:t>
        <a:bodyPr/>
        <a:lstStyle/>
        <a:p>
          <a:endParaRPr lang="es-ES"/>
        </a:p>
      </dgm:t>
    </dgm:pt>
    <dgm:pt modelId="{16E41136-DB6F-46DD-8797-555151C3D2A9}" type="pres">
      <dgm:prSet presAssocID="{AA434249-6C42-42B5-951D-16FA2C6540BC}" presName="aSpace" presStyleCnt="0"/>
      <dgm:spPr/>
    </dgm:pt>
  </dgm:ptLst>
  <dgm:cxnLst>
    <dgm:cxn modelId="{4D1E37C5-4640-4F8C-8966-F3EB0FFFCC15}" srcId="{9F5B1416-C059-49C2-B8EE-69DD4AF7E2AF}" destId="{6728F529-0950-429E-9139-64B3A9734E22}" srcOrd="2" destOrd="0" parTransId="{BB658AEC-BF99-48FC-9189-56E2E2B65EED}" sibTransId="{E6239345-3F22-4DFD-A017-933B8A889D78}"/>
    <dgm:cxn modelId="{140EC472-6E58-4792-9386-BA785E252A6A}" type="presOf" srcId="{AA434249-6C42-42B5-951D-16FA2C6540BC}" destId="{A995156F-3CA4-408F-833F-734333E2C12E}" srcOrd="0" destOrd="0" presId="urn:microsoft.com/office/officeart/2005/8/layout/pyramid2"/>
    <dgm:cxn modelId="{B1DB5F84-F70B-4984-95CF-78DF50575635}" type="presOf" srcId="{169EEE39-D54A-42F7-8686-A80AACA9F9E0}" destId="{316D257A-A1A3-4ED1-8C01-33171ED71834}" srcOrd="0" destOrd="0" presId="urn:microsoft.com/office/officeart/2005/8/layout/pyramid2"/>
    <dgm:cxn modelId="{5BCEA103-B804-46AD-8F0B-D21057AFFE0D}" type="presOf" srcId="{4FF98148-67C6-401A-BEF6-DBBA6C7A9C50}" destId="{F7E56843-B8EA-4F8D-BB7D-496398804570}" srcOrd="0" destOrd="0" presId="urn:microsoft.com/office/officeart/2005/8/layout/pyramid2"/>
    <dgm:cxn modelId="{4AD905CC-3A48-4D8D-841A-2C35E4BCFD5A}" type="presOf" srcId="{1690ABA4-AB0B-4A50-8B90-8C400F974D17}" destId="{EAC3AB5F-AFF0-4CB6-BAC1-D0DFF4AFF21A}" srcOrd="0" destOrd="0" presId="urn:microsoft.com/office/officeart/2005/8/layout/pyramid2"/>
    <dgm:cxn modelId="{1F9A9E10-4856-49EC-98F5-D82853A9E010}" srcId="{9F5B1416-C059-49C2-B8EE-69DD4AF7E2AF}" destId="{49F567D0-4746-4631-A1D6-EDF2F92A9CCF}" srcOrd="0" destOrd="0" parTransId="{A27B8DC0-2867-42A4-9A7B-6677725C54BB}" sibTransId="{BAFA6E02-D287-466C-B21E-CCD6C3585D8B}"/>
    <dgm:cxn modelId="{7592F6DC-A3AD-4DE3-9861-2E1A4FA7F994}" srcId="{9F5B1416-C059-49C2-B8EE-69DD4AF7E2AF}" destId="{F66E50A5-22BB-43DA-A874-F23DB61A9363}" srcOrd="6" destOrd="0" parTransId="{1491124E-36C7-4438-B2D8-FB19C97EC816}" sibTransId="{CC800ACE-ABA3-447B-A396-6AF880697EA2}"/>
    <dgm:cxn modelId="{4C8EF00D-D9B4-4138-8545-E8F0F22A4DC2}" srcId="{9F5B1416-C059-49C2-B8EE-69DD4AF7E2AF}" destId="{961A793C-5AF1-4930-B15F-78F87FC8D3C9}" srcOrd="3" destOrd="0" parTransId="{6CB27C41-9121-45CE-BD71-F7E1DCAC2C07}" sibTransId="{8CC88831-5F7F-4122-BBD1-762912E31B1C}"/>
    <dgm:cxn modelId="{88BB41E5-6BA0-4A8D-905A-06E2AD90F2ED}" type="presOf" srcId="{49F567D0-4746-4631-A1D6-EDF2F92A9CCF}" destId="{1CB317AB-8650-41B7-9739-6375349CC669}" srcOrd="0" destOrd="0" presId="urn:microsoft.com/office/officeart/2005/8/layout/pyramid2"/>
    <dgm:cxn modelId="{C4442CBE-CFC6-474D-B1FB-C229C0FE5839}" srcId="{9F5B1416-C059-49C2-B8EE-69DD4AF7E2AF}" destId="{48053114-3C4F-4C6A-8407-B0B70BC8E98B}" srcOrd="5" destOrd="0" parTransId="{89384A1A-DF9F-413E-B675-AA9CD1305FEC}" sibTransId="{378B072C-ABF6-43B9-B541-8AEB7B510EEE}"/>
    <dgm:cxn modelId="{FFBE8189-194A-45E7-A488-4998820D19DC}" type="presOf" srcId="{9F5B1416-C059-49C2-B8EE-69DD4AF7E2AF}" destId="{765A844D-9093-40E5-978F-A9485E12C97A}" srcOrd="0" destOrd="0" presId="urn:microsoft.com/office/officeart/2005/8/layout/pyramid2"/>
    <dgm:cxn modelId="{23D61869-A59D-43C7-BF96-6C1BD7F39006}" srcId="{9F5B1416-C059-49C2-B8EE-69DD4AF7E2AF}" destId="{169EEE39-D54A-42F7-8686-A80AACA9F9E0}" srcOrd="4" destOrd="0" parTransId="{23270E0E-FD80-44BB-B993-59C23B4C23C7}" sibTransId="{DA14DB8F-C6D3-44E4-82E2-ADDFC4061FF6}"/>
    <dgm:cxn modelId="{1E500B60-D3BB-415E-A3DB-5E534AE6EB08}" type="presOf" srcId="{6728F529-0950-429E-9139-64B3A9734E22}" destId="{AAC0C08D-A280-4547-8674-74092EA3A509}" srcOrd="0" destOrd="0" presId="urn:microsoft.com/office/officeart/2005/8/layout/pyramid2"/>
    <dgm:cxn modelId="{A4E306FA-E40F-4342-84A6-DBBBDB6AB427}" srcId="{9F5B1416-C059-49C2-B8EE-69DD4AF7E2AF}" destId="{1690ABA4-AB0B-4A50-8B90-8C400F974D17}" srcOrd="1" destOrd="0" parTransId="{427DACB7-E7A3-4455-914A-1BAA4C4099E0}" sibTransId="{E8BB4A63-49B0-495E-AE9F-25C8625CE995}"/>
    <dgm:cxn modelId="{3E240B08-CBFE-40A7-B602-DF31DA1907D1}" srcId="{9F5B1416-C059-49C2-B8EE-69DD4AF7E2AF}" destId="{4FF98148-67C6-401A-BEF6-DBBA6C7A9C50}" srcOrd="7" destOrd="0" parTransId="{15FDD00F-38B0-4433-B023-60EAB875B5C0}" sibTransId="{06E17AFA-A01E-4F0A-9510-ABE103908A23}"/>
    <dgm:cxn modelId="{AE5DB100-9E4D-4A42-8EA2-1815CC4E6CB9}" type="presOf" srcId="{F66E50A5-22BB-43DA-A874-F23DB61A9363}" destId="{14A588B8-765C-43AE-B2B2-B23E63B8B33A}" srcOrd="0" destOrd="0" presId="urn:microsoft.com/office/officeart/2005/8/layout/pyramid2"/>
    <dgm:cxn modelId="{49CF8FD3-ECC9-4F2D-B2C1-019D8AE533AF}" srcId="{9F5B1416-C059-49C2-B8EE-69DD4AF7E2AF}" destId="{AA434249-6C42-42B5-951D-16FA2C6540BC}" srcOrd="9" destOrd="0" parTransId="{27662F38-C1CC-45AB-B990-D487AA835B1B}" sibTransId="{B7DD2B87-FD83-4F03-8893-EAB48CD5D49A}"/>
    <dgm:cxn modelId="{0DF0C8BD-ADE1-48F5-AE88-5521830EE46C}" type="presOf" srcId="{4A397DC0-1DFD-42FF-9461-C2CC4000C3B8}" destId="{D4A49166-0047-46A3-BFAF-4E1E2E9DA787}" srcOrd="0" destOrd="0" presId="urn:microsoft.com/office/officeart/2005/8/layout/pyramid2"/>
    <dgm:cxn modelId="{FA429CC1-6F33-46F6-B5B9-D45DCBAE89A6}" type="presOf" srcId="{48053114-3C4F-4C6A-8407-B0B70BC8E98B}" destId="{5BFAECF4-FA06-4D6F-B60F-1E166FF537B4}" srcOrd="0" destOrd="0" presId="urn:microsoft.com/office/officeart/2005/8/layout/pyramid2"/>
    <dgm:cxn modelId="{D4640E57-B655-4D36-A12C-4F6290F8BA99}" type="presOf" srcId="{961A793C-5AF1-4930-B15F-78F87FC8D3C9}" destId="{B0C57DF0-C0E1-4063-96FC-ADEED44D2136}" srcOrd="0" destOrd="0" presId="urn:microsoft.com/office/officeart/2005/8/layout/pyramid2"/>
    <dgm:cxn modelId="{A9FA1F4D-755E-4E38-9702-3C4D4E61BC32}" srcId="{9F5B1416-C059-49C2-B8EE-69DD4AF7E2AF}" destId="{4A397DC0-1DFD-42FF-9461-C2CC4000C3B8}" srcOrd="8" destOrd="0" parTransId="{9E8682CB-2ACF-4604-BD04-24D1E9686B5C}" sibTransId="{086DC652-0BF7-457E-B9B2-7FAE9B951B69}"/>
    <dgm:cxn modelId="{369FADF4-5721-4935-BFC1-8B0DEF095FDD}" type="presParOf" srcId="{765A844D-9093-40E5-978F-A9485E12C97A}" destId="{58AC83DE-886D-46DD-B269-B0479DD50E01}" srcOrd="0" destOrd="0" presId="urn:microsoft.com/office/officeart/2005/8/layout/pyramid2"/>
    <dgm:cxn modelId="{FC3078FC-3278-4B5F-AC5F-6B29ACEAD5E5}" type="presParOf" srcId="{765A844D-9093-40E5-978F-A9485E12C97A}" destId="{C3E37610-9F12-4687-BC5E-BB32BA5E6C6A}" srcOrd="1" destOrd="0" presId="urn:microsoft.com/office/officeart/2005/8/layout/pyramid2"/>
    <dgm:cxn modelId="{D433AFE0-64A3-42A4-B780-B2BBEBD50DC8}" type="presParOf" srcId="{C3E37610-9F12-4687-BC5E-BB32BA5E6C6A}" destId="{1CB317AB-8650-41B7-9739-6375349CC669}" srcOrd="0" destOrd="0" presId="urn:microsoft.com/office/officeart/2005/8/layout/pyramid2"/>
    <dgm:cxn modelId="{9EB56C96-B488-4B09-B7E1-D13D1A9AE8C1}" type="presParOf" srcId="{C3E37610-9F12-4687-BC5E-BB32BA5E6C6A}" destId="{96713983-0734-4A2C-B0A9-48C232D0C761}" srcOrd="1" destOrd="0" presId="urn:microsoft.com/office/officeart/2005/8/layout/pyramid2"/>
    <dgm:cxn modelId="{BF6B5FC9-3BFB-4773-8BFC-BB891FC565CA}" type="presParOf" srcId="{C3E37610-9F12-4687-BC5E-BB32BA5E6C6A}" destId="{EAC3AB5F-AFF0-4CB6-BAC1-D0DFF4AFF21A}" srcOrd="2" destOrd="0" presId="urn:microsoft.com/office/officeart/2005/8/layout/pyramid2"/>
    <dgm:cxn modelId="{AE6EB188-5197-43DB-BBD7-6F186EB1CEE9}" type="presParOf" srcId="{C3E37610-9F12-4687-BC5E-BB32BA5E6C6A}" destId="{DF2A29C6-E3EC-4133-A61C-863B691A30B1}" srcOrd="3" destOrd="0" presId="urn:microsoft.com/office/officeart/2005/8/layout/pyramid2"/>
    <dgm:cxn modelId="{3F2D096F-669B-450D-A679-E7054D628519}" type="presParOf" srcId="{C3E37610-9F12-4687-BC5E-BB32BA5E6C6A}" destId="{AAC0C08D-A280-4547-8674-74092EA3A509}" srcOrd="4" destOrd="0" presId="urn:microsoft.com/office/officeart/2005/8/layout/pyramid2"/>
    <dgm:cxn modelId="{A13B6C8F-3023-4B79-98D6-25A64DA33186}" type="presParOf" srcId="{C3E37610-9F12-4687-BC5E-BB32BA5E6C6A}" destId="{6B4E4011-91B3-40D9-B90D-CF95D7767F06}" srcOrd="5" destOrd="0" presId="urn:microsoft.com/office/officeart/2005/8/layout/pyramid2"/>
    <dgm:cxn modelId="{21115832-2387-4BAA-B02D-C2CB58FA0996}" type="presParOf" srcId="{C3E37610-9F12-4687-BC5E-BB32BA5E6C6A}" destId="{B0C57DF0-C0E1-4063-96FC-ADEED44D2136}" srcOrd="6" destOrd="0" presId="urn:microsoft.com/office/officeart/2005/8/layout/pyramid2"/>
    <dgm:cxn modelId="{191EBF7D-5BF6-44BC-927B-2C35F0F62D78}" type="presParOf" srcId="{C3E37610-9F12-4687-BC5E-BB32BA5E6C6A}" destId="{43AD75F5-1E68-4CC5-A75D-9440B0573DDB}" srcOrd="7" destOrd="0" presId="urn:microsoft.com/office/officeart/2005/8/layout/pyramid2"/>
    <dgm:cxn modelId="{003C03DC-4F0F-4F4D-8AF7-D93F3374B41E}" type="presParOf" srcId="{C3E37610-9F12-4687-BC5E-BB32BA5E6C6A}" destId="{316D257A-A1A3-4ED1-8C01-33171ED71834}" srcOrd="8" destOrd="0" presId="urn:microsoft.com/office/officeart/2005/8/layout/pyramid2"/>
    <dgm:cxn modelId="{7BD77BEA-5957-4407-95AD-E7D40C00EFA1}" type="presParOf" srcId="{C3E37610-9F12-4687-BC5E-BB32BA5E6C6A}" destId="{E0121C2B-9DC1-4053-A8DE-6859BCD7035A}" srcOrd="9" destOrd="0" presId="urn:microsoft.com/office/officeart/2005/8/layout/pyramid2"/>
    <dgm:cxn modelId="{9AE752F8-EDA9-4C79-83E0-6A441ACD4A82}" type="presParOf" srcId="{C3E37610-9F12-4687-BC5E-BB32BA5E6C6A}" destId="{5BFAECF4-FA06-4D6F-B60F-1E166FF537B4}" srcOrd="10" destOrd="0" presId="urn:microsoft.com/office/officeart/2005/8/layout/pyramid2"/>
    <dgm:cxn modelId="{3950777B-72F2-402D-BE97-43851B198AB9}" type="presParOf" srcId="{C3E37610-9F12-4687-BC5E-BB32BA5E6C6A}" destId="{7B1006E5-90C7-4393-9B9C-F006CBDF019F}" srcOrd="11" destOrd="0" presId="urn:microsoft.com/office/officeart/2005/8/layout/pyramid2"/>
    <dgm:cxn modelId="{F781B1F8-C867-428F-8B9A-B581EB2EE332}" type="presParOf" srcId="{C3E37610-9F12-4687-BC5E-BB32BA5E6C6A}" destId="{14A588B8-765C-43AE-B2B2-B23E63B8B33A}" srcOrd="12" destOrd="0" presId="urn:microsoft.com/office/officeart/2005/8/layout/pyramid2"/>
    <dgm:cxn modelId="{A3237FC4-968D-45B2-A79A-04CD7576A47B}" type="presParOf" srcId="{C3E37610-9F12-4687-BC5E-BB32BA5E6C6A}" destId="{3974BBEA-43A9-40EE-A723-196734860F79}" srcOrd="13" destOrd="0" presId="urn:microsoft.com/office/officeart/2005/8/layout/pyramid2"/>
    <dgm:cxn modelId="{358E8B8E-C13C-4AEE-A98E-C13B3A68D743}" type="presParOf" srcId="{C3E37610-9F12-4687-BC5E-BB32BA5E6C6A}" destId="{F7E56843-B8EA-4F8D-BB7D-496398804570}" srcOrd="14" destOrd="0" presId="urn:microsoft.com/office/officeart/2005/8/layout/pyramid2"/>
    <dgm:cxn modelId="{7A51863E-ED95-4916-A87D-E6D93A842AA9}" type="presParOf" srcId="{C3E37610-9F12-4687-BC5E-BB32BA5E6C6A}" destId="{88E67B86-24C2-4972-97A5-3E1291F0977C}" srcOrd="15" destOrd="0" presId="urn:microsoft.com/office/officeart/2005/8/layout/pyramid2"/>
    <dgm:cxn modelId="{6ABE8D80-A2F8-4974-BF8F-D5B5E5307AEC}" type="presParOf" srcId="{C3E37610-9F12-4687-BC5E-BB32BA5E6C6A}" destId="{D4A49166-0047-46A3-BFAF-4E1E2E9DA787}" srcOrd="16" destOrd="0" presId="urn:microsoft.com/office/officeart/2005/8/layout/pyramid2"/>
    <dgm:cxn modelId="{DF7C9A67-6CEB-4784-996D-E3CB1DA91700}" type="presParOf" srcId="{C3E37610-9F12-4687-BC5E-BB32BA5E6C6A}" destId="{2BC99092-7012-4214-AA4E-8BFBD9053778}" srcOrd="17" destOrd="0" presId="urn:microsoft.com/office/officeart/2005/8/layout/pyramid2"/>
    <dgm:cxn modelId="{F20C1191-C70D-4625-A90A-FC769319EF87}" type="presParOf" srcId="{C3E37610-9F12-4687-BC5E-BB32BA5E6C6A}" destId="{A995156F-3CA4-408F-833F-734333E2C12E}" srcOrd="18" destOrd="0" presId="urn:microsoft.com/office/officeart/2005/8/layout/pyramid2"/>
    <dgm:cxn modelId="{F14A89C5-6C1E-4195-A7B0-6C588BB81895}" type="presParOf" srcId="{C3E37610-9F12-4687-BC5E-BB32BA5E6C6A}" destId="{16E41136-DB6F-46DD-8797-555151C3D2A9}" srcOrd="19"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54739-395D-4F0F-8263-7A693ED20BF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BB778A18-DCBB-4ABD-B843-FE33CA5B53F2}">
      <dgm:prSet phldrT="[Texto]"/>
      <dgm:spPr/>
      <dgm:t>
        <a:bodyPr/>
        <a:lstStyle/>
        <a:p>
          <a:r>
            <a:rPr lang="es-ES" dirty="0"/>
            <a:t>Talleres de prospectiva</a:t>
          </a:r>
        </a:p>
      </dgm:t>
    </dgm:pt>
    <dgm:pt modelId="{49D5F0CA-3DA8-4B51-872F-BEDA3BF03B24}" type="parTrans" cxnId="{14F17A50-47AF-4CAE-A067-7B51E817BC79}">
      <dgm:prSet/>
      <dgm:spPr/>
      <dgm:t>
        <a:bodyPr/>
        <a:lstStyle/>
        <a:p>
          <a:endParaRPr lang="es-ES"/>
        </a:p>
      </dgm:t>
    </dgm:pt>
    <dgm:pt modelId="{5BE7BA45-C567-4D1E-9192-95AA430B9C53}" type="sibTrans" cxnId="{14F17A50-47AF-4CAE-A067-7B51E817BC79}">
      <dgm:prSet/>
      <dgm:spPr/>
      <dgm:t>
        <a:bodyPr/>
        <a:lstStyle/>
        <a:p>
          <a:endParaRPr lang="es-ES"/>
        </a:p>
      </dgm:t>
    </dgm:pt>
    <dgm:pt modelId="{E8808B1C-52B0-4F6F-9C72-B0861EEA4497}">
      <dgm:prSet phldrT="[Texto]" custT="1"/>
      <dgm:spPr/>
      <dgm:t>
        <a:bodyPr/>
        <a:lstStyle/>
        <a:p>
          <a:r>
            <a:rPr lang="es-ES" sz="1600" dirty="0"/>
            <a:t>El problema expuesto, el sistema estudiado</a:t>
          </a:r>
        </a:p>
      </dgm:t>
    </dgm:pt>
    <dgm:pt modelId="{C7753FB0-0AAB-42F0-99FD-007DB82598BE}" type="parTrans" cxnId="{2E6BEF1F-7645-4377-8BB9-690418DCBAC3}">
      <dgm:prSet/>
      <dgm:spPr/>
      <dgm:t>
        <a:bodyPr/>
        <a:lstStyle/>
        <a:p>
          <a:endParaRPr lang="es-ES"/>
        </a:p>
      </dgm:t>
    </dgm:pt>
    <dgm:pt modelId="{BD63917E-5613-4429-93DA-E6344D373EE3}" type="sibTrans" cxnId="{2E6BEF1F-7645-4377-8BB9-690418DCBAC3}">
      <dgm:prSet/>
      <dgm:spPr/>
      <dgm:t>
        <a:bodyPr/>
        <a:lstStyle/>
        <a:p>
          <a:endParaRPr lang="es-ES"/>
        </a:p>
      </dgm:t>
    </dgm:pt>
    <dgm:pt modelId="{2A696A0A-A0DF-4BB0-983E-51A25BECDC43}">
      <dgm:prSet phldrT="[Texto]"/>
      <dgm:spPr/>
      <dgm:t>
        <a:bodyPr/>
        <a:lstStyle/>
        <a:p>
          <a:r>
            <a:rPr lang="es-ES" dirty="0"/>
            <a:t>Análisis estructural</a:t>
          </a:r>
        </a:p>
      </dgm:t>
    </dgm:pt>
    <dgm:pt modelId="{C60EDE69-7310-400E-BA2B-643951C33844}" type="parTrans" cxnId="{C45D1AD2-24B9-47CD-9007-E1B3C6754FFE}">
      <dgm:prSet/>
      <dgm:spPr/>
      <dgm:t>
        <a:bodyPr/>
        <a:lstStyle/>
        <a:p>
          <a:endParaRPr lang="es-ES"/>
        </a:p>
      </dgm:t>
    </dgm:pt>
    <dgm:pt modelId="{ABF3EAF1-C265-401F-AF01-FE602614F448}" type="sibTrans" cxnId="{C45D1AD2-24B9-47CD-9007-E1B3C6754FFE}">
      <dgm:prSet/>
      <dgm:spPr/>
      <dgm:t>
        <a:bodyPr/>
        <a:lstStyle/>
        <a:p>
          <a:endParaRPr lang="es-ES"/>
        </a:p>
      </dgm:t>
    </dgm:pt>
    <dgm:pt modelId="{543CE04B-282D-4B59-9078-3943B48321E2}">
      <dgm:prSet phldrT="[Texto]" custT="1"/>
      <dgm:spPr/>
      <dgm:t>
        <a:bodyPr/>
        <a:lstStyle/>
        <a:p>
          <a:r>
            <a:rPr lang="es-ES" sz="1600" dirty="0"/>
            <a:t>Búsqueda de variables clave</a:t>
          </a:r>
        </a:p>
      </dgm:t>
    </dgm:pt>
    <dgm:pt modelId="{C24E5413-5506-4C0D-B07F-0B55AE01BC70}" type="parTrans" cxnId="{3F8DBE70-2064-4E05-82D6-71105206F065}">
      <dgm:prSet/>
      <dgm:spPr/>
      <dgm:t>
        <a:bodyPr/>
        <a:lstStyle/>
        <a:p>
          <a:endParaRPr lang="es-ES"/>
        </a:p>
      </dgm:t>
    </dgm:pt>
    <dgm:pt modelId="{E4AEEF3E-6CD0-40DC-84FC-AA34655A5CD7}" type="sibTrans" cxnId="{3F8DBE70-2064-4E05-82D6-71105206F065}">
      <dgm:prSet/>
      <dgm:spPr/>
      <dgm:t>
        <a:bodyPr/>
        <a:lstStyle/>
        <a:p>
          <a:endParaRPr lang="es-ES"/>
        </a:p>
      </dgm:t>
    </dgm:pt>
    <dgm:pt modelId="{BBA9AD5E-EA5A-4C17-8441-FAA6A57447F0}">
      <dgm:prSet phldrT="[Texto]"/>
      <dgm:spPr/>
      <dgm:t>
        <a:bodyPr/>
        <a:lstStyle/>
        <a:p>
          <a:r>
            <a:rPr lang="es-ES" dirty="0"/>
            <a:t>Análisis de estrategias de actores</a:t>
          </a:r>
        </a:p>
      </dgm:t>
    </dgm:pt>
    <dgm:pt modelId="{8CFC400A-0B81-4C37-8FCA-AE683E99C6AD}" type="parTrans" cxnId="{87B05E01-FC3F-4665-AA7A-ABF22664900E}">
      <dgm:prSet/>
      <dgm:spPr/>
      <dgm:t>
        <a:bodyPr/>
        <a:lstStyle/>
        <a:p>
          <a:endParaRPr lang="es-ES"/>
        </a:p>
      </dgm:t>
    </dgm:pt>
    <dgm:pt modelId="{A50F6B37-2146-40A1-AF4A-26F07D3A2856}" type="sibTrans" cxnId="{87B05E01-FC3F-4665-AA7A-ABF22664900E}">
      <dgm:prSet/>
      <dgm:spPr/>
      <dgm:t>
        <a:bodyPr/>
        <a:lstStyle/>
        <a:p>
          <a:endParaRPr lang="es-ES"/>
        </a:p>
      </dgm:t>
    </dgm:pt>
    <dgm:pt modelId="{6C9B86C7-15AF-48CA-990C-30F8F79C3E6B}">
      <dgm:prSet phldrT="[Texto]" custT="1"/>
      <dgm:spPr/>
      <dgm:t>
        <a:bodyPr/>
        <a:lstStyle/>
        <a:p>
          <a:r>
            <a:rPr lang="es-ES" sz="1600" dirty="0"/>
            <a:t>Juegos y objetivos estratégicos</a:t>
          </a:r>
        </a:p>
      </dgm:t>
    </dgm:pt>
    <dgm:pt modelId="{6B5C0181-9E30-4EE0-9513-A21A3510DEEE}" type="parTrans" cxnId="{C48BF070-F5D9-40DA-A4CF-61BBAC26A24D}">
      <dgm:prSet/>
      <dgm:spPr/>
      <dgm:t>
        <a:bodyPr/>
        <a:lstStyle/>
        <a:p>
          <a:endParaRPr lang="es-ES"/>
        </a:p>
      </dgm:t>
    </dgm:pt>
    <dgm:pt modelId="{87083B6E-75A4-4F66-A805-AF1C4E81DCB9}" type="sibTrans" cxnId="{C48BF070-F5D9-40DA-A4CF-61BBAC26A24D}">
      <dgm:prSet/>
      <dgm:spPr/>
      <dgm:t>
        <a:bodyPr/>
        <a:lstStyle/>
        <a:p>
          <a:endParaRPr lang="es-ES"/>
        </a:p>
      </dgm:t>
    </dgm:pt>
    <dgm:pt modelId="{D16A6268-8C12-4BC9-98AF-4518E2248A41}">
      <dgm:prSet phldrT="[Texto]"/>
      <dgm:spPr/>
      <dgm:t>
        <a:bodyPr/>
        <a:lstStyle/>
        <a:p>
          <a:r>
            <a:rPr lang="es-ES" dirty="0"/>
            <a:t>Análisis morfológico</a:t>
          </a:r>
        </a:p>
      </dgm:t>
    </dgm:pt>
    <dgm:pt modelId="{10B5BF86-BED1-4857-B12A-997D0D3CFDED}" type="parTrans" cxnId="{5F6180C3-28D5-4C85-8C2C-D06E64B02C91}">
      <dgm:prSet/>
      <dgm:spPr/>
      <dgm:t>
        <a:bodyPr/>
        <a:lstStyle/>
        <a:p>
          <a:endParaRPr lang="es-ES"/>
        </a:p>
      </dgm:t>
    </dgm:pt>
    <dgm:pt modelId="{DB846423-C72A-4B6C-89F1-87DEF3F91B1A}" type="sibTrans" cxnId="{5F6180C3-28D5-4C85-8C2C-D06E64B02C91}">
      <dgm:prSet/>
      <dgm:spPr/>
      <dgm:t>
        <a:bodyPr/>
        <a:lstStyle/>
        <a:p>
          <a:endParaRPr lang="es-ES"/>
        </a:p>
      </dgm:t>
    </dgm:pt>
    <dgm:pt modelId="{41A67036-513E-47BE-88A4-9DE7FD46F3F7}">
      <dgm:prSet phldrT="[Texto]" custT="1"/>
      <dgm:spPr/>
      <dgm:t>
        <a:bodyPr/>
        <a:lstStyle/>
        <a:p>
          <a:r>
            <a:rPr lang="es-ES" sz="1600" dirty="0"/>
            <a:t>Balizar el campo de los posibles</a:t>
          </a:r>
        </a:p>
      </dgm:t>
    </dgm:pt>
    <dgm:pt modelId="{0725EC44-0B69-4392-BA9D-E4D81C2D60ED}" type="parTrans" cxnId="{28DF7409-6DD0-488C-9AD5-3772E4D11EC1}">
      <dgm:prSet/>
      <dgm:spPr/>
      <dgm:t>
        <a:bodyPr/>
        <a:lstStyle/>
        <a:p>
          <a:endParaRPr lang="es-ES"/>
        </a:p>
      </dgm:t>
    </dgm:pt>
    <dgm:pt modelId="{17FC6E58-CD22-470C-B565-B211556A684E}" type="sibTrans" cxnId="{28DF7409-6DD0-488C-9AD5-3772E4D11EC1}">
      <dgm:prSet/>
      <dgm:spPr/>
      <dgm:t>
        <a:bodyPr/>
        <a:lstStyle/>
        <a:p>
          <a:endParaRPr lang="es-ES"/>
        </a:p>
      </dgm:t>
    </dgm:pt>
    <dgm:pt modelId="{2D3AFD68-BD0A-4229-8392-AA7581840185}">
      <dgm:prSet phldrT="[Texto]"/>
      <dgm:spPr/>
      <dgm:t>
        <a:bodyPr/>
        <a:lstStyle/>
        <a:p>
          <a:r>
            <a:rPr lang="es-ES" dirty="0"/>
            <a:t>Cuestiones clave para el futuro</a:t>
          </a:r>
        </a:p>
      </dgm:t>
    </dgm:pt>
    <dgm:pt modelId="{D361F066-F3AA-4120-8B0A-BDB8D09376BA}" type="parTrans" cxnId="{C6397875-EDBD-4F80-8CC4-3F90D69EF18A}">
      <dgm:prSet/>
      <dgm:spPr/>
      <dgm:t>
        <a:bodyPr/>
        <a:lstStyle/>
        <a:p>
          <a:endParaRPr lang="es-ES"/>
        </a:p>
      </dgm:t>
    </dgm:pt>
    <dgm:pt modelId="{5C229962-AF5D-418F-93BB-1C326E79DA42}" type="sibTrans" cxnId="{C6397875-EDBD-4F80-8CC4-3F90D69EF18A}">
      <dgm:prSet/>
      <dgm:spPr/>
      <dgm:t>
        <a:bodyPr/>
        <a:lstStyle/>
        <a:p>
          <a:endParaRPr lang="es-ES"/>
        </a:p>
      </dgm:t>
    </dgm:pt>
    <dgm:pt modelId="{4F94343F-55A3-46DF-A50E-10DF1F7A9BCC}">
      <dgm:prSet phldrT="[Texto]" custT="1"/>
      <dgm:spPr/>
      <dgm:t>
        <a:bodyPr/>
        <a:lstStyle/>
        <a:p>
          <a:r>
            <a:rPr lang="es-ES" sz="1600" dirty="0"/>
            <a:t>Método de expertos</a:t>
          </a:r>
        </a:p>
      </dgm:t>
    </dgm:pt>
    <dgm:pt modelId="{2FAB58E8-14B8-4DB8-AA1D-BF35E9B30B8C}" type="parTrans" cxnId="{C0A54CC6-5414-44A5-A973-C470A25F4662}">
      <dgm:prSet/>
      <dgm:spPr/>
      <dgm:t>
        <a:bodyPr/>
        <a:lstStyle/>
        <a:p>
          <a:endParaRPr lang="es-ES"/>
        </a:p>
      </dgm:t>
    </dgm:pt>
    <dgm:pt modelId="{6408889C-829F-458B-BCD9-CAB109476EBB}" type="sibTrans" cxnId="{C0A54CC6-5414-44A5-A973-C470A25F4662}">
      <dgm:prSet/>
      <dgm:spPr/>
      <dgm:t>
        <a:bodyPr/>
        <a:lstStyle/>
        <a:p>
          <a:endParaRPr lang="es-ES"/>
        </a:p>
      </dgm:t>
    </dgm:pt>
    <dgm:pt modelId="{277F22BD-EE59-410E-8955-F3D4D7197A20}">
      <dgm:prSet phldrT="[Texto]"/>
      <dgm:spPr/>
      <dgm:t>
        <a:bodyPr/>
        <a:lstStyle/>
        <a:p>
          <a:r>
            <a:rPr lang="es-ES" dirty="0"/>
            <a:t>Escenarios</a:t>
          </a:r>
        </a:p>
      </dgm:t>
    </dgm:pt>
    <dgm:pt modelId="{262F8A6C-0680-46A8-857C-A1D192F898F7}" type="parTrans" cxnId="{644F1DF9-3637-41ED-9FC0-34BA36525F20}">
      <dgm:prSet/>
      <dgm:spPr/>
      <dgm:t>
        <a:bodyPr/>
        <a:lstStyle/>
        <a:p>
          <a:endParaRPr lang="es-ES"/>
        </a:p>
      </dgm:t>
    </dgm:pt>
    <dgm:pt modelId="{5076FEB3-EF96-4B99-9B18-58AEAF518C93}" type="sibTrans" cxnId="{644F1DF9-3637-41ED-9FC0-34BA36525F20}">
      <dgm:prSet/>
      <dgm:spPr/>
      <dgm:t>
        <a:bodyPr/>
        <a:lstStyle/>
        <a:p>
          <a:endParaRPr lang="es-ES"/>
        </a:p>
      </dgm:t>
    </dgm:pt>
    <dgm:pt modelId="{B08F0325-4F13-4811-9EC9-5F7A9C472B8D}">
      <dgm:prSet phldrT="[Texto]" custT="1"/>
      <dgm:spPr/>
      <dgm:t>
        <a:bodyPr/>
        <a:lstStyle/>
        <a:p>
          <a:pPr algn="l"/>
          <a:r>
            <a:rPr lang="es-ES" sz="1500" dirty="0"/>
            <a:t>1. Caminos</a:t>
          </a:r>
        </a:p>
        <a:p>
          <a:pPr algn="l"/>
          <a:r>
            <a:rPr lang="es-ES" sz="1500" dirty="0"/>
            <a:t>2. Imágenes</a:t>
          </a:r>
        </a:p>
        <a:p>
          <a:pPr algn="l"/>
          <a:r>
            <a:rPr lang="es-ES" sz="1500" dirty="0"/>
            <a:t>3. Previsiones</a:t>
          </a:r>
        </a:p>
      </dgm:t>
    </dgm:pt>
    <dgm:pt modelId="{8036812F-93F4-42E0-ACA8-CE953474EADA}" type="parTrans" cxnId="{0B08CD72-AEF0-4A48-A8F8-61F9F35DB832}">
      <dgm:prSet/>
      <dgm:spPr/>
      <dgm:t>
        <a:bodyPr/>
        <a:lstStyle/>
        <a:p>
          <a:endParaRPr lang="es-ES"/>
        </a:p>
      </dgm:t>
    </dgm:pt>
    <dgm:pt modelId="{AF377A0F-D0E7-4955-BE65-5645A8C5C484}" type="sibTrans" cxnId="{0B08CD72-AEF0-4A48-A8F8-61F9F35DB832}">
      <dgm:prSet/>
      <dgm:spPr/>
      <dgm:t>
        <a:bodyPr/>
        <a:lstStyle/>
        <a:p>
          <a:endParaRPr lang="es-ES"/>
        </a:p>
      </dgm:t>
    </dgm:pt>
    <dgm:pt modelId="{4F6E2A8C-E363-4DFA-9607-AC62376E0965}" type="pres">
      <dgm:prSet presAssocID="{F8554739-395D-4F0F-8263-7A693ED20BFA}" presName="theList" presStyleCnt="0">
        <dgm:presLayoutVars>
          <dgm:dir/>
          <dgm:animLvl val="lvl"/>
          <dgm:resizeHandles val="exact"/>
        </dgm:presLayoutVars>
      </dgm:prSet>
      <dgm:spPr/>
      <dgm:t>
        <a:bodyPr/>
        <a:lstStyle/>
        <a:p>
          <a:endParaRPr lang="es-ES"/>
        </a:p>
      </dgm:t>
    </dgm:pt>
    <dgm:pt modelId="{597D7311-D747-427E-A7B7-4AC1A9471EB0}" type="pres">
      <dgm:prSet presAssocID="{BB778A18-DCBB-4ABD-B843-FE33CA5B53F2}" presName="compNode" presStyleCnt="0"/>
      <dgm:spPr/>
    </dgm:pt>
    <dgm:pt modelId="{5E7BD6B9-E7A5-4EB5-85D4-FD0D90EA2A02}" type="pres">
      <dgm:prSet presAssocID="{BB778A18-DCBB-4ABD-B843-FE33CA5B53F2}" presName="aNode" presStyleLbl="bgShp" presStyleIdx="0" presStyleCnt="6"/>
      <dgm:spPr/>
      <dgm:t>
        <a:bodyPr/>
        <a:lstStyle/>
        <a:p>
          <a:endParaRPr lang="es-ES"/>
        </a:p>
      </dgm:t>
    </dgm:pt>
    <dgm:pt modelId="{3D3A375A-4072-403F-924E-ECF289F744A0}" type="pres">
      <dgm:prSet presAssocID="{BB778A18-DCBB-4ABD-B843-FE33CA5B53F2}" presName="textNode" presStyleLbl="bgShp" presStyleIdx="0" presStyleCnt="6"/>
      <dgm:spPr/>
      <dgm:t>
        <a:bodyPr/>
        <a:lstStyle/>
        <a:p>
          <a:endParaRPr lang="es-ES"/>
        </a:p>
      </dgm:t>
    </dgm:pt>
    <dgm:pt modelId="{98743953-5494-4938-BB3E-25D21C3083F1}" type="pres">
      <dgm:prSet presAssocID="{BB778A18-DCBB-4ABD-B843-FE33CA5B53F2}" presName="compChildNode" presStyleCnt="0"/>
      <dgm:spPr/>
    </dgm:pt>
    <dgm:pt modelId="{482BDFB0-2E45-4F92-AFBE-CBB1941BB3C1}" type="pres">
      <dgm:prSet presAssocID="{BB778A18-DCBB-4ABD-B843-FE33CA5B53F2}" presName="theInnerList" presStyleCnt="0"/>
      <dgm:spPr/>
    </dgm:pt>
    <dgm:pt modelId="{D0537EB3-8E25-4E2B-90B1-6FDEA71838AC}" type="pres">
      <dgm:prSet presAssocID="{E8808B1C-52B0-4F6F-9C72-B0861EEA4497}" presName="childNode" presStyleLbl="node1" presStyleIdx="0" presStyleCnt="6">
        <dgm:presLayoutVars>
          <dgm:bulletEnabled val="1"/>
        </dgm:presLayoutVars>
      </dgm:prSet>
      <dgm:spPr/>
      <dgm:t>
        <a:bodyPr/>
        <a:lstStyle/>
        <a:p>
          <a:endParaRPr lang="es-ES"/>
        </a:p>
      </dgm:t>
    </dgm:pt>
    <dgm:pt modelId="{1D7AC7DA-CF1A-4A9A-A8C6-60F806F266D3}" type="pres">
      <dgm:prSet presAssocID="{BB778A18-DCBB-4ABD-B843-FE33CA5B53F2}" presName="aSpace" presStyleCnt="0"/>
      <dgm:spPr/>
    </dgm:pt>
    <dgm:pt modelId="{0C8B2D5B-6401-44AA-92AB-FCBBF732E9DD}" type="pres">
      <dgm:prSet presAssocID="{2A696A0A-A0DF-4BB0-983E-51A25BECDC43}" presName="compNode" presStyleCnt="0"/>
      <dgm:spPr/>
    </dgm:pt>
    <dgm:pt modelId="{37F086E9-2F8C-45EF-B23D-CC54A1BADDEB}" type="pres">
      <dgm:prSet presAssocID="{2A696A0A-A0DF-4BB0-983E-51A25BECDC43}" presName="aNode" presStyleLbl="bgShp" presStyleIdx="1" presStyleCnt="6"/>
      <dgm:spPr/>
      <dgm:t>
        <a:bodyPr/>
        <a:lstStyle/>
        <a:p>
          <a:endParaRPr lang="es-ES"/>
        </a:p>
      </dgm:t>
    </dgm:pt>
    <dgm:pt modelId="{F72128FD-989B-4B63-92C8-49DC9E3EC963}" type="pres">
      <dgm:prSet presAssocID="{2A696A0A-A0DF-4BB0-983E-51A25BECDC43}" presName="textNode" presStyleLbl="bgShp" presStyleIdx="1" presStyleCnt="6"/>
      <dgm:spPr/>
      <dgm:t>
        <a:bodyPr/>
        <a:lstStyle/>
        <a:p>
          <a:endParaRPr lang="es-ES"/>
        </a:p>
      </dgm:t>
    </dgm:pt>
    <dgm:pt modelId="{4D25B916-4956-4549-9132-E4BD8AD85FE5}" type="pres">
      <dgm:prSet presAssocID="{2A696A0A-A0DF-4BB0-983E-51A25BECDC43}" presName="compChildNode" presStyleCnt="0"/>
      <dgm:spPr/>
    </dgm:pt>
    <dgm:pt modelId="{754C88D4-A587-4F43-A686-718150B004FA}" type="pres">
      <dgm:prSet presAssocID="{2A696A0A-A0DF-4BB0-983E-51A25BECDC43}" presName="theInnerList" presStyleCnt="0"/>
      <dgm:spPr/>
    </dgm:pt>
    <dgm:pt modelId="{78753F3E-7F89-4D97-8377-9AE015A5FE58}" type="pres">
      <dgm:prSet presAssocID="{543CE04B-282D-4B59-9078-3943B48321E2}" presName="childNode" presStyleLbl="node1" presStyleIdx="1" presStyleCnt="6">
        <dgm:presLayoutVars>
          <dgm:bulletEnabled val="1"/>
        </dgm:presLayoutVars>
      </dgm:prSet>
      <dgm:spPr/>
      <dgm:t>
        <a:bodyPr/>
        <a:lstStyle/>
        <a:p>
          <a:endParaRPr lang="es-ES"/>
        </a:p>
      </dgm:t>
    </dgm:pt>
    <dgm:pt modelId="{A4F887B0-BCC9-4591-8628-231F75A836B0}" type="pres">
      <dgm:prSet presAssocID="{2A696A0A-A0DF-4BB0-983E-51A25BECDC43}" presName="aSpace" presStyleCnt="0"/>
      <dgm:spPr/>
    </dgm:pt>
    <dgm:pt modelId="{2EDF7C9A-7F81-409C-B50E-C56B9AD2F049}" type="pres">
      <dgm:prSet presAssocID="{BBA9AD5E-EA5A-4C17-8441-FAA6A57447F0}" presName="compNode" presStyleCnt="0"/>
      <dgm:spPr/>
    </dgm:pt>
    <dgm:pt modelId="{7EC6D2A5-99C2-4DC3-B4E1-43A9DE71B15C}" type="pres">
      <dgm:prSet presAssocID="{BBA9AD5E-EA5A-4C17-8441-FAA6A57447F0}" presName="aNode" presStyleLbl="bgShp" presStyleIdx="2" presStyleCnt="6"/>
      <dgm:spPr/>
      <dgm:t>
        <a:bodyPr/>
        <a:lstStyle/>
        <a:p>
          <a:endParaRPr lang="es-ES"/>
        </a:p>
      </dgm:t>
    </dgm:pt>
    <dgm:pt modelId="{CEFDE5F9-8CE9-43B2-8175-8220A20244CD}" type="pres">
      <dgm:prSet presAssocID="{BBA9AD5E-EA5A-4C17-8441-FAA6A57447F0}" presName="textNode" presStyleLbl="bgShp" presStyleIdx="2" presStyleCnt="6"/>
      <dgm:spPr/>
      <dgm:t>
        <a:bodyPr/>
        <a:lstStyle/>
        <a:p>
          <a:endParaRPr lang="es-ES"/>
        </a:p>
      </dgm:t>
    </dgm:pt>
    <dgm:pt modelId="{1A167EB9-7177-4B62-8A8D-E5136836C90C}" type="pres">
      <dgm:prSet presAssocID="{BBA9AD5E-EA5A-4C17-8441-FAA6A57447F0}" presName="compChildNode" presStyleCnt="0"/>
      <dgm:spPr/>
    </dgm:pt>
    <dgm:pt modelId="{381DE055-F494-45B5-9E6D-19AE2B1FD730}" type="pres">
      <dgm:prSet presAssocID="{BBA9AD5E-EA5A-4C17-8441-FAA6A57447F0}" presName="theInnerList" presStyleCnt="0"/>
      <dgm:spPr/>
    </dgm:pt>
    <dgm:pt modelId="{8DCD2526-1B76-42FE-BA27-886910992410}" type="pres">
      <dgm:prSet presAssocID="{6C9B86C7-15AF-48CA-990C-30F8F79C3E6B}" presName="childNode" presStyleLbl="node1" presStyleIdx="2" presStyleCnt="6">
        <dgm:presLayoutVars>
          <dgm:bulletEnabled val="1"/>
        </dgm:presLayoutVars>
      </dgm:prSet>
      <dgm:spPr/>
      <dgm:t>
        <a:bodyPr/>
        <a:lstStyle/>
        <a:p>
          <a:endParaRPr lang="es-ES"/>
        </a:p>
      </dgm:t>
    </dgm:pt>
    <dgm:pt modelId="{EEDEB3D7-CEA7-4BB4-BB08-E1A6AB7E9A76}" type="pres">
      <dgm:prSet presAssocID="{BBA9AD5E-EA5A-4C17-8441-FAA6A57447F0}" presName="aSpace" presStyleCnt="0"/>
      <dgm:spPr/>
    </dgm:pt>
    <dgm:pt modelId="{F6AE3B73-0FE8-4C32-9F24-92D0F40B07F4}" type="pres">
      <dgm:prSet presAssocID="{D16A6268-8C12-4BC9-98AF-4518E2248A41}" presName="compNode" presStyleCnt="0"/>
      <dgm:spPr/>
    </dgm:pt>
    <dgm:pt modelId="{C0059D16-292D-42F8-BEE4-32576A43A9EC}" type="pres">
      <dgm:prSet presAssocID="{D16A6268-8C12-4BC9-98AF-4518E2248A41}" presName="aNode" presStyleLbl="bgShp" presStyleIdx="3" presStyleCnt="6"/>
      <dgm:spPr/>
      <dgm:t>
        <a:bodyPr/>
        <a:lstStyle/>
        <a:p>
          <a:endParaRPr lang="es-ES"/>
        </a:p>
      </dgm:t>
    </dgm:pt>
    <dgm:pt modelId="{6A30C50E-2922-4093-A96E-4B9010BA2559}" type="pres">
      <dgm:prSet presAssocID="{D16A6268-8C12-4BC9-98AF-4518E2248A41}" presName="textNode" presStyleLbl="bgShp" presStyleIdx="3" presStyleCnt="6"/>
      <dgm:spPr/>
      <dgm:t>
        <a:bodyPr/>
        <a:lstStyle/>
        <a:p>
          <a:endParaRPr lang="es-ES"/>
        </a:p>
      </dgm:t>
    </dgm:pt>
    <dgm:pt modelId="{B937EF65-8682-4C21-89CC-864933D6E1E8}" type="pres">
      <dgm:prSet presAssocID="{D16A6268-8C12-4BC9-98AF-4518E2248A41}" presName="compChildNode" presStyleCnt="0"/>
      <dgm:spPr/>
    </dgm:pt>
    <dgm:pt modelId="{6491DD49-3B39-4786-9BE5-698862045B85}" type="pres">
      <dgm:prSet presAssocID="{D16A6268-8C12-4BC9-98AF-4518E2248A41}" presName="theInnerList" presStyleCnt="0"/>
      <dgm:spPr/>
    </dgm:pt>
    <dgm:pt modelId="{E489B08A-73BC-43C1-856D-68B6780B4BE9}" type="pres">
      <dgm:prSet presAssocID="{41A67036-513E-47BE-88A4-9DE7FD46F3F7}" presName="childNode" presStyleLbl="node1" presStyleIdx="3" presStyleCnt="6">
        <dgm:presLayoutVars>
          <dgm:bulletEnabled val="1"/>
        </dgm:presLayoutVars>
      </dgm:prSet>
      <dgm:spPr/>
      <dgm:t>
        <a:bodyPr/>
        <a:lstStyle/>
        <a:p>
          <a:endParaRPr lang="es-ES"/>
        </a:p>
      </dgm:t>
    </dgm:pt>
    <dgm:pt modelId="{1A555646-45D1-46AB-89E1-8FD694883630}" type="pres">
      <dgm:prSet presAssocID="{D16A6268-8C12-4BC9-98AF-4518E2248A41}" presName="aSpace" presStyleCnt="0"/>
      <dgm:spPr/>
    </dgm:pt>
    <dgm:pt modelId="{0AA6ADCA-588A-4CDD-8EAE-71A9A2BC1A9F}" type="pres">
      <dgm:prSet presAssocID="{2D3AFD68-BD0A-4229-8392-AA7581840185}" presName="compNode" presStyleCnt="0"/>
      <dgm:spPr/>
    </dgm:pt>
    <dgm:pt modelId="{9FCFF795-7834-4C2A-8AC9-ACAC5BAB01AF}" type="pres">
      <dgm:prSet presAssocID="{2D3AFD68-BD0A-4229-8392-AA7581840185}" presName="aNode" presStyleLbl="bgShp" presStyleIdx="4" presStyleCnt="6"/>
      <dgm:spPr/>
      <dgm:t>
        <a:bodyPr/>
        <a:lstStyle/>
        <a:p>
          <a:endParaRPr lang="es-ES"/>
        </a:p>
      </dgm:t>
    </dgm:pt>
    <dgm:pt modelId="{4429358E-E0AC-4782-AB2E-FEB33408B9C2}" type="pres">
      <dgm:prSet presAssocID="{2D3AFD68-BD0A-4229-8392-AA7581840185}" presName="textNode" presStyleLbl="bgShp" presStyleIdx="4" presStyleCnt="6"/>
      <dgm:spPr/>
      <dgm:t>
        <a:bodyPr/>
        <a:lstStyle/>
        <a:p>
          <a:endParaRPr lang="es-ES"/>
        </a:p>
      </dgm:t>
    </dgm:pt>
    <dgm:pt modelId="{1FB51FB4-BCC5-4418-B183-59B56CBF2473}" type="pres">
      <dgm:prSet presAssocID="{2D3AFD68-BD0A-4229-8392-AA7581840185}" presName="compChildNode" presStyleCnt="0"/>
      <dgm:spPr/>
    </dgm:pt>
    <dgm:pt modelId="{FE349D9C-8745-4C9E-A5CB-39EF1A1FD213}" type="pres">
      <dgm:prSet presAssocID="{2D3AFD68-BD0A-4229-8392-AA7581840185}" presName="theInnerList" presStyleCnt="0"/>
      <dgm:spPr/>
    </dgm:pt>
    <dgm:pt modelId="{CE26A55D-3568-4777-B49C-AF9A9B2BA052}" type="pres">
      <dgm:prSet presAssocID="{4F94343F-55A3-46DF-A50E-10DF1F7A9BCC}" presName="childNode" presStyleLbl="node1" presStyleIdx="4" presStyleCnt="6">
        <dgm:presLayoutVars>
          <dgm:bulletEnabled val="1"/>
        </dgm:presLayoutVars>
      </dgm:prSet>
      <dgm:spPr/>
      <dgm:t>
        <a:bodyPr/>
        <a:lstStyle/>
        <a:p>
          <a:endParaRPr lang="es-ES"/>
        </a:p>
      </dgm:t>
    </dgm:pt>
    <dgm:pt modelId="{F66AE559-20D3-4553-A737-876C60719834}" type="pres">
      <dgm:prSet presAssocID="{2D3AFD68-BD0A-4229-8392-AA7581840185}" presName="aSpace" presStyleCnt="0"/>
      <dgm:spPr/>
    </dgm:pt>
    <dgm:pt modelId="{0ED78AA4-9C1B-4F83-B194-97BA78F6EB37}" type="pres">
      <dgm:prSet presAssocID="{277F22BD-EE59-410E-8955-F3D4D7197A20}" presName="compNode" presStyleCnt="0"/>
      <dgm:spPr/>
    </dgm:pt>
    <dgm:pt modelId="{90AE07F9-4EF2-47B9-9309-9FA599A87FD5}" type="pres">
      <dgm:prSet presAssocID="{277F22BD-EE59-410E-8955-F3D4D7197A20}" presName="aNode" presStyleLbl="bgShp" presStyleIdx="5" presStyleCnt="6"/>
      <dgm:spPr/>
      <dgm:t>
        <a:bodyPr/>
        <a:lstStyle/>
        <a:p>
          <a:endParaRPr lang="es-ES"/>
        </a:p>
      </dgm:t>
    </dgm:pt>
    <dgm:pt modelId="{B414C716-BE93-4EF3-A6CE-F43F5830866A}" type="pres">
      <dgm:prSet presAssocID="{277F22BD-EE59-410E-8955-F3D4D7197A20}" presName="textNode" presStyleLbl="bgShp" presStyleIdx="5" presStyleCnt="6"/>
      <dgm:spPr/>
      <dgm:t>
        <a:bodyPr/>
        <a:lstStyle/>
        <a:p>
          <a:endParaRPr lang="es-ES"/>
        </a:p>
      </dgm:t>
    </dgm:pt>
    <dgm:pt modelId="{0F4E31D7-64BB-47FA-89D3-79232DCBE1A3}" type="pres">
      <dgm:prSet presAssocID="{277F22BD-EE59-410E-8955-F3D4D7197A20}" presName="compChildNode" presStyleCnt="0"/>
      <dgm:spPr/>
    </dgm:pt>
    <dgm:pt modelId="{DA3602D2-D52A-4A18-9239-B6E800526C3C}" type="pres">
      <dgm:prSet presAssocID="{277F22BD-EE59-410E-8955-F3D4D7197A20}" presName="theInnerList" presStyleCnt="0"/>
      <dgm:spPr/>
    </dgm:pt>
    <dgm:pt modelId="{7D9522B0-550E-4901-8624-461846B2C6D3}" type="pres">
      <dgm:prSet presAssocID="{B08F0325-4F13-4811-9EC9-5F7A9C472B8D}" presName="childNode" presStyleLbl="node1" presStyleIdx="5" presStyleCnt="6">
        <dgm:presLayoutVars>
          <dgm:bulletEnabled val="1"/>
        </dgm:presLayoutVars>
      </dgm:prSet>
      <dgm:spPr/>
      <dgm:t>
        <a:bodyPr/>
        <a:lstStyle/>
        <a:p>
          <a:endParaRPr lang="es-ES"/>
        </a:p>
      </dgm:t>
    </dgm:pt>
  </dgm:ptLst>
  <dgm:cxnLst>
    <dgm:cxn modelId="{F9455030-9DA7-44E6-AECC-227E20E371CF}" type="presOf" srcId="{BBA9AD5E-EA5A-4C17-8441-FAA6A57447F0}" destId="{7EC6D2A5-99C2-4DC3-B4E1-43A9DE71B15C}" srcOrd="0" destOrd="0" presId="urn:microsoft.com/office/officeart/2005/8/layout/lProcess2"/>
    <dgm:cxn modelId="{63E6A5E3-98E2-4108-88EA-DFED9C76B175}" type="presOf" srcId="{B08F0325-4F13-4811-9EC9-5F7A9C472B8D}" destId="{7D9522B0-550E-4901-8624-461846B2C6D3}" srcOrd="0" destOrd="0" presId="urn:microsoft.com/office/officeart/2005/8/layout/lProcess2"/>
    <dgm:cxn modelId="{B8ED569A-4CBC-480A-9C56-25F32836408B}" type="presOf" srcId="{4F94343F-55A3-46DF-A50E-10DF1F7A9BCC}" destId="{CE26A55D-3568-4777-B49C-AF9A9B2BA052}" srcOrd="0" destOrd="0" presId="urn:microsoft.com/office/officeart/2005/8/layout/lProcess2"/>
    <dgm:cxn modelId="{14F17A50-47AF-4CAE-A067-7B51E817BC79}" srcId="{F8554739-395D-4F0F-8263-7A693ED20BFA}" destId="{BB778A18-DCBB-4ABD-B843-FE33CA5B53F2}" srcOrd="0" destOrd="0" parTransId="{49D5F0CA-3DA8-4B51-872F-BEDA3BF03B24}" sibTransId="{5BE7BA45-C567-4D1E-9192-95AA430B9C53}"/>
    <dgm:cxn modelId="{203E1611-C02C-42B7-921C-E748A94C5646}" type="presOf" srcId="{2A696A0A-A0DF-4BB0-983E-51A25BECDC43}" destId="{37F086E9-2F8C-45EF-B23D-CC54A1BADDEB}" srcOrd="0" destOrd="0" presId="urn:microsoft.com/office/officeart/2005/8/layout/lProcess2"/>
    <dgm:cxn modelId="{B5871AF3-406E-46EC-90AC-0073B804A169}" type="presOf" srcId="{6C9B86C7-15AF-48CA-990C-30F8F79C3E6B}" destId="{8DCD2526-1B76-42FE-BA27-886910992410}" srcOrd="0" destOrd="0" presId="urn:microsoft.com/office/officeart/2005/8/layout/lProcess2"/>
    <dgm:cxn modelId="{C45D1AD2-24B9-47CD-9007-E1B3C6754FFE}" srcId="{F8554739-395D-4F0F-8263-7A693ED20BFA}" destId="{2A696A0A-A0DF-4BB0-983E-51A25BECDC43}" srcOrd="1" destOrd="0" parTransId="{C60EDE69-7310-400E-BA2B-643951C33844}" sibTransId="{ABF3EAF1-C265-401F-AF01-FE602614F448}"/>
    <dgm:cxn modelId="{362999CD-61A7-456E-BE0E-12B17E6A2B1F}" type="presOf" srcId="{2A696A0A-A0DF-4BB0-983E-51A25BECDC43}" destId="{F72128FD-989B-4B63-92C8-49DC9E3EC963}" srcOrd="1" destOrd="0" presId="urn:microsoft.com/office/officeart/2005/8/layout/lProcess2"/>
    <dgm:cxn modelId="{3F8DBE70-2064-4E05-82D6-71105206F065}" srcId="{2A696A0A-A0DF-4BB0-983E-51A25BECDC43}" destId="{543CE04B-282D-4B59-9078-3943B48321E2}" srcOrd="0" destOrd="0" parTransId="{C24E5413-5506-4C0D-B07F-0B55AE01BC70}" sibTransId="{E4AEEF3E-6CD0-40DC-84FC-AA34655A5CD7}"/>
    <dgm:cxn modelId="{F7B592E0-EA94-48FC-94EB-61E778A52B68}" type="presOf" srcId="{BBA9AD5E-EA5A-4C17-8441-FAA6A57447F0}" destId="{CEFDE5F9-8CE9-43B2-8175-8220A20244CD}" srcOrd="1" destOrd="0" presId="urn:microsoft.com/office/officeart/2005/8/layout/lProcess2"/>
    <dgm:cxn modelId="{33001D6A-5E05-47AE-B393-636BC1EF4917}" type="presOf" srcId="{2D3AFD68-BD0A-4229-8392-AA7581840185}" destId="{4429358E-E0AC-4782-AB2E-FEB33408B9C2}" srcOrd="1" destOrd="0" presId="urn:microsoft.com/office/officeart/2005/8/layout/lProcess2"/>
    <dgm:cxn modelId="{0B08CD72-AEF0-4A48-A8F8-61F9F35DB832}" srcId="{277F22BD-EE59-410E-8955-F3D4D7197A20}" destId="{B08F0325-4F13-4811-9EC9-5F7A9C472B8D}" srcOrd="0" destOrd="0" parTransId="{8036812F-93F4-42E0-ACA8-CE953474EADA}" sibTransId="{AF377A0F-D0E7-4955-BE65-5645A8C5C484}"/>
    <dgm:cxn modelId="{725F91CC-FC77-421B-9C16-AF15698C560E}" type="presOf" srcId="{F8554739-395D-4F0F-8263-7A693ED20BFA}" destId="{4F6E2A8C-E363-4DFA-9607-AC62376E0965}" srcOrd="0" destOrd="0" presId="urn:microsoft.com/office/officeart/2005/8/layout/lProcess2"/>
    <dgm:cxn modelId="{00D521A8-651C-48E0-9F89-31AEF72584FF}" type="presOf" srcId="{41A67036-513E-47BE-88A4-9DE7FD46F3F7}" destId="{E489B08A-73BC-43C1-856D-68B6780B4BE9}" srcOrd="0" destOrd="0" presId="urn:microsoft.com/office/officeart/2005/8/layout/lProcess2"/>
    <dgm:cxn modelId="{4731CC9E-173C-4530-960F-605AC05D61E1}" type="presOf" srcId="{277F22BD-EE59-410E-8955-F3D4D7197A20}" destId="{B414C716-BE93-4EF3-A6CE-F43F5830866A}" srcOrd="1" destOrd="0" presId="urn:microsoft.com/office/officeart/2005/8/layout/lProcess2"/>
    <dgm:cxn modelId="{644F1DF9-3637-41ED-9FC0-34BA36525F20}" srcId="{F8554739-395D-4F0F-8263-7A693ED20BFA}" destId="{277F22BD-EE59-410E-8955-F3D4D7197A20}" srcOrd="5" destOrd="0" parTransId="{262F8A6C-0680-46A8-857C-A1D192F898F7}" sibTransId="{5076FEB3-EF96-4B99-9B18-58AEAF518C93}"/>
    <dgm:cxn modelId="{C48BF070-F5D9-40DA-A4CF-61BBAC26A24D}" srcId="{BBA9AD5E-EA5A-4C17-8441-FAA6A57447F0}" destId="{6C9B86C7-15AF-48CA-990C-30F8F79C3E6B}" srcOrd="0" destOrd="0" parTransId="{6B5C0181-9E30-4EE0-9513-A21A3510DEEE}" sibTransId="{87083B6E-75A4-4F66-A805-AF1C4E81DCB9}"/>
    <dgm:cxn modelId="{C1D64A07-4587-4435-97DA-D2B72DAB0F8B}" type="presOf" srcId="{BB778A18-DCBB-4ABD-B843-FE33CA5B53F2}" destId="{3D3A375A-4072-403F-924E-ECF289F744A0}" srcOrd="1" destOrd="0" presId="urn:microsoft.com/office/officeart/2005/8/layout/lProcess2"/>
    <dgm:cxn modelId="{B5953416-1298-477B-A052-8ACF769BBD63}" type="presOf" srcId="{277F22BD-EE59-410E-8955-F3D4D7197A20}" destId="{90AE07F9-4EF2-47B9-9309-9FA599A87FD5}" srcOrd="0" destOrd="0" presId="urn:microsoft.com/office/officeart/2005/8/layout/lProcess2"/>
    <dgm:cxn modelId="{D61B3839-BD61-473A-B186-CA7C62CF5A89}" type="presOf" srcId="{D16A6268-8C12-4BC9-98AF-4518E2248A41}" destId="{6A30C50E-2922-4093-A96E-4B9010BA2559}" srcOrd="1" destOrd="0" presId="urn:microsoft.com/office/officeart/2005/8/layout/lProcess2"/>
    <dgm:cxn modelId="{2E6BEF1F-7645-4377-8BB9-690418DCBAC3}" srcId="{BB778A18-DCBB-4ABD-B843-FE33CA5B53F2}" destId="{E8808B1C-52B0-4F6F-9C72-B0861EEA4497}" srcOrd="0" destOrd="0" parTransId="{C7753FB0-0AAB-42F0-99FD-007DB82598BE}" sibTransId="{BD63917E-5613-4429-93DA-E6344D373EE3}"/>
    <dgm:cxn modelId="{5F6180C3-28D5-4C85-8C2C-D06E64B02C91}" srcId="{F8554739-395D-4F0F-8263-7A693ED20BFA}" destId="{D16A6268-8C12-4BC9-98AF-4518E2248A41}" srcOrd="3" destOrd="0" parTransId="{10B5BF86-BED1-4857-B12A-997D0D3CFDED}" sibTransId="{DB846423-C72A-4B6C-89F1-87DEF3F91B1A}"/>
    <dgm:cxn modelId="{79A990B1-6562-4C62-905E-AD675B8D8E1D}" type="presOf" srcId="{D16A6268-8C12-4BC9-98AF-4518E2248A41}" destId="{C0059D16-292D-42F8-BEE4-32576A43A9EC}" srcOrd="0" destOrd="0" presId="urn:microsoft.com/office/officeart/2005/8/layout/lProcess2"/>
    <dgm:cxn modelId="{C6397875-EDBD-4F80-8CC4-3F90D69EF18A}" srcId="{F8554739-395D-4F0F-8263-7A693ED20BFA}" destId="{2D3AFD68-BD0A-4229-8392-AA7581840185}" srcOrd="4" destOrd="0" parTransId="{D361F066-F3AA-4120-8B0A-BDB8D09376BA}" sibTransId="{5C229962-AF5D-418F-93BB-1C326E79DA42}"/>
    <dgm:cxn modelId="{C0A54CC6-5414-44A5-A973-C470A25F4662}" srcId="{2D3AFD68-BD0A-4229-8392-AA7581840185}" destId="{4F94343F-55A3-46DF-A50E-10DF1F7A9BCC}" srcOrd="0" destOrd="0" parTransId="{2FAB58E8-14B8-4DB8-AA1D-BF35E9B30B8C}" sibTransId="{6408889C-829F-458B-BCD9-CAB109476EBB}"/>
    <dgm:cxn modelId="{96007565-FCAC-427D-8F0A-93FD0F2D7284}" type="presOf" srcId="{2D3AFD68-BD0A-4229-8392-AA7581840185}" destId="{9FCFF795-7834-4C2A-8AC9-ACAC5BAB01AF}" srcOrd="0" destOrd="0" presId="urn:microsoft.com/office/officeart/2005/8/layout/lProcess2"/>
    <dgm:cxn modelId="{C1048CF9-2DB0-4CAC-AB06-9B185D8E269F}" type="presOf" srcId="{543CE04B-282D-4B59-9078-3943B48321E2}" destId="{78753F3E-7F89-4D97-8377-9AE015A5FE58}" srcOrd="0" destOrd="0" presId="urn:microsoft.com/office/officeart/2005/8/layout/lProcess2"/>
    <dgm:cxn modelId="{DF38E3EA-85C5-418B-A7F4-7166406E9814}" type="presOf" srcId="{BB778A18-DCBB-4ABD-B843-FE33CA5B53F2}" destId="{5E7BD6B9-E7A5-4EB5-85D4-FD0D90EA2A02}" srcOrd="0" destOrd="0" presId="urn:microsoft.com/office/officeart/2005/8/layout/lProcess2"/>
    <dgm:cxn modelId="{28DF7409-6DD0-488C-9AD5-3772E4D11EC1}" srcId="{D16A6268-8C12-4BC9-98AF-4518E2248A41}" destId="{41A67036-513E-47BE-88A4-9DE7FD46F3F7}" srcOrd="0" destOrd="0" parTransId="{0725EC44-0B69-4392-BA9D-E4D81C2D60ED}" sibTransId="{17FC6E58-CD22-470C-B565-B211556A684E}"/>
    <dgm:cxn modelId="{87B05E01-FC3F-4665-AA7A-ABF22664900E}" srcId="{F8554739-395D-4F0F-8263-7A693ED20BFA}" destId="{BBA9AD5E-EA5A-4C17-8441-FAA6A57447F0}" srcOrd="2" destOrd="0" parTransId="{8CFC400A-0B81-4C37-8FCA-AE683E99C6AD}" sibTransId="{A50F6B37-2146-40A1-AF4A-26F07D3A2856}"/>
    <dgm:cxn modelId="{C195EEA1-94B5-4F84-A716-B03F0D14BBB7}" type="presOf" srcId="{E8808B1C-52B0-4F6F-9C72-B0861EEA4497}" destId="{D0537EB3-8E25-4E2B-90B1-6FDEA71838AC}" srcOrd="0" destOrd="0" presId="urn:microsoft.com/office/officeart/2005/8/layout/lProcess2"/>
    <dgm:cxn modelId="{39C7CCED-8AB3-4C94-B248-962E6AC95D99}" type="presParOf" srcId="{4F6E2A8C-E363-4DFA-9607-AC62376E0965}" destId="{597D7311-D747-427E-A7B7-4AC1A9471EB0}" srcOrd="0" destOrd="0" presId="urn:microsoft.com/office/officeart/2005/8/layout/lProcess2"/>
    <dgm:cxn modelId="{63A93F8B-CB27-44C6-BC4A-E00268DD8BD7}" type="presParOf" srcId="{597D7311-D747-427E-A7B7-4AC1A9471EB0}" destId="{5E7BD6B9-E7A5-4EB5-85D4-FD0D90EA2A02}" srcOrd="0" destOrd="0" presId="urn:microsoft.com/office/officeart/2005/8/layout/lProcess2"/>
    <dgm:cxn modelId="{4F3D7D2E-E11F-4E44-AC02-839955202332}" type="presParOf" srcId="{597D7311-D747-427E-A7B7-4AC1A9471EB0}" destId="{3D3A375A-4072-403F-924E-ECF289F744A0}" srcOrd="1" destOrd="0" presId="urn:microsoft.com/office/officeart/2005/8/layout/lProcess2"/>
    <dgm:cxn modelId="{9269AD20-6324-4CC7-BBCE-A59337131831}" type="presParOf" srcId="{597D7311-D747-427E-A7B7-4AC1A9471EB0}" destId="{98743953-5494-4938-BB3E-25D21C3083F1}" srcOrd="2" destOrd="0" presId="urn:microsoft.com/office/officeart/2005/8/layout/lProcess2"/>
    <dgm:cxn modelId="{0ECDA057-BBCB-49E6-A89E-2F48377AB2D1}" type="presParOf" srcId="{98743953-5494-4938-BB3E-25D21C3083F1}" destId="{482BDFB0-2E45-4F92-AFBE-CBB1941BB3C1}" srcOrd="0" destOrd="0" presId="urn:microsoft.com/office/officeart/2005/8/layout/lProcess2"/>
    <dgm:cxn modelId="{0ADA9C59-72BC-4632-B62B-BB94639E1247}" type="presParOf" srcId="{482BDFB0-2E45-4F92-AFBE-CBB1941BB3C1}" destId="{D0537EB3-8E25-4E2B-90B1-6FDEA71838AC}" srcOrd="0" destOrd="0" presId="urn:microsoft.com/office/officeart/2005/8/layout/lProcess2"/>
    <dgm:cxn modelId="{EA76AF69-6014-4A6D-8095-C87E58B44E18}" type="presParOf" srcId="{4F6E2A8C-E363-4DFA-9607-AC62376E0965}" destId="{1D7AC7DA-CF1A-4A9A-A8C6-60F806F266D3}" srcOrd="1" destOrd="0" presId="urn:microsoft.com/office/officeart/2005/8/layout/lProcess2"/>
    <dgm:cxn modelId="{16F682CD-21BB-416D-8E6E-5E270E606B51}" type="presParOf" srcId="{4F6E2A8C-E363-4DFA-9607-AC62376E0965}" destId="{0C8B2D5B-6401-44AA-92AB-FCBBF732E9DD}" srcOrd="2" destOrd="0" presId="urn:microsoft.com/office/officeart/2005/8/layout/lProcess2"/>
    <dgm:cxn modelId="{2D120CDB-CCDF-4CD3-9D50-1711B17CA4D1}" type="presParOf" srcId="{0C8B2D5B-6401-44AA-92AB-FCBBF732E9DD}" destId="{37F086E9-2F8C-45EF-B23D-CC54A1BADDEB}" srcOrd="0" destOrd="0" presId="urn:microsoft.com/office/officeart/2005/8/layout/lProcess2"/>
    <dgm:cxn modelId="{CF6A022F-936D-4986-9ED7-1FBDFF11C208}" type="presParOf" srcId="{0C8B2D5B-6401-44AA-92AB-FCBBF732E9DD}" destId="{F72128FD-989B-4B63-92C8-49DC9E3EC963}" srcOrd="1" destOrd="0" presId="urn:microsoft.com/office/officeart/2005/8/layout/lProcess2"/>
    <dgm:cxn modelId="{DE3F1535-58DA-4CC2-AB90-AAF823E1F619}" type="presParOf" srcId="{0C8B2D5B-6401-44AA-92AB-FCBBF732E9DD}" destId="{4D25B916-4956-4549-9132-E4BD8AD85FE5}" srcOrd="2" destOrd="0" presId="urn:microsoft.com/office/officeart/2005/8/layout/lProcess2"/>
    <dgm:cxn modelId="{643F2AF8-F67B-4480-A1D7-DEB1C8695671}" type="presParOf" srcId="{4D25B916-4956-4549-9132-E4BD8AD85FE5}" destId="{754C88D4-A587-4F43-A686-718150B004FA}" srcOrd="0" destOrd="0" presId="urn:microsoft.com/office/officeart/2005/8/layout/lProcess2"/>
    <dgm:cxn modelId="{9310F401-91D2-4035-AAAA-8AD85C906163}" type="presParOf" srcId="{754C88D4-A587-4F43-A686-718150B004FA}" destId="{78753F3E-7F89-4D97-8377-9AE015A5FE58}" srcOrd="0" destOrd="0" presId="urn:microsoft.com/office/officeart/2005/8/layout/lProcess2"/>
    <dgm:cxn modelId="{0D7656E8-A3E6-46C2-BE8E-771149A56A8D}" type="presParOf" srcId="{4F6E2A8C-E363-4DFA-9607-AC62376E0965}" destId="{A4F887B0-BCC9-4591-8628-231F75A836B0}" srcOrd="3" destOrd="0" presId="urn:microsoft.com/office/officeart/2005/8/layout/lProcess2"/>
    <dgm:cxn modelId="{9EDAD893-2C0A-4CEE-A459-27EF1795720C}" type="presParOf" srcId="{4F6E2A8C-E363-4DFA-9607-AC62376E0965}" destId="{2EDF7C9A-7F81-409C-B50E-C56B9AD2F049}" srcOrd="4" destOrd="0" presId="urn:microsoft.com/office/officeart/2005/8/layout/lProcess2"/>
    <dgm:cxn modelId="{FE7DD27D-5E2D-48C3-A92C-A6FF1BFF8E8F}" type="presParOf" srcId="{2EDF7C9A-7F81-409C-B50E-C56B9AD2F049}" destId="{7EC6D2A5-99C2-4DC3-B4E1-43A9DE71B15C}" srcOrd="0" destOrd="0" presId="urn:microsoft.com/office/officeart/2005/8/layout/lProcess2"/>
    <dgm:cxn modelId="{81D292FF-26CE-4909-99E6-C37D9A60B373}" type="presParOf" srcId="{2EDF7C9A-7F81-409C-B50E-C56B9AD2F049}" destId="{CEFDE5F9-8CE9-43B2-8175-8220A20244CD}" srcOrd="1" destOrd="0" presId="urn:microsoft.com/office/officeart/2005/8/layout/lProcess2"/>
    <dgm:cxn modelId="{6BA87AEE-25BF-416D-872A-146DE95A7786}" type="presParOf" srcId="{2EDF7C9A-7F81-409C-B50E-C56B9AD2F049}" destId="{1A167EB9-7177-4B62-8A8D-E5136836C90C}" srcOrd="2" destOrd="0" presId="urn:microsoft.com/office/officeart/2005/8/layout/lProcess2"/>
    <dgm:cxn modelId="{A66FBB3F-CFE9-412F-99D0-18E2A996B8EE}" type="presParOf" srcId="{1A167EB9-7177-4B62-8A8D-E5136836C90C}" destId="{381DE055-F494-45B5-9E6D-19AE2B1FD730}" srcOrd="0" destOrd="0" presId="urn:microsoft.com/office/officeart/2005/8/layout/lProcess2"/>
    <dgm:cxn modelId="{32AE5475-6D80-4D44-815A-07BEA6D038D0}" type="presParOf" srcId="{381DE055-F494-45B5-9E6D-19AE2B1FD730}" destId="{8DCD2526-1B76-42FE-BA27-886910992410}" srcOrd="0" destOrd="0" presId="urn:microsoft.com/office/officeart/2005/8/layout/lProcess2"/>
    <dgm:cxn modelId="{A75C5680-36DC-43F5-87A2-4F5BFE956C70}" type="presParOf" srcId="{4F6E2A8C-E363-4DFA-9607-AC62376E0965}" destId="{EEDEB3D7-CEA7-4BB4-BB08-E1A6AB7E9A76}" srcOrd="5" destOrd="0" presId="urn:microsoft.com/office/officeart/2005/8/layout/lProcess2"/>
    <dgm:cxn modelId="{2EB4DCC8-A4CC-4096-B2D4-118679143601}" type="presParOf" srcId="{4F6E2A8C-E363-4DFA-9607-AC62376E0965}" destId="{F6AE3B73-0FE8-4C32-9F24-92D0F40B07F4}" srcOrd="6" destOrd="0" presId="urn:microsoft.com/office/officeart/2005/8/layout/lProcess2"/>
    <dgm:cxn modelId="{80B2B972-56F1-4285-B347-DEEDA608F9AC}" type="presParOf" srcId="{F6AE3B73-0FE8-4C32-9F24-92D0F40B07F4}" destId="{C0059D16-292D-42F8-BEE4-32576A43A9EC}" srcOrd="0" destOrd="0" presId="urn:microsoft.com/office/officeart/2005/8/layout/lProcess2"/>
    <dgm:cxn modelId="{0D97B450-D3AE-47D8-832E-348DF4C2F20C}" type="presParOf" srcId="{F6AE3B73-0FE8-4C32-9F24-92D0F40B07F4}" destId="{6A30C50E-2922-4093-A96E-4B9010BA2559}" srcOrd="1" destOrd="0" presId="urn:microsoft.com/office/officeart/2005/8/layout/lProcess2"/>
    <dgm:cxn modelId="{FA8191E0-C72D-4000-AA06-C24CBA37E085}" type="presParOf" srcId="{F6AE3B73-0FE8-4C32-9F24-92D0F40B07F4}" destId="{B937EF65-8682-4C21-89CC-864933D6E1E8}" srcOrd="2" destOrd="0" presId="urn:microsoft.com/office/officeart/2005/8/layout/lProcess2"/>
    <dgm:cxn modelId="{771A46A6-4179-4361-815C-3BDDADFC805E}" type="presParOf" srcId="{B937EF65-8682-4C21-89CC-864933D6E1E8}" destId="{6491DD49-3B39-4786-9BE5-698862045B85}" srcOrd="0" destOrd="0" presId="urn:microsoft.com/office/officeart/2005/8/layout/lProcess2"/>
    <dgm:cxn modelId="{38086647-1CD1-4B40-AF25-4FC8219BE4F7}" type="presParOf" srcId="{6491DD49-3B39-4786-9BE5-698862045B85}" destId="{E489B08A-73BC-43C1-856D-68B6780B4BE9}" srcOrd="0" destOrd="0" presId="urn:microsoft.com/office/officeart/2005/8/layout/lProcess2"/>
    <dgm:cxn modelId="{A56F911A-685B-491A-8087-4B0D6607BDCF}" type="presParOf" srcId="{4F6E2A8C-E363-4DFA-9607-AC62376E0965}" destId="{1A555646-45D1-46AB-89E1-8FD694883630}" srcOrd="7" destOrd="0" presId="urn:microsoft.com/office/officeart/2005/8/layout/lProcess2"/>
    <dgm:cxn modelId="{0552E380-D965-4E7F-9F5B-5F1D10951756}" type="presParOf" srcId="{4F6E2A8C-E363-4DFA-9607-AC62376E0965}" destId="{0AA6ADCA-588A-4CDD-8EAE-71A9A2BC1A9F}" srcOrd="8" destOrd="0" presId="urn:microsoft.com/office/officeart/2005/8/layout/lProcess2"/>
    <dgm:cxn modelId="{F33E6691-2560-44BA-BFF4-D95F43689ED4}" type="presParOf" srcId="{0AA6ADCA-588A-4CDD-8EAE-71A9A2BC1A9F}" destId="{9FCFF795-7834-4C2A-8AC9-ACAC5BAB01AF}" srcOrd="0" destOrd="0" presId="urn:microsoft.com/office/officeart/2005/8/layout/lProcess2"/>
    <dgm:cxn modelId="{0EB7DF07-325A-4F2E-B0AF-AA3998A516FD}" type="presParOf" srcId="{0AA6ADCA-588A-4CDD-8EAE-71A9A2BC1A9F}" destId="{4429358E-E0AC-4782-AB2E-FEB33408B9C2}" srcOrd="1" destOrd="0" presId="urn:microsoft.com/office/officeart/2005/8/layout/lProcess2"/>
    <dgm:cxn modelId="{20C1336D-628B-4E22-859A-8C42FC419B36}" type="presParOf" srcId="{0AA6ADCA-588A-4CDD-8EAE-71A9A2BC1A9F}" destId="{1FB51FB4-BCC5-4418-B183-59B56CBF2473}" srcOrd="2" destOrd="0" presId="urn:microsoft.com/office/officeart/2005/8/layout/lProcess2"/>
    <dgm:cxn modelId="{C7225399-3061-4EAF-B4FE-1E3A8C65EDC2}" type="presParOf" srcId="{1FB51FB4-BCC5-4418-B183-59B56CBF2473}" destId="{FE349D9C-8745-4C9E-A5CB-39EF1A1FD213}" srcOrd="0" destOrd="0" presId="urn:microsoft.com/office/officeart/2005/8/layout/lProcess2"/>
    <dgm:cxn modelId="{FECC73D6-843F-46DB-883D-7B554AE6F694}" type="presParOf" srcId="{FE349D9C-8745-4C9E-A5CB-39EF1A1FD213}" destId="{CE26A55D-3568-4777-B49C-AF9A9B2BA052}" srcOrd="0" destOrd="0" presId="urn:microsoft.com/office/officeart/2005/8/layout/lProcess2"/>
    <dgm:cxn modelId="{12DFD22C-71FB-4747-B6C0-AED91D712992}" type="presParOf" srcId="{4F6E2A8C-E363-4DFA-9607-AC62376E0965}" destId="{F66AE559-20D3-4553-A737-876C60719834}" srcOrd="9" destOrd="0" presId="urn:microsoft.com/office/officeart/2005/8/layout/lProcess2"/>
    <dgm:cxn modelId="{9FA7B93A-02B7-4744-97E9-67EE7F043293}" type="presParOf" srcId="{4F6E2A8C-E363-4DFA-9607-AC62376E0965}" destId="{0ED78AA4-9C1B-4F83-B194-97BA78F6EB37}" srcOrd="10" destOrd="0" presId="urn:microsoft.com/office/officeart/2005/8/layout/lProcess2"/>
    <dgm:cxn modelId="{4C9A7E63-5A05-4568-A700-1C820380FED2}" type="presParOf" srcId="{0ED78AA4-9C1B-4F83-B194-97BA78F6EB37}" destId="{90AE07F9-4EF2-47B9-9309-9FA599A87FD5}" srcOrd="0" destOrd="0" presId="urn:microsoft.com/office/officeart/2005/8/layout/lProcess2"/>
    <dgm:cxn modelId="{13FF0E16-0F55-46FD-BC6B-BF296E18712D}" type="presParOf" srcId="{0ED78AA4-9C1B-4F83-B194-97BA78F6EB37}" destId="{B414C716-BE93-4EF3-A6CE-F43F5830866A}" srcOrd="1" destOrd="0" presId="urn:microsoft.com/office/officeart/2005/8/layout/lProcess2"/>
    <dgm:cxn modelId="{C715DF19-29D3-4206-815F-A7C30B78623D}" type="presParOf" srcId="{0ED78AA4-9C1B-4F83-B194-97BA78F6EB37}" destId="{0F4E31D7-64BB-47FA-89D3-79232DCBE1A3}" srcOrd="2" destOrd="0" presId="urn:microsoft.com/office/officeart/2005/8/layout/lProcess2"/>
    <dgm:cxn modelId="{C85B0BC4-0FA4-4EA4-8A60-38913CF2BEDE}" type="presParOf" srcId="{0F4E31D7-64BB-47FA-89D3-79232DCBE1A3}" destId="{DA3602D2-D52A-4A18-9239-B6E800526C3C}" srcOrd="0" destOrd="0" presId="urn:microsoft.com/office/officeart/2005/8/layout/lProcess2"/>
    <dgm:cxn modelId="{B8ABFF10-CA9C-427D-9AE7-C27BEAFE08C5}" type="presParOf" srcId="{DA3602D2-D52A-4A18-9239-B6E800526C3C}" destId="{7D9522B0-550E-4901-8624-461846B2C6D3}"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066EA-2D02-4A6B-B5E4-6D19B650B971}" type="doc">
      <dgm:prSet loTypeId="urn:microsoft.com/office/officeart/2005/8/layout/process1" loCatId="process" qsTypeId="urn:microsoft.com/office/officeart/2005/8/quickstyle/simple1" qsCatId="simple" csTypeId="urn:microsoft.com/office/officeart/2005/8/colors/accent2_5" csCatId="accent2" phldr="1"/>
      <dgm:spPr/>
    </dgm:pt>
    <dgm:pt modelId="{7625673A-FDAA-4926-AB56-321DE5B465CC}">
      <dgm:prSet phldrT="[Text]" custT="1"/>
      <dgm:spPr/>
      <dgm:t>
        <a:bodyPr/>
        <a:lstStyle/>
        <a:p>
          <a:r>
            <a:rPr lang="en-US" sz="1400" b="1" u="sng" dirty="0" err="1">
              <a:solidFill>
                <a:schemeClr val="tx1"/>
              </a:solidFill>
              <a:latin typeface="Candara" panose="020E0502030303020204" pitchFamily="34" charset="0"/>
            </a:rPr>
            <a:t>Definición</a:t>
          </a:r>
          <a:r>
            <a:rPr lang="en-US" sz="1400" b="1" u="sng" dirty="0">
              <a:solidFill>
                <a:schemeClr val="tx1"/>
              </a:solidFill>
              <a:latin typeface="Candara" panose="020E0502030303020204" pitchFamily="34" charset="0"/>
            </a:rPr>
            <a:t> del </a:t>
          </a:r>
          <a:r>
            <a:rPr lang="en-US" sz="1400" b="1" u="sng" dirty="0" err="1">
              <a:solidFill>
                <a:schemeClr val="tx1"/>
              </a:solidFill>
              <a:latin typeface="Candara" panose="020E0502030303020204" pitchFamily="34" charset="0"/>
            </a:rPr>
            <a:t>sistema</a:t>
          </a:r>
          <a:r>
            <a:rPr lang="en-US" sz="1400" b="1" u="sng"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delimitar</a:t>
          </a:r>
          <a:r>
            <a:rPr lang="en-US" sz="1400" dirty="0">
              <a:solidFill>
                <a:schemeClr val="tx1"/>
              </a:solidFill>
              <a:latin typeface="Candara" panose="020E0502030303020204" pitchFamily="34" charset="0"/>
            </a:rPr>
            <a:t> el </a:t>
          </a:r>
          <a:r>
            <a:rPr lang="en-US" sz="1400" dirty="0" err="1">
              <a:solidFill>
                <a:schemeClr val="tx1"/>
              </a:solidFill>
              <a:latin typeface="Candara" panose="020E0502030303020204" pitchFamily="34" charset="0"/>
            </a:rPr>
            <a:t>objeto</a:t>
          </a:r>
          <a:r>
            <a:rPr lang="en-US" sz="1400" dirty="0">
              <a:solidFill>
                <a:schemeClr val="tx1"/>
              </a:solidFill>
              <a:latin typeface="Candara" panose="020E0502030303020204" pitchFamily="34" charset="0"/>
            </a:rPr>
            <a:t> de </a:t>
          </a:r>
          <a:r>
            <a:rPr lang="en-US" sz="1400" dirty="0" err="1">
              <a:solidFill>
                <a:schemeClr val="tx1"/>
              </a:solidFill>
              <a:latin typeface="Candara" panose="020E0502030303020204" pitchFamily="34" charset="0"/>
            </a:rPr>
            <a:t>trabajo</a:t>
          </a:r>
          <a:endParaRPr lang="en-US" sz="1400" dirty="0">
            <a:solidFill>
              <a:schemeClr val="tx1"/>
            </a:solidFill>
            <a:latin typeface="Candara" panose="020E0502030303020204" pitchFamily="34" charset="0"/>
          </a:endParaRPr>
        </a:p>
      </dgm:t>
    </dgm:pt>
    <dgm:pt modelId="{DC101D73-86A8-4F51-80D7-68DCA74FA020}" type="parTrans" cxnId="{A2B8172F-4F0D-4E1E-90CE-5747A3821220}">
      <dgm:prSet/>
      <dgm:spPr/>
      <dgm:t>
        <a:bodyPr/>
        <a:lstStyle/>
        <a:p>
          <a:endParaRPr lang="en-US" sz="1400">
            <a:solidFill>
              <a:schemeClr val="tx1"/>
            </a:solidFill>
            <a:latin typeface="Candara" panose="020E0502030303020204" pitchFamily="34" charset="0"/>
          </a:endParaRPr>
        </a:p>
      </dgm:t>
    </dgm:pt>
    <dgm:pt modelId="{67A6BCCB-C45F-4DCC-A5D6-40DEFB8843A6}" type="sibTrans" cxnId="{A2B8172F-4F0D-4E1E-90CE-5747A3821220}">
      <dgm:prSet custT="1"/>
      <dgm:spPr/>
      <dgm:t>
        <a:bodyPr/>
        <a:lstStyle/>
        <a:p>
          <a:endParaRPr lang="en-US" sz="1400">
            <a:solidFill>
              <a:schemeClr val="tx1"/>
            </a:solidFill>
            <a:latin typeface="Candara" panose="020E0502030303020204" pitchFamily="34" charset="0"/>
          </a:endParaRPr>
        </a:p>
      </dgm:t>
    </dgm:pt>
    <dgm:pt modelId="{CB22286D-EEA9-4522-A992-E9DB6ECFB14F}">
      <dgm:prSet phldrT="[Text]" custT="1"/>
      <dgm:spPr/>
      <dgm:t>
        <a:bodyPr/>
        <a:lstStyle/>
        <a:p>
          <a:r>
            <a:rPr lang="en-US" sz="1400" b="1" u="sng" dirty="0" err="1">
              <a:solidFill>
                <a:schemeClr val="tx1"/>
              </a:solidFill>
              <a:latin typeface="Candara" panose="020E0502030303020204" pitchFamily="34" charset="0"/>
            </a:rPr>
            <a:t>Constitución</a:t>
          </a:r>
          <a:r>
            <a:rPr lang="en-US" sz="1400" b="1" u="sng" dirty="0">
              <a:solidFill>
                <a:schemeClr val="tx1"/>
              </a:solidFill>
              <a:latin typeface="Candara" panose="020E0502030303020204" pitchFamily="34" charset="0"/>
            </a:rPr>
            <a:t> del </a:t>
          </a:r>
          <a:r>
            <a:rPr lang="en-US" sz="1400" b="1" u="sng" dirty="0" err="1">
              <a:solidFill>
                <a:schemeClr val="tx1"/>
              </a:solidFill>
              <a:latin typeface="Candara" panose="020E0502030303020204" pitchFamily="34" charset="0"/>
            </a:rPr>
            <a:t>sistema</a:t>
          </a:r>
          <a:r>
            <a:rPr lang="en-US" sz="1400" b="1" u="sng"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estado</a:t>
          </a:r>
          <a:r>
            <a:rPr lang="en-US" sz="1400" dirty="0">
              <a:solidFill>
                <a:schemeClr val="tx1"/>
              </a:solidFill>
              <a:latin typeface="Candara" panose="020E0502030303020204" pitchFamily="34" charset="0"/>
            </a:rPr>
            <a:t> del arte, </a:t>
          </a:r>
          <a:r>
            <a:rPr lang="en-US" sz="1400" dirty="0" err="1">
              <a:solidFill>
                <a:schemeClr val="tx1"/>
              </a:solidFill>
              <a:latin typeface="Candara" panose="020E0502030303020204" pitchFamily="34" charset="0"/>
            </a:rPr>
            <a:t>puntos</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cruciales</a:t>
          </a:r>
          <a:endParaRPr lang="en-US" sz="1400" dirty="0">
            <a:solidFill>
              <a:schemeClr val="tx1"/>
            </a:solidFill>
            <a:latin typeface="Candara" panose="020E0502030303020204" pitchFamily="34" charset="0"/>
          </a:endParaRPr>
        </a:p>
      </dgm:t>
    </dgm:pt>
    <dgm:pt modelId="{18E8B589-2933-473B-8F21-02521C8B77C3}" type="parTrans" cxnId="{E453514D-0246-4227-92CC-6C99F96F500B}">
      <dgm:prSet/>
      <dgm:spPr/>
      <dgm:t>
        <a:bodyPr/>
        <a:lstStyle/>
        <a:p>
          <a:endParaRPr lang="en-US" sz="1400">
            <a:solidFill>
              <a:schemeClr val="tx1"/>
            </a:solidFill>
            <a:latin typeface="Candara" panose="020E0502030303020204" pitchFamily="34" charset="0"/>
          </a:endParaRPr>
        </a:p>
      </dgm:t>
    </dgm:pt>
    <dgm:pt modelId="{A8D45853-3DDA-4248-ACC9-1333406620B8}" type="sibTrans" cxnId="{E453514D-0246-4227-92CC-6C99F96F500B}">
      <dgm:prSet custT="1"/>
      <dgm:spPr/>
      <dgm:t>
        <a:bodyPr/>
        <a:lstStyle/>
        <a:p>
          <a:endParaRPr lang="en-US" sz="1400">
            <a:solidFill>
              <a:schemeClr val="tx1"/>
            </a:solidFill>
            <a:latin typeface="Candara" panose="020E0502030303020204" pitchFamily="34" charset="0"/>
          </a:endParaRPr>
        </a:p>
      </dgm:t>
    </dgm:pt>
    <dgm:pt modelId="{081F649F-C413-4ABB-ADAA-24986BB6C72C}">
      <dgm:prSet phldrT="[Text]" custT="1"/>
      <dgm:spPr/>
      <dgm:t>
        <a:bodyPr/>
        <a:lstStyle/>
        <a:p>
          <a:r>
            <a:rPr lang="en-US" sz="1400" b="1" u="sng" dirty="0" err="1">
              <a:solidFill>
                <a:schemeClr val="tx1"/>
              </a:solidFill>
              <a:latin typeface="Candara" panose="020E0502030303020204" pitchFamily="34" charset="0"/>
            </a:rPr>
            <a:t>Recolección</a:t>
          </a:r>
          <a:r>
            <a:rPr lang="en-US" sz="1400" b="1" u="sng" dirty="0">
              <a:solidFill>
                <a:schemeClr val="tx1"/>
              </a:solidFill>
              <a:latin typeface="Candara" panose="020E0502030303020204" pitchFamily="34" charset="0"/>
            </a:rPr>
            <a:t> de la </a:t>
          </a:r>
          <a:r>
            <a:rPr lang="en-US" sz="1400" b="1" u="sng" dirty="0" err="1">
              <a:solidFill>
                <a:schemeClr val="tx1"/>
              </a:solidFill>
              <a:latin typeface="Candara" panose="020E0502030303020204" pitchFamily="34" charset="0"/>
            </a:rPr>
            <a:t>información</a:t>
          </a:r>
          <a:r>
            <a:rPr lang="en-US" sz="1400" b="1" u="sng" dirty="0">
              <a:solidFill>
                <a:schemeClr val="tx1"/>
              </a:solidFill>
              <a:latin typeface="Candara" panose="020E0502030303020204" pitchFamily="34" charset="0"/>
            </a:rPr>
            <a:t>:</a:t>
          </a:r>
          <a:r>
            <a:rPr lang="en-US" sz="1400" u="sng" dirty="0">
              <a:solidFill>
                <a:schemeClr val="tx1"/>
              </a:solidFill>
              <a:latin typeface="Candara" panose="020E0502030303020204" pitchFamily="34" charset="0"/>
            </a:rPr>
            <a:t> </a:t>
          </a:r>
          <a:r>
            <a:rPr lang="en-US" sz="1400" u="sng" dirty="0" err="1">
              <a:solidFill>
                <a:schemeClr val="tx1"/>
              </a:solidFill>
              <a:latin typeface="Candara" panose="020E0502030303020204" pitchFamily="34" charset="0"/>
            </a:rPr>
            <a:t>i</a:t>
          </a:r>
          <a:r>
            <a:rPr lang="en-US" sz="1400" dirty="0" err="1">
              <a:solidFill>
                <a:schemeClr val="tx1"/>
              </a:solidFill>
              <a:latin typeface="Candara" panose="020E0502030303020204" pitchFamily="34" charset="0"/>
            </a:rPr>
            <a:t>dentificación</a:t>
          </a:r>
          <a:r>
            <a:rPr lang="en-US" sz="1400" dirty="0">
              <a:solidFill>
                <a:schemeClr val="tx1"/>
              </a:solidFill>
              <a:latin typeface="Candara" panose="020E0502030303020204" pitchFamily="34" charset="0"/>
            </a:rPr>
            <a:t> de </a:t>
          </a:r>
          <a:r>
            <a:rPr lang="en-US" sz="1400" dirty="0" err="1">
              <a:solidFill>
                <a:schemeClr val="tx1"/>
              </a:solidFill>
              <a:latin typeface="Candara" panose="020E0502030303020204" pitchFamily="34" charset="0"/>
            </a:rPr>
            <a:t>tendencias</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rupturas</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eventos</a:t>
          </a:r>
          <a:r>
            <a:rPr lang="en-US" sz="1400" dirty="0">
              <a:solidFill>
                <a:schemeClr val="tx1"/>
              </a:solidFill>
              <a:latin typeface="Candara" panose="020E0502030303020204" pitchFamily="34" charset="0"/>
            </a:rPr>
            <a:t> y </a:t>
          </a:r>
          <a:r>
            <a:rPr lang="en-US" sz="1400" dirty="0" err="1">
              <a:solidFill>
                <a:schemeClr val="tx1"/>
              </a:solidFill>
              <a:latin typeface="Candara" panose="020E0502030303020204" pitchFamily="34" charset="0"/>
            </a:rPr>
            <a:t>actores</a:t>
          </a:r>
          <a:r>
            <a:rPr lang="en-US" sz="1400" dirty="0">
              <a:solidFill>
                <a:schemeClr val="tx1"/>
              </a:solidFill>
              <a:latin typeface="Candara" panose="020E0502030303020204" pitchFamily="34" charset="0"/>
            </a:rPr>
            <a:t> clave</a:t>
          </a:r>
        </a:p>
      </dgm:t>
    </dgm:pt>
    <dgm:pt modelId="{C2DB57A8-74CD-4BAA-86EF-FFF6F4A7715E}" type="parTrans" cxnId="{655F6D40-2B82-4956-B907-B014675EF8AC}">
      <dgm:prSet/>
      <dgm:spPr/>
      <dgm:t>
        <a:bodyPr/>
        <a:lstStyle/>
        <a:p>
          <a:endParaRPr lang="en-US" sz="1400">
            <a:solidFill>
              <a:schemeClr val="tx1"/>
            </a:solidFill>
            <a:latin typeface="Candara" panose="020E0502030303020204" pitchFamily="34" charset="0"/>
          </a:endParaRPr>
        </a:p>
      </dgm:t>
    </dgm:pt>
    <dgm:pt modelId="{4C68854C-6754-4557-87C3-8290B95FD247}" type="sibTrans" cxnId="{655F6D40-2B82-4956-B907-B014675EF8AC}">
      <dgm:prSet custT="1"/>
      <dgm:spPr/>
      <dgm:t>
        <a:bodyPr/>
        <a:lstStyle/>
        <a:p>
          <a:endParaRPr lang="en-US" sz="1400">
            <a:solidFill>
              <a:schemeClr val="tx1"/>
            </a:solidFill>
            <a:latin typeface="Candara" panose="020E0502030303020204" pitchFamily="34" charset="0"/>
          </a:endParaRPr>
        </a:p>
      </dgm:t>
    </dgm:pt>
    <dgm:pt modelId="{48196B83-201C-4BD3-B2A7-27130B721D1E}">
      <dgm:prSet phldrT="[Text]" custT="1"/>
      <dgm:spPr/>
      <dgm:t>
        <a:bodyPr/>
        <a:lstStyle/>
        <a:p>
          <a:r>
            <a:rPr lang="en-US" sz="1400" b="1" u="sng" dirty="0" err="1">
              <a:solidFill>
                <a:schemeClr val="tx1"/>
              </a:solidFill>
              <a:latin typeface="Candara" panose="020E0502030303020204" pitchFamily="34" charset="0"/>
            </a:rPr>
            <a:t>Elaboración</a:t>
          </a:r>
          <a:r>
            <a:rPr lang="en-US" sz="1400" b="1" u="sng" dirty="0">
              <a:solidFill>
                <a:schemeClr val="tx1"/>
              </a:solidFill>
              <a:latin typeface="Candara" panose="020E0502030303020204" pitchFamily="34" charset="0"/>
            </a:rPr>
            <a:t> de </a:t>
          </a:r>
          <a:r>
            <a:rPr lang="en-US" sz="1400" b="1" u="sng" dirty="0" err="1">
              <a:solidFill>
                <a:schemeClr val="tx1"/>
              </a:solidFill>
              <a:latin typeface="Candara" panose="020E0502030303020204" pitchFamily="34" charset="0"/>
            </a:rPr>
            <a:t>hipótesis</a:t>
          </a:r>
          <a:r>
            <a:rPr lang="en-US" sz="1400" b="1" u="sng" dirty="0">
              <a:solidFill>
                <a:schemeClr val="tx1"/>
              </a:solidFill>
              <a:latin typeface="Candara" panose="020E0502030303020204" pitchFamily="34" charset="0"/>
            </a:rPr>
            <a:t> y </a:t>
          </a:r>
          <a:r>
            <a:rPr lang="en-US" sz="1400" b="1" u="sng" dirty="0" err="1">
              <a:solidFill>
                <a:schemeClr val="tx1"/>
              </a:solidFill>
              <a:latin typeface="Candara" panose="020E0502030303020204" pitchFamily="34" charset="0"/>
            </a:rPr>
            <a:t>escenarios</a:t>
          </a:r>
          <a:r>
            <a:rPr lang="en-US" sz="1400" b="1" u="sng"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escenarios</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simulaciones</a:t>
          </a:r>
          <a:r>
            <a:rPr lang="en-US" sz="1400" dirty="0">
              <a:solidFill>
                <a:schemeClr val="tx1"/>
              </a:solidFill>
              <a:latin typeface="Candara" panose="020E0502030303020204" pitchFamily="34" charset="0"/>
            </a:rPr>
            <a:t> o </a:t>
          </a:r>
          <a:r>
            <a:rPr lang="en-US" sz="1400" dirty="0" err="1">
              <a:solidFill>
                <a:schemeClr val="tx1"/>
              </a:solidFill>
              <a:latin typeface="Candara" panose="020E0502030303020204" pitchFamily="34" charset="0"/>
            </a:rPr>
            <a:t>variantes</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futuras</a:t>
          </a:r>
          <a:endParaRPr lang="en-US" sz="1400" dirty="0">
            <a:solidFill>
              <a:schemeClr val="tx1"/>
            </a:solidFill>
            <a:latin typeface="Candara" panose="020E0502030303020204" pitchFamily="34" charset="0"/>
          </a:endParaRPr>
        </a:p>
      </dgm:t>
    </dgm:pt>
    <dgm:pt modelId="{3466AF1A-977A-40F1-AF13-90E581733122}" type="parTrans" cxnId="{FD9760F5-5191-4D7A-8DA5-AD3A27A1CDD1}">
      <dgm:prSet/>
      <dgm:spPr/>
      <dgm:t>
        <a:bodyPr/>
        <a:lstStyle/>
        <a:p>
          <a:endParaRPr lang="en-US" sz="1400">
            <a:solidFill>
              <a:schemeClr val="tx1"/>
            </a:solidFill>
            <a:latin typeface="Candara" panose="020E0502030303020204" pitchFamily="34" charset="0"/>
          </a:endParaRPr>
        </a:p>
      </dgm:t>
    </dgm:pt>
    <dgm:pt modelId="{18633821-6527-4D3F-A5A9-99E321E9C3A5}" type="sibTrans" cxnId="{FD9760F5-5191-4D7A-8DA5-AD3A27A1CDD1}">
      <dgm:prSet custT="1"/>
      <dgm:spPr/>
      <dgm:t>
        <a:bodyPr/>
        <a:lstStyle/>
        <a:p>
          <a:endParaRPr lang="en-US" sz="1400">
            <a:solidFill>
              <a:schemeClr val="tx1"/>
            </a:solidFill>
            <a:latin typeface="Candara" panose="020E0502030303020204" pitchFamily="34" charset="0"/>
          </a:endParaRPr>
        </a:p>
      </dgm:t>
    </dgm:pt>
    <dgm:pt modelId="{74DC5F6D-C040-4874-B4A7-C28F428C9BA1}">
      <dgm:prSet phldrT="[Text]" custT="1"/>
      <dgm:spPr/>
      <dgm:t>
        <a:bodyPr/>
        <a:lstStyle/>
        <a:p>
          <a:r>
            <a:rPr lang="en-US" sz="1400" b="1" u="sng" dirty="0" err="1">
              <a:solidFill>
                <a:schemeClr val="tx1"/>
              </a:solidFill>
              <a:latin typeface="Candara" panose="020E0502030303020204" pitchFamily="34" charset="0"/>
            </a:rPr>
            <a:t>Respuestas</a:t>
          </a:r>
          <a:r>
            <a:rPr lang="en-US" sz="1400" b="1" u="sng" dirty="0">
              <a:solidFill>
                <a:schemeClr val="tx1"/>
              </a:solidFill>
              <a:latin typeface="Candara" panose="020E0502030303020204" pitchFamily="34" charset="0"/>
            </a:rPr>
            <a:t> </a:t>
          </a:r>
          <a:r>
            <a:rPr lang="en-US" sz="1400" b="1" u="sng" dirty="0" err="1">
              <a:solidFill>
                <a:schemeClr val="tx1"/>
              </a:solidFill>
              <a:latin typeface="Candara" panose="020E0502030303020204" pitchFamily="34" charset="0"/>
            </a:rPr>
            <a:t>estratégicas</a:t>
          </a:r>
          <a:r>
            <a:rPr lang="en-US" sz="1400" b="1" u="sng"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pr</a:t>
          </a:r>
          <a:r>
            <a:rPr lang="en-US" sz="1400" dirty="0" err="1">
              <a:solidFill>
                <a:schemeClr val="tx1"/>
              </a:solidFill>
              <a:latin typeface="Candara" panose="020E0502030303020204" pitchFamily="34" charset="0"/>
            </a:rPr>
            <a:t>oyecto</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futuro</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estrategia</a:t>
          </a:r>
          <a:r>
            <a:rPr lang="en-US" sz="1400" dirty="0">
              <a:solidFill>
                <a:schemeClr val="tx1"/>
              </a:solidFill>
              <a:latin typeface="Candara" panose="020E0502030303020204" pitchFamily="34" charset="0"/>
            </a:rPr>
            <a:t>, </a:t>
          </a:r>
          <a:r>
            <a:rPr lang="en-US" sz="1400" dirty="0" err="1">
              <a:solidFill>
                <a:schemeClr val="tx1"/>
              </a:solidFill>
              <a:latin typeface="Candara" panose="020E0502030303020204" pitchFamily="34" charset="0"/>
            </a:rPr>
            <a:t>evaluación</a:t>
          </a:r>
          <a:endParaRPr lang="en-US" sz="1400" dirty="0">
            <a:solidFill>
              <a:schemeClr val="tx1"/>
            </a:solidFill>
            <a:latin typeface="Candara" panose="020E0502030303020204" pitchFamily="34" charset="0"/>
          </a:endParaRPr>
        </a:p>
      </dgm:t>
    </dgm:pt>
    <dgm:pt modelId="{A4AFC992-6715-4683-9850-9AD932A30755}" type="parTrans" cxnId="{2E70EB73-6FE5-41AE-937A-A3E394E5F70E}">
      <dgm:prSet/>
      <dgm:spPr/>
      <dgm:t>
        <a:bodyPr/>
        <a:lstStyle/>
        <a:p>
          <a:endParaRPr lang="en-US" sz="1400">
            <a:solidFill>
              <a:schemeClr val="tx1"/>
            </a:solidFill>
            <a:latin typeface="Candara" panose="020E0502030303020204" pitchFamily="34" charset="0"/>
          </a:endParaRPr>
        </a:p>
      </dgm:t>
    </dgm:pt>
    <dgm:pt modelId="{78308296-8446-4012-B577-030990A5BA7C}" type="sibTrans" cxnId="{2E70EB73-6FE5-41AE-937A-A3E394E5F70E}">
      <dgm:prSet/>
      <dgm:spPr/>
      <dgm:t>
        <a:bodyPr/>
        <a:lstStyle/>
        <a:p>
          <a:endParaRPr lang="en-US" sz="1400">
            <a:solidFill>
              <a:schemeClr val="tx1"/>
            </a:solidFill>
            <a:latin typeface="Candara" panose="020E0502030303020204" pitchFamily="34" charset="0"/>
          </a:endParaRPr>
        </a:p>
      </dgm:t>
    </dgm:pt>
    <dgm:pt modelId="{1AFC7B09-954C-43A9-920B-CFC7EAC038CF}" type="pres">
      <dgm:prSet presAssocID="{E89066EA-2D02-4A6B-B5E4-6D19B650B971}" presName="Name0" presStyleCnt="0">
        <dgm:presLayoutVars>
          <dgm:dir/>
          <dgm:resizeHandles val="exact"/>
        </dgm:presLayoutVars>
      </dgm:prSet>
      <dgm:spPr/>
    </dgm:pt>
    <dgm:pt modelId="{5A55B505-2CDD-4163-ADB4-C12971E87F38}" type="pres">
      <dgm:prSet presAssocID="{7625673A-FDAA-4926-AB56-321DE5B465CC}" presName="node" presStyleLbl="node1" presStyleIdx="0" presStyleCnt="5">
        <dgm:presLayoutVars>
          <dgm:bulletEnabled val="1"/>
        </dgm:presLayoutVars>
      </dgm:prSet>
      <dgm:spPr/>
      <dgm:t>
        <a:bodyPr/>
        <a:lstStyle/>
        <a:p>
          <a:endParaRPr lang="es-ES"/>
        </a:p>
      </dgm:t>
    </dgm:pt>
    <dgm:pt modelId="{2E7C3B38-A922-42CD-8B04-89F31E10597F}" type="pres">
      <dgm:prSet presAssocID="{67A6BCCB-C45F-4DCC-A5D6-40DEFB8843A6}" presName="sibTrans" presStyleLbl="sibTrans2D1" presStyleIdx="0" presStyleCnt="4"/>
      <dgm:spPr/>
      <dgm:t>
        <a:bodyPr/>
        <a:lstStyle/>
        <a:p>
          <a:endParaRPr lang="es-ES"/>
        </a:p>
      </dgm:t>
    </dgm:pt>
    <dgm:pt modelId="{52412DF5-31B5-4E60-B746-5252C74AD1A9}" type="pres">
      <dgm:prSet presAssocID="{67A6BCCB-C45F-4DCC-A5D6-40DEFB8843A6}" presName="connectorText" presStyleLbl="sibTrans2D1" presStyleIdx="0" presStyleCnt="4"/>
      <dgm:spPr/>
      <dgm:t>
        <a:bodyPr/>
        <a:lstStyle/>
        <a:p>
          <a:endParaRPr lang="es-ES"/>
        </a:p>
      </dgm:t>
    </dgm:pt>
    <dgm:pt modelId="{2386A17F-CA3A-434B-9F18-DCF0346AF854}" type="pres">
      <dgm:prSet presAssocID="{CB22286D-EEA9-4522-A992-E9DB6ECFB14F}" presName="node" presStyleLbl="node1" presStyleIdx="1" presStyleCnt="5">
        <dgm:presLayoutVars>
          <dgm:bulletEnabled val="1"/>
        </dgm:presLayoutVars>
      </dgm:prSet>
      <dgm:spPr/>
      <dgm:t>
        <a:bodyPr/>
        <a:lstStyle/>
        <a:p>
          <a:endParaRPr lang="es-ES"/>
        </a:p>
      </dgm:t>
    </dgm:pt>
    <dgm:pt modelId="{B1D5BE42-CCC5-4138-B294-EF0177D77978}" type="pres">
      <dgm:prSet presAssocID="{A8D45853-3DDA-4248-ACC9-1333406620B8}" presName="sibTrans" presStyleLbl="sibTrans2D1" presStyleIdx="1" presStyleCnt="4"/>
      <dgm:spPr/>
      <dgm:t>
        <a:bodyPr/>
        <a:lstStyle/>
        <a:p>
          <a:endParaRPr lang="es-ES"/>
        </a:p>
      </dgm:t>
    </dgm:pt>
    <dgm:pt modelId="{B2691934-028F-4A9D-BA55-A35F64DC6F90}" type="pres">
      <dgm:prSet presAssocID="{A8D45853-3DDA-4248-ACC9-1333406620B8}" presName="connectorText" presStyleLbl="sibTrans2D1" presStyleIdx="1" presStyleCnt="4"/>
      <dgm:spPr/>
      <dgm:t>
        <a:bodyPr/>
        <a:lstStyle/>
        <a:p>
          <a:endParaRPr lang="es-ES"/>
        </a:p>
      </dgm:t>
    </dgm:pt>
    <dgm:pt modelId="{CE544F52-083C-4B22-8922-C613F478A17F}" type="pres">
      <dgm:prSet presAssocID="{081F649F-C413-4ABB-ADAA-24986BB6C72C}" presName="node" presStyleLbl="node1" presStyleIdx="2" presStyleCnt="5">
        <dgm:presLayoutVars>
          <dgm:bulletEnabled val="1"/>
        </dgm:presLayoutVars>
      </dgm:prSet>
      <dgm:spPr/>
      <dgm:t>
        <a:bodyPr/>
        <a:lstStyle/>
        <a:p>
          <a:endParaRPr lang="es-ES"/>
        </a:p>
      </dgm:t>
    </dgm:pt>
    <dgm:pt modelId="{A28DB193-862C-42E6-BC15-AC25B6B99DB1}" type="pres">
      <dgm:prSet presAssocID="{4C68854C-6754-4557-87C3-8290B95FD247}" presName="sibTrans" presStyleLbl="sibTrans2D1" presStyleIdx="2" presStyleCnt="4"/>
      <dgm:spPr/>
      <dgm:t>
        <a:bodyPr/>
        <a:lstStyle/>
        <a:p>
          <a:endParaRPr lang="es-ES"/>
        </a:p>
      </dgm:t>
    </dgm:pt>
    <dgm:pt modelId="{9715317D-8F7C-4E83-95E8-69869C6C653A}" type="pres">
      <dgm:prSet presAssocID="{4C68854C-6754-4557-87C3-8290B95FD247}" presName="connectorText" presStyleLbl="sibTrans2D1" presStyleIdx="2" presStyleCnt="4"/>
      <dgm:spPr/>
      <dgm:t>
        <a:bodyPr/>
        <a:lstStyle/>
        <a:p>
          <a:endParaRPr lang="es-ES"/>
        </a:p>
      </dgm:t>
    </dgm:pt>
    <dgm:pt modelId="{EDAAB29A-CE2A-43F2-8ED6-45D30C87D085}" type="pres">
      <dgm:prSet presAssocID="{48196B83-201C-4BD3-B2A7-27130B721D1E}" presName="node" presStyleLbl="node1" presStyleIdx="3" presStyleCnt="5">
        <dgm:presLayoutVars>
          <dgm:bulletEnabled val="1"/>
        </dgm:presLayoutVars>
      </dgm:prSet>
      <dgm:spPr/>
      <dgm:t>
        <a:bodyPr/>
        <a:lstStyle/>
        <a:p>
          <a:endParaRPr lang="es-ES"/>
        </a:p>
      </dgm:t>
    </dgm:pt>
    <dgm:pt modelId="{A11C6153-2A8E-424D-B23A-DA33D06858FA}" type="pres">
      <dgm:prSet presAssocID="{18633821-6527-4D3F-A5A9-99E321E9C3A5}" presName="sibTrans" presStyleLbl="sibTrans2D1" presStyleIdx="3" presStyleCnt="4"/>
      <dgm:spPr/>
      <dgm:t>
        <a:bodyPr/>
        <a:lstStyle/>
        <a:p>
          <a:endParaRPr lang="es-ES"/>
        </a:p>
      </dgm:t>
    </dgm:pt>
    <dgm:pt modelId="{81AEC543-CEB5-4FB7-9A46-A18C0D1EB79D}" type="pres">
      <dgm:prSet presAssocID="{18633821-6527-4D3F-A5A9-99E321E9C3A5}" presName="connectorText" presStyleLbl="sibTrans2D1" presStyleIdx="3" presStyleCnt="4"/>
      <dgm:spPr/>
      <dgm:t>
        <a:bodyPr/>
        <a:lstStyle/>
        <a:p>
          <a:endParaRPr lang="es-ES"/>
        </a:p>
      </dgm:t>
    </dgm:pt>
    <dgm:pt modelId="{AA8E06E4-11F8-458F-A49C-25811E5E9C70}" type="pres">
      <dgm:prSet presAssocID="{74DC5F6D-C040-4874-B4A7-C28F428C9BA1}" presName="node" presStyleLbl="node1" presStyleIdx="4" presStyleCnt="5">
        <dgm:presLayoutVars>
          <dgm:bulletEnabled val="1"/>
        </dgm:presLayoutVars>
      </dgm:prSet>
      <dgm:spPr/>
      <dgm:t>
        <a:bodyPr/>
        <a:lstStyle/>
        <a:p>
          <a:endParaRPr lang="es-ES"/>
        </a:p>
      </dgm:t>
    </dgm:pt>
  </dgm:ptLst>
  <dgm:cxnLst>
    <dgm:cxn modelId="{E453514D-0246-4227-92CC-6C99F96F500B}" srcId="{E89066EA-2D02-4A6B-B5E4-6D19B650B971}" destId="{CB22286D-EEA9-4522-A992-E9DB6ECFB14F}" srcOrd="1" destOrd="0" parTransId="{18E8B589-2933-473B-8F21-02521C8B77C3}" sibTransId="{A8D45853-3DDA-4248-ACC9-1333406620B8}"/>
    <dgm:cxn modelId="{75016187-3D6C-4CDB-8AB4-BC959F8F10E4}" type="presOf" srcId="{18633821-6527-4D3F-A5A9-99E321E9C3A5}" destId="{A11C6153-2A8E-424D-B23A-DA33D06858FA}" srcOrd="0" destOrd="0" presId="urn:microsoft.com/office/officeart/2005/8/layout/process1"/>
    <dgm:cxn modelId="{8030A522-8F14-4809-96F2-247EA20EA23F}" type="presOf" srcId="{7625673A-FDAA-4926-AB56-321DE5B465CC}" destId="{5A55B505-2CDD-4163-ADB4-C12971E87F38}" srcOrd="0" destOrd="0" presId="urn:microsoft.com/office/officeart/2005/8/layout/process1"/>
    <dgm:cxn modelId="{6216CA00-63C6-41EC-9318-0124B9F14C15}" type="presOf" srcId="{CB22286D-EEA9-4522-A992-E9DB6ECFB14F}" destId="{2386A17F-CA3A-434B-9F18-DCF0346AF854}" srcOrd="0" destOrd="0" presId="urn:microsoft.com/office/officeart/2005/8/layout/process1"/>
    <dgm:cxn modelId="{1EE239DC-AA6F-4DB8-ABDF-21CB247993FD}" type="presOf" srcId="{081F649F-C413-4ABB-ADAA-24986BB6C72C}" destId="{CE544F52-083C-4B22-8922-C613F478A17F}" srcOrd="0" destOrd="0" presId="urn:microsoft.com/office/officeart/2005/8/layout/process1"/>
    <dgm:cxn modelId="{2E70EB73-6FE5-41AE-937A-A3E394E5F70E}" srcId="{E89066EA-2D02-4A6B-B5E4-6D19B650B971}" destId="{74DC5F6D-C040-4874-B4A7-C28F428C9BA1}" srcOrd="4" destOrd="0" parTransId="{A4AFC992-6715-4683-9850-9AD932A30755}" sibTransId="{78308296-8446-4012-B577-030990A5BA7C}"/>
    <dgm:cxn modelId="{655F6D40-2B82-4956-B907-B014675EF8AC}" srcId="{E89066EA-2D02-4A6B-B5E4-6D19B650B971}" destId="{081F649F-C413-4ABB-ADAA-24986BB6C72C}" srcOrd="2" destOrd="0" parTransId="{C2DB57A8-74CD-4BAA-86EF-FFF6F4A7715E}" sibTransId="{4C68854C-6754-4557-87C3-8290B95FD247}"/>
    <dgm:cxn modelId="{C342854B-5C20-4CF8-A4CA-5A47B4031292}" type="presOf" srcId="{48196B83-201C-4BD3-B2A7-27130B721D1E}" destId="{EDAAB29A-CE2A-43F2-8ED6-45D30C87D085}" srcOrd="0" destOrd="0" presId="urn:microsoft.com/office/officeart/2005/8/layout/process1"/>
    <dgm:cxn modelId="{726327F2-0EDE-4237-9E5E-2BDF2A7EE34C}" type="presOf" srcId="{67A6BCCB-C45F-4DCC-A5D6-40DEFB8843A6}" destId="{2E7C3B38-A922-42CD-8B04-89F31E10597F}" srcOrd="0" destOrd="0" presId="urn:microsoft.com/office/officeart/2005/8/layout/process1"/>
    <dgm:cxn modelId="{FD9760F5-5191-4D7A-8DA5-AD3A27A1CDD1}" srcId="{E89066EA-2D02-4A6B-B5E4-6D19B650B971}" destId="{48196B83-201C-4BD3-B2A7-27130B721D1E}" srcOrd="3" destOrd="0" parTransId="{3466AF1A-977A-40F1-AF13-90E581733122}" sibTransId="{18633821-6527-4D3F-A5A9-99E321E9C3A5}"/>
    <dgm:cxn modelId="{FDFAF134-7115-4594-A4FD-1AF11084A9E4}" type="presOf" srcId="{4C68854C-6754-4557-87C3-8290B95FD247}" destId="{A28DB193-862C-42E6-BC15-AC25B6B99DB1}" srcOrd="0" destOrd="0" presId="urn:microsoft.com/office/officeart/2005/8/layout/process1"/>
    <dgm:cxn modelId="{E79F2FA9-40FF-4B38-A2AC-FE697BC064E2}" type="presOf" srcId="{A8D45853-3DDA-4248-ACC9-1333406620B8}" destId="{B2691934-028F-4A9D-BA55-A35F64DC6F90}" srcOrd="1" destOrd="0" presId="urn:microsoft.com/office/officeart/2005/8/layout/process1"/>
    <dgm:cxn modelId="{E6418D79-EEF7-492C-A212-533B0E6C69B4}" type="presOf" srcId="{74DC5F6D-C040-4874-B4A7-C28F428C9BA1}" destId="{AA8E06E4-11F8-458F-A49C-25811E5E9C70}" srcOrd="0" destOrd="0" presId="urn:microsoft.com/office/officeart/2005/8/layout/process1"/>
    <dgm:cxn modelId="{5678C656-F362-42FB-8CB2-36842FAE413C}" type="presOf" srcId="{67A6BCCB-C45F-4DCC-A5D6-40DEFB8843A6}" destId="{52412DF5-31B5-4E60-B746-5252C74AD1A9}" srcOrd="1" destOrd="0" presId="urn:microsoft.com/office/officeart/2005/8/layout/process1"/>
    <dgm:cxn modelId="{A74669AA-652C-4DE8-8180-5E7BEBE8F6C7}" type="presOf" srcId="{18633821-6527-4D3F-A5A9-99E321E9C3A5}" destId="{81AEC543-CEB5-4FB7-9A46-A18C0D1EB79D}" srcOrd="1" destOrd="0" presId="urn:microsoft.com/office/officeart/2005/8/layout/process1"/>
    <dgm:cxn modelId="{A2B8172F-4F0D-4E1E-90CE-5747A3821220}" srcId="{E89066EA-2D02-4A6B-B5E4-6D19B650B971}" destId="{7625673A-FDAA-4926-AB56-321DE5B465CC}" srcOrd="0" destOrd="0" parTransId="{DC101D73-86A8-4F51-80D7-68DCA74FA020}" sibTransId="{67A6BCCB-C45F-4DCC-A5D6-40DEFB8843A6}"/>
    <dgm:cxn modelId="{347E5CEA-B842-4B37-8F83-D4D463186289}" type="presOf" srcId="{E89066EA-2D02-4A6B-B5E4-6D19B650B971}" destId="{1AFC7B09-954C-43A9-920B-CFC7EAC038CF}" srcOrd="0" destOrd="0" presId="urn:microsoft.com/office/officeart/2005/8/layout/process1"/>
    <dgm:cxn modelId="{968D7335-ACFD-4991-BFDF-871D54294FE0}" type="presOf" srcId="{A8D45853-3DDA-4248-ACC9-1333406620B8}" destId="{B1D5BE42-CCC5-4138-B294-EF0177D77978}" srcOrd="0" destOrd="0" presId="urn:microsoft.com/office/officeart/2005/8/layout/process1"/>
    <dgm:cxn modelId="{9C9F3C93-3724-4046-BC35-A304E25EB2F7}" type="presOf" srcId="{4C68854C-6754-4557-87C3-8290B95FD247}" destId="{9715317D-8F7C-4E83-95E8-69869C6C653A}" srcOrd="1" destOrd="0" presId="urn:microsoft.com/office/officeart/2005/8/layout/process1"/>
    <dgm:cxn modelId="{CF494839-2F9D-46E2-8845-0D44D5DEEDBE}" type="presParOf" srcId="{1AFC7B09-954C-43A9-920B-CFC7EAC038CF}" destId="{5A55B505-2CDD-4163-ADB4-C12971E87F38}" srcOrd="0" destOrd="0" presId="urn:microsoft.com/office/officeart/2005/8/layout/process1"/>
    <dgm:cxn modelId="{E2628FF5-6E42-4F42-8E68-E597036BEA73}" type="presParOf" srcId="{1AFC7B09-954C-43A9-920B-CFC7EAC038CF}" destId="{2E7C3B38-A922-42CD-8B04-89F31E10597F}" srcOrd="1" destOrd="0" presId="urn:microsoft.com/office/officeart/2005/8/layout/process1"/>
    <dgm:cxn modelId="{F1A72800-EB94-4B5A-B558-6F3A2C717A3B}" type="presParOf" srcId="{2E7C3B38-A922-42CD-8B04-89F31E10597F}" destId="{52412DF5-31B5-4E60-B746-5252C74AD1A9}" srcOrd="0" destOrd="0" presId="urn:microsoft.com/office/officeart/2005/8/layout/process1"/>
    <dgm:cxn modelId="{61E2CB53-D1C9-4604-A7D3-6C5AE5138301}" type="presParOf" srcId="{1AFC7B09-954C-43A9-920B-CFC7EAC038CF}" destId="{2386A17F-CA3A-434B-9F18-DCF0346AF854}" srcOrd="2" destOrd="0" presId="urn:microsoft.com/office/officeart/2005/8/layout/process1"/>
    <dgm:cxn modelId="{B1ACD421-93BF-466D-845C-28E8389C8E2A}" type="presParOf" srcId="{1AFC7B09-954C-43A9-920B-CFC7EAC038CF}" destId="{B1D5BE42-CCC5-4138-B294-EF0177D77978}" srcOrd="3" destOrd="0" presId="urn:microsoft.com/office/officeart/2005/8/layout/process1"/>
    <dgm:cxn modelId="{E5116F96-5260-4A00-AB36-C3C66F05DE4D}" type="presParOf" srcId="{B1D5BE42-CCC5-4138-B294-EF0177D77978}" destId="{B2691934-028F-4A9D-BA55-A35F64DC6F90}" srcOrd="0" destOrd="0" presId="urn:microsoft.com/office/officeart/2005/8/layout/process1"/>
    <dgm:cxn modelId="{C6C7040D-057D-4931-9CBF-1937A497333E}" type="presParOf" srcId="{1AFC7B09-954C-43A9-920B-CFC7EAC038CF}" destId="{CE544F52-083C-4B22-8922-C613F478A17F}" srcOrd="4" destOrd="0" presId="urn:microsoft.com/office/officeart/2005/8/layout/process1"/>
    <dgm:cxn modelId="{A2DF648C-142D-482B-AC89-2EBF185868E9}" type="presParOf" srcId="{1AFC7B09-954C-43A9-920B-CFC7EAC038CF}" destId="{A28DB193-862C-42E6-BC15-AC25B6B99DB1}" srcOrd="5" destOrd="0" presId="urn:microsoft.com/office/officeart/2005/8/layout/process1"/>
    <dgm:cxn modelId="{DD6B66C3-0085-45E5-8283-AB843E052E76}" type="presParOf" srcId="{A28DB193-862C-42E6-BC15-AC25B6B99DB1}" destId="{9715317D-8F7C-4E83-95E8-69869C6C653A}" srcOrd="0" destOrd="0" presId="urn:microsoft.com/office/officeart/2005/8/layout/process1"/>
    <dgm:cxn modelId="{52CD7ADF-BF57-429F-AD12-F0DFFA56921D}" type="presParOf" srcId="{1AFC7B09-954C-43A9-920B-CFC7EAC038CF}" destId="{EDAAB29A-CE2A-43F2-8ED6-45D30C87D085}" srcOrd="6" destOrd="0" presId="urn:microsoft.com/office/officeart/2005/8/layout/process1"/>
    <dgm:cxn modelId="{DC58B60B-51CC-4B6A-BCC1-42C17EFBB69A}" type="presParOf" srcId="{1AFC7B09-954C-43A9-920B-CFC7EAC038CF}" destId="{A11C6153-2A8E-424D-B23A-DA33D06858FA}" srcOrd="7" destOrd="0" presId="urn:microsoft.com/office/officeart/2005/8/layout/process1"/>
    <dgm:cxn modelId="{177A08F7-7987-4B4A-BDD3-A244DDF5D4CA}" type="presParOf" srcId="{A11C6153-2A8E-424D-B23A-DA33D06858FA}" destId="{81AEC543-CEB5-4FB7-9A46-A18C0D1EB79D}" srcOrd="0" destOrd="0" presId="urn:microsoft.com/office/officeart/2005/8/layout/process1"/>
    <dgm:cxn modelId="{DF3B5C84-872C-4063-94D3-F92DE4254642}" type="presParOf" srcId="{1AFC7B09-954C-43A9-920B-CFC7EAC038CF}" destId="{AA8E06E4-11F8-458F-A49C-25811E5E9C70}" srcOrd="8"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9066EA-2D02-4A6B-B5E4-6D19B650B971}" type="doc">
      <dgm:prSet loTypeId="urn:microsoft.com/office/officeart/2005/8/layout/process1" loCatId="process" qsTypeId="urn:microsoft.com/office/officeart/2005/8/quickstyle/simple1" qsCatId="simple" csTypeId="urn:microsoft.com/office/officeart/2005/8/colors/accent1_5" csCatId="accent1" phldr="1"/>
      <dgm:spPr/>
    </dgm:pt>
    <dgm:pt modelId="{7625673A-FDAA-4926-AB56-321DE5B465CC}">
      <dgm:prSet phldrT="[Text]" custT="1"/>
      <dgm:spPr/>
      <dgm:t>
        <a:bodyPr/>
        <a:lstStyle/>
        <a:p>
          <a:r>
            <a:rPr lang="en-US" sz="1400" b="1" u="sng" dirty="0">
              <a:solidFill>
                <a:schemeClr val="tx1"/>
              </a:solidFill>
              <a:latin typeface="Candara" panose="020E0502030303020204" pitchFamily="34" charset="0"/>
            </a:rPr>
            <a:t>FASE 1 </a:t>
          </a:r>
          <a:r>
            <a:rPr lang="en-US" sz="1400" b="1" u="sng" dirty="0" err="1">
              <a:solidFill>
                <a:schemeClr val="tx1"/>
              </a:solidFill>
              <a:latin typeface="Candara" panose="020E0502030303020204" pitchFamily="34" charset="0"/>
            </a:rPr>
            <a:t>Diagnóstico</a:t>
          </a:r>
          <a:r>
            <a:rPr lang="en-US" sz="1400" b="1" u="sng"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elementos</a:t>
          </a:r>
          <a:r>
            <a:rPr lang="en-US" sz="1400" b="0" dirty="0">
              <a:solidFill>
                <a:schemeClr val="tx1"/>
              </a:solidFill>
              <a:latin typeface="Candara" panose="020E0502030303020204" pitchFamily="34" charset="0"/>
            </a:rPr>
            <a:t> del </a:t>
          </a:r>
          <a:r>
            <a:rPr lang="en-US" sz="1400" b="0" dirty="0" err="1">
              <a:solidFill>
                <a:schemeClr val="tx1"/>
              </a:solidFill>
              <a:latin typeface="Candara" panose="020E0502030303020204" pitchFamily="34" charset="0"/>
            </a:rPr>
            <a:t>sistema</a:t>
          </a:r>
          <a:endParaRPr lang="en-US" sz="1400" b="0" dirty="0">
            <a:solidFill>
              <a:schemeClr val="tx1"/>
            </a:solidFill>
            <a:latin typeface="Candara" panose="020E0502030303020204" pitchFamily="34" charset="0"/>
          </a:endParaRPr>
        </a:p>
      </dgm:t>
    </dgm:pt>
    <dgm:pt modelId="{DC101D73-86A8-4F51-80D7-68DCA74FA020}" type="parTrans" cxnId="{A2B8172F-4F0D-4E1E-90CE-5747A3821220}">
      <dgm:prSet/>
      <dgm:spPr/>
      <dgm:t>
        <a:bodyPr/>
        <a:lstStyle/>
        <a:p>
          <a:endParaRPr lang="en-US" sz="1400">
            <a:solidFill>
              <a:schemeClr val="tx1"/>
            </a:solidFill>
            <a:latin typeface="Candara" panose="020E0502030303020204" pitchFamily="34" charset="0"/>
          </a:endParaRPr>
        </a:p>
      </dgm:t>
    </dgm:pt>
    <dgm:pt modelId="{67A6BCCB-C45F-4DCC-A5D6-40DEFB8843A6}" type="sibTrans" cxnId="{A2B8172F-4F0D-4E1E-90CE-5747A3821220}">
      <dgm:prSet custT="1"/>
      <dgm:spPr/>
      <dgm:t>
        <a:bodyPr/>
        <a:lstStyle/>
        <a:p>
          <a:endParaRPr lang="en-US" sz="1400">
            <a:solidFill>
              <a:schemeClr val="tx1"/>
            </a:solidFill>
            <a:latin typeface="Candara" panose="020E0502030303020204" pitchFamily="34" charset="0"/>
          </a:endParaRPr>
        </a:p>
      </dgm:t>
    </dgm:pt>
    <dgm:pt modelId="{CB22286D-EEA9-4522-A992-E9DB6ECFB14F}">
      <dgm:prSet phldrT="[Text]" custT="1"/>
      <dgm:spPr/>
      <dgm:t>
        <a:bodyPr/>
        <a:lstStyle/>
        <a:p>
          <a:r>
            <a:rPr lang="en-US" sz="1400" b="1" u="sng" dirty="0">
              <a:solidFill>
                <a:schemeClr val="tx1"/>
              </a:solidFill>
              <a:latin typeface="Candara" panose="020E0502030303020204" pitchFamily="34" charset="0"/>
            </a:rPr>
            <a:t>FASE 2 </a:t>
          </a:r>
          <a:r>
            <a:rPr lang="en-US" sz="1400" b="1" u="sng" dirty="0" err="1">
              <a:solidFill>
                <a:schemeClr val="tx1"/>
              </a:solidFill>
              <a:latin typeface="Candara" panose="020E0502030303020204" pitchFamily="34" charset="0"/>
            </a:rPr>
            <a:t>Análisis</a:t>
          </a:r>
          <a:r>
            <a:rPr lang="en-US" sz="1400" b="1" u="sng" dirty="0">
              <a:solidFill>
                <a:schemeClr val="tx1"/>
              </a:solidFill>
              <a:latin typeface="Candara" panose="020E0502030303020204" pitchFamily="34" charset="0"/>
            </a:rPr>
            <a:t> </a:t>
          </a:r>
          <a:r>
            <a:rPr lang="en-US" sz="1400" b="1" u="sng" dirty="0" err="1">
              <a:solidFill>
                <a:schemeClr val="tx1"/>
              </a:solidFill>
              <a:latin typeface="Candara" panose="020E0502030303020204" pitchFamily="34" charset="0"/>
            </a:rPr>
            <a:t>estructural</a:t>
          </a:r>
          <a:r>
            <a:rPr lang="en-US" sz="1400" b="1" u="sng" dirty="0">
              <a:solidFill>
                <a:schemeClr val="tx1"/>
              </a:solidFill>
              <a:latin typeface="Candara" panose="020E0502030303020204" pitchFamily="34" charset="0"/>
            </a:rPr>
            <a:t>: </a:t>
          </a:r>
          <a:r>
            <a:rPr lang="en-US" sz="1400" b="0" dirty="0">
              <a:solidFill>
                <a:schemeClr val="tx1"/>
              </a:solidFill>
              <a:latin typeface="Candara" panose="020E0502030303020204" pitchFamily="34" charset="0"/>
            </a:rPr>
            <a:t>¿</a:t>
          </a:r>
          <a:r>
            <a:rPr lang="en-US" sz="1400" b="0" dirty="0" err="1">
              <a:solidFill>
                <a:schemeClr val="tx1"/>
              </a:solidFill>
              <a:latin typeface="Candara" panose="020E0502030303020204" pitchFamily="34" charset="0"/>
            </a:rPr>
            <a:t>Cuáles</a:t>
          </a:r>
          <a:r>
            <a:rPr lang="en-US" sz="1400" b="0" dirty="0">
              <a:solidFill>
                <a:schemeClr val="tx1"/>
              </a:solidFill>
              <a:latin typeface="Candara" panose="020E0502030303020204" pitchFamily="34" charset="0"/>
            </a:rPr>
            <a:t> son las </a:t>
          </a:r>
          <a:r>
            <a:rPr lang="en-US" sz="1400" b="0" dirty="0" err="1">
              <a:solidFill>
                <a:schemeClr val="tx1"/>
              </a:solidFill>
              <a:latin typeface="Candara" panose="020E0502030303020204" pitchFamily="34" charset="0"/>
            </a:rPr>
            <a:t>interrelaciones</a:t>
          </a:r>
          <a:r>
            <a:rPr lang="en-US" sz="1400" b="0" dirty="0">
              <a:solidFill>
                <a:schemeClr val="tx1"/>
              </a:solidFill>
              <a:latin typeface="Candara" panose="020E0502030303020204" pitchFamily="34" charset="0"/>
            </a:rPr>
            <a:t> entre </a:t>
          </a:r>
          <a:r>
            <a:rPr lang="en-US" sz="1400" b="0" dirty="0" err="1">
              <a:solidFill>
                <a:schemeClr val="tx1"/>
              </a:solidFill>
              <a:latin typeface="Candara" panose="020E0502030303020204" pitchFamily="34" charset="0"/>
            </a:rPr>
            <a:t>los</a:t>
          </a:r>
          <a:r>
            <a:rPr lang="en-US" sz="1400" b="0"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elementos</a:t>
          </a:r>
          <a:r>
            <a:rPr lang="en-US" sz="1400" b="0" dirty="0">
              <a:solidFill>
                <a:schemeClr val="tx1"/>
              </a:solidFill>
              <a:latin typeface="Candara" panose="020E0502030303020204" pitchFamily="34" charset="0"/>
            </a:rPr>
            <a:t> del </a:t>
          </a:r>
          <a:r>
            <a:rPr lang="en-US" sz="1400" b="0" dirty="0" err="1">
              <a:solidFill>
                <a:schemeClr val="tx1"/>
              </a:solidFill>
              <a:latin typeface="Candara" panose="020E0502030303020204" pitchFamily="34" charset="0"/>
            </a:rPr>
            <a:t>sistema</a:t>
          </a:r>
          <a:r>
            <a:rPr lang="en-US" sz="1400" b="0" dirty="0">
              <a:solidFill>
                <a:schemeClr val="tx1"/>
              </a:solidFill>
              <a:latin typeface="Candara" panose="020E0502030303020204" pitchFamily="34" charset="0"/>
            </a:rPr>
            <a:t>?</a:t>
          </a:r>
        </a:p>
      </dgm:t>
    </dgm:pt>
    <dgm:pt modelId="{18E8B589-2933-473B-8F21-02521C8B77C3}" type="parTrans" cxnId="{E453514D-0246-4227-92CC-6C99F96F500B}">
      <dgm:prSet/>
      <dgm:spPr/>
      <dgm:t>
        <a:bodyPr/>
        <a:lstStyle/>
        <a:p>
          <a:endParaRPr lang="en-US" sz="1400">
            <a:solidFill>
              <a:schemeClr val="tx1"/>
            </a:solidFill>
            <a:latin typeface="Candara" panose="020E0502030303020204" pitchFamily="34" charset="0"/>
          </a:endParaRPr>
        </a:p>
      </dgm:t>
    </dgm:pt>
    <dgm:pt modelId="{A8D45853-3DDA-4248-ACC9-1333406620B8}" type="sibTrans" cxnId="{E453514D-0246-4227-92CC-6C99F96F500B}">
      <dgm:prSet custT="1"/>
      <dgm:spPr/>
      <dgm:t>
        <a:bodyPr/>
        <a:lstStyle/>
        <a:p>
          <a:endParaRPr lang="en-US" sz="1400">
            <a:solidFill>
              <a:schemeClr val="tx1"/>
            </a:solidFill>
            <a:latin typeface="Candara" panose="020E0502030303020204" pitchFamily="34" charset="0"/>
          </a:endParaRPr>
        </a:p>
      </dgm:t>
    </dgm:pt>
    <dgm:pt modelId="{081F649F-C413-4ABB-ADAA-24986BB6C72C}">
      <dgm:prSet phldrT="[Text]" custT="1"/>
      <dgm:spPr/>
      <dgm:t>
        <a:bodyPr/>
        <a:lstStyle/>
        <a:p>
          <a:r>
            <a:rPr lang="en-US" sz="1400" b="1" u="sng" dirty="0">
              <a:solidFill>
                <a:schemeClr val="tx1"/>
              </a:solidFill>
              <a:latin typeface="Candara" panose="020E0502030303020204" pitchFamily="34" charset="0"/>
            </a:rPr>
            <a:t>FASE 3 </a:t>
          </a:r>
          <a:r>
            <a:rPr lang="en-US" sz="1400" b="1" u="sng" dirty="0" err="1">
              <a:solidFill>
                <a:schemeClr val="tx1"/>
              </a:solidFill>
              <a:latin typeface="Candara" panose="020E0502030303020204" pitchFamily="34" charset="0"/>
            </a:rPr>
            <a:t>Diseño</a:t>
          </a:r>
          <a:r>
            <a:rPr lang="en-US" sz="1400" b="1" u="sng" dirty="0">
              <a:solidFill>
                <a:schemeClr val="tx1"/>
              </a:solidFill>
              <a:latin typeface="Candara" panose="020E0502030303020204" pitchFamily="34" charset="0"/>
            </a:rPr>
            <a:t> de </a:t>
          </a:r>
          <a:r>
            <a:rPr lang="en-US" sz="1400" b="1" u="sng" dirty="0" err="1">
              <a:solidFill>
                <a:schemeClr val="tx1"/>
              </a:solidFill>
              <a:latin typeface="Candara" panose="020E0502030303020204" pitchFamily="34" charset="0"/>
            </a:rPr>
            <a:t>escenarios</a:t>
          </a:r>
          <a:r>
            <a:rPr lang="en-US" sz="1400" b="1" u="sng" dirty="0">
              <a:solidFill>
                <a:schemeClr val="tx1"/>
              </a:solidFill>
              <a:latin typeface="Candara" panose="020E0502030303020204" pitchFamily="34" charset="0"/>
            </a:rPr>
            <a:t> : </a:t>
          </a:r>
          <a:r>
            <a:rPr lang="en-US" sz="1400" b="0" dirty="0">
              <a:solidFill>
                <a:schemeClr val="tx1"/>
              </a:solidFill>
              <a:latin typeface="Candara" panose="020E0502030303020204" pitchFamily="34" charset="0"/>
            </a:rPr>
            <a:t>¿</a:t>
          </a:r>
          <a:r>
            <a:rPr lang="en-US" sz="1400" b="0" dirty="0" err="1">
              <a:solidFill>
                <a:schemeClr val="tx1"/>
              </a:solidFill>
              <a:latin typeface="Candara" panose="020E0502030303020204" pitchFamily="34" charset="0"/>
            </a:rPr>
            <a:t>Cuáles</a:t>
          </a:r>
          <a:r>
            <a:rPr lang="en-US" sz="1400" b="0" dirty="0">
              <a:solidFill>
                <a:schemeClr val="tx1"/>
              </a:solidFill>
              <a:latin typeface="Candara" panose="020E0502030303020204" pitchFamily="34" charset="0"/>
            </a:rPr>
            <a:t> son </a:t>
          </a:r>
          <a:r>
            <a:rPr lang="en-US" sz="1400" b="0" dirty="0" err="1">
              <a:solidFill>
                <a:schemeClr val="tx1"/>
              </a:solidFill>
              <a:latin typeface="Candara" panose="020E0502030303020204" pitchFamily="34" charset="0"/>
            </a:rPr>
            <a:t>los</a:t>
          </a:r>
          <a:r>
            <a:rPr lang="en-US" sz="1400" b="0"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futuros</a:t>
          </a:r>
          <a:r>
            <a:rPr lang="en-US" sz="1400" b="0"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alternativos</a:t>
          </a:r>
          <a:r>
            <a:rPr lang="en-US" sz="1400" b="0" dirty="0">
              <a:solidFill>
                <a:schemeClr val="tx1"/>
              </a:solidFill>
              <a:latin typeface="Candara" panose="020E0502030303020204" pitchFamily="34" charset="0"/>
            </a:rPr>
            <a:t> para el </a:t>
          </a:r>
          <a:r>
            <a:rPr lang="en-US" sz="1400" b="0" dirty="0" err="1">
              <a:solidFill>
                <a:schemeClr val="tx1"/>
              </a:solidFill>
              <a:latin typeface="Candara" panose="020E0502030303020204" pitchFamily="34" charset="0"/>
            </a:rPr>
            <a:t>sistema</a:t>
          </a:r>
          <a:r>
            <a:rPr lang="en-US" sz="1400" b="0" dirty="0">
              <a:solidFill>
                <a:schemeClr val="tx1"/>
              </a:solidFill>
              <a:latin typeface="Candara" panose="020E0502030303020204" pitchFamily="34" charset="0"/>
            </a:rPr>
            <a:t>?</a:t>
          </a:r>
        </a:p>
      </dgm:t>
    </dgm:pt>
    <dgm:pt modelId="{C2DB57A8-74CD-4BAA-86EF-FFF6F4A7715E}" type="parTrans" cxnId="{655F6D40-2B82-4956-B907-B014675EF8AC}">
      <dgm:prSet/>
      <dgm:spPr/>
      <dgm:t>
        <a:bodyPr/>
        <a:lstStyle/>
        <a:p>
          <a:endParaRPr lang="en-US" sz="1400">
            <a:solidFill>
              <a:schemeClr val="tx1"/>
            </a:solidFill>
            <a:latin typeface="Candara" panose="020E0502030303020204" pitchFamily="34" charset="0"/>
          </a:endParaRPr>
        </a:p>
      </dgm:t>
    </dgm:pt>
    <dgm:pt modelId="{4C68854C-6754-4557-87C3-8290B95FD247}" type="sibTrans" cxnId="{655F6D40-2B82-4956-B907-B014675EF8AC}">
      <dgm:prSet custT="1"/>
      <dgm:spPr/>
      <dgm:t>
        <a:bodyPr/>
        <a:lstStyle/>
        <a:p>
          <a:endParaRPr lang="en-US" sz="1400">
            <a:solidFill>
              <a:schemeClr val="tx1"/>
            </a:solidFill>
            <a:latin typeface="Candara" panose="020E0502030303020204" pitchFamily="34" charset="0"/>
          </a:endParaRPr>
        </a:p>
      </dgm:t>
    </dgm:pt>
    <dgm:pt modelId="{48196B83-201C-4BD3-B2A7-27130B721D1E}">
      <dgm:prSet phldrT="[Text]" custT="1"/>
      <dgm:spPr/>
      <dgm:t>
        <a:bodyPr/>
        <a:lstStyle/>
        <a:p>
          <a:r>
            <a:rPr lang="en-US" sz="1400" b="1" u="sng" dirty="0">
              <a:solidFill>
                <a:schemeClr val="tx1"/>
              </a:solidFill>
              <a:latin typeface="Candara" panose="020E0502030303020204" pitchFamily="34" charset="0"/>
            </a:rPr>
            <a:t>FASE 4 </a:t>
          </a:r>
          <a:r>
            <a:rPr lang="en-US" sz="1400" b="1" u="sng" dirty="0" err="1">
              <a:solidFill>
                <a:schemeClr val="tx1"/>
              </a:solidFill>
              <a:latin typeface="Candara" panose="020E0502030303020204" pitchFamily="34" charset="0"/>
            </a:rPr>
            <a:t>Vigilancia</a:t>
          </a:r>
          <a:r>
            <a:rPr lang="en-US" sz="1400" b="1" u="sng" dirty="0">
              <a:solidFill>
                <a:schemeClr val="tx1"/>
              </a:solidFill>
              <a:latin typeface="Candara" panose="020E0502030303020204" pitchFamily="34" charset="0"/>
            </a:rPr>
            <a:t> y </a:t>
          </a:r>
          <a:r>
            <a:rPr lang="en-US" sz="1400" b="1" u="sng" dirty="0" err="1">
              <a:solidFill>
                <a:schemeClr val="tx1"/>
              </a:solidFill>
              <a:latin typeface="Candara" panose="020E0502030303020204" pitchFamily="34" charset="0"/>
            </a:rPr>
            <a:t>anticipación</a:t>
          </a:r>
          <a:r>
            <a:rPr lang="en-US" sz="1400" b="1" u="sng" dirty="0">
              <a:solidFill>
                <a:schemeClr val="tx1"/>
              </a:solidFill>
              <a:latin typeface="Candara" panose="020E0502030303020204" pitchFamily="34" charset="0"/>
            </a:rPr>
            <a:t> : </a:t>
          </a:r>
          <a:r>
            <a:rPr lang="en-US" sz="1400" b="0" dirty="0" err="1">
              <a:solidFill>
                <a:schemeClr val="tx1"/>
              </a:solidFill>
              <a:latin typeface="Candara" panose="020E0502030303020204" pitchFamily="34" charset="0"/>
            </a:rPr>
            <a:t>Seguimiento</a:t>
          </a:r>
          <a:r>
            <a:rPr lang="en-US" sz="1400" b="0" dirty="0">
              <a:solidFill>
                <a:schemeClr val="tx1"/>
              </a:solidFill>
              <a:latin typeface="Candara" panose="020E0502030303020204" pitchFamily="34" charset="0"/>
            </a:rPr>
            <a:t> para la </a:t>
          </a:r>
          <a:r>
            <a:rPr lang="en-US" sz="1400" b="0" dirty="0" err="1">
              <a:solidFill>
                <a:schemeClr val="tx1"/>
              </a:solidFill>
              <a:latin typeface="Candara" panose="020E0502030303020204" pitchFamily="34" charset="0"/>
            </a:rPr>
            <a:t>detección</a:t>
          </a:r>
          <a:r>
            <a:rPr lang="en-US" sz="1400" b="0" dirty="0">
              <a:solidFill>
                <a:schemeClr val="tx1"/>
              </a:solidFill>
              <a:latin typeface="Candara" panose="020E0502030303020204" pitchFamily="34" charset="0"/>
            </a:rPr>
            <a:t> de </a:t>
          </a:r>
          <a:r>
            <a:rPr lang="en-US" sz="1400" b="0" dirty="0" err="1">
              <a:solidFill>
                <a:schemeClr val="tx1"/>
              </a:solidFill>
              <a:latin typeface="Candara" panose="020E0502030303020204" pitchFamily="34" charset="0"/>
            </a:rPr>
            <a:t>hechos</a:t>
          </a:r>
          <a:r>
            <a:rPr lang="en-US" sz="1400" b="0" dirty="0">
              <a:solidFill>
                <a:schemeClr val="tx1"/>
              </a:solidFill>
              <a:latin typeface="Candara" panose="020E0502030303020204" pitchFamily="34" charset="0"/>
            </a:rPr>
            <a:t> </a:t>
          </a:r>
          <a:r>
            <a:rPr lang="en-US" sz="1400" b="0" dirty="0" err="1">
              <a:solidFill>
                <a:schemeClr val="tx1"/>
              </a:solidFill>
              <a:latin typeface="Candara" panose="020E0502030303020204" pitchFamily="34" charset="0"/>
            </a:rPr>
            <a:t>portadores</a:t>
          </a:r>
          <a:r>
            <a:rPr lang="en-US" sz="1400" b="0" dirty="0">
              <a:solidFill>
                <a:schemeClr val="tx1"/>
              </a:solidFill>
              <a:latin typeface="Candara" panose="020E0502030303020204" pitchFamily="34" charset="0"/>
            </a:rPr>
            <a:t> de </a:t>
          </a:r>
          <a:r>
            <a:rPr lang="en-US" sz="1400" b="0" dirty="0" err="1">
              <a:solidFill>
                <a:schemeClr val="tx1"/>
              </a:solidFill>
              <a:latin typeface="Candara" panose="020E0502030303020204" pitchFamily="34" charset="0"/>
            </a:rPr>
            <a:t>futuro</a:t>
          </a:r>
          <a:endParaRPr lang="en-US" sz="1400" b="0" dirty="0">
            <a:solidFill>
              <a:schemeClr val="tx1"/>
            </a:solidFill>
            <a:latin typeface="Candara" panose="020E0502030303020204" pitchFamily="34" charset="0"/>
          </a:endParaRPr>
        </a:p>
      </dgm:t>
    </dgm:pt>
    <dgm:pt modelId="{3466AF1A-977A-40F1-AF13-90E581733122}" type="parTrans" cxnId="{FD9760F5-5191-4D7A-8DA5-AD3A27A1CDD1}">
      <dgm:prSet/>
      <dgm:spPr/>
      <dgm:t>
        <a:bodyPr/>
        <a:lstStyle/>
        <a:p>
          <a:endParaRPr lang="en-US" sz="1400">
            <a:solidFill>
              <a:schemeClr val="tx1"/>
            </a:solidFill>
            <a:latin typeface="Candara" panose="020E0502030303020204" pitchFamily="34" charset="0"/>
          </a:endParaRPr>
        </a:p>
      </dgm:t>
    </dgm:pt>
    <dgm:pt modelId="{18633821-6527-4D3F-A5A9-99E321E9C3A5}" type="sibTrans" cxnId="{FD9760F5-5191-4D7A-8DA5-AD3A27A1CDD1}">
      <dgm:prSet/>
      <dgm:spPr/>
      <dgm:t>
        <a:bodyPr/>
        <a:lstStyle/>
        <a:p>
          <a:endParaRPr lang="en-US" sz="1400">
            <a:solidFill>
              <a:schemeClr val="tx1"/>
            </a:solidFill>
            <a:latin typeface="Candara" panose="020E0502030303020204" pitchFamily="34" charset="0"/>
          </a:endParaRPr>
        </a:p>
      </dgm:t>
    </dgm:pt>
    <dgm:pt modelId="{1AFC7B09-954C-43A9-920B-CFC7EAC038CF}" type="pres">
      <dgm:prSet presAssocID="{E89066EA-2D02-4A6B-B5E4-6D19B650B971}" presName="Name0" presStyleCnt="0">
        <dgm:presLayoutVars>
          <dgm:dir/>
          <dgm:resizeHandles val="exact"/>
        </dgm:presLayoutVars>
      </dgm:prSet>
      <dgm:spPr/>
    </dgm:pt>
    <dgm:pt modelId="{5A55B505-2CDD-4163-ADB4-C12971E87F38}" type="pres">
      <dgm:prSet presAssocID="{7625673A-FDAA-4926-AB56-321DE5B465CC}" presName="node" presStyleLbl="node1" presStyleIdx="0" presStyleCnt="4">
        <dgm:presLayoutVars>
          <dgm:bulletEnabled val="1"/>
        </dgm:presLayoutVars>
      </dgm:prSet>
      <dgm:spPr/>
      <dgm:t>
        <a:bodyPr/>
        <a:lstStyle/>
        <a:p>
          <a:endParaRPr lang="es-ES"/>
        </a:p>
      </dgm:t>
    </dgm:pt>
    <dgm:pt modelId="{2E7C3B38-A922-42CD-8B04-89F31E10597F}" type="pres">
      <dgm:prSet presAssocID="{67A6BCCB-C45F-4DCC-A5D6-40DEFB8843A6}" presName="sibTrans" presStyleLbl="sibTrans2D1" presStyleIdx="0" presStyleCnt="3"/>
      <dgm:spPr/>
      <dgm:t>
        <a:bodyPr/>
        <a:lstStyle/>
        <a:p>
          <a:endParaRPr lang="es-ES"/>
        </a:p>
      </dgm:t>
    </dgm:pt>
    <dgm:pt modelId="{52412DF5-31B5-4E60-B746-5252C74AD1A9}" type="pres">
      <dgm:prSet presAssocID="{67A6BCCB-C45F-4DCC-A5D6-40DEFB8843A6}" presName="connectorText" presStyleLbl="sibTrans2D1" presStyleIdx="0" presStyleCnt="3"/>
      <dgm:spPr/>
      <dgm:t>
        <a:bodyPr/>
        <a:lstStyle/>
        <a:p>
          <a:endParaRPr lang="es-ES"/>
        </a:p>
      </dgm:t>
    </dgm:pt>
    <dgm:pt modelId="{2386A17F-CA3A-434B-9F18-DCF0346AF854}" type="pres">
      <dgm:prSet presAssocID="{CB22286D-EEA9-4522-A992-E9DB6ECFB14F}" presName="node" presStyleLbl="node1" presStyleIdx="1" presStyleCnt="4">
        <dgm:presLayoutVars>
          <dgm:bulletEnabled val="1"/>
        </dgm:presLayoutVars>
      </dgm:prSet>
      <dgm:spPr/>
      <dgm:t>
        <a:bodyPr/>
        <a:lstStyle/>
        <a:p>
          <a:endParaRPr lang="es-ES"/>
        </a:p>
      </dgm:t>
    </dgm:pt>
    <dgm:pt modelId="{B1D5BE42-CCC5-4138-B294-EF0177D77978}" type="pres">
      <dgm:prSet presAssocID="{A8D45853-3DDA-4248-ACC9-1333406620B8}" presName="sibTrans" presStyleLbl="sibTrans2D1" presStyleIdx="1" presStyleCnt="3"/>
      <dgm:spPr/>
      <dgm:t>
        <a:bodyPr/>
        <a:lstStyle/>
        <a:p>
          <a:endParaRPr lang="es-ES"/>
        </a:p>
      </dgm:t>
    </dgm:pt>
    <dgm:pt modelId="{B2691934-028F-4A9D-BA55-A35F64DC6F90}" type="pres">
      <dgm:prSet presAssocID="{A8D45853-3DDA-4248-ACC9-1333406620B8}" presName="connectorText" presStyleLbl="sibTrans2D1" presStyleIdx="1" presStyleCnt="3"/>
      <dgm:spPr/>
      <dgm:t>
        <a:bodyPr/>
        <a:lstStyle/>
        <a:p>
          <a:endParaRPr lang="es-ES"/>
        </a:p>
      </dgm:t>
    </dgm:pt>
    <dgm:pt modelId="{CE544F52-083C-4B22-8922-C613F478A17F}" type="pres">
      <dgm:prSet presAssocID="{081F649F-C413-4ABB-ADAA-24986BB6C72C}" presName="node" presStyleLbl="node1" presStyleIdx="2" presStyleCnt="4">
        <dgm:presLayoutVars>
          <dgm:bulletEnabled val="1"/>
        </dgm:presLayoutVars>
      </dgm:prSet>
      <dgm:spPr/>
      <dgm:t>
        <a:bodyPr/>
        <a:lstStyle/>
        <a:p>
          <a:endParaRPr lang="es-ES"/>
        </a:p>
      </dgm:t>
    </dgm:pt>
    <dgm:pt modelId="{A28DB193-862C-42E6-BC15-AC25B6B99DB1}" type="pres">
      <dgm:prSet presAssocID="{4C68854C-6754-4557-87C3-8290B95FD247}" presName="sibTrans" presStyleLbl="sibTrans2D1" presStyleIdx="2" presStyleCnt="3"/>
      <dgm:spPr/>
      <dgm:t>
        <a:bodyPr/>
        <a:lstStyle/>
        <a:p>
          <a:endParaRPr lang="es-ES"/>
        </a:p>
      </dgm:t>
    </dgm:pt>
    <dgm:pt modelId="{9715317D-8F7C-4E83-95E8-69869C6C653A}" type="pres">
      <dgm:prSet presAssocID="{4C68854C-6754-4557-87C3-8290B95FD247}" presName="connectorText" presStyleLbl="sibTrans2D1" presStyleIdx="2" presStyleCnt="3"/>
      <dgm:spPr/>
      <dgm:t>
        <a:bodyPr/>
        <a:lstStyle/>
        <a:p>
          <a:endParaRPr lang="es-ES"/>
        </a:p>
      </dgm:t>
    </dgm:pt>
    <dgm:pt modelId="{EDAAB29A-CE2A-43F2-8ED6-45D30C87D085}" type="pres">
      <dgm:prSet presAssocID="{48196B83-201C-4BD3-B2A7-27130B721D1E}" presName="node" presStyleLbl="node1" presStyleIdx="3" presStyleCnt="4">
        <dgm:presLayoutVars>
          <dgm:bulletEnabled val="1"/>
        </dgm:presLayoutVars>
      </dgm:prSet>
      <dgm:spPr/>
      <dgm:t>
        <a:bodyPr/>
        <a:lstStyle/>
        <a:p>
          <a:endParaRPr lang="es-ES"/>
        </a:p>
      </dgm:t>
    </dgm:pt>
  </dgm:ptLst>
  <dgm:cxnLst>
    <dgm:cxn modelId="{E453514D-0246-4227-92CC-6C99F96F500B}" srcId="{E89066EA-2D02-4A6B-B5E4-6D19B650B971}" destId="{CB22286D-EEA9-4522-A992-E9DB6ECFB14F}" srcOrd="1" destOrd="0" parTransId="{18E8B589-2933-473B-8F21-02521C8B77C3}" sibTransId="{A8D45853-3DDA-4248-ACC9-1333406620B8}"/>
    <dgm:cxn modelId="{3861E522-15EF-4E71-B8D8-31701562D61F}" type="presOf" srcId="{7625673A-FDAA-4926-AB56-321DE5B465CC}" destId="{5A55B505-2CDD-4163-ADB4-C12971E87F38}" srcOrd="0" destOrd="0" presId="urn:microsoft.com/office/officeart/2005/8/layout/process1"/>
    <dgm:cxn modelId="{8B50CCA6-18F2-42EC-A0DF-7BA6C193F3E0}" type="presOf" srcId="{A8D45853-3DDA-4248-ACC9-1333406620B8}" destId="{B2691934-028F-4A9D-BA55-A35F64DC6F90}" srcOrd="1" destOrd="0" presId="urn:microsoft.com/office/officeart/2005/8/layout/process1"/>
    <dgm:cxn modelId="{685CEEAB-4A35-41F8-8E66-B85EB5FBB87B}" type="presOf" srcId="{67A6BCCB-C45F-4DCC-A5D6-40DEFB8843A6}" destId="{2E7C3B38-A922-42CD-8B04-89F31E10597F}" srcOrd="0" destOrd="0" presId="urn:microsoft.com/office/officeart/2005/8/layout/process1"/>
    <dgm:cxn modelId="{655F6D40-2B82-4956-B907-B014675EF8AC}" srcId="{E89066EA-2D02-4A6B-B5E4-6D19B650B971}" destId="{081F649F-C413-4ABB-ADAA-24986BB6C72C}" srcOrd="2" destOrd="0" parTransId="{C2DB57A8-74CD-4BAA-86EF-FFF6F4A7715E}" sibTransId="{4C68854C-6754-4557-87C3-8290B95FD247}"/>
    <dgm:cxn modelId="{FD9760F5-5191-4D7A-8DA5-AD3A27A1CDD1}" srcId="{E89066EA-2D02-4A6B-B5E4-6D19B650B971}" destId="{48196B83-201C-4BD3-B2A7-27130B721D1E}" srcOrd="3" destOrd="0" parTransId="{3466AF1A-977A-40F1-AF13-90E581733122}" sibTransId="{18633821-6527-4D3F-A5A9-99E321E9C3A5}"/>
    <dgm:cxn modelId="{D7C30A48-D010-4FC8-9A57-8D7A3F162663}" type="presOf" srcId="{081F649F-C413-4ABB-ADAA-24986BB6C72C}" destId="{CE544F52-083C-4B22-8922-C613F478A17F}" srcOrd="0" destOrd="0" presId="urn:microsoft.com/office/officeart/2005/8/layout/process1"/>
    <dgm:cxn modelId="{A2B8172F-4F0D-4E1E-90CE-5747A3821220}" srcId="{E89066EA-2D02-4A6B-B5E4-6D19B650B971}" destId="{7625673A-FDAA-4926-AB56-321DE5B465CC}" srcOrd="0" destOrd="0" parTransId="{DC101D73-86A8-4F51-80D7-68DCA74FA020}" sibTransId="{67A6BCCB-C45F-4DCC-A5D6-40DEFB8843A6}"/>
    <dgm:cxn modelId="{9D88EE9A-8AEE-4918-9BE4-B4692A0B63C0}" type="presOf" srcId="{4C68854C-6754-4557-87C3-8290B95FD247}" destId="{A28DB193-862C-42E6-BC15-AC25B6B99DB1}" srcOrd="0" destOrd="0" presId="urn:microsoft.com/office/officeart/2005/8/layout/process1"/>
    <dgm:cxn modelId="{114593F6-D7AE-4C5D-82C8-78B25454A796}" type="presOf" srcId="{48196B83-201C-4BD3-B2A7-27130B721D1E}" destId="{EDAAB29A-CE2A-43F2-8ED6-45D30C87D085}" srcOrd="0" destOrd="0" presId="urn:microsoft.com/office/officeart/2005/8/layout/process1"/>
    <dgm:cxn modelId="{6A205357-2A25-4C46-9E72-47C845612237}" type="presOf" srcId="{4C68854C-6754-4557-87C3-8290B95FD247}" destId="{9715317D-8F7C-4E83-95E8-69869C6C653A}" srcOrd="1" destOrd="0" presId="urn:microsoft.com/office/officeart/2005/8/layout/process1"/>
    <dgm:cxn modelId="{8E30C98B-5FE8-470C-BD26-88F059BB96FD}" type="presOf" srcId="{A8D45853-3DDA-4248-ACC9-1333406620B8}" destId="{B1D5BE42-CCC5-4138-B294-EF0177D77978}" srcOrd="0" destOrd="0" presId="urn:microsoft.com/office/officeart/2005/8/layout/process1"/>
    <dgm:cxn modelId="{695E2A13-88E7-4175-A742-4752D907AB8B}" type="presOf" srcId="{CB22286D-EEA9-4522-A992-E9DB6ECFB14F}" destId="{2386A17F-CA3A-434B-9F18-DCF0346AF854}" srcOrd="0" destOrd="0" presId="urn:microsoft.com/office/officeart/2005/8/layout/process1"/>
    <dgm:cxn modelId="{50501968-FF77-4744-B73C-228A7525CE75}" type="presOf" srcId="{E89066EA-2D02-4A6B-B5E4-6D19B650B971}" destId="{1AFC7B09-954C-43A9-920B-CFC7EAC038CF}" srcOrd="0" destOrd="0" presId="urn:microsoft.com/office/officeart/2005/8/layout/process1"/>
    <dgm:cxn modelId="{6BF18246-FA82-41EB-ABA5-0525250CB179}" type="presOf" srcId="{67A6BCCB-C45F-4DCC-A5D6-40DEFB8843A6}" destId="{52412DF5-31B5-4E60-B746-5252C74AD1A9}" srcOrd="1" destOrd="0" presId="urn:microsoft.com/office/officeart/2005/8/layout/process1"/>
    <dgm:cxn modelId="{FE28534D-0BDD-4A32-9FAC-647C7677716D}" type="presParOf" srcId="{1AFC7B09-954C-43A9-920B-CFC7EAC038CF}" destId="{5A55B505-2CDD-4163-ADB4-C12971E87F38}" srcOrd="0" destOrd="0" presId="urn:microsoft.com/office/officeart/2005/8/layout/process1"/>
    <dgm:cxn modelId="{42ADFEED-08F4-4EF4-9438-51510D13C708}" type="presParOf" srcId="{1AFC7B09-954C-43A9-920B-CFC7EAC038CF}" destId="{2E7C3B38-A922-42CD-8B04-89F31E10597F}" srcOrd="1" destOrd="0" presId="urn:microsoft.com/office/officeart/2005/8/layout/process1"/>
    <dgm:cxn modelId="{545FD64D-F6F2-4B3E-A740-5923233C0615}" type="presParOf" srcId="{2E7C3B38-A922-42CD-8B04-89F31E10597F}" destId="{52412DF5-31B5-4E60-B746-5252C74AD1A9}" srcOrd="0" destOrd="0" presId="urn:microsoft.com/office/officeart/2005/8/layout/process1"/>
    <dgm:cxn modelId="{FCDD4FFB-FDCD-43F3-B316-669830050469}" type="presParOf" srcId="{1AFC7B09-954C-43A9-920B-CFC7EAC038CF}" destId="{2386A17F-CA3A-434B-9F18-DCF0346AF854}" srcOrd="2" destOrd="0" presId="urn:microsoft.com/office/officeart/2005/8/layout/process1"/>
    <dgm:cxn modelId="{7054EB8D-EDB6-406C-9331-928309C6CA43}" type="presParOf" srcId="{1AFC7B09-954C-43A9-920B-CFC7EAC038CF}" destId="{B1D5BE42-CCC5-4138-B294-EF0177D77978}" srcOrd="3" destOrd="0" presId="urn:microsoft.com/office/officeart/2005/8/layout/process1"/>
    <dgm:cxn modelId="{990B5367-5A6B-46CF-A765-ED00957EEA51}" type="presParOf" srcId="{B1D5BE42-CCC5-4138-B294-EF0177D77978}" destId="{B2691934-028F-4A9D-BA55-A35F64DC6F90}" srcOrd="0" destOrd="0" presId="urn:microsoft.com/office/officeart/2005/8/layout/process1"/>
    <dgm:cxn modelId="{24BB4AEF-7212-4424-AF04-F9FFC6A9E323}" type="presParOf" srcId="{1AFC7B09-954C-43A9-920B-CFC7EAC038CF}" destId="{CE544F52-083C-4B22-8922-C613F478A17F}" srcOrd="4" destOrd="0" presId="urn:microsoft.com/office/officeart/2005/8/layout/process1"/>
    <dgm:cxn modelId="{1EEBA7B5-B212-41B5-B99A-9A8731A52189}" type="presParOf" srcId="{1AFC7B09-954C-43A9-920B-CFC7EAC038CF}" destId="{A28DB193-862C-42E6-BC15-AC25B6B99DB1}" srcOrd="5" destOrd="0" presId="urn:microsoft.com/office/officeart/2005/8/layout/process1"/>
    <dgm:cxn modelId="{387A41BA-4E59-4106-9106-D62E54B9CBFB}" type="presParOf" srcId="{A28DB193-862C-42E6-BC15-AC25B6B99DB1}" destId="{9715317D-8F7C-4E83-95E8-69869C6C653A}" srcOrd="0" destOrd="0" presId="urn:microsoft.com/office/officeart/2005/8/layout/process1"/>
    <dgm:cxn modelId="{77B5DFE9-4C25-495A-8C0F-33D5B6F9114F}" type="presParOf" srcId="{1AFC7B09-954C-43A9-920B-CFC7EAC038CF}" destId="{EDAAB29A-CE2A-43F2-8ED6-45D30C87D085}" srcOrd="6"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D8E01D-42B0-494D-9E65-324D51638D3D}" type="doc">
      <dgm:prSet loTypeId="urn:microsoft.com/office/officeart/2005/8/layout/hProcess9" loCatId="process" qsTypeId="urn:microsoft.com/office/officeart/2005/8/quickstyle/simple1" qsCatId="simple" csTypeId="urn:microsoft.com/office/officeart/2005/8/colors/colorful5" csCatId="colorful" phldr="1"/>
      <dgm:spPr/>
    </dgm:pt>
    <dgm:pt modelId="{CABF6752-178D-4E10-A71D-37690EF3346B}">
      <dgm:prSet phldrT="[Texto]"/>
      <dgm:spPr/>
      <dgm:t>
        <a:bodyPr/>
        <a:lstStyle/>
        <a:p>
          <a:r>
            <a:rPr lang="es-GT" b="1" dirty="0">
              <a:latin typeface="+mj-lt"/>
            </a:rPr>
            <a:t>1. Formulación del problema</a:t>
          </a:r>
          <a:endParaRPr lang="es-ES" b="1" dirty="0"/>
        </a:p>
      </dgm:t>
    </dgm:pt>
    <dgm:pt modelId="{8D61350B-DA0D-4F5B-B1EA-ABDB68851FE9}" type="parTrans" cxnId="{0376F815-4268-4994-BD6A-31F9B1E2434C}">
      <dgm:prSet/>
      <dgm:spPr/>
      <dgm:t>
        <a:bodyPr/>
        <a:lstStyle/>
        <a:p>
          <a:endParaRPr lang="es-ES" b="1"/>
        </a:p>
      </dgm:t>
    </dgm:pt>
    <dgm:pt modelId="{15CA3D67-8109-44C5-8117-297F4FAE150A}" type="sibTrans" cxnId="{0376F815-4268-4994-BD6A-31F9B1E2434C}">
      <dgm:prSet/>
      <dgm:spPr/>
      <dgm:t>
        <a:bodyPr/>
        <a:lstStyle/>
        <a:p>
          <a:endParaRPr lang="es-ES" b="1"/>
        </a:p>
      </dgm:t>
    </dgm:pt>
    <dgm:pt modelId="{A3D168D4-EDA5-464E-9E55-0BCE49C5FF1F}">
      <dgm:prSet/>
      <dgm:spPr/>
      <dgm:t>
        <a:bodyPr/>
        <a:lstStyle/>
        <a:p>
          <a:r>
            <a:rPr lang="es-GT" b="1" dirty="0">
              <a:latin typeface="+mj-lt"/>
            </a:rPr>
            <a:t>2. </a:t>
          </a:r>
        </a:p>
        <a:p>
          <a:r>
            <a:rPr lang="es-GT" b="1" dirty="0">
              <a:latin typeface="+mj-lt"/>
            </a:rPr>
            <a:t>Elección de los expertos</a:t>
          </a:r>
        </a:p>
      </dgm:t>
    </dgm:pt>
    <dgm:pt modelId="{485381CA-6B5D-4F3A-816F-941102A6E41B}" type="parTrans" cxnId="{DD981AAB-6E8E-4FFC-BFA6-B3DC4284531F}">
      <dgm:prSet/>
      <dgm:spPr/>
      <dgm:t>
        <a:bodyPr/>
        <a:lstStyle/>
        <a:p>
          <a:endParaRPr lang="es-ES" b="1"/>
        </a:p>
      </dgm:t>
    </dgm:pt>
    <dgm:pt modelId="{9887F230-E216-4AF8-ABFF-D9D266D142C0}" type="sibTrans" cxnId="{DD981AAB-6E8E-4FFC-BFA6-B3DC4284531F}">
      <dgm:prSet/>
      <dgm:spPr/>
      <dgm:t>
        <a:bodyPr/>
        <a:lstStyle/>
        <a:p>
          <a:endParaRPr lang="es-ES" b="1"/>
        </a:p>
      </dgm:t>
    </dgm:pt>
    <dgm:pt modelId="{C23FE72E-8F3E-4957-97F1-2FC09B49F832}">
      <dgm:prSet/>
      <dgm:spPr/>
      <dgm:t>
        <a:bodyPr/>
        <a:lstStyle/>
        <a:p>
          <a:r>
            <a:rPr lang="es-GT" b="1" dirty="0">
              <a:latin typeface="+mj-lt"/>
            </a:rPr>
            <a:t>3. Elaboración y lanzamiento de los cuestionarios</a:t>
          </a:r>
        </a:p>
      </dgm:t>
    </dgm:pt>
    <dgm:pt modelId="{5C9A2125-EEC1-4991-A81C-4B3CEF11F600}" type="parTrans" cxnId="{C06524E8-40B3-4377-84E6-B0E8CC985BD6}">
      <dgm:prSet/>
      <dgm:spPr/>
      <dgm:t>
        <a:bodyPr/>
        <a:lstStyle/>
        <a:p>
          <a:endParaRPr lang="es-ES" b="1"/>
        </a:p>
      </dgm:t>
    </dgm:pt>
    <dgm:pt modelId="{36922CDB-4B91-4EB5-BCF1-844155092323}" type="sibTrans" cxnId="{C06524E8-40B3-4377-84E6-B0E8CC985BD6}">
      <dgm:prSet/>
      <dgm:spPr/>
      <dgm:t>
        <a:bodyPr/>
        <a:lstStyle/>
        <a:p>
          <a:endParaRPr lang="es-ES" b="1"/>
        </a:p>
      </dgm:t>
    </dgm:pt>
    <dgm:pt modelId="{F36EF169-8721-4E87-8DC7-4BC8C987C1F1}">
      <dgm:prSet/>
      <dgm:spPr/>
      <dgm:t>
        <a:bodyPr/>
        <a:lstStyle/>
        <a:p>
          <a:r>
            <a:rPr lang="es-GT" b="1" dirty="0">
              <a:latin typeface="+mj-lt"/>
            </a:rPr>
            <a:t>4. </a:t>
          </a:r>
        </a:p>
        <a:p>
          <a:r>
            <a:rPr lang="es-GT" b="1" dirty="0">
              <a:latin typeface="+mj-lt"/>
            </a:rPr>
            <a:t>Desarrollo y análisis de resultados (2 o 3 rondas)</a:t>
          </a:r>
        </a:p>
      </dgm:t>
    </dgm:pt>
    <dgm:pt modelId="{074C4BFB-F844-4C49-955F-1032D0C6CC98}" type="parTrans" cxnId="{238FA762-C053-429C-9C25-D1822E96EFBD}">
      <dgm:prSet/>
      <dgm:spPr/>
      <dgm:t>
        <a:bodyPr/>
        <a:lstStyle/>
        <a:p>
          <a:endParaRPr lang="es-ES" b="1"/>
        </a:p>
      </dgm:t>
    </dgm:pt>
    <dgm:pt modelId="{D9207F41-D4E5-4056-8B60-6B404449173C}" type="sibTrans" cxnId="{238FA762-C053-429C-9C25-D1822E96EFBD}">
      <dgm:prSet/>
      <dgm:spPr/>
      <dgm:t>
        <a:bodyPr/>
        <a:lstStyle/>
        <a:p>
          <a:endParaRPr lang="es-ES" b="1"/>
        </a:p>
      </dgm:t>
    </dgm:pt>
    <dgm:pt modelId="{B3780A0C-A39B-49C0-B2CA-4418378AA0ED}" type="pres">
      <dgm:prSet presAssocID="{2BD8E01D-42B0-494D-9E65-324D51638D3D}" presName="CompostProcess" presStyleCnt="0">
        <dgm:presLayoutVars>
          <dgm:dir/>
          <dgm:resizeHandles val="exact"/>
        </dgm:presLayoutVars>
      </dgm:prSet>
      <dgm:spPr/>
    </dgm:pt>
    <dgm:pt modelId="{BFA43092-F364-4A5C-8B33-44CF7BB929E7}" type="pres">
      <dgm:prSet presAssocID="{2BD8E01D-42B0-494D-9E65-324D51638D3D}" presName="arrow" presStyleLbl="bgShp" presStyleIdx="0" presStyleCnt="1"/>
      <dgm:spPr/>
    </dgm:pt>
    <dgm:pt modelId="{628E0892-3904-4F9F-BC96-A85561345394}" type="pres">
      <dgm:prSet presAssocID="{2BD8E01D-42B0-494D-9E65-324D51638D3D}" presName="linearProcess" presStyleCnt="0"/>
      <dgm:spPr/>
    </dgm:pt>
    <dgm:pt modelId="{595104F8-C7A1-41FB-A60E-0C37C8AECC73}" type="pres">
      <dgm:prSet presAssocID="{CABF6752-178D-4E10-A71D-37690EF3346B}" presName="textNode" presStyleLbl="node1" presStyleIdx="0" presStyleCnt="4">
        <dgm:presLayoutVars>
          <dgm:bulletEnabled val="1"/>
        </dgm:presLayoutVars>
      </dgm:prSet>
      <dgm:spPr/>
      <dgm:t>
        <a:bodyPr/>
        <a:lstStyle/>
        <a:p>
          <a:endParaRPr lang="es-ES"/>
        </a:p>
      </dgm:t>
    </dgm:pt>
    <dgm:pt modelId="{AF9CF982-BFC5-4C45-BE86-B8FEA2833697}" type="pres">
      <dgm:prSet presAssocID="{15CA3D67-8109-44C5-8117-297F4FAE150A}" presName="sibTrans" presStyleCnt="0"/>
      <dgm:spPr/>
    </dgm:pt>
    <dgm:pt modelId="{D565831F-0E34-45EB-B175-3118DB79F099}" type="pres">
      <dgm:prSet presAssocID="{A3D168D4-EDA5-464E-9E55-0BCE49C5FF1F}" presName="textNode" presStyleLbl="node1" presStyleIdx="1" presStyleCnt="4">
        <dgm:presLayoutVars>
          <dgm:bulletEnabled val="1"/>
        </dgm:presLayoutVars>
      </dgm:prSet>
      <dgm:spPr/>
      <dgm:t>
        <a:bodyPr/>
        <a:lstStyle/>
        <a:p>
          <a:endParaRPr lang="es-ES"/>
        </a:p>
      </dgm:t>
    </dgm:pt>
    <dgm:pt modelId="{ED0748FF-4723-4294-94B6-125950DF192B}" type="pres">
      <dgm:prSet presAssocID="{9887F230-E216-4AF8-ABFF-D9D266D142C0}" presName="sibTrans" presStyleCnt="0"/>
      <dgm:spPr/>
    </dgm:pt>
    <dgm:pt modelId="{DDEE04F1-66A8-4D1D-A405-5DA7466620B0}" type="pres">
      <dgm:prSet presAssocID="{C23FE72E-8F3E-4957-97F1-2FC09B49F832}" presName="textNode" presStyleLbl="node1" presStyleIdx="2" presStyleCnt="4">
        <dgm:presLayoutVars>
          <dgm:bulletEnabled val="1"/>
        </dgm:presLayoutVars>
      </dgm:prSet>
      <dgm:spPr/>
      <dgm:t>
        <a:bodyPr/>
        <a:lstStyle/>
        <a:p>
          <a:endParaRPr lang="es-ES"/>
        </a:p>
      </dgm:t>
    </dgm:pt>
    <dgm:pt modelId="{ADC443E5-09B7-4B6D-8E9A-2AEA1315FFAF}" type="pres">
      <dgm:prSet presAssocID="{36922CDB-4B91-4EB5-BCF1-844155092323}" presName="sibTrans" presStyleCnt="0"/>
      <dgm:spPr/>
    </dgm:pt>
    <dgm:pt modelId="{C04B1DD9-B8BE-40B3-B4E7-136096438899}" type="pres">
      <dgm:prSet presAssocID="{F36EF169-8721-4E87-8DC7-4BC8C987C1F1}" presName="textNode" presStyleLbl="node1" presStyleIdx="3" presStyleCnt="4">
        <dgm:presLayoutVars>
          <dgm:bulletEnabled val="1"/>
        </dgm:presLayoutVars>
      </dgm:prSet>
      <dgm:spPr/>
      <dgm:t>
        <a:bodyPr/>
        <a:lstStyle/>
        <a:p>
          <a:endParaRPr lang="es-ES"/>
        </a:p>
      </dgm:t>
    </dgm:pt>
  </dgm:ptLst>
  <dgm:cxnLst>
    <dgm:cxn modelId="{238FA762-C053-429C-9C25-D1822E96EFBD}" srcId="{2BD8E01D-42B0-494D-9E65-324D51638D3D}" destId="{F36EF169-8721-4E87-8DC7-4BC8C987C1F1}" srcOrd="3" destOrd="0" parTransId="{074C4BFB-F844-4C49-955F-1032D0C6CC98}" sibTransId="{D9207F41-D4E5-4056-8B60-6B404449173C}"/>
    <dgm:cxn modelId="{6C2AEF8A-E105-4B72-8849-BDBC31FC11D4}" type="presOf" srcId="{A3D168D4-EDA5-464E-9E55-0BCE49C5FF1F}" destId="{D565831F-0E34-45EB-B175-3118DB79F099}" srcOrd="0" destOrd="0" presId="urn:microsoft.com/office/officeart/2005/8/layout/hProcess9"/>
    <dgm:cxn modelId="{7E9D6C17-272F-4D21-A5FA-CA4E86C3A910}" type="presOf" srcId="{C23FE72E-8F3E-4957-97F1-2FC09B49F832}" destId="{DDEE04F1-66A8-4D1D-A405-5DA7466620B0}" srcOrd="0" destOrd="0" presId="urn:microsoft.com/office/officeart/2005/8/layout/hProcess9"/>
    <dgm:cxn modelId="{60446462-4513-4B18-9B28-97E0689926F1}" type="presOf" srcId="{CABF6752-178D-4E10-A71D-37690EF3346B}" destId="{595104F8-C7A1-41FB-A60E-0C37C8AECC73}" srcOrd="0" destOrd="0" presId="urn:microsoft.com/office/officeart/2005/8/layout/hProcess9"/>
    <dgm:cxn modelId="{C06524E8-40B3-4377-84E6-B0E8CC985BD6}" srcId="{2BD8E01D-42B0-494D-9E65-324D51638D3D}" destId="{C23FE72E-8F3E-4957-97F1-2FC09B49F832}" srcOrd="2" destOrd="0" parTransId="{5C9A2125-EEC1-4991-A81C-4B3CEF11F600}" sibTransId="{36922CDB-4B91-4EB5-BCF1-844155092323}"/>
    <dgm:cxn modelId="{DF057891-7AC5-4E1F-BCD8-EF27639FADBE}" type="presOf" srcId="{2BD8E01D-42B0-494D-9E65-324D51638D3D}" destId="{B3780A0C-A39B-49C0-B2CA-4418378AA0ED}" srcOrd="0" destOrd="0" presId="urn:microsoft.com/office/officeart/2005/8/layout/hProcess9"/>
    <dgm:cxn modelId="{DD981AAB-6E8E-4FFC-BFA6-B3DC4284531F}" srcId="{2BD8E01D-42B0-494D-9E65-324D51638D3D}" destId="{A3D168D4-EDA5-464E-9E55-0BCE49C5FF1F}" srcOrd="1" destOrd="0" parTransId="{485381CA-6B5D-4F3A-816F-941102A6E41B}" sibTransId="{9887F230-E216-4AF8-ABFF-D9D266D142C0}"/>
    <dgm:cxn modelId="{AE28B1FB-82C0-46FF-BA8E-0113619E028E}" type="presOf" srcId="{F36EF169-8721-4E87-8DC7-4BC8C987C1F1}" destId="{C04B1DD9-B8BE-40B3-B4E7-136096438899}" srcOrd="0" destOrd="0" presId="urn:microsoft.com/office/officeart/2005/8/layout/hProcess9"/>
    <dgm:cxn modelId="{0376F815-4268-4994-BD6A-31F9B1E2434C}" srcId="{2BD8E01D-42B0-494D-9E65-324D51638D3D}" destId="{CABF6752-178D-4E10-A71D-37690EF3346B}" srcOrd="0" destOrd="0" parTransId="{8D61350B-DA0D-4F5B-B1EA-ABDB68851FE9}" sibTransId="{15CA3D67-8109-44C5-8117-297F4FAE150A}"/>
    <dgm:cxn modelId="{452CDC2E-4C01-4592-952E-09C20DF6B9E3}" type="presParOf" srcId="{B3780A0C-A39B-49C0-B2CA-4418378AA0ED}" destId="{BFA43092-F364-4A5C-8B33-44CF7BB929E7}" srcOrd="0" destOrd="0" presId="urn:microsoft.com/office/officeart/2005/8/layout/hProcess9"/>
    <dgm:cxn modelId="{FB839D32-8CD6-4423-9C5B-9423048E8648}" type="presParOf" srcId="{B3780A0C-A39B-49C0-B2CA-4418378AA0ED}" destId="{628E0892-3904-4F9F-BC96-A85561345394}" srcOrd="1" destOrd="0" presId="urn:microsoft.com/office/officeart/2005/8/layout/hProcess9"/>
    <dgm:cxn modelId="{0EF21CE9-1CF4-41DB-9EFE-A0B421FFA866}" type="presParOf" srcId="{628E0892-3904-4F9F-BC96-A85561345394}" destId="{595104F8-C7A1-41FB-A60E-0C37C8AECC73}" srcOrd="0" destOrd="0" presId="urn:microsoft.com/office/officeart/2005/8/layout/hProcess9"/>
    <dgm:cxn modelId="{3BFE504C-A985-4CD2-BD55-519BFA742FDF}" type="presParOf" srcId="{628E0892-3904-4F9F-BC96-A85561345394}" destId="{AF9CF982-BFC5-4C45-BE86-B8FEA2833697}" srcOrd="1" destOrd="0" presId="urn:microsoft.com/office/officeart/2005/8/layout/hProcess9"/>
    <dgm:cxn modelId="{6D25B85E-4426-4126-BD8E-06A98A14A698}" type="presParOf" srcId="{628E0892-3904-4F9F-BC96-A85561345394}" destId="{D565831F-0E34-45EB-B175-3118DB79F099}" srcOrd="2" destOrd="0" presId="urn:microsoft.com/office/officeart/2005/8/layout/hProcess9"/>
    <dgm:cxn modelId="{259EB511-58FD-444D-ADE1-1051DD983F81}" type="presParOf" srcId="{628E0892-3904-4F9F-BC96-A85561345394}" destId="{ED0748FF-4723-4294-94B6-125950DF192B}" srcOrd="3" destOrd="0" presId="urn:microsoft.com/office/officeart/2005/8/layout/hProcess9"/>
    <dgm:cxn modelId="{78DABF5C-29B3-447B-83E1-3B32B43A62C3}" type="presParOf" srcId="{628E0892-3904-4F9F-BC96-A85561345394}" destId="{DDEE04F1-66A8-4D1D-A405-5DA7466620B0}" srcOrd="4" destOrd="0" presId="urn:microsoft.com/office/officeart/2005/8/layout/hProcess9"/>
    <dgm:cxn modelId="{BAD194AA-D22E-4C71-BF0F-47A08F19A7CD}" type="presParOf" srcId="{628E0892-3904-4F9F-BC96-A85561345394}" destId="{ADC443E5-09B7-4B6D-8E9A-2AEA1315FFAF}" srcOrd="5" destOrd="0" presId="urn:microsoft.com/office/officeart/2005/8/layout/hProcess9"/>
    <dgm:cxn modelId="{B5365FA9-AECF-4F1A-AB20-BA7A11AE9344}" type="presParOf" srcId="{628E0892-3904-4F9F-BC96-A85561345394}" destId="{C04B1DD9-B8BE-40B3-B4E7-136096438899}"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A4653D-FD74-4C03-A3F8-CEBCB0BA13C8}" type="doc">
      <dgm:prSet loTypeId="urn:microsoft.com/office/officeart/2005/8/layout/hList1" loCatId="list" qsTypeId="urn:microsoft.com/office/officeart/2005/8/quickstyle/simple1" qsCatId="simple" csTypeId="urn:microsoft.com/office/officeart/2005/8/colors/colorful1#1" csCatId="colorful" phldr="1"/>
      <dgm:spPr/>
      <dgm:t>
        <a:bodyPr/>
        <a:lstStyle/>
        <a:p>
          <a:endParaRPr lang="en-US"/>
        </a:p>
      </dgm:t>
    </dgm:pt>
    <dgm:pt modelId="{10670370-B8A7-475F-9365-AE51605033B3}">
      <dgm:prSet phldrT="[Text]" custT="1"/>
      <dgm:spPr/>
      <dgm:t>
        <a:bodyPr/>
        <a:lstStyle/>
        <a:p>
          <a:r>
            <a:rPr lang="es-MX" sz="3200" b="1" dirty="0">
              <a:solidFill>
                <a:schemeClr val="tx1"/>
              </a:solidFill>
            </a:rPr>
            <a:t>1</a:t>
          </a:r>
          <a:endParaRPr lang="en-US" sz="3200" b="1" dirty="0">
            <a:solidFill>
              <a:schemeClr val="tx1"/>
            </a:solidFill>
          </a:endParaRPr>
        </a:p>
      </dgm:t>
    </dgm:pt>
    <dgm:pt modelId="{BB90B987-CEE6-4B79-B740-3612DE687397}" type="parTrans" cxnId="{F253A6AB-0A14-4D99-8A66-F3E06925F0BE}">
      <dgm:prSet/>
      <dgm:spPr/>
      <dgm:t>
        <a:bodyPr/>
        <a:lstStyle/>
        <a:p>
          <a:endParaRPr lang="en-US" sz="1200" b="1">
            <a:solidFill>
              <a:schemeClr val="tx1"/>
            </a:solidFill>
          </a:endParaRPr>
        </a:p>
      </dgm:t>
    </dgm:pt>
    <dgm:pt modelId="{84B520D9-25CF-47B0-990F-CD8387429DB0}" type="sibTrans" cxnId="{F253A6AB-0A14-4D99-8A66-F3E06925F0BE}">
      <dgm:prSet/>
      <dgm:spPr/>
      <dgm:t>
        <a:bodyPr/>
        <a:lstStyle/>
        <a:p>
          <a:endParaRPr lang="en-US" sz="1200" b="1">
            <a:solidFill>
              <a:schemeClr val="tx1"/>
            </a:solidFill>
          </a:endParaRPr>
        </a:p>
      </dgm:t>
    </dgm:pt>
    <dgm:pt modelId="{A35A06DD-3DC2-41F8-9D31-B234C9CE10AF}">
      <dgm:prSet custT="1"/>
      <dgm:spPr/>
      <dgm:t>
        <a:bodyPr/>
        <a:lstStyle/>
        <a:p>
          <a:r>
            <a:rPr lang="es-MX" sz="3200" b="1" dirty="0">
              <a:solidFill>
                <a:schemeClr val="tx1"/>
              </a:solidFill>
            </a:rPr>
            <a:t>2</a:t>
          </a:r>
          <a:endParaRPr lang="en-US" sz="3200" b="1" dirty="0">
            <a:solidFill>
              <a:schemeClr val="tx1"/>
            </a:solidFill>
          </a:endParaRPr>
        </a:p>
      </dgm:t>
    </dgm:pt>
    <dgm:pt modelId="{446AA4CF-D39D-4E22-BC17-29EC0B0BBF89}" type="parTrans" cxnId="{62C9EEE5-153C-4DB7-99F9-A07A36660015}">
      <dgm:prSet/>
      <dgm:spPr/>
      <dgm:t>
        <a:bodyPr/>
        <a:lstStyle/>
        <a:p>
          <a:endParaRPr lang="en-US" sz="1200" b="1">
            <a:solidFill>
              <a:schemeClr val="tx1"/>
            </a:solidFill>
          </a:endParaRPr>
        </a:p>
      </dgm:t>
    </dgm:pt>
    <dgm:pt modelId="{1259E9A3-B697-4B56-8EEB-AE3F9842F676}" type="sibTrans" cxnId="{62C9EEE5-153C-4DB7-99F9-A07A36660015}">
      <dgm:prSet/>
      <dgm:spPr/>
      <dgm:t>
        <a:bodyPr/>
        <a:lstStyle/>
        <a:p>
          <a:endParaRPr lang="en-US" sz="1200" b="1">
            <a:solidFill>
              <a:schemeClr val="tx1"/>
            </a:solidFill>
          </a:endParaRPr>
        </a:p>
      </dgm:t>
    </dgm:pt>
    <dgm:pt modelId="{25C90997-535F-45C3-B948-D70DBD7E0B46}">
      <dgm:prSet custT="1"/>
      <dgm:spPr/>
      <dgm:t>
        <a:bodyPr/>
        <a:lstStyle/>
        <a:p>
          <a:r>
            <a:rPr lang="es-MX" sz="3200" b="1" dirty="0">
              <a:solidFill>
                <a:schemeClr val="tx1"/>
              </a:solidFill>
            </a:rPr>
            <a:t>3</a:t>
          </a:r>
          <a:endParaRPr lang="en-US" sz="3200" b="1" dirty="0">
            <a:solidFill>
              <a:schemeClr val="tx1"/>
            </a:solidFill>
          </a:endParaRPr>
        </a:p>
      </dgm:t>
    </dgm:pt>
    <dgm:pt modelId="{A17A7451-EE4D-44C3-B50B-BBF5904A96D6}" type="parTrans" cxnId="{F84962EE-D225-4C42-AD61-514BD0162AA7}">
      <dgm:prSet/>
      <dgm:spPr/>
      <dgm:t>
        <a:bodyPr/>
        <a:lstStyle/>
        <a:p>
          <a:endParaRPr lang="en-US" sz="1200" b="1">
            <a:solidFill>
              <a:schemeClr val="tx1"/>
            </a:solidFill>
          </a:endParaRPr>
        </a:p>
      </dgm:t>
    </dgm:pt>
    <dgm:pt modelId="{A71F70D5-B75D-4287-A964-DC9568514D2D}" type="sibTrans" cxnId="{F84962EE-D225-4C42-AD61-514BD0162AA7}">
      <dgm:prSet/>
      <dgm:spPr/>
      <dgm:t>
        <a:bodyPr/>
        <a:lstStyle/>
        <a:p>
          <a:endParaRPr lang="en-US" sz="1200" b="1">
            <a:solidFill>
              <a:schemeClr val="tx1"/>
            </a:solidFill>
          </a:endParaRPr>
        </a:p>
      </dgm:t>
    </dgm:pt>
    <dgm:pt modelId="{36E009AE-5540-45B3-B7B4-1904EC4EFC77}">
      <dgm:prSet custT="1"/>
      <dgm:spPr/>
      <dgm:t>
        <a:bodyPr/>
        <a:lstStyle/>
        <a:p>
          <a:r>
            <a:rPr lang="es-MX" sz="3200" b="1" dirty="0">
              <a:solidFill>
                <a:schemeClr val="tx1"/>
              </a:solidFill>
            </a:rPr>
            <a:t>4</a:t>
          </a:r>
          <a:endParaRPr lang="en-US" sz="3200" b="1" dirty="0">
            <a:solidFill>
              <a:schemeClr val="tx1"/>
            </a:solidFill>
          </a:endParaRPr>
        </a:p>
      </dgm:t>
    </dgm:pt>
    <dgm:pt modelId="{D1DAB9C8-0530-4BF9-B2F7-6F8D93B15219}" type="parTrans" cxnId="{D649494C-C007-47A3-9117-4E928DEC8B49}">
      <dgm:prSet/>
      <dgm:spPr/>
      <dgm:t>
        <a:bodyPr/>
        <a:lstStyle/>
        <a:p>
          <a:endParaRPr lang="en-US" sz="1200" b="1">
            <a:solidFill>
              <a:schemeClr val="tx1"/>
            </a:solidFill>
          </a:endParaRPr>
        </a:p>
      </dgm:t>
    </dgm:pt>
    <dgm:pt modelId="{2ED9C9C8-9A26-430F-BD0C-31A823117AF8}" type="sibTrans" cxnId="{D649494C-C007-47A3-9117-4E928DEC8B49}">
      <dgm:prSet/>
      <dgm:spPr/>
      <dgm:t>
        <a:bodyPr/>
        <a:lstStyle/>
        <a:p>
          <a:endParaRPr lang="en-US" sz="1200" b="1">
            <a:solidFill>
              <a:schemeClr val="tx1"/>
            </a:solidFill>
          </a:endParaRPr>
        </a:p>
      </dgm:t>
    </dgm:pt>
    <dgm:pt modelId="{669A32E4-6A4E-44DF-9F6E-D5A2F2A1847B}">
      <dgm:prSet custT="1"/>
      <dgm:spPr/>
      <dgm:t>
        <a:bodyPr/>
        <a:lstStyle/>
        <a:p>
          <a:r>
            <a:rPr lang="es-MX" sz="3200" b="1" dirty="0">
              <a:solidFill>
                <a:schemeClr val="tx1"/>
              </a:solidFill>
            </a:rPr>
            <a:t>5</a:t>
          </a:r>
          <a:endParaRPr lang="en-US" sz="3200" b="1" dirty="0">
            <a:solidFill>
              <a:schemeClr val="tx1"/>
            </a:solidFill>
          </a:endParaRPr>
        </a:p>
      </dgm:t>
    </dgm:pt>
    <dgm:pt modelId="{EE4A3B07-EBDF-4F8D-8B8E-B02B197A4FE5}" type="parTrans" cxnId="{447AC1F4-66CA-4CCC-A207-403FD0FCE88C}">
      <dgm:prSet/>
      <dgm:spPr/>
      <dgm:t>
        <a:bodyPr/>
        <a:lstStyle/>
        <a:p>
          <a:endParaRPr lang="en-US" sz="1200" b="1">
            <a:solidFill>
              <a:schemeClr val="tx1"/>
            </a:solidFill>
          </a:endParaRPr>
        </a:p>
      </dgm:t>
    </dgm:pt>
    <dgm:pt modelId="{AF283C67-0ADE-465F-BD0A-0756B664FC51}" type="sibTrans" cxnId="{447AC1F4-66CA-4CCC-A207-403FD0FCE88C}">
      <dgm:prSet/>
      <dgm:spPr/>
      <dgm:t>
        <a:bodyPr/>
        <a:lstStyle/>
        <a:p>
          <a:endParaRPr lang="en-US" sz="1200" b="1">
            <a:solidFill>
              <a:schemeClr val="tx1"/>
            </a:solidFill>
          </a:endParaRPr>
        </a:p>
      </dgm:t>
    </dgm:pt>
    <dgm:pt modelId="{9434E960-7993-44C5-AF75-A49B67CD4C95}">
      <dgm:prSet custT="1"/>
      <dgm:spPr/>
      <dgm:t>
        <a:bodyPr/>
        <a:lstStyle/>
        <a:p>
          <a:r>
            <a:rPr lang="es-MX" sz="3200" b="1" dirty="0">
              <a:solidFill>
                <a:schemeClr val="tx1"/>
              </a:solidFill>
            </a:rPr>
            <a:t>6</a:t>
          </a:r>
          <a:endParaRPr lang="en-US" sz="3200" b="1" dirty="0">
            <a:solidFill>
              <a:schemeClr val="tx1"/>
            </a:solidFill>
          </a:endParaRPr>
        </a:p>
      </dgm:t>
    </dgm:pt>
    <dgm:pt modelId="{DE85D992-C839-4A89-A2F6-1C494322CF5D}" type="parTrans" cxnId="{ECDBB5A2-C4E1-4041-B58A-135097CE6F73}">
      <dgm:prSet/>
      <dgm:spPr/>
      <dgm:t>
        <a:bodyPr/>
        <a:lstStyle/>
        <a:p>
          <a:endParaRPr lang="en-US" sz="1200" b="1">
            <a:solidFill>
              <a:schemeClr val="tx1"/>
            </a:solidFill>
          </a:endParaRPr>
        </a:p>
      </dgm:t>
    </dgm:pt>
    <dgm:pt modelId="{E3697340-EC1E-448D-97E0-44E1DA2E8CE7}" type="sibTrans" cxnId="{ECDBB5A2-C4E1-4041-B58A-135097CE6F73}">
      <dgm:prSet/>
      <dgm:spPr/>
      <dgm:t>
        <a:bodyPr/>
        <a:lstStyle/>
        <a:p>
          <a:endParaRPr lang="en-US" sz="1200" b="1">
            <a:solidFill>
              <a:schemeClr val="tx1"/>
            </a:solidFill>
          </a:endParaRPr>
        </a:p>
      </dgm:t>
    </dgm:pt>
    <dgm:pt modelId="{55C3D79E-69EA-4D0A-BC31-2F9432FB94C3}">
      <dgm:prSet custT="1"/>
      <dgm:spPr/>
      <dgm:t>
        <a:bodyPr/>
        <a:lstStyle/>
        <a:p>
          <a:r>
            <a:rPr lang="es-CL" sz="1200" b="1" dirty="0">
              <a:solidFill>
                <a:schemeClr val="tx1"/>
              </a:solidFill>
            </a:rPr>
            <a:t>Desarrollar acuerdos de cooperación e integración económica regional que propicien el incremento de la productividad, logrando aumentar significativamente los intercambios comerciales de productos y servicios con valor agregado.</a:t>
          </a:r>
          <a:endParaRPr lang="en-US" sz="1200" dirty="0">
            <a:solidFill>
              <a:schemeClr val="tx1"/>
            </a:solidFill>
          </a:endParaRPr>
        </a:p>
      </dgm:t>
    </dgm:pt>
    <dgm:pt modelId="{3627A34A-4E83-413E-BBAC-2A0F8AA58DC1}" type="parTrans" cxnId="{D2CDA2F3-20BE-4819-91DD-C65C90C57A1D}">
      <dgm:prSet/>
      <dgm:spPr/>
      <dgm:t>
        <a:bodyPr/>
        <a:lstStyle/>
        <a:p>
          <a:endParaRPr lang="en-US" sz="1200">
            <a:solidFill>
              <a:schemeClr val="tx1"/>
            </a:solidFill>
          </a:endParaRPr>
        </a:p>
      </dgm:t>
    </dgm:pt>
    <dgm:pt modelId="{40C50746-E826-4ABC-A621-1607EA2D5E32}" type="sibTrans" cxnId="{D2CDA2F3-20BE-4819-91DD-C65C90C57A1D}">
      <dgm:prSet/>
      <dgm:spPr/>
      <dgm:t>
        <a:bodyPr/>
        <a:lstStyle/>
        <a:p>
          <a:endParaRPr lang="en-US" sz="1200">
            <a:solidFill>
              <a:schemeClr val="tx1"/>
            </a:solidFill>
          </a:endParaRPr>
        </a:p>
      </dgm:t>
    </dgm:pt>
    <dgm:pt modelId="{35A412E8-083B-4A32-B761-A82BBE44043B}">
      <dgm:prSet custT="1"/>
      <dgm:spPr/>
      <dgm:t>
        <a:bodyPr/>
        <a:lstStyle/>
        <a:p>
          <a:r>
            <a:rPr lang="es-CL" sz="1200" b="1" dirty="0">
              <a:solidFill>
                <a:schemeClr val="tx1"/>
              </a:solidFill>
            </a:rPr>
            <a:t>Profundizar en la implementación de la Reforma de la Gestión del Gasto Público con Enfoque de Resultados en los países, haciendo más eficiente el gasto público y generando un gasto de mejor calidad y mayor impacto en el bienestar de la población.</a:t>
          </a:r>
          <a:endParaRPr lang="en-US" sz="1200" dirty="0"/>
        </a:p>
      </dgm:t>
    </dgm:pt>
    <dgm:pt modelId="{1C740FDB-F217-415E-BF0B-D47A7F8F057B}" type="parTrans" cxnId="{6D5B69F5-F594-480B-871B-204832483ABB}">
      <dgm:prSet/>
      <dgm:spPr/>
      <dgm:t>
        <a:bodyPr/>
        <a:lstStyle/>
        <a:p>
          <a:endParaRPr lang="en-US" sz="1200"/>
        </a:p>
      </dgm:t>
    </dgm:pt>
    <dgm:pt modelId="{DF34F2E1-12CE-45F7-ACBF-7000B01AA01A}" type="sibTrans" cxnId="{6D5B69F5-F594-480B-871B-204832483ABB}">
      <dgm:prSet/>
      <dgm:spPr/>
      <dgm:t>
        <a:bodyPr/>
        <a:lstStyle/>
        <a:p>
          <a:endParaRPr lang="en-US" sz="1200"/>
        </a:p>
      </dgm:t>
    </dgm:pt>
    <dgm:pt modelId="{0D0640FF-135D-4AFF-84AF-73E45B3BD72E}">
      <dgm:prSet custT="1"/>
      <dgm:spPr/>
      <dgm:t>
        <a:bodyPr/>
        <a:lstStyle/>
        <a:p>
          <a:r>
            <a:rPr lang="es-CL" sz="1200" b="1" dirty="0">
              <a:solidFill>
                <a:schemeClr val="tx1"/>
              </a:solidFill>
            </a:rPr>
            <a:t>Aumento progresivo en el gasto público en educación, investigación, ciencia y tecnología, logrando mejoras en las coberturas y la calidad de la educación en todos los niveles y formando sociedades y economías del conocimiento.</a:t>
          </a:r>
          <a:endParaRPr lang="en-US" sz="1200" dirty="0"/>
        </a:p>
      </dgm:t>
    </dgm:pt>
    <dgm:pt modelId="{3F9E2EDD-8932-487E-9E18-4141852EF7D1}" type="parTrans" cxnId="{EC423A76-17F4-4FCD-95D3-10E013D20E80}">
      <dgm:prSet/>
      <dgm:spPr/>
      <dgm:t>
        <a:bodyPr/>
        <a:lstStyle/>
        <a:p>
          <a:endParaRPr lang="en-US" sz="1200"/>
        </a:p>
      </dgm:t>
    </dgm:pt>
    <dgm:pt modelId="{8F97E455-E2BB-4CD9-BA26-236E244F42B3}" type="sibTrans" cxnId="{EC423A76-17F4-4FCD-95D3-10E013D20E80}">
      <dgm:prSet/>
      <dgm:spPr/>
      <dgm:t>
        <a:bodyPr/>
        <a:lstStyle/>
        <a:p>
          <a:endParaRPr lang="en-US" sz="1200"/>
        </a:p>
      </dgm:t>
    </dgm:pt>
    <dgm:pt modelId="{69AEB403-20A5-4C2B-9BD3-60F23D8467E3}">
      <dgm:prSet custT="1"/>
      <dgm:spPr/>
      <dgm:t>
        <a:bodyPr/>
        <a:lstStyle/>
        <a:p>
          <a:r>
            <a:rPr lang="es-CL" sz="1200" b="1" dirty="0">
              <a:solidFill>
                <a:schemeClr val="tx1"/>
              </a:solidFill>
            </a:rPr>
            <a:t>Transitar hacia la implementación de políticas públicas de Estado que permitan la gobernabilidad de los recursos naturales y su uso racional y eficiente. Logrando la </a:t>
          </a:r>
          <a:r>
            <a:rPr lang="es-CL" sz="1200" b="1" dirty="0" err="1">
              <a:solidFill>
                <a:schemeClr val="tx1"/>
              </a:solidFill>
            </a:rPr>
            <a:t>operativización</a:t>
          </a:r>
          <a:r>
            <a:rPr lang="es-CL" sz="1200" b="1" dirty="0">
              <a:solidFill>
                <a:schemeClr val="tx1"/>
              </a:solidFill>
            </a:rPr>
            <a:t> de acciones y normativas que garanticen el desarrollo económico y social preservando la naturaleza.</a:t>
          </a:r>
          <a:endParaRPr lang="en-US" sz="1200" dirty="0"/>
        </a:p>
      </dgm:t>
    </dgm:pt>
    <dgm:pt modelId="{79DC76A2-E3D9-4101-A7A0-8EC018208637}" type="parTrans" cxnId="{91B6E262-A905-4664-9EA9-CB3EF9E4BAA5}">
      <dgm:prSet/>
      <dgm:spPr/>
      <dgm:t>
        <a:bodyPr/>
        <a:lstStyle/>
        <a:p>
          <a:endParaRPr lang="en-US" sz="1200"/>
        </a:p>
      </dgm:t>
    </dgm:pt>
    <dgm:pt modelId="{F712C90A-D2C2-4F3E-BB05-B37D5616DB9C}" type="sibTrans" cxnId="{91B6E262-A905-4664-9EA9-CB3EF9E4BAA5}">
      <dgm:prSet/>
      <dgm:spPr/>
      <dgm:t>
        <a:bodyPr/>
        <a:lstStyle/>
        <a:p>
          <a:endParaRPr lang="en-US" sz="1200"/>
        </a:p>
      </dgm:t>
    </dgm:pt>
    <dgm:pt modelId="{66DA3D98-713E-460D-9F54-481B4DEFB9D5}">
      <dgm:prSet custT="1"/>
      <dgm:spPr/>
      <dgm:t>
        <a:bodyPr/>
        <a:lstStyle/>
        <a:p>
          <a:r>
            <a:rPr lang="es-CL" sz="1200" b="1" dirty="0">
              <a:solidFill>
                <a:schemeClr val="tx1"/>
              </a:solidFill>
            </a:rPr>
            <a:t>Promover y crear los mecanismos e instancias de participación ciudadana en los asuntos públicos, en todos los niveles de la administración pública (gobierno central, y gobiernos locales), logrando así consolidar Estados democráticos en la región.</a:t>
          </a:r>
          <a:endParaRPr lang="en-US" sz="1200" dirty="0"/>
        </a:p>
      </dgm:t>
    </dgm:pt>
    <dgm:pt modelId="{42126612-635D-49AB-B823-8FE86AEB3678}" type="parTrans" cxnId="{DCC4CC01-B1AF-4924-AA2A-BC2DD9E24D18}">
      <dgm:prSet/>
      <dgm:spPr/>
      <dgm:t>
        <a:bodyPr/>
        <a:lstStyle/>
        <a:p>
          <a:endParaRPr lang="en-US" sz="1200"/>
        </a:p>
      </dgm:t>
    </dgm:pt>
    <dgm:pt modelId="{D287C92C-1B18-40F2-83CA-74AE639708ED}" type="sibTrans" cxnId="{DCC4CC01-B1AF-4924-AA2A-BC2DD9E24D18}">
      <dgm:prSet/>
      <dgm:spPr/>
      <dgm:t>
        <a:bodyPr/>
        <a:lstStyle/>
        <a:p>
          <a:endParaRPr lang="en-US" sz="1200"/>
        </a:p>
      </dgm:t>
    </dgm:pt>
    <dgm:pt modelId="{06CE5C58-05E5-4A46-95DF-C89FEE6D0F1D}">
      <dgm:prSet custT="1"/>
      <dgm:spPr/>
      <dgm:t>
        <a:bodyPr/>
        <a:lstStyle/>
        <a:p>
          <a:r>
            <a:rPr lang="es-CL" sz="1200" b="1" dirty="0">
              <a:solidFill>
                <a:schemeClr val="tx1"/>
              </a:solidFill>
            </a:rPr>
            <a:t>Avanzar en la incorporación de la perspectiva de género en todos los programas, acciones y políticas de Estado, logrando acciones afirmativas para las mujeres que permitan reducir las brechas de desigualdad entre mujeres y hombres y que redunden en su efectiva participación en la vida económica, social y política.</a:t>
          </a:r>
          <a:endParaRPr lang="en-US" sz="1200" dirty="0"/>
        </a:p>
      </dgm:t>
    </dgm:pt>
    <dgm:pt modelId="{89E8D5D3-919E-4210-AE14-CE73D71FAC66}" type="parTrans" cxnId="{6A328B50-631E-44BB-B9DD-568931DC55DE}">
      <dgm:prSet/>
      <dgm:spPr/>
      <dgm:t>
        <a:bodyPr/>
        <a:lstStyle/>
        <a:p>
          <a:endParaRPr lang="en-US" sz="1200"/>
        </a:p>
      </dgm:t>
    </dgm:pt>
    <dgm:pt modelId="{D3235137-D2F4-4714-83D6-C4B1A6CE3F59}" type="sibTrans" cxnId="{6A328B50-631E-44BB-B9DD-568931DC55DE}">
      <dgm:prSet/>
      <dgm:spPr/>
      <dgm:t>
        <a:bodyPr/>
        <a:lstStyle/>
        <a:p>
          <a:endParaRPr lang="en-US" sz="1200"/>
        </a:p>
      </dgm:t>
    </dgm:pt>
    <dgm:pt modelId="{1319393D-26C6-4308-876C-E0D3FAEEA245}" type="pres">
      <dgm:prSet presAssocID="{64A4653D-FD74-4C03-A3F8-CEBCB0BA13C8}" presName="Name0" presStyleCnt="0">
        <dgm:presLayoutVars>
          <dgm:dir/>
          <dgm:animLvl val="lvl"/>
          <dgm:resizeHandles val="exact"/>
        </dgm:presLayoutVars>
      </dgm:prSet>
      <dgm:spPr/>
      <dgm:t>
        <a:bodyPr/>
        <a:lstStyle/>
        <a:p>
          <a:endParaRPr lang="es-ES"/>
        </a:p>
      </dgm:t>
    </dgm:pt>
    <dgm:pt modelId="{647BBAFD-9B28-4E97-9DAB-7C3458EEAD32}" type="pres">
      <dgm:prSet presAssocID="{10670370-B8A7-475F-9365-AE51605033B3}" presName="composite" presStyleCnt="0"/>
      <dgm:spPr/>
    </dgm:pt>
    <dgm:pt modelId="{BBEF4D0F-ADCC-4725-88CB-A5382A133598}" type="pres">
      <dgm:prSet presAssocID="{10670370-B8A7-475F-9365-AE51605033B3}" presName="parTx" presStyleLbl="alignNode1" presStyleIdx="0" presStyleCnt="6">
        <dgm:presLayoutVars>
          <dgm:chMax val="0"/>
          <dgm:chPref val="0"/>
          <dgm:bulletEnabled val="1"/>
        </dgm:presLayoutVars>
      </dgm:prSet>
      <dgm:spPr/>
      <dgm:t>
        <a:bodyPr/>
        <a:lstStyle/>
        <a:p>
          <a:endParaRPr lang="es-ES"/>
        </a:p>
      </dgm:t>
    </dgm:pt>
    <dgm:pt modelId="{8C82CCD9-08A6-44A0-B692-27AED259F6DF}" type="pres">
      <dgm:prSet presAssocID="{10670370-B8A7-475F-9365-AE51605033B3}" presName="desTx" presStyleLbl="alignAccFollowNode1" presStyleIdx="0" presStyleCnt="6">
        <dgm:presLayoutVars>
          <dgm:bulletEnabled val="1"/>
        </dgm:presLayoutVars>
      </dgm:prSet>
      <dgm:spPr/>
      <dgm:t>
        <a:bodyPr/>
        <a:lstStyle/>
        <a:p>
          <a:endParaRPr lang="es-ES"/>
        </a:p>
      </dgm:t>
    </dgm:pt>
    <dgm:pt modelId="{E3A40E13-8C69-4209-881B-5050490EA3EB}" type="pres">
      <dgm:prSet presAssocID="{84B520D9-25CF-47B0-990F-CD8387429DB0}" presName="space" presStyleCnt="0"/>
      <dgm:spPr/>
    </dgm:pt>
    <dgm:pt modelId="{8F02BCE8-A218-40F7-B2BA-4C23BE9FA290}" type="pres">
      <dgm:prSet presAssocID="{A35A06DD-3DC2-41F8-9D31-B234C9CE10AF}" presName="composite" presStyleCnt="0"/>
      <dgm:spPr/>
    </dgm:pt>
    <dgm:pt modelId="{48067349-61BC-432F-BD4A-0F00FDBEF170}" type="pres">
      <dgm:prSet presAssocID="{A35A06DD-3DC2-41F8-9D31-B234C9CE10AF}" presName="parTx" presStyleLbl="alignNode1" presStyleIdx="1" presStyleCnt="6">
        <dgm:presLayoutVars>
          <dgm:chMax val="0"/>
          <dgm:chPref val="0"/>
          <dgm:bulletEnabled val="1"/>
        </dgm:presLayoutVars>
      </dgm:prSet>
      <dgm:spPr/>
      <dgm:t>
        <a:bodyPr/>
        <a:lstStyle/>
        <a:p>
          <a:endParaRPr lang="es-ES"/>
        </a:p>
      </dgm:t>
    </dgm:pt>
    <dgm:pt modelId="{D55DD9C6-EA58-43B5-93E6-9DC41B1D044A}" type="pres">
      <dgm:prSet presAssocID="{A35A06DD-3DC2-41F8-9D31-B234C9CE10AF}" presName="desTx" presStyleLbl="alignAccFollowNode1" presStyleIdx="1" presStyleCnt="6">
        <dgm:presLayoutVars>
          <dgm:bulletEnabled val="1"/>
        </dgm:presLayoutVars>
      </dgm:prSet>
      <dgm:spPr/>
      <dgm:t>
        <a:bodyPr/>
        <a:lstStyle/>
        <a:p>
          <a:endParaRPr lang="es-ES"/>
        </a:p>
      </dgm:t>
    </dgm:pt>
    <dgm:pt modelId="{5C429A48-4A74-4B5E-B577-87ED9D775526}" type="pres">
      <dgm:prSet presAssocID="{1259E9A3-B697-4B56-8EEB-AE3F9842F676}" presName="space" presStyleCnt="0"/>
      <dgm:spPr/>
    </dgm:pt>
    <dgm:pt modelId="{F1799D9A-C5D8-46E8-8C83-559900685FD5}" type="pres">
      <dgm:prSet presAssocID="{25C90997-535F-45C3-B948-D70DBD7E0B46}" presName="composite" presStyleCnt="0"/>
      <dgm:spPr/>
    </dgm:pt>
    <dgm:pt modelId="{7FBC3047-4936-49E3-BE53-FC73BFC4E7D1}" type="pres">
      <dgm:prSet presAssocID="{25C90997-535F-45C3-B948-D70DBD7E0B46}" presName="parTx" presStyleLbl="alignNode1" presStyleIdx="2" presStyleCnt="6">
        <dgm:presLayoutVars>
          <dgm:chMax val="0"/>
          <dgm:chPref val="0"/>
          <dgm:bulletEnabled val="1"/>
        </dgm:presLayoutVars>
      </dgm:prSet>
      <dgm:spPr/>
      <dgm:t>
        <a:bodyPr/>
        <a:lstStyle/>
        <a:p>
          <a:endParaRPr lang="es-ES"/>
        </a:p>
      </dgm:t>
    </dgm:pt>
    <dgm:pt modelId="{8247421D-F5CE-46B5-9EA5-AB1A82A04BF1}" type="pres">
      <dgm:prSet presAssocID="{25C90997-535F-45C3-B948-D70DBD7E0B46}" presName="desTx" presStyleLbl="alignAccFollowNode1" presStyleIdx="2" presStyleCnt="6">
        <dgm:presLayoutVars>
          <dgm:bulletEnabled val="1"/>
        </dgm:presLayoutVars>
      </dgm:prSet>
      <dgm:spPr/>
      <dgm:t>
        <a:bodyPr/>
        <a:lstStyle/>
        <a:p>
          <a:endParaRPr lang="es-ES"/>
        </a:p>
      </dgm:t>
    </dgm:pt>
    <dgm:pt modelId="{D076AF0D-049B-4492-A507-771DB2F4651B}" type="pres">
      <dgm:prSet presAssocID="{A71F70D5-B75D-4287-A964-DC9568514D2D}" presName="space" presStyleCnt="0"/>
      <dgm:spPr/>
    </dgm:pt>
    <dgm:pt modelId="{955B3393-3C31-43A6-B6EA-D90A53169C77}" type="pres">
      <dgm:prSet presAssocID="{36E009AE-5540-45B3-B7B4-1904EC4EFC77}" presName="composite" presStyleCnt="0"/>
      <dgm:spPr/>
    </dgm:pt>
    <dgm:pt modelId="{67588C58-60C9-4CDF-8315-8FE8814896C7}" type="pres">
      <dgm:prSet presAssocID="{36E009AE-5540-45B3-B7B4-1904EC4EFC77}" presName="parTx" presStyleLbl="alignNode1" presStyleIdx="3" presStyleCnt="6">
        <dgm:presLayoutVars>
          <dgm:chMax val="0"/>
          <dgm:chPref val="0"/>
          <dgm:bulletEnabled val="1"/>
        </dgm:presLayoutVars>
      </dgm:prSet>
      <dgm:spPr/>
      <dgm:t>
        <a:bodyPr/>
        <a:lstStyle/>
        <a:p>
          <a:endParaRPr lang="es-ES"/>
        </a:p>
      </dgm:t>
    </dgm:pt>
    <dgm:pt modelId="{75F2E6AB-523E-423C-B0DA-68389D7B3F97}" type="pres">
      <dgm:prSet presAssocID="{36E009AE-5540-45B3-B7B4-1904EC4EFC77}" presName="desTx" presStyleLbl="alignAccFollowNode1" presStyleIdx="3" presStyleCnt="6">
        <dgm:presLayoutVars>
          <dgm:bulletEnabled val="1"/>
        </dgm:presLayoutVars>
      </dgm:prSet>
      <dgm:spPr/>
      <dgm:t>
        <a:bodyPr/>
        <a:lstStyle/>
        <a:p>
          <a:endParaRPr lang="es-ES"/>
        </a:p>
      </dgm:t>
    </dgm:pt>
    <dgm:pt modelId="{FCF83711-0064-4123-87E3-62D051770772}" type="pres">
      <dgm:prSet presAssocID="{2ED9C9C8-9A26-430F-BD0C-31A823117AF8}" presName="space" presStyleCnt="0"/>
      <dgm:spPr/>
    </dgm:pt>
    <dgm:pt modelId="{7EBAC79E-20C7-4701-80C5-824843F5563A}" type="pres">
      <dgm:prSet presAssocID="{669A32E4-6A4E-44DF-9F6E-D5A2F2A1847B}" presName="composite" presStyleCnt="0"/>
      <dgm:spPr/>
    </dgm:pt>
    <dgm:pt modelId="{BE1237DD-CFF3-4854-AD3F-D268C88B49C9}" type="pres">
      <dgm:prSet presAssocID="{669A32E4-6A4E-44DF-9F6E-D5A2F2A1847B}" presName="parTx" presStyleLbl="alignNode1" presStyleIdx="4" presStyleCnt="6">
        <dgm:presLayoutVars>
          <dgm:chMax val="0"/>
          <dgm:chPref val="0"/>
          <dgm:bulletEnabled val="1"/>
        </dgm:presLayoutVars>
      </dgm:prSet>
      <dgm:spPr/>
      <dgm:t>
        <a:bodyPr/>
        <a:lstStyle/>
        <a:p>
          <a:endParaRPr lang="es-ES"/>
        </a:p>
      </dgm:t>
    </dgm:pt>
    <dgm:pt modelId="{2386275F-C7BE-4DFD-8F62-E66392B7EECF}" type="pres">
      <dgm:prSet presAssocID="{669A32E4-6A4E-44DF-9F6E-D5A2F2A1847B}" presName="desTx" presStyleLbl="alignAccFollowNode1" presStyleIdx="4" presStyleCnt="6">
        <dgm:presLayoutVars>
          <dgm:bulletEnabled val="1"/>
        </dgm:presLayoutVars>
      </dgm:prSet>
      <dgm:spPr/>
      <dgm:t>
        <a:bodyPr/>
        <a:lstStyle/>
        <a:p>
          <a:endParaRPr lang="es-ES"/>
        </a:p>
      </dgm:t>
    </dgm:pt>
    <dgm:pt modelId="{0E2B50C4-F825-4894-8DFC-DE7D895A7E72}" type="pres">
      <dgm:prSet presAssocID="{AF283C67-0ADE-465F-BD0A-0756B664FC51}" presName="space" presStyleCnt="0"/>
      <dgm:spPr/>
    </dgm:pt>
    <dgm:pt modelId="{EEA462E9-26F4-42D4-8EFA-8E719A0086D0}" type="pres">
      <dgm:prSet presAssocID="{9434E960-7993-44C5-AF75-A49B67CD4C95}" presName="composite" presStyleCnt="0"/>
      <dgm:spPr/>
    </dgm:pt>
    <dgm:pt modelId="{62295411-61DD-414E-BBF5-35A13B41634F}" type="pres">
      <dgm:prSet presAssocID="{9434E960-7993-44C5-AF75-A49B67CD4C95}" presName="parTx" presStyleLbl="alignNode1" presStyleIdx="5" presStyleCnt="6">
        <dgm:presLayoutVars>
          <dgm:chMax val="0"/>
          <dgm:chPref val="0"/>
          <dgm:bulletEnabled val="1"/>
        </dgm:presLayoutVars>
      </dgm:prSet>
      <dgm:spPr/>
      <dgm:t>
        <a:bodyPr/>
        <a:lstStyle/>
        <a:p>
          <a:endParaRPr lang="es-ES"/>
        </a:p>
      </dgm:t>
    </dgm:pt>
    <dgm:pt modelId="{DE2E5A1E-3198-4562-A6CF-17D085E3E572}" type="pres">
      <dgm:prSet presAssocID="{9434E960-7993-44C5-AF75-A49B67CD4C95}" presName="desTx" presStyleLbl="alignAccFollowNode1" presStyleIdx="5" presStyleCnt="6">
        <dgm:presLayoutVars>
          <dgm:bulletEnabled val="1"/>
        </dgm:presLayoutVars>
      </dgm:prSet>
      <dgm:spPr/>
      <dgm:t>
        <a:bodyPr/>
        <a:lstStyle/>
        <a:p>
          <a:endParaRPr lang="es-ES"/>
        </a:p>
      </dgm:t>
    </dgm:pt>
  </dgm:ptLst>
  <dgm:cxnLst>
    <dgm:cxn modelId="{447AC1F4-66CA-4CCC-A207-403FD0FCE88C}" srcId="{64A4653D-FD74-4C03-A3F8-CEBCB0BA13C8}" destId="{669A32E4-6A4E-44DF-9F6E-D5A2F2A1847B}" srcOrd="4" destOrd="0" parTransId="{EE4A3B07-EBDF-4F8D-8B8E-B02B197A4FE5}" sibTransId="{AF283C67-0ADE-465F-BD0A-0756B664FC51}"/>
    <dgm:cxn modelId="{7609FC9D-989C-4C1D-B44A-FBFCD10D4A9C}" type="presOf" srcId="{66DA3D98-713E-460D-9F54-481B4DEFB9D5}" destId="{2386275F-C7BE-4DFD-8F62-E66392B7EECF}" srcOrd="0" destOrd="0" presId="urn:microsoft.com/office/officeart/2005/8/layout/hList1"/>
    <dgm:cxn modelId="{EC423A76-17F4-4FCD-95D3-10E013D20E80}" srcId="{25C90997-535F-45C3-B948-D70DBD7E0B46}" destId="{0D0640FF-135D-4AFF-84AF-73E45B3BD72E}" srcOrd="0" destOrd="0" parTransId="{3F9E2EDD-8932-487E-9E18-4141852EF7D1}" sibTransId="{8F97E455-E2BB-4CD9-BA26-236E244F42B3}"/>
    <dgm:cxn modelId="{DC844127-F8DE-4C74-A782-0C04E4A5EF90}" type="presOf" srcId="{69AEB403-20A5-4C2B-9BD3-60F23D8467E3}" destId="{75F2E6AB-523E-423C-B0DA-68389D7B3F97}" srcOrd="0" destOrd="0" presId="urn:microsoft.com/office/officeart/2005/8/layout/hList1"/>
    <dgm:cxn modelId="{1A42648B-E846-40B6-B7A9-773F8E433F9D}" type="presOf" srcId="{36E009AE-5540-45B3-B7B4-1904EC4EFC77}" destId="{67588C58-60C9-4CDF-8315-8FE8814896C7}" srcOrd="0" destOrd="0" presId="urn:microsoft.com/office/officeart/2005/8/layout/hList1"/>
    <dgm:cxn modelId="{91B6E262-A905-4664-9EA9-CB3EF9E4BAA5}" srcId="{36E009AE-5540-45B3-B7B4-1904EC4EFC77}" destId="{69AEB403-20A5-4C2B-9BD3-60F23D8467E3}" srcOrd="0" destOrd="0" parTransId="{79DC76A2-E3D9-4101-A7A0-8EC018208637}" sibTransId="{F712C90A-D2C2-4F3E-BB05-B37D5616DB9C}"/>
    <dgm:cxn modelId="{014996AA-F0B5-4925-906C-EA0630650926}" type="presOf" srcId="{64A4653D-FD74-4C03-A3F8-CEBCB0BA13C8}" destId="{1319393D-26C6-4308-876C-E0D3FAEEA245}" srcOrd="0" destOrd="0" presId="urn:microsoft.com/office/officeart/2005/8/layout/hList1"/>
    <dgm:cxn modelId="{F84962EE-D225-4C42-AD61-514BD0162AA7}" srcId="{64A4653D-FD74-4C03-A3F8-CEBCB0BA13C8}" destId="{25C90997-535F-45C3-B948-D70DBD7E0B46}" srcOrd="2" destOrd="0" parTransId="{A17A7451-EE4D-44C3-B50B-BBF5904A96D6}" sibTransId="{A71F70D5-B75D-4287-A964-DC9568514D2D}"/>
    <dgm:cxn modelId="{6A328B50-631E-44BB-B9DD-568931DC55DE}" srcId="{9434E960-7993-44C5-AF75-A49B67CD4C95}" destId="{06CE5C58-05E5-4A46-95DF-C89FEE6D0F1D}" srcOrd="0" destOrd="0" parTransId="{89E8D5D3-919E-4210-AE14-CE73D71FAC66}" sibTransId="{D3235137-D2F4-4714-83D6-C4B1A6CE3F59}"/>
    <dgm:cxn modelId="{6D5B69F5-F594-480B-871B-204832483ABB}" srcId="{A35A06DD-3DC2-41F8-9D31-B234C9CE10AF}" destId="{35A412E8-083B-4A32-B761-A82BBE44043B}" srcOrd="0" destOrd="0" parTransId="{1C740FDB-F217-415E-BF0B-D47A7F8F057B}" sibTransId="{DF34F2E1-12CE-45F7-ACBF-7000B01AA01A}"/>
    <dgm:cxn modelId="{A34C5F84-DC6C-4D45-B450-404E3CF26D3C}" type="presOf" srcId="{9434E960-7993-44C5-AF75-A49B67CD4C95}" destId="{62295411-61DD-414E-BBF5-35A13B41634F}" srcOrd="0" destOrd="0" presId="urn:microsoft.com/office/officeart/2005/8/layout/hList1"/>
    <dgm:cxn modelId="{62C9EEE5-153C-4DB7-99F9-A07A36660015}" srcId="{64A4653D-FD74-4C03-A3F8-CEBCB0BA13C8}" destId="{A35A06DD-3DC2-41F8-9D31-B234C9CE10AF}" srcOrd="1" destOrd="0" parTransId="{446AA4CF-D39D-4E22-BC17-29EC0B0BBF89}" sibTransId="{1259E9A3-B697-4B56-8EEB-AE3F9842F676}"/>
    <dgm:cxn modelId="{D2CDA2F3-20BE-4819-91DD-C65C90C57A1D}" srcId="{10670370-B8A7-475F-9365-AE51605033B3}" destId="{55C3D79E-69EA-4D0A-BC31-2F9432FB94C3}" srcOrd="0" destOrd="0" parTransId="{3627A34A-4E83-413E-BBAC-2A0F8AA58DC1}" sibTransId="{40C50746-E826-4ABC-A621-1607EA2D5E32}"/>
    <dgm:cxn modelId="{F253A6AB-0A14-4D99-8A66-F3E06925F0BE}" srcId="{64A4653D-FD74-4C03-A3F8-CEBCB0BA13C8}" destId="{10670370-B8A7-475F-9365-AE51605033B3}" srcOrd="0" destOrd="0" parTransId="{BB90B987-CEE6-4B79-B740-3612DE687397}" sibTransId="{84B520D9-25CF-47B0-990F-CD8387429DB0}"/>
    <dgm:cxn modelId="{AF38A2F0-9F3C-4598-BC02-0631C5A23E78}" type="presOf" srcId="{55C3D79E-69EA-4D0A-BC31-2F9432FB94C3}" destId="{8C82CCD9-08A6-44A0-B692-27AED259F6DF}" srcOrd="0" destOrd="0" presId="urn:microsoft.com/office/officeart/2005/8/layout/hList1"/>
    <dgm:cxn modelId="{DCC4CC01-B1AF-4924-AA2A-BC2DD9E24D18}" srcId="{669A32E4-6A4E-44DF-9F6E-D5A2F2A1847B}" destId="{66DA3D98-713E-460D-9F54-481B4DEFB9D5}" srcOrd="0" destOrd="0" parTransId="{42126612-635D-49AB-B823-8FE86AEB3678}" sibTransId="{D287C92C-1B18-40F2-83CA-74AE639708ED}"/>
    <dgm:cxn modelId="{4C944FFB-D8ED-4B07-81D7-5194C6063DD6}" type="presOf" srcId="{10670370-B8A7-475F-9365-AE51605033B3}" destId="{BBEF4D0F-ADCC-4725-88CB-A5382A133598}" srcOrd="0" destOrd="0" presId="urn:microsoft.com/office/officeart/2005/8/layout/hList1"/>
    <dgm:cxn modelId="{0857EF39-E898-4D0C-B7C1-B92EB3FCBF2E}" type="presOf" srcId="{0D0640FF-135D-4AFF-84AF-73E45B3BD72E}" destId="{8247421D-F5CE-46B5-9EA5-AB1A82A04BF1}" srcOrd="0" destOrd="0" presId="urn:microsoft.com/office/officeart/2005/8/layout/hList1"/>
    <dgm:cxn modelId="{58AEF1B9-3EED-4AF7-9FB1-C0A4CAD9D7E2}" type="presOf" srcId="{25C90997-535F-45C3-B948-D70DBD7E0B46}" destId="{7FBC3047-4936-49E3-BE53-FC73BFC4E7D1}" srcOrd="0" destOrd="0" presId="urn:microsoft.com/office/officeart/2005/8/layout/hList1"/>
    <dgm:cxn modelId="{DA30B100-7056-4A5A-8367-64FC1708CD29}" type="presOf" srcId="{35A412E8-083B-4A32-B761-A82BBE44043B}" destId="{D55DD9C6-EA58-43B5-93E6-9DC41B1D044A}" srcOrd="0" destOrd="0" presId="urn:microsoft.com/office/officeart/2005/8/layout/hList1"/>
    <dgm:cxn modelId="{ECDBB5A2-C4E1-4041-B58A-135097CE6F73}" srcId="{64A4653D-FD74-4C03-A3F8-CEBCB0BA13C8}" destId="{9434E960-7993-44C5-AF75-A49B67CD4C95}" srcOrd="5" destOrd="0" parTransId="{DE85D992-C839-4A89-A2F6-1C494322CF5D}" sibTransId="{E3697340-EC1E-448D-97E0-44E1DA2E8CE7}"/>
    <dgm:cxn modelId="{D649494C-C007-47A3-9117-4E928DEC8B49}" srcId="{64A4653D-FD74-4C03-A3F8-CEBCB0BA13C8}" destId="{36E009AE-5540-45B3-B7B4-1904EC4EFC77}" srcOrd="3" destOrd="0" parTransId="{D1DAB9C8-0530-4BF9-B2F7-6F8D93B15219}" sibTransId="{2ED9C9C8-9A26-430F-BD0C-31A823117AF8}"/>
    <dgm:cxn modelId="{FB7547A0-4EE4-4A34-8C0F-E49E2792047E}" type="presOf" srcId="{06CE5C58-05E5-4A46-95DF-C89FEE6D0F1D}" destId="{DE2E5A1E-3198-4562-A6CF-17D085E3E572}" srcOrd="0" destOrd="0" presId="urn:microsoft.com/office/officeart/2005/8/layout/hList1"/>
    <dgm:cxn modelId="{2FDA8575-5F4F-4CFB-9C23-1C612FEA2C08}" type="presOf" srcId="{669A32E4-6A4E-44DF-9F6E-D5A2F2A1847B}" destId="{BE1237DD-CFF3-4854-AD3F-D268C88B49C9}" srcOrd="0" destOrd="0" presId="urn:microsoft.com/office/officeart/2005/8/layout/hList1"/>
    <dgm:cxn modelId="{4BEF0130-B448-43D5-9795-411492A86769}" type="presOf" srcId="{A35A06DD-3DC2-41F8-9D31-B234C9CE10AF}" destId="{48067349-61BC-432F-BD4A-0F00FDBEF170}" srcOrd="0" destOrd="0" presId="urn:microsoft.com/office/officeart/2005/8/layout/hList1"/>
    <dgm:cxn modelId="{CA2FF0EC-93D1-4AB5-9D46-E4039E743515}" type="presParOf" srcId="{1319393D-26C6-4308-876C-E0D3FAEEA245}" destId="{647BBAFD-9B28-4E97-9DAB-7C3458EEAD32}" srcOrd="0" destOrd="0" presId="urn:microsoft.com/office/officeart/2005/8/layout/hList1"/>
    <dgm:cxn modelId="{B8D1216F-BDAF-4E41-B16C-B259BA8C6D53}" type="presParOf" srcId="{647BBAFD-9B28-4E97-9DAB-7C3458EEAD32}" destId="{BBEF4D0F-ADCC-4725-88CB-A5382A133598}" srcOrd="0" destOrd="0" presId="urn:microsoft.com/office/officeart/2005/8/layout/hList1"/>
    <dgm:cxn modelId="{6C22E885-E565-4F74-A9B7-5C5A443B61A7}" type="presParOf" srcId="{647BBAFD-9B28-4E97-9DAB-7C3458EEAD32}" destId="{8C82CCD9-08A6-44A0-B692-27AED259F6DF}" srcOrd="1" destOrd="0" presId="urn:microsoft.com/office/officeart/2005/8/layout/hList1"/>
    <dgm:cxn modelId="{B6F7A518-947F-4696-AE72-339B836A6E3F}" type="presParOf" srcId="{1319393D-26C6-4308-876C-E0D3FAEEA245}" destId="{E3A40E13-8C69-4209-881B-5050490EA3EB}" srcOrd="1" destOrd="0" presId="urn:microsoft.com/office/officeart/2005/8/layout/hList1"/>
    <dgm:cxn modelId="{D1B38960-635B-4120-A6D5-032B50162D11}" type="presParOf" srcId="{1319393D-26C6-4308-876C-E0D3FAEEA245}" destId="{8F02BCE8-A218-40F7-B2BA-4C23BE9FA290}" srcOrd="2" destOrd="0" presId="urn:microsoft.com/office/officeart/2005/8/layout/hList1"/>
    <dgm:cxn modelId="{8AC4EBD1-7CF2-4783-8B3E-B4CC96D0B263}" type="presParOf" srcId="{8F02BCE8-A218-40F7-B2BA-4C23BE9FA290}" destId="{48067349-61BC-432F-BD4A-0F00FDBEF170}" srcOrd="0" destOrd="0" presId="urn:microsoft.com/office/officeart/2005/8/layout/hList1"/>
    <dgm:cxn modelId="{EE686397-4D23-46BC-9E50-67A463620326}" type="presParOf" srcId="{8F02BCE8-A218-40F7-B2BA-4C23BE9FA290}" destId="{D55DD9C6-EA58-43B5-93E6-9DC41B1D044A}" srcOrd="1" destOrd="0" presId="urn:microsoft.com/office/officeart/2005/8/layout/hList1"/>
    <dgm:cxn modelId="{F2A4480C-EF17-40C8-9F31-753FA034FC0C}" type="presParOf" srcId="{1319393D-26C6-4308-876C-E0D3FAEEA245}" destId="{5C429A48-4A74-4B5E-B577-87ED9D775526}" srcOrd="3" destOrd="0" presId="urn:microsoft.com/office/officeart/2005/8/layout/hList1"/>
    <dgm:cxn modelId="{DD181A9B-0ACB-427C-9C1E-4A0E12EEC033}" type="presParOf" srcId="{1319393D-26C6-4308-876C-E0D3FAEEA245}" destId="{F1799D9A-C5D8-46E8-8C83-559900685FD5}" srcOrd="4" destOrd="0" presId="urn:microsoft.com/office/officeart/2005/8/layout/hList1"/>
    <dgm:cxn modelId="{CF66661D-DD43-402D-BA63-195AEF0240EC}" type="presParOf" srcId="{F1799D9A-C5D8-46E8-8C83-559900685FD5}" destId="{7FBC3047-4936-49E3-BE53-FC73BFC4E7D1}" srcOrd="0" destOrd="0" presId="urn:microsoft.com/office/officeart/2005/8/layout/hList1"/>
    <dgm:cxn modelId="{06685689-C5CB-4185-8F23-26D04EF5AFEF}" type="presParOf" srcId="{F1799D9A-C5D8-46E8-8C83-559900685FD5}" destId="{8247421D-F5CE-46B5-9EA5-AB1A82A04BF1}" srcOrd="1" destOrd="0" presId="urn:microsoft.com/office/officeart/2005/8/layout/hList1"/>
    <dgm:cxn modelId="{5F3F4099-42F1-4581-A7D6-9B9601EBEAF2}" type="presParOf" srcId="{1319393D-26C6-4308-876C-E0D3FAEEA245}" destId="{D076AF0D-049B-4492-A507-771DB2F4651B}" srcOrd="5" destOrd="0" presId="urn:microsoft.com/office/officeart/2005/8/layout/hList1"/>
    <dgm:cxn modelId="{2A0ED1D9-7484-4948-A1BF-6668CAF49FB2}" type="presParOf" srcId="{1319393D-26C6-4308-876C-E0D3FAEEA245}" destId="{955B3393-3C31-43A6-B6EA-D90A53169C77}" srcOrd="6" destOrd="0" presId="urn:microsoft.com/office/officeart/2005/8/layout/hList1"/>
    <dgm:cxn modelId="{24EC412A-B192-426B-B08D-47DF42B8F72D}" type="presParOf" srcId="{955B3393-3C31-43A6-B6EA-D90A53169C77}" destId="{67588C58-60C9-4CDF-8315-8FE8814896C7}" srcOrd="0" destOrd="0" presId="urn:microsoft.com/office/officeart/2005/8/layout/hList1"/>
    <dgm:cxn modelId="{11210760-A887-479C-A479-14919A7CD375}" type="presParOf" srcId="{955B3393-3C31-43A6-B6EA-D90A53169C77}" destId="{75F2E6AB-523E-423C-B0DA-68389D7B3F97}" srcOrd="1" destOrd="0" presId="urn:microsoft.com/office/officeart/2005/8/layout/hList1"/>
    <dgm:cxn modelId="{2B07B338-AE01-4ECF-8767-82FF08191B5C}" type="presParOf" srcId="{1319393D-26C6-4308-876C-E0D3FAEEA245}" destId="{FCF83711-0064-4123-87E3-62D051770772}" srcOrd="7" destOrd="0" presId="urn:microsoft.com/office/officeart/2005/8/layout/hList1"/>
    <dgm:cxn modelId="{0B45C297-F222-43DA-BC90-27AF6313B5A6}" type="presParOf" srcId="{1319393D-26C6-4308-876C-E0D3FAEEA245}" destId="{7EBAC79E-20C7-4701-80C5-824843F5563A}" srcOrd="8" destOrd="0" presId="urn:microsoft.com/office/officeart/2005/8/layout/hList1"/>
    <dgm:cxn modelId="{C65F36AC-24FF-4D31-A104-ADE65E5EFF41}" type="presParOf" srcId="{7EBAC79E-20C7-4701-80C5-824843F5563A}" destId="{BE1237DD-CFF3-4854-AD3F-D268C88B49C9}" srcOrd="0" destOrd="0" presId="urn:microsoft.com/office/officeart/2005/8/layout/hList1"/>
    <dgm:cxn modelId="{F44C5966-B313-4661-8B87-01EC55D18502}" type="presParOf" srcId="{7EBAC79E-20C7-4701-80C5-824843F5563A}" destId="{2386275F-C7BE-4DFD-8F62-E66392B7EECF}" srcOrd="1" destOrd="0" presId="urn:microsoft.com/office/officeart/2005/8/layout/hList1"/>
    <dgm:cxn modelId="{0D3BD957-005E-4984-AD67-75D486AC062A}" type="presParOf" srcId="{1319393D-26C6-4308-876C-E0D3FAEEA245}" destId="{0E2B50C4-F825-4894-8DFC-DE7D895A7E72}" srcOrd="9" destOrd="0" presId="urn:microsoft.com/office/officeart/2005/8/layout/hList1"/>
    <dgm:cxn modelId="{4F07FB40-36D3-4C65-8AE4-136135C08A64}" type="presParOf" srcId="{1319393D-26C6-4308-876C-E0D3FAEEA245}" destId="{EEA462E9-26F4-42D4-8EFA-8E719A0086D0}" srcOrd="10" destOrd="0" presId="urn:microsoft.com/office/officeart/2005/8/layout/hList1"/>
    <dgm:cxn modelId="{B64906D1-BA55-4A24-A060-01A49B58C301}" type="presParOf" srcId="{EEA462E9-26F4-42D4-8EFA-8E719A0086D0}" destId="{62295411-61DD-414E-BBF5-35A13B41634F}" srcOrd="0" destOrd="0" presId="urn:microsoft.com/office/officeart/2005/8/layout/hList1"/>
    <dgm:cxn modelId="{58B041FA-A456-4318-8D21-09045AF0C16C}" type="presParOf" srcId="{EEA462E9-26F4-42D4-8EFA-8E719A0086D0}" destId="{DE2E5A1E-3198-4562-A6CF-17D085E3E57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DABCD6-CB20-5948-9A05-03FE92DC1141}" type="datetime1">
              <a:rPr lang="es-MX" smtClean="0"/>
              <a:pPr/>
              <a:t>20/09/2016</a:t>
            </a:fld>
            <a:endParaRPr lang="es-ES"/>
          </a:p>
        </p:txBody>
      </p:sp>
      <p:sp>
        <p:nvSpPr>
          <p:cNvPr id="4" name="Marcador de pie de página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3852C5-8551-6143-9CC5-3930A05E1969}" type="slidenum">
              <a:rPr lang="es-ES" smtClean="0"/>
              <a:pPr/>
              <a:t>‹Nº›</a:t>
            </a:fld>
            <a:endParaRPr lang="es-ES"/>
          </a:p>
        </p:txBody>
      </p:sp>
    </p:spTree>
    <p:extLst>
      <p:ext uri="{BB962C8B-B14F-4D97-AF65-F5344CB8AC3E}">
        <p14:creationId xmlns="" xmlns:p14="http://schemas.microsoft.com/office/powerpoint/2010/main" val="1767927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Marcador de fecha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CFDD47-3E86-D043-BBD2-836B7106877F}" type="datetime1">
              <a:rPr lang="es-MX" smtClean="0"/>
              <a:pPr/>
              <a:t>20/09/2016</a:t>
            </a:fld>
            <a:endParaRPr lang="es-ES"/>
          </a:p>
        </p:txBody>
      </p:sp>
      <p:sp>
        <p:nvSpPr>
          <p:cNvPr id="4" name="Marcador de imagen de diapositiva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Marcador de nota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828088-E402-9E40-8D39-0110B7933073}" type="slidenum">
              <a:rPr lang="es-ES" smtClean="0"/>
              <a:pPr/>
              <a:t>‹Nº›</a:t>
            </a:fld>
            <a:endParaRPr lang="es-ES"/>
          </a:p>
        </p:txBody>
      </p:sp>
    </p:spTree>
    <p:extLst>
      <p:ext uri="{BB962C8B-B14F-4D97-AF65-F5344CB8AC3E}">
        <p14:creationId xmlns="" xmlns:p14="http://schemas.microsoft.com/office/powerpoint/2010/main" val="640012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1</a:t>
            </a:fld>
            <a:endParaRPr lang="es-ES"/>
          </a:p>
        </p:txBody>
      </p:sp>
    </p:spTree>
    <p:extLst>
      <p:ext uri="{BB962C8B-B14F-4D97-AF65-F5344CB8AC3E}">
        <p14:creationId xmlns="" xmlns:p14="http://schemas.microsoft.com/office/powerpoint/2010/main" val="109120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28088-E402-9E40-8D39-0110B7933073}" type="slidenum">
              <a:rPr lang="es-ES" smtClean="0"/>
              <a:pPr/>
              <a:t>11</a:t>
            </a:fld>
            <a:endParaRPr lang="es-ES"/>
          </a:p>
        </p:txBody>
      </p:sp>
    </p:spTree>
    <p:extLst>
      <p:ext uri="{BB962C8B-B14F-4D97-AF65-F5344CB8AC3E}">
        <p14:creationId xmlns="" xmlns:p14="http://schemas.microsoft.com/office/powerpoint/2010/main" val="181689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12</a:t>
            </a:fld>
            <a:endParaRPr lang="es-ES"/>
          </a:p>
        </p:txBody>
      </p:sp>
    </p:spTree>
    <p:extLst>
      <p:ext uri="{BB962C8B-B14F-4D97-AF65-F5344CB8AC3E}">
        <p14:creationId xmlns="" xmlns:p14="http://schemas.microsoft.com/office/powerpoint/2010/main" val="2378381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13</a:t>
            </a:fld>
            <a:endParaRPr lang="es-ES"/>
          </a:p>
        </p:txBody>
      </p:sp>
    </p:spTree>
    <p:extLst>
      <p:ext uri="{BB962C8B-B14F-4D97-AF65-F5344CB8AC3E}">
        <p14:creationId xmlns="" xmlns:p14="http://schemas.microsoft.com/office/powerpoint/2010/main" val="159642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Clr>
                <a:schemeClr val="accent1"/>
              </a:buClr>
              <a:buFont typeface="Wingdings" panose="05000000000000000000" pitchFamily="2" charset="2"/>
              <a:buChar char="ü"/>
            </a:pPr>
            <a:r>
              <a:rPr lang="en-US" sz="1400" b="1" dirty="0" err="1">
                <a:latin typeface="Candara" panose="020E0502030303020204" pitchFamily="34" charset="0"/>
              </a:rPr>
              <a:t>Anticipación</a:t>
            </a:r>
            <a:r>
              <a:rPr lang="en-US" sz="1400" b="1" dirty="0">
                <a:latin typeface="Candara" panose="020E0502030303020204" pitchFamily="34" charset="0"/>
              </a:rPr>
              <a:t>: </a:t>
            </a:r>
            <a:r>
              <a:rPr lang="en-US" sz="1400" dirty="0" err="1">
                <a:latin typeface="Candara" panose="020E0502030303020204" pitchFamily="34" charset="0"/>
              </a:rPr>
              <a:t>equivale</a:t>
            </a:r>
            <a:r>
              <a:rPr lang="en-US" sz="1400" dirty="0">
                <a:latin typeface="Candara" panose="020E0502030303020204" pitchFamily="34" charset="0"/>
              </a:rPr>
              <a:t> </a:t>
            </a:r>
            <a:r>
              <a:rPr lang="en-US" sz="1400" dirty="0" err="1">
                <a:latin typeface="Candara" panose="020E0502030303020204" pitchFamily="34" charset="0"/>
              </a:rPr>
              <a:t>en</a:t>
            </a:r>
            <a:r>
              <a:rPr lang="en-US" sz="1400" dirty="0">
                <a:latin typeface="Candara" panose="020E0502030303020204" pitchFamily="34" charset="0"/>
              </a:rPr>
              <a:t> la </a:t>
            </a:r>
            <a:r>
              <a:rPr lang="en-US" sz="1400" dirty="0" err="1">
                <a:latin typeface="Candara" panose="020E0502030303020204" pitchFamily="34" charset="0"/>
              </a:rPr>
              <a:t>práctica</a:t>
            </a:r>
            <a:r>
              <a:rPr lang="en-US" sz="1400" dirty="0">
                <a:latin typeface="Candara" panose="020E0502030303020204" pitchFamily="34" charset="0"/>
              </a:rPr>
              <a:t> a la </a:t>
            </a:r>
            <a:r>
              <a:rPr lang="en-US" sz="1400" dirty="0" err="1">
                <a:latin typeface="Candara" panose="020E0502030303020204" pitchFamily="34" charset="0"/>
              </a:rPr>
              <a:t>producción</a:t>
            </a:r>
            <a:r>
              <a:rPr lang="en-US" sz="1400" dirty="0">
                <a:latin typeface="Candara" panose="020E0502030303020204" pitchFamily="34" charset="0"/>
              </a:rPr>
              <a:t> de </a:t>
            </a:r>
            <a:r>
              <a:rPr lang="en-US" sz="1400" dirty="0" err="1">
                <a:latin typeface="Candara" panose="020E0502030303020204" pitchFamily="34" charset="0"/>
              </a:rPr>
              <a:t>imágenes</a:t>
            </a:r>
            <a:r>
              <a:rPr lang="en-US" sz="1400" dirty="0">
                <a:latin typeface="Candara" panose="020E0502030303020204" pitchFamily="34" charset="0"/>
              </a:rPr>
              <a:t> de </a:t>
            </a:r>
            <a:r>
              <a:rPr lang="en-US" sz="1400" dirty="0" err="1">
                <a:latin typeface="Candara" panose="020E0502030303020204" pitchFamily="34" charset="0"/>
              </a:rPr>
              <a:t>futuro</a:t>
            </a:r>
            <a:r>
              <a:rPr lang="en-US" sz="1400" dirty="0">
                <a:latin typeface="Candara" panose="020E0502030303020204" pitchFamily="34" charset="0"/>
              </a:rPr>
              <a:t>, </a:t>
            </a:r>
            <a:r>
              <a:rPr lang="en-US" sz="1400" dirty="0" err="1">
                <a:latin typeface="Candara" panose="020E0502030303020204" pitchFamily="34" charset="0"/>
              </a:rPr>
              <a:t>por</a:t>
            </a:r>
            <a:r>
              <a:rPr lang="en-US" sz="1400" dirty="0">
                <a:latin typeface="Candara" panose="020E0502030303020204" pitchFamily="34" charset="0"/>
              </a:rPr>
              <a:t> lo general </a:t>
            </a:r>
            <a:r>
              <a:rPr lang="en-US" sz="1400" dirty="0" err="1">
                <a:latin typeface="Candara" panose="020E0502030303020204" pitchFamily="34" charset="0"/>
              </a:rPr>
              <a:t>mediante</a:t>
            </a:r>
            <a:r>
              <a:rPr lang="en-US" sz="1400" dirty="0">
                <a:latin typeface="Candara" panose="020E0502030303020204" pitchFamily="34" charset="0"/>
              </a:rPr>
              <a:t> el </a:t>
            </a:r>
            <a:r>
              <a:rPr lang="en-US" sz="1400" dirty="0" err="1">
                <a:latin typeface="Candara" panose="020E0502030303020204" pitchFamily="34" charset="0"/>
              </a:rPr>
              <a:t>método</a:t>
            </a:r>
            <a:r>
              <a:rPr lang="en-US" sz="1400" dirty="0">
                <a:latin typeface="Candara" panose="020E0502030303020204" pitchFamily="34" charset="0"/>
              </a:rPr>
              <a:t> de </a:t>
            </a:r>
            <a:r>
              <a:rPr lang="en-US" sz="1400" dirty="0" err="1">
                <a:latin typeface="Candara" panose="020E0502030303020204" pitchFamily="34" charset="0"/>
              </a:rPr>
              <a:t>escenarios</a:t>
            </a:r>
            <a:r>
              <a:rPr lang="en-US" sz="1400" dirty="0">
                <a:latin typeface="Candara" panose="020E0502030303020204" pitchFamily="34" charset="0"/>
              </a:rPr>
              <a:t> –</a:t>
            </a:r>
            <a:r>
              <a:rPr lang="en-US" sz="1400" dirty="0" err="1">
                <a:latin typeface="Candara" panose="020E0502030303020204" pitchFamily="34" charset="0"/>
              </a:rPr>
              <a:t>pensamiento</a:t>
            </a:r>
            <a:r>
              <a:rPr lang="en-US" sz="1400" dirty="0">
                <a:latin typeface="Candara" panose="020E0502030303020204" pitchFamily="34" charset="0"/>
              </a:rPr>
              <a:t> prospective-</a:t>
            </a:r>
          </a:p>
          <a:p>
            <a:pPr marL="291179" indent="-291179">
              <a:buClr>
                <a:schemeClr val="accent1"/>
              </a:buClr>
              <a:buFont typeface="Wingdings" panose="05000000000000000000" pitchFamily="2" charset="2"/>
              <a:buChar char="ü"/>
            </a:pPr>
            <a:r>
              <a:rPr lang="en-US" sz="1400" b="1" dirty="0" err="1">
                <a:latin typeface="Candara" panose="020E0502030303020204" pitchFamily="34" charset="0"/>
              </a:rPr>
              <a:t>Apropiación</a:t>
            </a:r>
            <a:r>
              <a:rPr lang="en-US" sz="1400" dirty="0">
                <a:latin typeface="Candara" panose="020E0502030303020204" pitchFamily="34" charset="0"/>
              </a:rPr>
              <a:t>: </a:t>
            </a:r>
            <a:r>
              <a:rPr lang="en-US" sz="1400" dirty="0" err="1">
                <a:latin typeface="Candara" panose="020E0502030303020204" pitchFamily="34" charset="0"/>
              </a:rPr>
              <a:t>es</a:t>
            </a:r>
            <a:r>
              <a:rPr lang="en-US" sz="1400" dirty="0">
                <a:latin typeface="Candara" panose="020E0502030303020204" pitchFamily="34" charset="0"/>
              </a:rPr>
              <a:t> el </a:t>
            </a:r>
            <a:r>
              <a:rPr lang="en-US" sz="1400" dirty="0" err="1">
                <a:latin typeface="Candara" panose="020E0502030303020204" pitchFamily="34" charset="0"/>
              </a:rPr>
              <a:t>proceso</a:t>
            </a:r>
            <a:r>
              <a:rPr lang="en-US" sz="1400" dirty="0">
                <a:latin typeface="Candara" panose="020E0502030303020204" pitchFamily="34" charset="0"/>
              </a:rPr>
              <a:t> de </a:t>
            </a:r>
            <a:r>
              <a:rPr lang="en-US" sz="1400" dirty="0" err="1">
                <a:latin typeface="Candara" panose="020E0502030303020204" pitchFamily="34" charset="0"/>
              </a:rPr>
              <a:t>interlocución</a:t>
            </a:r>
            <a:r>
              <a:rPr lang="en-US" sz="1400" dirty="0">
                <a:latin typeface="Candara" panose="020E0502030303020204" pitchFamily="34" charset="0"/>
              </a:rPr>
              <a:t> con </a:t>
            </a:r>
            <a:r>
              <a:rPr lang="en-US" sz="1400" dirty="0" err="1">
                <a:latin typeface="Candara" panose="020E0502030303020204" pitchFamily="34" charset="0"/>
              </a:rPr>
              <a:t>los</a:t>
            </a:r>
            <a:r>
              <a:rPr lang="en-US" sz="1400" dirty="0">
                <a:latin typeface="Candara" panose="020E0502030303020204" pitchFamily="34" charset="0"/>
              </a:rPr>
              <a:t> </a:t>
            </a:r>
            <a:r>
              <a:rPr lang="en-US" sz="1400" dirty="0" err="1">
                <a:latin typeface="Candara" panose="020E0502030303020204" pitchFamily="34" charset="0"/>
              </a:rPr>
              <a:t>actores</a:t>
            </a:r>
            <a:r>
              <a:rPr lang="en-US" sz="1400" dirty="0">
                <a:latin typeface="Candara" panose="020E0502030303020204" pitchFamily="34" charset="0"/>
              </a:rPr>
              <a:t> </a:t>
            </a:r>
            <a:r>
              <a:rPr lang="en-US" sz="1400" dirty="0" err="1">
                <a:latin typeface="Candara" panose="020E0502030303020204" pitchFamily="34" charset="0"/>
              </a:rPr>
              <a:t>sociales</a:t>
            </a:r>
            <a:r>
              <a:rPr lang="en-US" sz="1400" dirty="0">
                <a:latin typeface="Candara" panose="020E0502030303020204" pitchFamily="34" charset="0"/>
              </a:rPr>
              <a:t> , para </a:t>
            </a:r>
            <a:r>
              <a:rPr lang="en-US" sz="1400" dirty="0" err="1">
                <a:latin typeface="Candara" panose="020E0502030303020204" pitchFamily="34" charset="0"/>
              </a:rPr>
              <a:t>compartir</a:t>
            </a:r>
            <a:r>
              <a:rPr lang="en-US" sz="1400" dirty="0">
                <a:latin typeface="Candara" panose="020E0502030303020204" pitchFamily="34" charset="0"/>
              </a:rPr>
              <a:t> las </a:t>
            </a:r>
            <a:r>
              <a:rPr lang="en-US" sz="1400" dirty="0" err="1">
                <a:latin typeface="Candara" panose="020E0502030303020204" pitchFamily="34" charset="0"/>
              </a:rPr>
              <a:t>imágenes</a:t>
            </a:r>
            <a:r>
              <a:rPr lang="en-US" sz="1400" dirty="0">
                <a:latin typeface="Candara" panose="020E0502030303020204" pitchFamily="34" charset="0"/>
              </a:rPr>
              <a:t> de </a:t>
            </a:r>
            <a:r>
              <a:rPr lang="en-US" sz="1400" dirty="0" err="1">
                <a:latin typeface="Candara" panose="020E0502030303020204" pitchFamily="34" charset="0"/>
              </a:rPr>
              <a:t>futuro</a:t>
            </a:r>
            <a:r>
              <a:rPr lang="en-US" sz="1400" dirty="0">
                <a:latin typeface="Candara" panose="020E0502030303020204" pitchFamily="34" charset="0"/>
              </a:rPr>
              <a:t> </a:t>
            </a:r>
            <a:r>
              <a:rPr lang="en-US" sz="1400" dirty="0" err="1">
                <a:latin typeface="Candara" panose="020E0502030303020204" pitchFamily="34" charset="0"/>
              </a:rPr>
              <a:t>por</a:t>
            </a:r>
            <a:r>
              <a:rPr lang="en-US" sz="1400" dirty="0">
                <a:latin typeface="Candara" panose="020E0502030303020204" pitchFamily="34" charset="0"/>
              </a:rPr>
              <a:t> parte de un </a:t>
            </a:r>
            <a:r>
              <a:rPr lang="en-US" sz="1400" dirty="0" err="1">
                <a:latin typeface="Candara" panose="020E0502030303020204" pitchFamily="34" charset="0"/>
              </a:rPr>
              <a:t>grupo</a:t>
            </a:r>
            <a:r>
              <a:rPr lang="en-US" sz="1400" dirty="0">
                <a:latin typeface="Candara" panose="020E0502030303020204" pitchFamily="34" charset="0"/>
              </a:rPr>
              <a:t> social </a:t>
            </a:r>
            <a:r>
              <a:rPr lang="en-US" sz="1400" dirty="0" err="1">
                <a:latin typeface="Candara" panose="020E0502030303020204" pitchFamily="34" charset="0"/>
              </a:rPr>
              <a:t>mediante</a:t>
            </a:r>
            <a:r>
              <a:rPr lang="en-US" sz="1400" dirty="0">
                <a:latin typeface="Candara" panose="020E0502030303020204" pitchFamily="34" charset="0"/>
              </a:rPr>
              <a:t> </a:t>
            </a:r>
            <a:r>
              <a:rPr lang="en-US" sz="1400" dirty="0" err="1">
                <a:latin typeface="Candara" panose="020E0502030303020204" pitchFamily="34" charset="0"/>
              </a:rPr>
              <a:t>métodos</a:t>
            </a:r>
            <a:r>
              <a:rPr lang="en-US" sz="1400" dirty="0">
                <a:latin typeface="Candara" panose="020E0502030303020204" pitchFamily="34" charset="0"/>
              </a:rPr>
              <a:t> que </a:t>
            </a:r>
            <a:r>
              <a:rPr lang="en-US" sz="1400" dirty="0" err="1">
                <a:latin typeface="Candara" panose="020E0502030303020204" pitchFamily="34" charset="0"/>
              </a:rPr>
              <a:t>estimulan</a:t>
            </a:r>
            <a:r>
              <a:rPr lang="en-US" sz="1400" dirty="0">
                <a:latin typeface="Candara" panose="020E0502030303020204" pitchFamily="34" charset="0"/>
              </a:rPr>
              <a:t> la </a:t>
            </a:r>
            <a:r>
              <a:rPr lang="en-US" sz="1400" dirty="0" err="1">
                <a:latin typeface="Candara" panose="020E0502030303020204" pitchFamily="34" charset="0"/>
              </a:rPr>
              <a:t>particpación</a:t>
            </a:r>
            <a:r>
              <a:rPr lang="en-US" sz="1400" dirty="0">
                <a:latin typeface="Candara" panose="020E0502030303020204" pitchFamily="34" charset="0"/>
              </a:rPr>
              <a:t>  y la </a:t>
            </a:r>
            <a:r>
              <a:rPr lang="en-US" sz="1400" dirty="0" err="1">
                <a:latin typeface="Candara" panose="020E0502030303020204" pitchFamily="34" charset="0"/>
              </a:rPr>
              <a:t>comunicación</a:t>
            </a:r>
            <a:r>
              <a:rPr lang="en-US" sz="1400" dirty="0">
                <a:latin typeface="Candara" panose="020E0502030303020204" pitchFamily="34" charset="0"/>
              </a:rPr>
              <a:t> </a:t>
            </a:r>
            <a:r>
              <a:rPr lang="en-US" sz="1400" dirty="0" err="1">
                <a:latin typeface="Candara" panose="020E0502030303020204" pitchFamily="34" charset="0"/>
              </a:rPr>
              <a:t>pública</a:t>
            </a:r>
            <a:r>
              <a:rPr lang="en-US" sz="1400" dirty="0">
                <a:latin typeface="Candara" panose="020E0502030303020204" pitchFamily="34" charset="0"/>
              </a:rPr>
              <a:t>.</a:t>
            </a:r>
          </a:p>
          <a:p>
            <a:pPr marL="291179" indent="-291179">
              <a:buClr>
                <a:schemeClr val="accent1"/>
              </a:buClr>
              <a:buFont typeface="Wingdings" panose="05000000000000000000" pitchFamily="2" charset="2"/>
              <a:buChar char="ü"/>
            </a:pPr>
            <a:r>
              <a:rPr lang="en-US" sz="1400" b="1" dirty="0" err="1">
                <a:latin typeface="Candara" panose="020E0502030303020204" pitchFamily="34" charset="0"/>
              </a:rPr>
              <a:t>Acción</a:t>
            </a:r>
            <a:r>
              <a:rPr lang="en-US" sz="1400" b="1" dirty="0">
                <a:latin typeface="Candara" panose="020E0502030303020204" pitchFamily="34" charset="0"/>
              </a:rPr>
              <a:t>: </a:t>
            </a:r>
            <a:r>
              <a:rPr lang="en-US" sz="1400" dirty="0" err="1">
                <a:latin typeface="Candara" panose="020E0502030303020204" pitchFamily="34" charset="0"/>
              </a:rPr>
              <a:t>puesta</a:t>
            </a:r>
            <a:r>
              <a:rPr lang="en-US" sz="1400" dirty="0">
                <a:latin typeface="Candara" panose="020E0502030303020204" pitchFamily="34" charset="0"/>
              </a:rPr>
              <a:t> </a:t>
            </a:r>
            <a:r>
              <a:rPr lang="en-US" sz="1400" dirty="0" err="1">
                <a:latin typeface="Candara" panose="020E0502030303020204" pitchFamily="34" charset="0"/>
              </a:rPr>
              <a:t>en</a:t>
            </a:r>
            <a:r>
              <a:rPr lang="en-US" sz="1400" dirty="0">
                <a:latin typeface="Candara" panose="020E0502030303020204" pitchFamily="34" charset="0"/>
              </a:rPr>
              <a:t> </a:t>
            </a:r>
            <a:r>
              <a:rPr lang="en-US" sz="1400" dirty="0" err="1">
                <a:latin typeface="Candara" panose="020E0502030303020204" pitchFamily="34" charset="0"/>
              </a:rPr>
              <a:t>marcha</a:t>
            </a:r>
            <a:r>
              <a:rPr lang="en-US" sz="1400" dirty="0">
                <a:latin typeface="Candara" panose="020E0502030303020204" pitchFamily="34" charset="0"/>
              </a:rPr>
              <a:t> de un plan o </a:t>
            </a:r>
            <a:r>
              <a:rPr lang="en-US" sz="1400" dirty="0" err="1">
                <a:latin typeface="Candara" panose="020E0502030303020204" pitchFamily="34" charset="0"/>
              </a:rPr>
              <a:t>programa</a:t>
            </a:r>
            <a:r>
              <a:rPr lang="en-US" sz="1400" dirty="0">
                <a:latin typeface="Candara" panose="020E0502030303020204" pitchFamily="34" charset="0"/>
              </a:rPr>
              <a:t> que </a:t>
            </a:r>
            <a:r>
              <a:rPr lang="en-US" sz="1400" dirty="0" err="1">
                <a:latin typeface="Candara" panose="020E0502030303020204" pitchFamily="34" charset="0"/>
              </a:rPr>
              <a:t>traduzca</a:t>
            </a:r>
            <a:r>
              <a:rPr lang="en-US" sz="1400" dirty="0">
                <a:latin typeface="Candara" panose="020E0502030303020204" pitchFamily="34" charset="0"/>
              </a:rPr>
              <a:t> las </a:t>
            </a:r>
            <a:r>
              <a:rPr lang="en-US" sz="1400" dirty="0" err="1">
                <a:latin typeface="Candara" panose="020E0502030303020204" pitchFamily="34" charset="0"/>
              </a:rPr>
              <a:t>imágenes</a:t>
            </a:r>
            <a:r>
              <a:rPr lang="en-US" sz="1400" dirty="0">
                <a:latin typeface="Candara" panose="020E0502030303020204" pitchFamily="34" charset="0"/>
              </a:rPr>
              <a:t> de </a:t>
            </a:r>
            <a:r>
              <a:rPr lang="en-US" sz="1400" dirty="0" err="1">
                <a:latin typeface="Candara" panose="020E0502030303020204" pitchFamily="34" charset="0"/>
              </a:rPr>
              <a:t>futuro</a:t>
            </a:r>
            <a:r>
              <a:rPr lang="en-US" sz="1400" dirty="0">
                <a:latin typeface="Candara" panose="020E0502030303020204" pitchFamily="34" charset="0"/>
              </a:rPr>
              <a:t> </a:t>
            </a:r>
            <a:r>
              <a:rPr lang="en-US" sz="1400" dirty="0" err="1">
                <a:latin typeface="Candara" panose="020E0502030303020204" pitchFamily="34" charset="0"/>
              </a:rPr>
              <a:t>en</a:t>
            </a:r>
            <a:r>
              <a:rPr lang="en-US" sz="1400" dirty="0">
                <a:latin typeface="Candara" panose="020E0502030303020204" pitchFamily="34" charset="0"/>
              </a:rPr>
              <a:t> </a:t>
            </a:r>
            <a:r>
              <a:rPr lang="en-US" sz="1400" dirty="0" err="1">
                <a:latin typeface="Candara" panose="020E0502030303020204" pitchFamily="34" charset="0"/>
              </a:rPr>
              <a:t>hechos</a:t>
            </a:r>
            <a:r>
              <a:rPr lang="en-US" sz="1400" dirty="0">
                <a:latin typeface="Candara" panose="020E0502030303020204" pitchFamily="34" charset="0"/>
              </a:rPr>
              <a:t> </a:t>
            </a:r>
            <a:r>
              <a:rPr lang="en-US" sz="1400" dirty="0" err="1">
                <a:latin typeface="Candara" panose="020E0502030303020204" pitchFamily="34" charset="0"/>
              </a:rPr>
              <a:t>reales</a:t>
            </a:r>
            <a:r>
              <a:rPr lang="en-US" sz="1400" dirty="0">
                <a:latin typeface="Candara" panose="020E0502030303020204" pitchFamily="34" charset="0"/>
              </a:rPr>
              <a:t>. – </a:t>
            </a:r>
            <a:r>
              <a:rPr lang="en-US" sz="1400" dirty="0" err="1">
                <a:latin typeface="Candara" panose="020E0502030303020204" pitchFamily="34" charset="0"/>
              </a:rPr>
              <a:t>deseo</a:t>
            </a:r>
            <a:r>
              <a:rPr lang="en-US" sz="1400" dirty="0">
                <a:latin typeface="Candara" panose="020E0502030303020204" pitchFamily="34" charset="0"/>
              </a:rPr>
              <a:t> </a:t>
            </a:r>
            <a:r>
              <a:rPr lang="en-US" sz="1400" dirty="0" err="1">
                <a:latin typeface="Candara" panose="020E0502030303020204" pitchFamily="34" charset="0"/>
              </a:rPr>
              <a:t>estrategico</a:t>
            </a:r>
            <a:r>
              <a:rPr lang="en-US" sz="1400" dirty="0">
                <a:latin typeface="Candara" panose="020E0502030303020204" pitchFamily="34" charset="0"/>
              </a:rPr>
              <a:t>-</a:t>
            </a:r>
          </a:p>
          <a:p>
            <a:endParaRPr lang="en-US" dirty="0"/>
          </a:p>
        </p:txBody>
      </p:sp>
      <p:sp>
        <p:nvSpPr>
          <p:cNvPr id="4" name="Slide Number Placeholder 3"/>
          <p:cNvSpPr>
            <a:spLocks noGrp="1"/>
          </p:cNvSpPr>
          <p:nvPr>
            <p:ph type="sldNum" sz="quarter" idx="10"/>
          </p:nvPr>
        </p:nvSpPr>
        <p:spPr/>
        <p:txBody>
          <a:bodyPr/>
          <a:lstStyle/>
          <a:p>
            <a:fld id="{BD828088-E402-9E40-8D39-0110B7933073}" type="slidenum">
              <a:rPr lang="es-ES" smtClean="0"/>
              <a:pPr/>
              <a:t>14</a:t>
            </a:fld>
            <a:endParaRPr lang="es-ES"/>
          </a:p>
        </p:txBody>
      </p:sp>
    </p:spTree>
    <p:extLst>
      <p:ext uri="{BB962C8B-B14F-4D97-AF65-F5344CB8AC3E}">
        <p14:creationId xmlns="" xmlns:p14="http://schemas.microsoft.com/office/powerpoint/2010/main" val="103195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15</a:t>
            </a:fld>
            <a:endParaRPr lang="es-ES"/>
          </a:p>
        </p:txBody>
      </p:sp>
    </p:spTree>
    <p:extLst>
      <p:ext uri="{BB962C8B-B14F-4D97-AF65-F5344CB8AC3E}">
        <p14:creationId xmlns="" xmlns:p14="http://schemas.microsoft.com/office/powerpoint/2010/main" val="40139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s-CL" b="1" dirty="0">
                <a:latin typeface="Candara" panose="020E0502030303020204" pitchFamily="34" charset="0"/>
              </a:rPr>
              <a:t>Métodos basados en la evidencia:</a:t>
            </a:r>
            <a:r>
              <a:rPr lang="es-CL" dirty="0">
                <a:latin typeface="Candara" panose="020E0502030303020204" pitchFamily="34" charset="0"/>
              </a:rPr>
              <a:t> recogen tendencias e información cuantitativa. </a:t>
            </a:r>
          </a:p>
          <a:p>
            <a:pPr>
              <a:buFont typeface="Wingdings" panose="05000000000000000000" pitchFamily="2" charset="2"/>
              <a:buChar char="ü"/>
            </a:pPr>
            <a:r>
              <a:rPr lang="es-CL" b="1" dirty="0">
                <a:latin typeface="Candara" panose="020E0502030303020204" pitchFamily="34" charset="0"/>
              </a:rPr>
              <a:t>Métodos basados en la experticia</a:t>
            </a:r>
            <a:r>
              <a:rPr lang="es-CL" dirty="0">
                <a:latin typeface="Candara" panose="020E0502030303020204" pitchFamily="34" charset="0"/>
              </a:rPr>
              <a:t>: se basan en consultas realizadas a personas expertas y con gran conocimiento, quienes deben evaluar situaciones y tomar decisiones solamente a partir de su experticia.</a:t>
            </a:r>
          </a:p>
          <a:p>
            <a:pPr>
              <a:buFont typeface="Wingdings" panose="05000000000000000000" pitchFamily="2" charset="2"/>
              <a:buChar char="ü"/>
            </a:pPr>
            <a:r>
              <a:rPr lang="es-CL" b="1" dirty="0">
                <a:latin typeface="Candara" panose="020E0502030303020204" pitchFamily="34" charset="0"/>
              </a:rPr>
              <a:t>Métodos basados en la interacción: </a:t>
            </a:r>
            <a:r>
              <a:rPr lang="es-CL" dirty="0">
                <a:latin typeface="Candara" panose="020E0502030303020204" pitchFamily="34" charset="0"/>
              </a:rPr>
              <a:t>facilitan la consulta participativa, el dialogo y las contribuciones de personas informadas, que sin ser necesariamente expertas en las temáticas en discusión, pueden enriquecer el proceso en desarrollo. </a:t>
            </a:r>
          </a:p>
          <a:p>
            <a:pPr>
              <a:buFont typeface="Wingdings" panose="05000000000000000000" pitchFamily="2" charset="2"/>
              <a:buChar char="ü"/>
            </a:pPr>
            <a:r>
              <a:rPr lang="es-CL" b="1" dirty="0">
                <a:latin typeface="Candara" panose="020E0502030303020204" pitchFamily="34" charset="0"/>
              </a:rPr>
              <a:t>Métodos basados en la creatividad</a:t>
            </a:r>
            <a:r>
              <a:rPr lang="es-CL" dirty="0">
                <a:latin typeface="Candara" panose="020E0502030303020204" pitchFamily="34" charset="0"/>
              </a:rPr>
              <a:t>: permiten explorar alternativas y enriquecer el pensamiento estratégico con nuevas perspectivas, de forma no convencional. Cabe destacar que la clasificación de Popper es más bien un mapeo o guía mental acerca de la ubicación de las distintas herramientas de acuerdo a las fuentes de conocimiento que emplean, y no una clasificación taxativa o rígida. Asimismo, en la práctica es posible y recomendable combinar el uso de diferentes métodos de modo de nutrir el ejercicio prospectivo que se esté desarrollando. </a:t>
            </a:r>
          </a:p>
          <a:p>
            <a:pPr>
              <a:buFont typeface="Wingdings" panose="05000000000000000000" pitchFamily="2" charset="2"/>
              <a:buChar char="ü"/>
            </a:pPr>
            <a:endParaRPr lang="es-CL" dirty="0">
              <a:latin typeface="Candara" panose="020E0502030303020204" pitchFamily="34" charset="0"/>
            </a:endParaRPr>
          </a:p>
        </p:txBody>
      </p:sp>
      <p:sp>
        <p:nvSpPr>
          <p:cNvPr id="4" name="Slide Number Placeholder 3"/>
          <p:cNvSpPr>
            <a:spLocks noGrp="1"/>
          </p:cNvSpPr>
          <p:nvPr>
            <p:ph type="sldNum" sz="quarter" idx="10"/>
          </p:nvPr>
        </p:nvSpPr>
        <p:spPr/>
        <p:txBody>
          <a:bodyPr/>
          <a:lstStyle/>
          <a:p>
            <a:fld id="{BD828088-E402-9E40-8D39-0110B7933073}" type="slidenum">
              <a:rPr lang="es-ES" smtClean="0"/>
              <a:pPr/>
              <a:t>16</a:t>
            </a:fld>
            <a:endParaRPr lang="es-ES"/>
          </a:p>
        </p:txBody>
      </p:sp>
    </p:spTree>
    <p:extLst>
      <p:ext uri="{BB962C8B-B14F-4D97-AF65-F5344CB8AC3E}">
        <p14:creationId xmlns="" xmlns:p14="http://schemas.microsoft.com/office/powerpoint/2010/main" val="2252017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El análisis de actores busca valorar las relaciones fuerza entre los</a:t>
            </a:r>
            <a:r>
              <a:rPr lang="es-GT" baseline="0" dirty="0"/>
              <a:t> actores y estudiar sus convergencias y divergencias con respecto a un cierto numero de posturas u objetivos asociados</a:t>
            </a:r>
            <a:endParaRPr lang="es-GT" dirty="0"/>
          </a:p>
          <a:p>
            <a:r>
              <a:rPr lang="es-GT" dirty="0"/>
              <a:t>El análisis morfológico</a:t>
            </a:r>
            <a:r>
              <a:rPr lang="es-GT" baseline="0" dirty="0"/>
              <a:t> tiende a explorar de manera sistemática los futuros posibles a partir del estudio de todas las combinaciones resultantes de la descomposición de un sistema.</a:t>
            </a:r>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17</a:t>
            </a:fld>
            <a:endParaRPr lang="es-ES"/>
          </a:p>
        </p:txBody>
      </p:sp>
    </p:spTree>
    <p:extLst>
      <p:ext uri="{BB962C8B-B14F-4D97-AF65-F5344CB8AC3E}">
        <p14:creationId xmlns="" xmlns:p14="http://schemas.microsoft.com/office/powerpoint/2010/main" val="4429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r>
              <a:rPr lang="es-GT" dirty="0"/>
              <a:t>Analizar y delimitar el problema a estudiar y elaborar un diagnostico completo</a:t>
            </a:r>
          </a:p>
          <a:p>
            <a:endParaRPr lang="es-GT" dirty="0"/>
          </a:p>
          <a:p>
            <a:r>
              <a:rPr lang="es-ES" dirty="0"/>
              <a:t>Delimitación del problema, identificación de tendencias, de rupturas y de variables estratégicas o variables claves, evaluación del poder de los actores, construcción de escenarios y determinación de objetivos, estrategias, acciones y finalmente, funciones de vigía y control.</a:t>
            </a:r>
            <a:br>
              <a:rPr lang="es-ES" dirty="0"/>
            </a:br>
            <a:r>
              <a:rPr lang="es-ES" dirty="0"/>
              <a:t/>
            </a:r>
            <a:br>
              <a:rPr lang="es-ES" dirty="0"/>
            </a:br>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18</a:t>
            </a:fld>
            <a:endParaRPr lang="es-ES"/>
          </a:p>
        </p:txBody>
      </p:sp>
    </p:spTree>
    <p:extLst>
      <p:ext uri="{BB962C8B-B14F-4D97-AF65-F5344CB8AC3E}">
        <p14:creationId xmlns="" xmlns:p14="http://schemas.microsoft.com/office/powerpoint/2010/main" val="380660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19</a:t>
            </a:fld>
            <a:endParaRPr lang="es-ES"/>
          </a:p>
        </p:txBody>
      </p:sp>
    </p:spTree>
    <p:extLst>
      <p:ext uri="{BB962C8B-B14F-4D97-AF65-F5344CB8AC3E}">
        <p14:creationId xmlns="" xmlns:p14="http://schemas.microsoft.com/office/powerpoint/2010/main" val="324295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20</a:t>
            </a:fld>
            <a:endParaRPr lang="es-ES"/>
          </a:p>
        </p:txBody>
      </p:sp>
    </p:spTree>
    <p:extLst>
      <p:ext uri="{BB962C8B-B14F-4D97-AF65-F5344CB8AC3E}">
        <p14:creationId xmlns="" xmlns:p14="http://schemas.microsoft.com/office/powerpoint/2010/main" val="2638803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a:t>
            </a:fld>
            <a:endParaRPr lang="es-ES"/>
          </a:p>
        </p:txBody>
      </p:sp>
    </p:spTree>
    <p:extLst>
      <p:ext uri="{BB962C8B-B14F-4D97-AF65-F5344CB8AC3E}">
        <p14:creationId xmlns="" xmlns:p14="http://schemas.microsoft.com/office/powerpoint/2010/main" val="3935497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21</a:t>
            </a:fld>
            <a:endParaRPr lang="es-ES"/>
          </a:p>
        </p:txBody>
      </p:sp>
    </p:spTree>
    <p:extLst>
      <p:ext uri="{BB962C8B-B14F-4D97-AF65-F5344CB8AC3E}">
        <p14:creationId xmlns="" xmlns:p14="http://schemas.microsoft.com/office/powerpoint/2010/main" val="316846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22</a:t>
            </a:fld>
            <a:endParaRPr lang="es-ES"/>
          </a:p>
        </p:txBody>
      </p:sp>
    </p:spTree>
    <p:extLst>
      <p:ext uri="{BB962C8B-B14F-4D97-AF65-F5344CB8AC3E}">
        <p14:creationId xmlns="" xmlns:p14="http://schemas.microsoft.com/office/powerpoint/2010/main" val="117644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28088-E402-9E40-8D39-0110B7933073}" type="slidenum">
              <a:rPr lang="es-ES" smtClean="0"/>
              <a:pPr/>
              <a:t>23</a:t>
            </a:fld>
            <a:endParaRPr lang="es-ES"/>
          </a:p>
        </p:txBody>
      </p:sp>
    </p:spTree>
    <p:extLst>
      <p:ext uri="{BB962C8B-B14F-4D97-AF65-F5344CB8AC3E}">
        <p14:creationId xmlns="" xmlns:p14="http://schemas.microsoft.com/office/powerpoint/2010/main" val="3888966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25</a:t>
            </a:fld>
            <a:endParaRPr lang="es-ES"/>
          </a:p>
        </p:txBody>
      </p:sp>
    </p:spTree>
    <p:extLst>
      <p:ext uri="{BB962C8B-B14F-4D97-AF65-F5344CB8AC3E}">
        <p14:creationId xmlns="" xmlns:p14="http://schemas.microsoft.com/office/powerpoint/2010/main" val="3942499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26</a:t>
            </a:fld>
            <a:endParaRPr lang="es-ES"/>
          </a:p>
        </p:txBody>
      </p:sp>
    </p:spTree>
    <p:extLst>
      <p:ext uri="{BB962C8B-B14F-4D97-AF65-F5344CB8AC3E}">
        <p14:creationId xmlns="" xmlns:p14="http://schemas.microsoft.com/office/powerpoint/2010/main" val="1679489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27</a:t>
            </a:fld>
            <a:endParaRPr lang="es-ES"/>
          </a:p>
        </p:txBody>
      </p:sp>
    </p:spTree>
    <p:extLst>
      <p:ext uri="{BB962C8B-B14F-4D97-AF65-F5344CB8AC3E}">
        <p14:creationId xmlns="" xmlns:p14="http://schemas.microsoft.com/office/powerpoint/2010/main" val="3117989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465887">
              <a:defRPr/>
            </a:pPr>
            <a:r>
              <a:rPr lang="es-ES_tradnl" dirty="0">
                <a:latin typeface="Candara" panose="020E0502030303020204" pitchFamily="34" charset="0"/>
              </a:rPr>
              <a:t>De tal manera, que en ocasiones se seleccionan expertos desde un enfoque tradicional, considerando: nivel de conocimiento, experiencia, publicaciones y prestigio en su campo. En otras situaciones, el experto es quien está afectado por una </a:t>
            </a:r>
            <a:r>
              <a:rPr lang="es-ES_tradnl" dirty="0" err="1">
                <a:latin typeface="Candara" panose="020E0502030303020204" pitchFamily="34" charset="0"/>
              </a:rPr>
              <a:t>situación</a:t>
            </a:r>
            <a:r>
              <a:rPr lang="es-ES_tradnl" dirty="0">
                <a:latin typeface="Candara" panose="020E0502030303020204" pitchFamily="34" charset="0"/>
              </a:rPr>
              <a:t>, que no tienen conocimientos superiores a lo normal y solamente forman parte de un colectivo sobre el que se aplicará la </a:t>
            </a:r>
            <a:r>
              <a:rPr lang="es-ES_tradnl" dirty="0" err="1">
                <a:latin typeface="Candara" panose="020E0502030303020204" pitchFamily="34" charset="0"/>
              </a:rPr>
              <a:t>decisión</a:t>
            </a:r>
            <a:r>
              <a:rPr lang="es-ES_tradnl" dirty="0">
                <a:latin typeface="Candara" panose="020E0502030303020204" pitchFamily="34" charset="0"/>
              </a:rPr>
              <a:t> del estudio. También el grupo de expertos puede ser un conjunto de individuos con capacidad para clarificar, sintetizar o estimular y que no pertenecen a ninguna de las dos categorías anteriores. De acuerdo a Powell, los aspectos clave de la </a:t>
            </a:r>
            <a:r>
              <a:rPr lang="es-ES_tradnl" dirty="0" err="1">
                <a:latin typeface="Candara" panose="020E0502030303020204" pitchFamily="34" charset="0"/>
              </a:rPr>
              <a:t>técnica</a:t>
            </a:r>
            <a:r>
              <a:rPr lang="es-ES_tradnl" dirty="0">
                <a:latin typeface="Candara" panose="020E0502030303020204" pitchFamily="34" charset="0"/>
              </a:rPr>
              <a:t> es el </a:t>
            </a:r>
            <a:r>
              <a:rPr lang="es-ES_tradnl" dirty="0" err="1">
                <a:latin typeface="Candara" panose="020E0502030303020204" pitchFamily="34" charset="0"/>
              </a:rPr>
              <a:t>número</a:t>
            </a:r>
            <a:r>
              <a:rPr lang="es-ES_tradnl" dirty="0">
                <a:latin typeface="Candara" panose="020E0502030303020204" pitchFamily="34" charset="0"/>
              </a:rPr>
              <a:t> y la calidad de los expertos participantes.</a:t>
            </a:r>
            <a:endParaRPr lang="es-CL" dirty="0">
              <a:latin typeface="Candara" panose="020E0502030303020204" pitchFamily="34" charset="0"/>
            </a:endParaRPr>
          </a:p>
          <a:p>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28</a:t>
            </a:fld>
            <a:endParaRPr lang="es-ES"/>
          </a:p>
        </p:txBody>
      </p:sp>
    </p:spTree>
    <p:extLst>
      <p:ext uri="{BB962C8B-B14F-4D97-AF65-F5344CB8AC3E}">
        <p14:creationId xmlns="" xmlns:p14="http://schemas.microsoft.com/office/powerpoint/2010/main" val="4084666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30</a:t>
            </a:fld>
            <a:endParaRPr lang="es-ES"/>
          </a:p>
        </p:txBody>
      </p:sp>
    </p:spTree>
    <p:extLst>
      <p:ext uri="{BB962C8B-B14F-4D97-AF65-F5344CB8AC3E}">
        <p14:creationId xmlns="" xmlns:p14="http://schemas.microsoft.com/office/powerpoint/2010/main" val="270976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31</a:t>
            </a:fld>
            <a:endParaRPr lang="es-ES"/>
          </a:p>
        </p:txBody>
      </p:sp>
    </p:spTree>
    <p:extLst>
      <p:ext uri="{BB962C8B-B14F-4D97-AF65-F5344CB8AC3E}">
        <p14:creationId xmlns="" xmlns:p14="http://schemas.microsoft.com/office/powerpoint/2010/main" val="1801765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32</a:t>
            </a:fld>
            <a:endParaRPr lang="es-ES"/>
          </a:p>
        </p:txBody>
      </p:sp>
    </p:spTree>
    <p:extLst>
      <p:ext uri="{BB962C8B-B14F-4D97-AF65-F5344CB8AC3E}">
        <p14:creationId xmlns="" xmlns:p14="http://schemas.microsoft.com/office/powerpoint/2010/main" val="39915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a:t>
            </a:fld>
            <a:endParaRPr lang="es-ES"/>
          </a:p>
        </p:txBody>
      </p:sp>
    </p:spTree>
    <p:extLst>
      <p:ext uri="{BB962C8B-B14F-4D97-AF65-F5344CB8AC3E}">
        <p14:creationId xmlns="" xmlns:p14="http://schemas.microsoft.com/office/powerpoint/2010/main" val="293427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33</a:t>
            </a:fld>
            <a:endParaRPr lang="es-ES"/>
          </a:p>
        </p:txBody>
      </p:sp>
    </p:spTree>
    <p:extLst>
      <p:ext uri="{BB962C8B-B14F-4D97-AF65-F5344CB8AC3E}">
        <p14:creationId xmlns="" xmlns:p14="http://schemas.microsoft.com/office/powerpoint/2010/main" val="2716093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34</a:t>
            </a:fld>
            <a:endParaRPr lang="es-ES"/>
          </a:p>
        </p:txBody>
      </p:sp>
    </p:spTree>
    <p:extLst>
      <p:ext uri="{BB962C8B-B14F-4D97-AF65-F5344CB8AC3E}">
        <p14:creationId xmlns="" xmlns:p14="http://schemas.microsoft.com/office/powerpoint/2010/main" val="1953022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36</a:t>
            </a:fld>
            <a:endParaRPr lang="es-ES"/>
          </a:p>
        </p:txBody>
      </p:sp>
    </p:spTree>
    <p:extLst>
      <p:ext uri="{BB962C8B-B14F-4D97-AF65-F5344CB8AC3E}">
        <p14:creationId xmlns="" xmlns:p14="http://schemas.microsoft.com/office/powerpoint/2010/main" val="181831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37</a:t>
            </a:fld>
            <a:endParaRPr lang="es-ES"/>
          </a:p>
        </p:txBody>
      </p:sp>
    </p:spTree>
    <p:extLst>
      <p:ext uri="{BB962C8B-B14F-4D97-AF65-F5344CB8AC3E}">
        <p14:creationId xmlns="" xmlns:p14="http://schemas.microsoft.com/office/powerpoint/2010/main" val="4200790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38</a:t>
            </a:fld>
            <a:endParaRPr lang="es-ES"/>
          </a:p>
        </p:txBody>
      </p:sp>
    </p:spTree>
    <p:extLst>
      <p:ext uri="{BB962C8B-B14F-4D97-AF65-F5344CB8AC3E}">
        <p14:creationId xmlns="" xmlns:p14="http://schemas.microsoft.com/office/powerpoint/2010/main" val="330762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El escenario es la descripción de una situación futura y un camino de acontecimientos que permiten pasar de una situación original o actual a una situación</a:t>
            </a:r>
            <a:r>
              <a:rPr lang="es-GT" baseline="0" dirty="0"/>
              <a:t> futura. La </a:t>
            </a:r>
            <a:r>
              <a:rPr lang="es-GT" baseline="0" dirty="0" err="1"/>
              <a:t>hipotesisi</a:t>
            </a:r>
            <a:r>
              <a:rPr lang="es-GT" baseline="0" dirty="0"/>
              <a:t> de un escenario debe cumplir cinco condiciones: pertinencia, coherencia, verosimilitud, importancia y transparencia. </a:t>
            </a:r>
          </a:p>
          <a:p>
            <a:r>
              <a:rPr lang="es-GT" baseline="0" dirty="0"/>
              <a:t>Un escenario no es un fin en si mismo, no tiene sentido mas que a través de sus resultados y sus consecuencias para la acción. </a:t>
            </a:r>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39</a:t>
            </a:fld>
            <a:endParaRPr lang="es-ES"/>
          </a:p>
        </p:txBody>
      </p:sp>
    </p:spTree>
    <p:extLst>
      <p:ext uri="{BB962C8B-B14F-4D97-AF65-F5344CB8AC3E}">
        <p14:creationId xmlns="" xmlns:p14="http://schemas.microsoft.com/office/powerpoint/2010/main" val="967070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Los escenarios pueden ser exploratorios partiendo de tendencias conducen a futuros verosímiles</a:t>
            </a:r>
            <a:r>
              <a:rPr lang="es-GT" baseline="0" dirty="0"/>
              <a:t> y los de anticipación construidos a partir de imágenes alternativas de futuro conducen a futuros deseables o rechazables.</a:t>
            </a:r>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40</a:t>
            </a:fld>
            <a:endParaRPr lang="es-ES"/>
          </a:p>
        </p:txBody>
      </p:sp>
    </p:spTree>
    <p:extLst>
      <p:ext uri="{BB962C8B-B14F-4D97-AF65-F5344CB8AC3E}">
        <p14:creationId xmlns="" xmlns:p14="http://schemas.microsoft.com/office/powerpoint/2010/main" val="1844436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41</a:t>
            </a:fld>
            <a:endParaRPr lang="es-ES"/>
          </a:p>
        </p:txBody>
      </p:sp>
    </p:spTree>
    <p:extLst>
      <p:ext uri="{BB962C8B-B14F-4D97-AF65-F5344CB8AC3E}">
        <p14:creationId xmlns="" xmlns:p14="http://schemas.microsoft.com/office/powerpoint/2010/main" val="4072821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28088-E402-9E40-8D39-0110B7933073}" type="slidenum">
              <a:rPr lang="es-ES" smtClean="0"/>
              <a:pPr/>
              <a:t>42</a:t>
            </a:fld>
            <a:endParaRPr lang="es-ES"/>
          </a:p>
        </p:txBody>
      </p:sp>
    </p:spTree>
    <p:extLst>
      <p:ext uri="{BB962C8B-B14F-4D97-AF65-F5344CB8AC3E}">
        <p14:creationId xmlns="" xmlns:p14="http://schemas.microsoft.com/office/powerpoint/2010/main" val="2330764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43</a:t>
            </a:fld>
            <a:endParaRPr lang="es-ES"/>
          </a:p>
        </p:txBody>
      </p:sp>
    </p:spTree>
    <p:extLst>
      <p:ext uri="{BB962C8B-B14F-4D97-AF65-F5344CB8AC3E}">
        <p14:creationId xmlns="" xmlns:p14="http://schemas.microsoft.com/office/powerpoint/2010/main" val="133091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a:t>
            </a:fld>
            <a:endParaRPr lang="es-ES"/>
          </a:p>
        </p:txBody>
      </p:sp>
    </p:spTree>
    <p:extLst>
      <p:ext uri="{BB962C8B-B14F-4D97-AF65-F5344CB8AC3E}">
        <p14:creationId xmlns="" xmlns:p14="http://schemas.microsoft.com/office/powerpoint/2010/main" val="918638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44</a:t>
            </a:fld>
            <a:endParaRPr lang="es-ES"/>
          </a:p>
        </p:txBody>
      </p:sp>
    </p:spTree>
    <p:extLst>
      <p:ext uri="{BB962C8B-B14F-4D97-AF65-F5344CB8AC3E}">
        <p14:creationId xmlns="" xmlns:p14="http://schemas.microsoft.com/office/powerpoint/2010/main" val="19807969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45</a:t>
            </a:fld>
            <a:endParaRPr lang="es-ES"/>
          </a:p>
        </p:txBody>
      </p:sp>
    </p:spTree>
    <p:extLst>
      <p:ext uri="{BB962C8B-B14F-4D97-AF65-F5344CB8AC3E}">
        <p14:creationId xmlns="" xmlns:p14="http://schemas.microsoft.com/office/powerpoint/2010/main" val="3245564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46</a:t>
            </a:fld>
            <a:endParaRPr lang="es-ES"/>
          </a:p>
        </p:txBody>
      </p:sp>
    </p:spTree>
    <p:extLst>
      <p:ext uri="{BB962C8B-B14F-4D97-AF65-F5344CB8AC3E}">
        <p14:creationId xmlns="" xmlns:p14="http://schemas.microsoft.com/office/powerpoint/2010/main" val="42319550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47</a:t>
            </a:fld>
            <a:endParaRPr lang="es-ES"/>
          </a:p>
        </p:txBody>
      </p:sp>
    </p:spTree>
    <p:extLst>
      <p:ext uri="{BB962C8B-B14F-4D97-AF65-F5344CB8AC3E}">
        <p14:creationId xmlns="" xmlns:p14="http://schemas.microsoft.com/office/powerpoint/2010/main" val="4232269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48</a:t>
            </a:fld>
            <a:endParaRPr lang="es-ES"/>
          </a:p>
        </p:txBody>
      </p:sp>
    </p:spTree>
    <p:extLst>
      <p:ext uri="{BB962C8B-B14F-4D97-AF65-F5344CB8AC3E}">
        <p14:creationId xmlns="" xmlns:p14="http://schemas.microsoft.com/office/powerpoint/2010/main" val="3511169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49</a:t>
            </a:fld>
            <a:endParaRPr lang="es-ES"/>
          </a:p>
        </p:txBody>
      </p:sp>
    </p:spTree>
    <p:extLst>
      <p:ext uri="{BB962C8B-B14F-4D97-AF65-F5344CB8AC3E}">
        <p14:creationId xmlns="" xmlns:p14="http://schemas.microsoft.com/office/powerpoint/2010/main" val="1997738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Fortalezas:</a:t>
            </a:r>
            <a:r>
              <a:rPr lang="es-GT" baseline="0" dirty="0"/>
              <a:t> recursos humanos, materiales, naturales.</a:t>
            </a:r>
          </a:p>
          <a:p>
            <a:r>
              <a:rPr lang="es-GT" baseline="0" dirty="0"/>
              <a:t>Debilidades: limitaciones o carencias de conocimientos, información, tecnología, recursos.</a:t>
            </a:r>
          </a:p>
          <a:p>
            <a:r>
              <a:rPr lang="es-GT" baseline="0" dirty="0"/>
              <a:t>Oportunidades: situaciones o factores socioeconómicos, políticos, culturales que están fuera de control pero que pueden aprovecharse.</a:t>
            </a:r>
          </a:p>
          <a:p>
            <a:r>
              <a:rPr lang="es-GT" baseline="0" dirty="0"/>
              <a:t>Amenazas: factores externos que pueden perjudicar y o limitar el proyecto.</a:t>
            </a:r>
            <a:endParaRPr lang="es-GT" dirty="0"/>
          </a:p>
        </p:txBody>
      </p:sp>
      <p:sp>
        <p:nvSpPr>
          <p:cNvPr id="4" name="Marcador de número de diapositiva 3"/>
          <p:cNvSpPr>
            <a:spLocks noGrp="1"/>
          </p:cNvSpPr>
          <p:nvPr>
            <p:ph type="sldNum" sz="quarter" idx="10"/>
          </p:nvPr>
        </p:nvSpPr>
        <p:spPr/>
        <p:txBody>
          <a:bodyPr/>
          <a:lstStyle/>
          <a:p>
            <a:fld id="{BD828088-E402-9E40-8D39-0110B7933073}" type="slidenum">
              <a:rPr lang="es-ES" smtClean="0"/>
              <a:pPr/>
              <a:t>50</a:t>
            </a:fld>
            <a:endParaRPr lang="es-ES"/>
          </a:p>
        </p:txBody>
      </p:sp>
    </p:spTree>
    <p:extLst>
      <p:ext uri="{BB962C8B-B14F-4D97-AF65-F5344CB8AC3E}">
        <p14:creationId xmlns="" xmlns:p14="http://schemas.microsoft.com/office/powerpoint/2010/main" val="221496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51</a:t>
            </a:fld>
            <a:endParaRPr lang="es-ES"/>
          </a:p>
        </p:txBody>
      </p:sp>
    </p:spTree>
    <p:extLst>
      <p:ext uri="{BB962C8B-B14F-4D97-AF65-F5344CB8AC3E}">
        <p14:creationId xmlns="" xmlns:p14="http://schemas.microsoft.com/office/powerpoint/2010/main" val="33944900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52</a:t>
            </a:fld>
            <a:endParaRPr lang="es-ES"/>
          </a:p>
        </p:txBody>
      </p:sp>
    </p:spTree>
    <p:extLst>
      <p:ext uri="{BB962C8B-B14F-4D97-AF65-F5344CB8AC3E}">
        <p14:creationId xmlns="" xmlns:p14="http://schemas.microsoft.com/office/powerpoint/2010/main" val="2554184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53</a:t>
            </a:fld>
            <a:endParaRPr lang="es-ES"/>
          </a:p>
        </p:txBody>
      </p:sp>
    </p:spTree>
    <p:extLst>
      <p:ext uri="{BB962C8B-B14F-4D97-AF65-F5344CB8AC3E}">
        <p14:creationId xmlns="" xmlns:p14="http://schemas.microsoft.com/office/powerpoint/2010/main" val="169348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6</a:t>
            </a:fld>
            <a:endParaRPr lang="es-ES"/>
          </a:p>
        </p:txBody>
      </p:sp>
    </p:spTree>
    <p:extLst>
      <p:ext uri="{BB962C8B-B14F-4D97-AF65-F5344CB8AC3E}">
        <p14:creationId xmlns="" xmlns:p14="http://schemas.microsoft.com/office/powerpoint/2010/main" val="28157616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54</a:t>
            </a:fld>
            <a:endParaRPr lang="es-ES"/>
          </a:p>
        </p:txBody>
      </p:sp>
    </p:spTree>
    <p:extLst>
      <p:ext uri="{BB962C8B-B14F-4D97-AF65-F5344CB8AC3E}">
        <p14:creationId xmlns="" xmlns:p14="http://schemas.microsoft.com/office/powerpoint/2010/main" val="3451572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55</a:t>
            </a:fld>
            <a:endParaRPr lang="es-ES"/>
          </a:p>
        </p:txBody>
      </p:sp>
    </p:spTree>
    <p:extLst>
      <p:ext uri="{BB962C8B-B14F-4D97-AF65-F5344CB8AC3E}">
        <p14:creationId xmlns="" xmlns:p14="http://schemas.microsoft.com/office/powerpoint/2010/main" val="3495471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56</a:t>
            </a:fld>
            <a:endParaRPr lang="es-ES"/>
          </a:p>
        </p:txBody>
      </p:sp>
    </p:spTree>
    <p:extLst>
      <p:ext uri="{BB962C8B-B14F-4D97-AF65-F5344CB8AC3E}">
        <p14:creationId xmlns="" xmlns:p14="http://schemas.microsoft.com/office/powerpoint/2010/main" val="423250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7</a:t>
            </a:fld>
            <a:endParaRPr lang="es-ES"/>
          </a:p>
        </p:txBody>
      </p:sp>
    </p:spTree>
    <p:extLst>
      <p:ext uri="{BB962C8B-B14F-4D97-AF65-F5344CB8AC3E}">
        <p14:creationId xmlns="" xmlns:p14="http://schemas.microsoft.com/office/powerpoint/2010/main" val="8280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effectLst/>
              </a:rPr>
              <a:t>PROSPECTIVA: 1. </a:t>
            </a:r>
            <a:r>
              <a:rPr lang="es-ES" dirty="0" err="1">
                <a:effectLst/>
              </a:rPr>
              <a:t>adj</a:t>
            </a:r>
            <a:r>
              <a:rPr lang="es-ES" dirty="0">
                <a:effectLst/>
              </a:rPr>
              <a:t>. Que se refiere al futuro. 2. f. Conjunto de análisis y estudios realizados con el fin de explorar o de predecir el futuro en una determinada materia.</a:t>
            </a:r>
          </a:p>
          <a:p>
            <a:r>
              <a:rPr lang="es-ES" dirty="0">
                <a:effectLst/>
              </a:rPr>
              <a:t>PLANIFICACIÓN: 2. f. Plan general, metódicamente organizado y frecuentemente de gran amplitud, para obtener un objetivo determinado</a:t>
            </a:r>
          </a:p>
          <a:p>
            <a:r>
              <a:rPr lang="es-ES" dirty="0">
                <a:effectLst/>
              </a:rPr>
              <a:t>ESTATEGIA: 3. f. Mat. En un proceso regulable, conjunto de las reglas que aseguran una decisión óptima en cada momento.</a:t>
            </a:r>
          </a:p>
          <a:p>
            <a:r>
              <a:rPr lang="es-MX" dirty="0"/>
              <a:t>(RAE)</a:t>
            </a:r>
            <a:endParaRPr lang="en-US" dirty="0"/>
          </a:p>
          <a:p>
            <a:endParaRPr lang="en-US" dirty="0"/>
          </a:p>
        </p:txBody>
      </p:sp>
      <p:sp>
        <p:nvSpPr>
          <p:cNvPr id="4" name="Slide Number Placeholder 3"/>
          <p:cNvSpPr>
            <a:spLocks noGrp="1"/>
          </p:cNvSpPr>
          <p:nvPr>
            <p:ph type="sldNum" sz="quarter" idx="10"/>
          </p:nvPr>
        </p:nvSpPr>
        <p:spPr/>
        <p:txBody>
          <a:bodyPr/>
          <a:lstStyle/>
          <a:p>
            <a:fld id="{BD828088-E402-9E40-8D39-0110B7933073}" type="slidenum">
              <a:rPr lang="es-ES" smtClean="0"/>
              <a:pPr/>
              <a:t>8</a:t>
            </a:fld>
            <a:endParaRPr lang="es-ES"/>
          </a:p>
        </p:txBody>
      </p:sp>
    </p:spTree>
    <p:extLst>
      <p:ext uri="{BB962C8B-B14F-4D97-AF65-F5344CB8AC3E}">
        <p14:creationId xmlns="" xmlns:p14="http://schemas.microsoft.com/office/powerpoint/2010/main" val="251662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28088-E402-9E40-8D39-0110B7933073}" type="slidenum">
              <a:rPr lang="es-ES" smtClean="0"/>
              <a:pPr/>
              <a:t>9</a:t>
            </a:fld>
            <a:endParaRPr lang="es-ES"/>
          </a:p>
        </p:txBody>
      </p:sp>
    </p:spTree>
    <p:extLst>
      <p:ext uri="{BB962C8B-B14F-4D97-AF65-F5344CB8AC3E}">
        <p14:creationId xmlns="" xmlns:p14="http://schemas.microsoft.com/office/powerpoint/2010/main" val="401462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Diseño</a:t>
            </a:r>
            <a:r>
              <a:rPr lang="en-US" dirty="0"/>
              <a:t> de </a:t>
            </a:r>
            <a:r>
              <a:rPr lang="en-US" dirty="0" err="1"/>
              <a:t>escenarios</a:t>
            </a:r>
            <a:r>
              <a:rPr lang="en-US" dirty="0"/>
              <a:t> y </a:t>
            </a:r>
            <a:r>
              <a:rPr lang="en-US" dirty="0" err="1"/>
              <a:t>estrategias</a:t>
            </a:r>
            <a:r>
              <a:rPr lang="en-US" dirty="0"/>
              <a:t> para </a:t>
            </a:r>
            <a:r>
              <a:rPr lang="en-US" dirty="0" err="1"/>
              <a:t>su</a:t>
            </a:r>
            <a:r>
              <a:rPr lang="en-US" dirty="0"/>
              <a:t> </a:t>
            </a:r>
            <a:r>
              <a:rPr lang="en-US" dirty="0" err="1"/>
              <a:t>consecución</a:t>
            </a:r>
            <a:r>
              <a:rPr lang="en-US" dirty="0"/>
              <a:t>. </a:t>
            </a:r>
          </a:p>
          <a:p>
            <a:r>
              <a:rPr lang="en-US" dirty="0" err="1"/>
              <a:t>Escenarios-estrategias-politicas</a:t>
            </a:r>
            <a:endParaRPr lang="en-US" dirty="0"/>
          </a:p>
          <a:p>
            <a:r>
              <a:rPr lang="en-US" dirty="0"/>
              <a:t>Vision </a:t>
            </a:r>
            <a:r>
              <a:rPr lang="en-US" dirty="0" err="1"/>
              <a:t>sistemica</a:t>
            </a:r>
            <a:r>
              <a:rPr lang="en-US" dirty="0"/>
              <a:t> y global-----</a:t>
            </a:r>
            <a:r>
              <a:rPr lang="en-US" dirty="0" err="1"/>
              <a:t>complejidad</a:t>
            </a:r>
            <a:r>
              <a:rPr lang="en-US" dirty="0"/>
              <a:t> multifactorial del </a:t>
            </a:r>
            <a:r>
              <a:rPr lang="en-US" dirty="0" err="1"/>
              <a:t>futuro</a:t>
            </a:r>
            <a:endParaRPr lang="en-US" dirty="0"/>
          </a:p>
          <a:p>
            <a:r>
              <a:rPr lang="en-US" dirty="0" err="1"/>
              <a:t>Conocimiento</a:t>
            </a:r>
            <a:r>
              <a:rPr lang="en-US" dirty="0"/>
              <a:t> del </a:t>
            </a:r>
            <a:r>
              <a:rPr lang="en-US" dirty="0" err="1"/>
              <a:t>pasado</a:t>
            </a:r>
            <a:r>
              <a:rPr lang="en-US" dirty="0"/>
              <a:t> y del</a:t>
            </a:r>
            <a:r>
              <a:rPr lang="en-US" baseline="0" dirty="0"/>
              <a:t> </a:t>
            </a:r>
            <a:r>
              <a:rPr lang="en-US" baseline="0" dirty="0" err="1"/>
              <a:t>presente</a:t>
            </a:r>
            <a:r>
              <a:rPr lang="en-US" baseline="0" dirty="0"/>
              <a:t> y de las </a:t>
            </a:r>
            <a:r>
              <a:rPr lang="en-US" baseline="0" dirty="0" err="1"/>
              <a:t>megatendencias</a:t>
            </a:r>
            <a:r>
              <a:rPr lang="en-US" baseline="0" dirty="0"/>
              <a:t> </a:t>
            </a:r>
            <a:r>
              <a:rPr lang="en-US" baseline="0" dirty="0" err="1"/>
              <a:t>globales</a:t>
            </a:r>
            <a:r>
              <a:rPr lang="en-US" baseline="0" dirty="0"/>
              <a:t> </a:t>
            </a:r>
          </a:p>
        </p:txBody>
      </p:sp>
      <p:sp>
        <p:nvSpPr>
          <p:cNvPr id="4" name="Slide Number Placeholder 3"/>
          <p:cNvSpPr>
            <a:spLocks noGrp="1"/>
          </p:cNvSpPr>
          <p:nvPr>
            <p:ph type="sldNum" sz="quarter" idx="10"/>
          </p:nvPr>
        </p:nvSpPr>
        <p:spPr/>
        <p:txBody>
          <a:bodyPr/>
          <a:lstStyle/>
          <a:p>
            <a:fld id="{BD828088-E402-9E40-8D39-0110B7933073}" type="slidenum">
              <a:rPr lang="es-ES" smtClean="0"/>
              <a:pPr/>
              <a:t>10</a:t>
            </a:fld>
            <a:endParaRPr lang="es-ES"/>
          </a:p>
        </p:txBody>
      </p:sp>
    </p:spTree>
    <p:extLst>
      <p:ext uri="{BB962C8B-B14F-4D97-AF65-F5344CB8AC3E}">
        <p14:creationId xmlns="" xmlns:p14="http://schemas.microsoft.com/office/powerpoint/2010/main" val="3387437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2" name="Imagen 1" descr="Portada-Template-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758381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pic>
        <p:nvPicPr>
          <p:cNvPr id="7" name="Imagen 6" descr="Slide Titulo Ponencia-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cxnSp>
        <p:nvCxnSpPr>
          <p:cNvPr id="9" name="Conector recto 8"/>
          <p:cNvCxnSpPr/>
          <p:nvPr userDrawn="1"/>
        </p:nvCxnSpPr>
        <p:spPr>
          <a:xfrm>
            <a:off x="704645" y="4556705"/>
            <a:ext cx="750529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ítulo 1"/>
          <p:cNvSpPr>
            <a:spLocks noGrp="1"/>
          </p:cNvSpPr>
          <p:nvPr>
            <p:ph type="ctrTitle" hasCustomPrompt="1"/>
          </p:nvPr>
        </p:nvSpPr>
        <p:spPr>
          <a:xfrm>
            <a:off x="511277" y="3383935"/>
            <a:ext cx="7862256" cy="1172769"/>
          </a:xfrm>
        </p:spPr>
        <p:txBody>
          <a:bodyPr>
            <a:normAutofit/>
          </a:bodyPr>
          <a:lstStyle>
            <a:lvl1pPr>
              <a:defRPr sz="3200" b="0" baseline="0">
                <a:solidFill>
                  <a:schemeClr val="bg1"/>
                </a:solidFill>
                <a:latin typeface="Verdana"/>
                <a:cs typeface="Verdana"/>
              </a:defRPr>
            </a:lvl1pPr>
          </a:lstStyle>
          <a:p>
            <a:r>
              <a:rPr lang="es-ES" dirty="0"/>
              <a:t>PLANIFICACIÓN PROSPECTIVA ESTRATÉGICA</a:t>
            </a:r>
          </a:p>
        </p:txBody>
      </p:sp>
      <p:sp>
        <p:nvSpPr>
          <p:cNvPr id="14" name="Subtítulo 2"/>
          <p:cNvSpPr>
            <a:spLocks noGrp="1"/>
          </p:cNvSpPr>
          <p:nvPr>
            <p:ph type="subTitle" idx="1" hasCustomPrompt="1"/>
          </p:nvPr>
        </p:nvSpPr>
        <p:spPr>
          <a:xfrm>
            <a:off x="511277" y="4656121"/>
            <a:ext cx="7862255" cy="644832"/>
          </a:xfrm>
        </p:spPr>
        <p:txBody>
          <a:bodyPr>
            <a:normAutofit/>
          </a:bodyPr>
          <a:lstStyle>
            <a:lvl1pPr marL="0" indent="0" algn="ctr">
              <a:buNone/>
              <a:defRPr sz="2800">
                <a:solidFill>
                  <a:srgbClr val="FDEADA"/>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err="1"/>
              <a:t>Ekaterina</a:t>
            </a:r>
            <a:r>
              <a:rPr lang="es-ES" dirty="0"/>
              <a:t> Parrilla</a:t>
            </a:r>
          </a:p>
        </p:txBody>
      </p:sp>
    </p:spTree>
    <p:extLst>
      <p:ext uri="{BB962C8B-B14F-4D97-AF65-F5344CB8AC3E}">
        <p14:creationId xmlns="" xmlns:p14="http://schemas.microsoft.com/office/powerpoint/2010/main" val="184395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MA">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685800" y="2318774"/>
            <a:ext cx="7772400" cy="811162"/>
          </a:xfrm>
        </p:spPr>
        <p:txBody>
          <a:bodyPr>
            <a:normAutofit/>
          </a:bodyPr>
          <a:lstStyle>
            <a:lvl1pPr>
              <a:defRPr sz="3600" b="1" baseline="0">
                <a:solidFill>
                  <a:srgbClr val="009D96"/>
                </a:solidFill>
                <a:latin typeface="Arial"/>
                <a:cs typeface="Arial"/>
              </a:defRPr>
            </a:lvl1pPr>
          </a:lstStyle>
          <a:p>
            <a:r>
              <a:rPr lang="es-ES_tradnl" dirty="0"/>
              <a:t>T</a:t>
            </a:r>
            <a:r>
              <a:rPr lang="es-ES" dirty="0"/>
              <a:t>í</a:t>
            </a:r>
            <a:r>
              <a:rPr lang="es-ES_tradnl" dirty="0" err="1"/>
              <a:t>tulo</a:t>
            </a:r>
            <a:r>
              <a:rPr lang="es-ES_tradnl" dirty="0"/>
              <a:t> de tema</a:t>
            </a:r>
            <a:endParaRPr lang="es-ES" dirty="0"/>
          </a:p>
        </p:txBody>
      </p:sp>
      <p:sp>
        <p:nvSpPr>
          <p:cNvPr id="3" name="Subtítulo 2"/>
          <p:cNvSpPr>
            <a:spLocks noGrp="1"/>
          </p:cNvSpPr>
          <p:nvPr>
            <p:ph type="subTitle" idx="1" hasCustomPrompt="1"/>
          </p:nvPr>
        </p:nvSpPr>
        <p:spPr>
          <a:xfrm>
            <a:off x="1371600" y="3252839"/>
            <a:ext cx="6400800" cy="644832"/>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Subtema</a:t>
            </a:r>
            <a:endParaRPr lang="es-ES" dirty="0"/>
          </a:p>
        </p:txBody>
      </p:sp>
      <p:pic>
        <p:nvPicPr>
          <p:cNvPr id="7" name="Imagen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06516" y="0"/>
            <a:ext cx="9357032" cy="1734472"/>
          </a:xfrm>
          <a:prstGeom prst="rect">
            <a:avLst/>
          </a:prstGeom>
        </p:spPr>
      </p:pic>
      <p:sp>
        <p:nvSpPr>
          <p:cNvPr id="10" name="Rectángulo 9"/>
          <p:cNvSpPr/>
          <p:nvPr userDrawn="1"/>
        </p:nvSpPr>
        <p:spPr>
          <a:xfrm>
            <a:off x="685800" y="3129936"/>
            <a:ext cx="7772400" cy="122903"/>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Marcador de pie de página 4"/>
          <p:cNvSpPr>
            <a:spLocks noGrp="1"/>
          </p:cNvSpPr>
          <p:nvPr>
            <p:ph type="ftr" sz="quarter" idx="3"/>
          </p:nvPr>
        </p:nvSpPr>
        <p:spPr>
          <a:xfrm>
            <a:off x="-33868" y="6544574"/>
            <a:ext cx="4978401" cy="365125"/>
          </a:xfrm>
          <a:prstGeom prst="rect">
            <a:avLst/>
          </a:prstGeom>
        </p:spPr>
        <p:txBody>
          <a:bodyPr vert="horz" lIns="91440" tIns="45720" rIns="91440" bIns="45720" rtlCol="0" anchor="ctr"/>
          <a:lstStyle>
            <a:lvl1pPr algn="l">
              <a:defRPr sz="1000">
                <a:solidFill>
                  <a:srgbClr val="31859C"/>
                </a:solidFill>
              </a:defRPr>
            </a:lvl1pPr>
          </a:lstStyle>
          <a:p>
            <a:r>
              <a:rPr lang="es-ES_tradnl"/>
              <a:t>Taller Planificación Prospectiva CEPAL-ILPES</a:t>
            </a:r>
            <a:endParaRPr lang="es-ES" dirty="0"/>
          </a:p>
        </p:txBody>
      </p:sp>
      <p:sp>
        <p:nvSpPr>
          <p:cNvPr id="12" name="Marcador de número de diapositiva 5"/>
          <p:cNvSpPr>
            <a:spLocks noGrp="1"/>
          </p:cNvSpPr>
          <p:nvPr>
            <p:ph type="sldNum" sz="quarter" idx="4"/>
          </p:nvPr>
        </p:nvSpPr>
        <p:spPr>
          <a:xfrm>
            <a:off x="8703738" y="6495566"/>
            <a:ext cx="431800" cy="365125"/>
          </a:xfrm>
          <a:prstGeom prst="rect">
            <a:avLst/>
          </a:prstGeom>
        </p:spPr>
        <p:txBody>
          <a:bodyPr vert="horz" lIns="91440" tIns="45720" rIns="91440" bIns="45720" rtlCol="0" anchor="ctr"/>
          <a:lstStyle>
            <a:lvl1pPr algn="r">
              <a:defRPr sz="1000">
                <a:solidFill>
                  <a:srgbClr val="009D96"/>
                </a:solidFill>
              </a:defRPr>
            </a:lvl1pPr>
          </a:lstStyle>
          <a:p>
            <a:fld id="{6FA07E81-0E39-814A-9B61-69349160A62E}" type="slidenum">
              <a:rPr lang="es-ES" smtClean="0"/>
              <a:pPr/>
              <a:t>‹Nº›</a:t>
            </a:fld>
            <a:endParaRPr lang="es-ES" dirty="0"/>
          </a:p>
        </p:txBody>
      </p:sp>
    </p:spTree>
    <p:extLst>
      <p:ext uri="{BB962C8B-B14F-4D97-AF65-F5344CB8AC3E}">
        <p14:creationId xmlns="" xmlns:p14="http://schemas.microsoft.com/office/powerpoint/2010/main" val="31392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4067" y="1083734"/>
            <a:ext cx="8229600" cy="4525963"/>
          </a:xfrm>
        </p:spPr>
        <p:txBody>
          <a:bodyPr/>
          <a:lstStyle>
            <a:lvl1pPr>
              <a:defRPr>
                <a:solidFill>
                  <a:schemeClr val="tx1">
                    <a:lumMod val="75000"/>
                    <a:lumOff val="25000"/>
                  </a:schemeClr>
                </a:solidFill>
                <a:latin typeface="Arial"/>
                <a:cs typeface="Arial"/>
              </a:defRPr>
            </a:lvl1pPr>
            <a:lvl2pPr>
              <a:defRPr>
                <a:solidFill>
                  <a:schemeClr val="tx1">
                    <a:lumMod val="75000"/>
                    <a:lumOff val="25000"/>
                  </a:schemeClr>
                </a:solidFill>
                <a:latin typeface="Arial"/>
                <a:cs typeface="Arial"/>
              </a:defRPr>
            </a:lvl2pPr>
            <a:lvl3pPr>
              <a:defRPr>
                <a:solidFill>
                  <a:schemeClr val="tx1">
                    <a:lumMod val="75000"/>
                    <a:lumOff val="25000"/>
                  </a:schemeClr>
                </a:solidFill>
                <a:latin typeface="Arial"/>
                <a:cs typeface="Arial"/>
              </a:defRPr>
            </a:lvl3pPr>
            <a:lvl4pPr>
              <a:defRPr>
                <a:solidFill>
                  <a:schemeClr val="tx1">
                    <a:lumMod val="75000"/>
                    <a:lumOff val="25000"/>
                  </a:schemeClr>
                </a:solidFill>
                <a:latin typeface="Arial"/>
                <a:cs typeface="Arial"/>
              </a:defRPr>
            </a:lvl4pPr>
            <a:lvl5pPr>
              <a:defRPr>
                <a:solidFill>
                  <a:schemeClr val="tx1">
                    <a:lumMod val="75000"/>
                    <a:lumOff val="25000"/>
                  </a:schemeClr>
                </a:solidFill>
                <a:latin typeface="Arial"/>
                <a:cs typeface="Arial"/>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pie de página 4"/>
          <p:cNvSpPr>
            <a:spLocks noGrp="1"/>
          </p:cNvSpPr>
          <p:nvPr>
            <p:ph type="ftr" sz="quarter" idx="11"/>
          </p:nvPr>
        </p:nvSpPr>
        <p:spPr>
          <a:xfrm>
            <a:off x="-42336" y="6545470"/>
            <a:ext cx="5469467" cy="365125"/>
          </a:xfrm>
        </p:spPr>
        <p:txBody>
          <a:bodyPr/>
          <a:lstStyle/>
          <a:p>
            <a:r>
              <a:rPr lang="es-ES_tradnl"/>
              <a:t>Taller Planificación Prospectiva CEPAL-ILPES</a:t>
            </a:r>
            <a:endParaRPr lang="es-ES"/>
          </a:p>
        </p:txBody>
      </p:sp>
      <p:sp>
        <p:nvSpPr>
          <p:cNvPr id="6" name="Marcador de número de diapositiva 5"/>
          <p:cNvSpPr>
            <a:spLocks noGrp="1"/>
          </p:cNvSpPr>
          <p:nvPr>
            <p:ph type="sldNum" sz="quarter" idx="12"/>
          </p:nvPr>
        </p:nvSpPr>
        <p:spPr/>
        <p:txBody>
          <a:bodyPr/>
          <a:lstStyle/>
          <a:p>
            <a:fld id="{6FA07E81-0E39-814A-9B61-69349160A62E}" type="slidenum">
              <a:rPr lang="es-ES" smtClean="0"/>
              <a:pPr/>
              <a:t>‹Nº›</a:t>
            </a:fld>
            <a:endParaRPr lang="es-ES"/>
          </a:p>
        </p:txBody>
      </p:sp>
      <p:pic>
        <p:nvPicPr>
          <p:cNvPr id="7" name="Imagen 6" descr="Logo-solo.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96032" y="98641"/>
            <a:ext cx="1617541" cy="612560"/>
          </a:xfrm>
          <a:prstGeom prst="rect">
            <a:avLst/>
          </a:prstGeom>
        </p:spPr>
      </p:pic>
      <p:sp>
        <p:nvSpPr>
          <p:cNvPr id="8" name="Rectángulo 7"/>
          <p:cNvSpPr/>
          <p:nvPr userDrawn="1"/>
        </p:nvSpPr>
        <p:spPr>
          <a:xfrm>
            <a:off x="2187923" y="0"/>
            <a:ext cx="6956077" cy="774138"/>
          </a:xfrm>
          <a:prstGeom prst="rect">
            <a:avLst/>
          </a:prstGeom>
          <a:solidFill>
            <a:srgbClr val="009D9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userDrawn="1"/>
        </p:nvSpPr>
        <p:spPr>
          <a:xfrm flipV="1">
            <a:off x="8194" y="774137"/>
            <a:ext cx="9144000" cy="10257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Imagen 9" descr="Slide Plantilla Subnacionales header-01.eps"/>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2179456" y="-34428"/>
            <a:ext cx="6964544" cy="808566"/>
          </a:xfrm>
          <a:prstGeom prst="rect">
            <a:avLst/>
          </a:prstGeom>
        </p:spPr>
      </p:pic>
      <p:sp>
        <p:nvSpPr>
          <p:cNvPr id="2" name="Título 1"/>
          <p:cNvSpPr>
            <a:spLocks noGrp="1"/>
          </p:cNvSpPr>
          <p:nvPr>
            <p:ph type="title"/>
          </p:nvPr>
        </p:nvSpPr>
        <p:spPr>
          <a:xfrm>
            <a:off x="2252132" y="-34429"/>
            <a:ext cx="6773061" cy="911139"/>
          </a:xfrm>
        </p:spPr>
        <p:txBody>
          <a:bodyPr>
            <a:normAutofit/>
          </a:bodyPr>
          <a:lstStyle>
            <a:lvl1pPr algn="l">
              <a:defRPr sz="3200">
                <a:solidFill>
                  <a:schemeClr val="bg1"/>
                </a:solidFill>
                <a:latin typeface="Arial"/>
                <a:cs typeface="Arial"/>
              </a:defRPr>
            </a:lvl1pPr>
          </a:lstStyle>
          <a:p>
            <a:r>
              <a:rPr lang="es-ES_tradnl" dirty="0"/>
              <a:t>Clic para editar título</a:t>
            </a:r>
            <a:endParaRPr lang="es-ES" dirty="0"/>
          </a:p>
        </p:txBody>
      </p:sp>
    </p:spTree>
    <p:extLst>
      <p:ext uri="{BB962C8B-B14F-4D97-AF65-F5344CB8AC3E}">
        <p14:creationId xmlns="" xmlns:p14="http://schemas.microsoft.com/office/powerpoint/2010/main" val="405718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555095"/>
          </a:xfrm>
        </p:spPr>
        <p:txBody>
          <a:bodyPr>
            <a:normAutofit/>
          </a:bodyPr>
          <a:lstStyle>
            <a:lvl1pPr>
              <a:defRPr sz="3600">
                <a:solidFill>
                  <a:srgbClr val="009D96"/>
                </a:solidFill>
                <a:latin typeface="Arial"/>
                <a:cs typeface="Arial"/>
              </a:defRPr>
            </a:lvl1pPr>
          </a:lstStyle>
          <a:p>
            <a:r>
              <a:rPr lang="es-ES_tradnl" dirty="0"/>
              <a:t>Clic para editar título</a:t>
            </a:r>
            <a:endParaRPr lang="es-ES" dirty="0"/>
          </a:p>
        </p:txBody>
      </p:sp>
      <p:sp>
        <p:nvSpPr>
          <p:cNvPr id="3" name="Marcador de contenido 2"/>
          <p:cNvSpPr>
            <a:spLocks noGrp="1"/>
          </p:cNvSpPr>
          <p:nvPr>
            <p:ph sz="half" idx="1"/>
          </p:nvPr>
        </p:nvSpPr>
        <p:spPr>
          <a:xfrm>
            <a:off x="457200" y="1295400"/>
            <a:ext cx="4038600" cy="4525963"/>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95400"/>
            <a:ext cx="4038600" cy="4525963"/>
          </a:xfrm>
        </p:spPr>
        <p:txBody>
          <a:bodyPr/>
          <a:lstStyle>
            <a:lvl1pPr>
              <a:defRPr sz="2800">
                <a:solidFill>
                  <a:schemeClr val="tx1">
                    <a:lumMod val="75000"/>
                    <a:lumOff val="25000"/>
                  </a:schemeClr>
                </a:solidFill>
                <a:latin typeface="Arial"/>
                <a:cs typeface="Arial"/>
              </a:defRPr>
            </a:lvl1pPr>
            <a:lvl2pPr>
              <a:defRPr sz="2400">
                <a:solidFill>
                  <a:schemeClr val="tx1">
                    <a:lumMod val="75000"/>
                    <a:lumOff val="25000"/>
                  </a:schemeClr>
                </a:solidFill>
                <a:latin typeface="Arial"/>
                <a:cs typeface="Arial"/>
              </a:defRPr>
            </a:lvl2pPr>
            <a:lvl3pPr>
              <a:defRPr sz="20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11"/>
          </p:nvPr>
        </p:nvSpPr>
        <p:spPr>
          <a:xfrm>
            <a:off x="-42336" y="6545470"/>
            <a:ext cx="5469467" cy="365125"/>
          </a:xfrm>
        </p:spPr>
        <p:txBody>
          <a:bodyPr/>
          <a:lstStyle/>
          <a:p>
            <a:r>
              <a:rPr lang="es-ES_tradnl"/>
              <a:t>Taller Planificación Prospectiva CEPAL-ILPES</a:t>
            </a:r>
            <a:endParaRPr lang="es-ES"/>
          </a:p>
        </p:txBody>
      </p:sp>
      <p:sp>
        <p:nvSpPr>
          <p:cNvPr id="7" name="Marcador de número de diapositiva 6"/>
          <p:cNvSpPr>
            <a:spLocks noGrp="1"/>
          </p:cNvSpPr>
          <p:nvPr>
            <p:ph type="sldNum" sz="quarter" idx="12"/>
          </p:nvPr>
        </p:nvSpPr>
        <p:spPr/>
        <p:txBody>
          <a:bodyPr/>
          <a:lstStyle/>
          <a:p>
            <a:fld id="{6FA07E81-0E39-814A-9B61-69349160A62E}" type="slidenum">
              <a:rPr lang="es-ES" smtClean="0"/>
              <a:pPr/>
              <a:t>‹Nº›</a:t>
            </a:fld>
            <a:endParaRPr lang="es-ES" dirty="0"/>
          </a:p>
        </p:txBody>
      </p:sp>
    </p:spTree>
    <p:extLst>
      <p:ext uri="{BB962C8B-B14F-4D97-AF65-F5344CB8AC3E}">
        <p14:creationId xmlns="" xmlns:p14="http://schemas.microsoft.com/office/powerpoint/2010/main" val="372280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8" name="Marcador de pie de página 7"/>
          <p:cNvSpPr>
            <a:spLocks noGrp="1"/>
          </p:cNvSpPr>
          <p:nvPr>
            <p:ph type="ftr" sz="quarter" idx="11"/>
          </p:nvPr>
        </p:nvSpPr>
        <p:spPr>
          <a:xfrm>
            <a:off x="-50803" y="6553937"/>
            <a:ext cx="5469467" cy="365125"/>
          </a:xfrm>
        </p:spPr>
        <p:txBody>
          <a:bodyPr/>
          <a:lstStyle/>
          <a:p>
            <a:r>
              <a:rPr lang="es-ES_tradnl"/>
              <a:t>Taller Planificación Prospectiva CEPAL-ILPES</a:t>
            </a:r>
            <a:endParaRPr lang="es-ES"/>
          </a:p>
        </p:txBody>
      </p:sp>
      <p:sp>
        <p:nvSpPr>
          <p:cNvPr id="9" name="Marcador de número de diapositiva 8"/>
          <p:cNvSpPr>
            <a:spLocks noGrp="1"/>
          </p:cNvSpPr>
          <p:nvPr>
            <p:ph type="sldNum" sz="quarter" idx="12"/>
          </p:nvPr>
        </p:nvSpPr>
        <p:spPr/>
        <p:txBody>
          <a:bodyPr/>
          <a:lstStyle/>
          <a:p>
            <a:fld id="{6FA07E81-0E39-814A-9B61-69349160A62E}" type="slidenum">
              <a:rPr lang="es-ES" smtClean="0"/>
              <a:pPr/>
              <a:t>‹Nº›</a:t>
            </a:fld>
            <a:endParaRPr lang="es-ES"/>
          </a:p>
        </p:txBody>
      </p:sp>
    </p:spTree>
    <p:extLst>
      <p:ext uri="{BB962C8B-B14F-4D97-AF65-F5344CB8AC3E}">
        <p14:creationId xmlns="" xmlns:p14="http://schemas.microsoft.com/office/powerpoint/2010/main" val="67125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a:xfrm>
            <a:off x="-50803" y="6545470"/>
            <a:ext cx="5469467" cy="365125"/>
          </a:xfrm>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‹Nº›</a:t>
            </a:fld>
            <a:endParaRPr lang="es-ES"/>
          </a:p>
        </p:txBody>
      </p:sp>
      <p:sp>
        <p:nvSpPr>
          <p:cNvPr id="5" name="Título 1"/>
          <p:cNvSpPr>
            <a:spLocks noGrp="1"/>
          </p:cNvSpPr>
          <p:nvPr>
            <p:ph type="title" hasCustomPrompt="1"/>
          </p:nvPr>
        </p:nvSpPr>
        <p:spPr>
          <a:xfrm>
            <a:off x="457200" y="274638"/>
            <a:ext cx="8229600" cy="555095"/>
          </a:xfrm>
        </p:spPr>
        <p:txBody>
          <a:bodyPr>
            <a:normAutofit/>
          </a:bodyPr>
          <a:lstStyle>
            <a:lvl1pPr>
              <a:defRPr sz="2400" baseline="0">
                <a:solidFill>
                  <a:srgbClr val="009D96"/>
                </a:solidFill>
                <a:latin typeface="Arial"/>
                <a:cs typeface="Arial"/>
              </a:defRPr>
            </a:lvl1pPr>
          </a:lstStyle>
          <a:p>
            <a:r>
              <a:rPr lang="es-ES_tradnl" dirty="0"/>
              <a:t>Diapositiva libre</a:t>
            </a:r>
            <a:endParaRPr lang="es-ES" dirty="0"/>
          </a:p>
        </p:txBody>
      </p:sp>
      <p:pic>
        <p:nvPicPr>
          <p:cNvPr id="2" name="Imagen 1" descr="Red.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092201" y="423335"/>
            <a:ext cx="7365813" cy="6427991"/>
          </a:xfrm>
          <a:prstGeom prst="rect">
            <a:avLst/>
          </a:prstGeom>
        </p:spPr>
      </p:pic>
    </p:spTree>
    <p:extLst>
      <p:ext uri="{BB962C8B-B14F-4D97-AF65-F5344CB8AC3E}">
        <p14:creationId xmlns="" xmlns:p14="http://schemas.microsoft.com/office/powerpoint/2010/main" val="339241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pic>
        <p:nvPicPr>
          <p:cNvPr id="2" name="Imagen 1" descr="Portada-Cierre-01.eps"/>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1683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5" name="Marcador de pie de página 4"/>
          <p:cNvSpPr>
            <a:spLocks noGrp="1"/>
          </p:cNvSpPr>
          <p:nvPr>
            <p:ph type="ftr" sz="quarter" idx="3"/>
          </p:nvPr>
        </p:nvSpPr>
        <p:spPr>
          <a:xfrm>
            <a:off x="-59270" y="6562404"/>
            <a:ext cx="5469467" cy="365125"/>
          </a:xfrm>
          <a:prstGeom prst="rect">
            <a:avLst/>
          </a:prstGeom>
        </p:spPr>
        <p:txBody>
          <a:bodyPr vert="horz" lIns="91440" tIns="45720" rIns="91440" bIns="45720" rtlCol="0" anchor="ctr"/>
          <a:lstStyle>
            <a:lvl1pPr algn="l">
              <a:defRPr sz="1000">
                <a:solidFill>
                  <a:srgbClr val="31859C"/>
                </a:solidFill>
              </a:defRPr>
            </a:lvl1pPr>
          </a:lstStyle>
          <a:p>
            <a:r>
              <a:rPr lang="es-ES"/>
              <a:t>Taller Planificación Prospectiva CEPAL-ILPES</a:t>
            </a:r>
            <a:endParaRPr lang="es-ES" dirty="0"/>
          </a:p>
        </p:txBody>
      </p:sp>
      <p:sp>
        <p:nvSpPr>
          <p:cNvPr id="6" name="Marcador de número de diapositiva 5"/>
          <p:cNvSpPr>
            <a:spLocks noGrp="1"/>
          </p:cNvSpPr>
          <p:nvPr>
            <p:ph type="sldNum" sz="quarter" idx="4"/>
          </p:nvPr>
        </p:nvSpPr>
        <p:spPr>
          <a:xfrm>
            <a:off x="8686800" y="6492875"/>
            <a:ext cx="457200" cy="365125"/>
          </a:xfrm>
          <a:prstGeom prst="rect">
            <a:avLst/>
          </a:prstGeom>
        </p:spPr>
        <p:txBody>
          <a:bodyPr vert="horz" lIns="91440" tIns="45720" rIns="91440" bIns="45720" rtlCol="0" anchor="ctr"/>
          <a:lstStyle>
            <a:lvl1pPr algn="r">
              <a:defRPr sz="1000">
                <a:solidFill>
                  <a:srgbClr val="009D96"/>
                </a:solidFill>
              </a:defRPr>
            </a:lvl1pPr>
          </a:lstStyle>
          <a:p>
            <a:fld id="{6FA07E81-0E39-814A-9B61-69349160A62E}" type="slidenum">
              <a:rPr lang="es-ES" smtClean="0"/>
              <a:pPr/>
              <a:t>‹Nº›</a:t>
            </a:fld>
            <a:endParaRPr lang="es-ES" dirty="0"/>
          </a:p>
        </p:txBody>
      </p:sp>
    </p:spTree>
    <p:extLst>
      <p:ext uri="{BB962C8B-B14F-4D97-AF65-F5344CB8AC3E}">
        <p14:creationId xmlns="" xmlns:p14="http://schemas.microsoft.com/office/powerpoint/2010/main" val="1760554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2" r:id="rId5"/>
    <p:sldLayoutId id="2147483653" r:id="rId6"/>
    <p:sldLayoutId id="2147483655" r:id="rId7"/>
    <p:sldLayoutId id="2147483662"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0239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err="1">
                <a:latin typeface="Candara" panose="020E0502030303020204" pitchFamily="34" charset="0"/>
              </a:rPr>
              <a:t>Introducción</a:t>
            </a:r>
            <a:r>
              <a:rPr lang="en-US" sz="3600" b="1" dirty="0">
                <a:latin typeface="Candara" panose="020E0502030303020204" pitchFamily="34" charset="0"/>
              </a:rPr>
              <a:t> a la prospectiva </a:t>
            </a:r>
            <a:br>
              <a:rPr lang="en-US" sz="3600" b="1" dirty="0">
                <a:latin typeface="Candara" panose="020E0502030303020204" pitchFamily="34" charset="0"/>
              </a:rPr>
            </a:br>
            <a:r>
              <a:rPr lang="en-US" sz="1800" b="1" i="1" dirty="0">
                <a:latin typeface="Candara" panose="020E0502030303020204" pitchFamily="34" charset="0"/>
              </a:rPr>
              <a:t>(Antonio Alonso </a:t>
            </a:r>
            <a:r>
              <a:rPr lang="en-US" sz="1800" b="1" i="1" dirty="0" err="1">
                <a:latin typeface="Candara" panose="020E0502030303020204" pitchFamily="34" charset="0"/>
              </a:rPr>
              <a:t>Concheiro</a:t>
            </a:r>
            <a:r>
              <a:rPr lang="en-US" sz="1800" b="1" i="1" dirty="0">
                <a:latin typeface="Candara" panose="020E0502030303020204" pitchFamily="34" charset="0"/>
              </a:rPr>
              <a:t>)</a:t>
            </a:r>
            <a:endParaRPr lang="es-CL" sz="1800" b="1" i="1" dirty="0">
              <a:latin typeface="Candara" panose="020E0502030303020204" pitchFamily="34" charset="0"/>
            </a:endParaRPr>
          </a:p>
        </p:txBody>
      </p:sp>
      <p:sp>
        <p:nvSpPr>
          <p:cNvPr id="3" name="Content Placeholder 2"/>
          <p:cNvSpPr>
            <a:spLocks noGrp="1"/>
          </p:cNvSpPr>
          <p:nvPr>
            <p:ph idx="1"/>
          </p:nvPr>
        </p:nvSpPr>
        <p:spPr>
          <a:xfrm>
            <a:off x="364067" y="784970"/>
            <a:ext cx="8229600" cy="4525963"/>
          </a:xfrm>
        </p:spPr>
        <p:txBody>
          <a:bodyPr>
            <a:noAutofit/>
          </a:bodyPr>
          <a:lstStyle/>
          <a:p>
            <a:pPr>
              <a:spcAft>
                <a:spcPts val="600"/>
              </a:spcAft>
            </a:pPr>
            <a:endParaRPr lang="es-CL" sz="2800" dirty="0">
              <a:latin typeface="Candara" panose="020E0502030303020204" pitchFamily="34" charset="0"/>
            </a:endParaRPr>
          </a:p>
          <a:p>
            <a:pPr>
              <a:spcAft>
                <a:spcPts val="600"/>
              </a:spcAft>
            </a:pPr>
            <a:r>
              <a:rPr lang="es-CL" sz="2400" dirty="0">
                <a:latin typeface="Candara" panose="020E0502030303020204" pitchFamily="34" charset="0"/>
              </a:rPr>
              <a:t>La prospectiva pretende aclarar los objetivos que pueden y deben perseguirse, explorar caminos alternativos, especular y conjeturar sobre posibles cambios, evaluar las posibles consecuencias de nuestras acciones (o de no actuar) </a:t>
            </a:r>
          </a:p>
          <a:p>
            <a:pPr>
              <a:spcAft>
                <a:spcPts val="600"/>
              </a:spcAft>
            </a:pPr>
            <a:r>
              <a:rPr lang="es-CL" sz="2400" dirty="0">
                <a:latin typeface="Candara" panose="020E0502030303020204" pitchFamily="34" charset="0"/>
              </a:rPr>
              <a:t>En otras palabras, abrir opciones posibles, probables o deseables para el futuro y reducir la probabilidad de que este nos sorprenda. </a:t>
            </a:r>
          </a:p>
          <a:p>
            <a:pPr>
              <a:spcAft>
                <a:spcPts val="600"/>
              </a:spcAft>
            </a:pPr>
            <a:r>
              <a:rPr lang="es-CL" sz="2400" dirty="0">
                <a:latin typeface="Candara" panose="020E0502030303020204" pitchFamily="34" charset="0"/>
              </a:rPr>
              <a:t> A la prospectiva le interesa en particular el largo plazo; aquel que permite imaginar futuros radicalmente diferentes del presente, que le da espacio a la dinámica social para que se transforme en algo nuevo.</a:t>
            </a: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10</a:t>
            </a:fld>
            <a:endParaRPr lang="es-ES"/>
          </a:p>
        </p:txBody>
      </p:sp>
    </p:spTree>
    <p:extLst>
      <p:ext uri="{BB962C8B-B14F-4D97-AF65-F5344CB8AC3E}">
        <p14:creationId xmlns="" xmlns:p14="http://schemas.microsoft.com/office/powerpoint/2010/main" val="418343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latin typeface="Candara" panose="020E0502030303020204" pitchFamily="34" charset="0"/>
              </a:rPr>
              <a:t>Principios</a:t>
            </a:r>
            <a:r>
              <a:rPr lang="en-US" b="1" dirty="0">
                <a:latin typeface="Candara" panose="020E0502030303020204" pitchFamily="34" charset="0"/>
              </a:rPr>
              <a:t> y </a:t>
            </a:r>
            <a:r>
              <a:rPr lang="en-US" b="1" dirty="0" err="1">
                <a:latin typeface="Candara" panose="020E0502030303020204" pitchFamily="34" charset="0"/>
              </a:rPr>
              <a:t>características</a:t>
            </a:r>
            <a:r>
              <a:rPr lang="en-US" b="1" dirty="0">
                <a:latin typeface="Candara" panose="020E0502030303020204" pitchFamily="34" charset="0"/>
              </a:rPr>
              <a:t> </a:t>
            </a:r>
            <a:r>
              <a:rPr lang="en-US" b="1" dirty="0" err="1">
                <a:latin typeface="Candara" panose="020E0502030303020204" pitchFamily="34" charset="0"/>
              </a:rPr>
              <a:t>básicas</a:t>
            </a:r>
            <a:endParaRPr lang="es-CL" b="1" dirty="0">
              <a:latin typeface="Candara" panose="020E0502030303020204" pitchFamily="34" charset="0"/>
            </a:endParaRPr>
          </a:p>
        </p:txBody>
      </p:sp>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11</a:t>
            </a:fld>
            <a:endParaRPr lang="es-ES"/>
          </a:p>
        </p:txBody>
      </p:sp>
      <p:graphicFrame>
        <p:nvGraphicFramePr>
          <p:cNvPr id="5" name="Diagram 4"/>
          <p:cNvGraphicFramePr/>
          <p:nvPr>
            <p:extLst>
              <p:ext uri="{D42A27DB-BD31-4B8C-83A1-F6EECF244321}">
                <p14:modId xmlns="" xmlns:p14="http://schemas.microsoft.com/office/powerpoint/2010/main" val="2692893780"/>
              </p:ext>
            </p:extLst>
          </p:nvPr>
        </p:nvGraphicFramePr>
        <p:xfrm>
          <a:off x="80387" y="1150706"/>
          <a:ext cx="9063613" cy="539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rot="17775363">
            <a:off x="1931542" y="3822785"/>
            <a:ext cx="2414427" cy="523220"/>
          </a:xfrm>
          <a:prstGeom prst="rect">
            <a:avLst/>
          </a:prstGeom>
          <a:noFill/>
        </p:spPr>
        <p:txBody>
          <a:bodyPr wrap="square" rtlCol="0">
            <a:spAutoFit/>
          </a:bodyPr>
          <a:lstStyle/>
          <a:p>
            <a:r>
              <a:rPr lang="es-MX" sz="2800" b="1" dirty="0">
                <a:solidFill>
                  <a:schemeClr val="bg1"/>
                </a:solidFill>
              </a:rPr>
              <a:t>PROSPECTIVA</a:t>
            </a:r>
            <a:endParaRPr lang="en-US" sz="2800" b="1" dirty="0">
              <a:solidFill>
                <a:schemeClr val="bg1"/>
              </a:solidFill>
            </a:endParaRPr>
          </a:p>
        </p:txBody>
      </p:sp>
    </p:spTree>
    <p:extLst>
      <p:ext uri="{BB962C8B-B14F-4D97-AF65-F5344CB8AC3E}">
        <p14:creationId xmlns="" xmlns:p14="http://schemas.microsoft.com/office/powerpoint/2010/main" val="397184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Candara" panose="020E0502030303020204" pitchFamily="34" charset="0"/>
              </a:rPr>
              <a:t>Principales</a:t>
            </a:r>
            <a:r>
              <a:rPr lang="en-US" sz="3600" b="1" dirty="0">
                <a:latin typeface="Candara" panose="020E0502030303020204" pitchFamily="34" charset="0"/>
              </a:rPr>
              <a:t> </a:t>
            </a:r>
            <a:r>
              <a:rPr lang="en-US" sz="3600" b="1" dirty="0" err="1">
                <a:latin typeface="Candara" panose="020E0502030303020204" pitchFamily="34" charset="0"/>
              </a:rPr>
              <a:t>escuelas</a:t>
            </a:r>
            <a:r>
              <a:rPr lang="en-US" sz="3600" b="1" dirty="0">
                <a:latin typeface="Candara" panose="020E0502030303020204" pitchFamily="34" charset="0"/>
              </a:rPr>
              <a:t> y </a:t>
            </a:r>
            <a:r>
              <a:rPr lang="en-US" sz="3600" b="1" dirty="0" err="1">
                <a:latin typeface="Candara" panose="020E0502030303020204" pitchFamily="34" charset="0"/>
              </a:rPr>
              <a:t>enfoques</a:t>
            </a:r>
            <a:endParaRPr lang="es-CL" sz="3600" b="1" dirty="0">
              <a:latin typeface="Candara" panose="020E0502030303020204" pitchFamily="34" charset="0"/>
            </a:endParaRPr>
          </a:p>
        </p:txBody>
      </p:sp>
      <p:pic>
        <p:nvPicPr>
          <p:cNvPr id="1027" name="Picture 3"/>
          <p:cNvPicPr>
            <a:picLocks noGrp="1" noChangeAspect="1" noChangeArrowheads="1"/>
          </p:cNvPicPr>
          <p:nvPr>
            <p:ph idx="1"/>
          </p:nvPr>
        </p:nvPicPr>
        <p:blipFill>
          <a:blip r:embed="rId3" cstate="print"/>
          <a:srcRect/>
          <a:stretch>
            <a:fillRect/>
          </a:stretch>
        </p:blipFill>
        <p:spPr bwMode="auto">
          <a:xfrm>
            <a:off x="842085" y="1517300"/>
            <a:ext cx="7992841" cy="484390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12</a:t>
            </a:fld>
            <a:endParaRPr lang="es-ES"/>
          </a:p>
        </p:txBody>
      </p:sp>
    </p:spTree>
    <p:extLst>
      <p:ext uri="{BB962C8B-B14F-4D97-AF65-F5344CB8AC3E}">
        <p14:creationId xmlns="" xmlns:p14="http://schemas.microsoft.com/office/powerpoint/2010/main" val="275364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err="1">
                <a:latin typeface="Candara" panose="020E0502030303020204" pitchFamily="34" charset="0"/>
              </a:rPr>
              <a:t>Funciones</a:t>
            </a:r>
            <a:r>
              <a:rPr lang="en-US" sz="4000" b="1" dirty="0">
                <a:latin typeface="Candara" panose="020E0502030303020204" pitchFamily="34" charset="0"/>
              </a:rPr>
              <a:t> y </a:t>
            </a:r>
            <a:r>
              <a:rPr lang="en-US" sz="4000" b="1" dirty="0" err="1">
                <a:latin typeface="Candara" panose="020E0502030303020204" pitchFamily="34" charset="0"/>
              </a:rPr>
              <a:t>utilidad</a:t>
            </a:r>
            <a:endParaRPr lang="es-CL" sz="4000" b="1" dirty="0">
              <a:latin typeface="Candara" panose="020E0502030303020204" pitchFamily="34" charset="0"/>
            </a:endParaRPr>
          </a:p>
        </p:txBody>
      </p:sp>
      <p:pic>
        <p:nvPicPr>
          <p:cNvPr id="20482" name="Picture 2"/>
          <p:cNvPicPr>
            <a:picLocks noGrp="1" noChangeAspect="1" noChangeArrowheads="1"/>
          </p:cNvPicPr>
          <p:nvPr>
            <p:ph idx="1"/>
          </p:nvPr>
        </p:nvPicPr>
        <p:blipFill>
          <a:blip r:embed="rId3" cstate="print"/>
          <a:srcRect/>
          <a:stretch>
            <a:fillRect/>
          </a:stretch>
        </p:blipFill>
        <p:spPr bwMode="auto">
          <a:xfrm>
            <a:off x="708314" y="1115367"/>
            <a:ext cx="7621770" cy="5333274"/>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3" name="Slide Number Placeholder 2"/>
          <p:cNvSpPr>
            <a:spLocks noGrp="1"/>
          </p:cNvSpPr>
          <p:nvPr>
            <p:ph type="sldNum" sz="quarter" idx="12"/>
          </p:nvPr>
        </p:nvSpPr>
        <p:spPr/>
        <p:txBody>
          <a:bodyPr/>
          <a:lstStyle/>
          <a:p>
            <a:fld id="{6FA07E81-0E39-814A-9B61-69349160A62E}" type="slidenum">
              <a:rPr lang="es-ES" smtClean="0"/>
              <a:pPr/>
              <a:t>13</a:t>
            </a:fld>
            <a:endParaRPr lang="es-ES"/>
          </a:p>
        </p:txBody>
      </p:sp>
    </p:spTree>
    <p:extLst>
      <p:ext uri="{BB962C8B-B14F-4D97-AF65-F5344CB8AC3E}">
        <p14:creationId xmlns="" xmlns:p14="http://schemas.microsoft.com/office/powerpoint/2010/main" val="193571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andara" panose="020E0502030303020204" pitchFamily="34" charset="0"/>
              </a:rPr>
              <a:t>El </a:t>
            </a:r>
            <a:r>
              <a:rPr lang="en-US" sz="4000" b="1" dirty="0" err="1">
                <a:latin typeface="Candara" panose="020E0502030303020204" pitchFamily="34" charset="0"/>
              </a:rPr>
              <a:t>triangulo</a:t>
            </a:r>
            <a:r>
              <a:rPr lang="en-US" sz="4000" b="1" dirty="0">
                <a:latin typeface="Candara" panose="020E0502030303020204" pitchFamily="34" charset="0"/>
              </a:rPr>
              <a:t> </a:t>
            </a:r>
            <a:r>
              <a:rPr lang="en-US" sz="4000" b="1" dirty="0" err="1">
                <a:latin typeface="Candara" panose="020E0502030303020204" pitchFamily="34" charset="0"/>
              </a:rPr>
              <a:t>griego</a:t>
            </a:r>
            <a:r>
              <a:rPr lang="en-US" sz="4000" b="1" dirty="0">
                <a:latin typeface="Candara" panose="020E0502030303020204" pitchFamily="34" charset="0"/>
              </a:rPr>
              <a:t> de Godet</a:t>
            </a:r>
            <a:endParaRPr lang="es-CL" sz="4000" b="1" dirty="0">
              <a:latin typeface="Candara" panose="020E0502030303020204" pitchFamily="34" charset="0"/>
            </a:endParaRPr>
          </a:p>
        </p:txBody>
      </p:sp>
      <p:sp>
        <p:nvSpPr>
          <p:cNvPr id="3" name="Content Placeholder 2"/>
          <p:cNvSpPr>
            <a:spLocks noGrp="1"/>
          </p:cNvSpPr>
          <p:nvPr>
            <p:ph idx="1"/>
          </p:nvPr>
        </p:nvSpPr>
        <p:spPr>
          <a:xfrm>
            <a:off x="281426" y="994108"/>
            <a:ext cx="8229600" cy="762000"/>
          </a:xfrm>
        </p:spPr>
        <p:txBody>
          <a:bodyPr>
            <a:normAutofit/>
          </a:bodyPr>
          <a:lstStyle/>
          <a:p>
            <a:pPr marL="0" indent="0">
              <a:buNone/>
            </a:pPr>
            <a:r>
              <a:rPr lang="en-US" sz="2000" dirty="0">
                <a:latin typeface="Candara" panose="020E0502030303020204" pitchFamily="34" charset="0"/>
              </a:rPr>
              <a:t>Para Godet la </a:t>
            </a:r>
            <a:r>
              <a:rPr lang="en-US" sz="2000" dirty="0" err="1">
                <a:latin typeface="Candara" panose="020E0502030303020204" pitchFamily="34" charset="0"/>
              </a:rPr>
              <a:t>esencia</a:t>
            </a:r>
            <a:r>
              <a:rPr lang="en-US" sz="2000" dirty="0">
                <a:latin typeface="Candara" panose="020E0502030303020204" pitchFamily="34" charset="0"/>
              </a:rPr>
              <a:t> del </a:t>
            </a:r>
            <a:r>
              <a:rPr lang="en-US" sz="2000" dirty="0" err="1">
                <a:latin typeface="Candara" panose="020E0502030303020204" pitchFamily="34" charset="0"/>
              </a:rPr>
              <a:t>proceso</a:t>
            </a:r>
            <a:r>
              <a:rPr lang="en-US" sz="2000" dirty="0">
                <a:latin typeface="Candara" panose="020E0502030303020204" pitchFamily="34" charset="0"/>
              </a:rPr>
              <a:t> </a:t>
            </a:r>
            <a:r>
              <a:rPr lang="en-US" sz="2000" dirty="0" err="1">
                <a:latin typeface="Candara" panose="020E0502030303020204" pitchFamily="34" charset="0"/>
              </a:rPr>
              <a:t>prospectivo</a:t>
            </a:r>
            <a:r>
              <a:rPr lang="en-US" sz="2000" dirty="0">
                <a:latin typeface="Candara" panose="020E0502030303020204" pitchFamily="34" charset="0"/>
              </a:rPr>
              <a:t> </a:t>
            </a:r>
            <a:r>
              <a:rPr lang="en-US" sz="2000" dirty="0" err="1">
                <a:latin typeface="Candara" panose="020E0502030303020204" pitchFamily="34" charset="0"/>
              </a:rPr>
              <a:t>radica</a:t>
            </a:r>
            <a:r>
              <a:rPr lang="en-US" sz="2000" dirty="0">
                <a:latin typeface="Candara" panose="020E0502030303020204" pitchFamily="34" charset="0"/>
              </a:rPr>
              <a:t> en un </a:t>
            </a:r>
            <a:r>
              <a:rPr lang="en-US" sz="2000" dirty="0" err="1">
                <a:latin typeface="Candara" panose="020E0502030303020204" pitchFamily="34" charset="0"/>
              </a:rPr>
              <a:t>conjunto</a:t>
            </a:r>
            <a:r>
              <a:rPr lang="en-US" sz="2000" dirty="0">
                <a:latin typeface="Candara" panose="020E0502030303020204" pitchFamily="34" charset="0"/>
              </a:rPr>
              <a:t> de </a:t>
            </a:r>
            <a:r>
              <a:rPr lang="en-US" sz="2000" dirty="0" err="1">
                <a:latin typeface="Candara" panose="020E0502030303020204" pitchFamily="34" charset="0"/>
              </a:rPr>
              <a:t>tres</a:t>
            </a:r>
            <a:r>
              <a:rPr lang="en-US" sz="2000" dirty="0">
                <a:latin typeface="Candara" panose="020E0502030303020204" pitchFamily="34" charset="0"/>
              </a:rPr>
              <a:t> </a:t>
            </a:r>
            <a:r>
              <a:rPr lang="en-US" sz="2000" dirty="0" err="1">
                <a:latin typeface="Candara" panose="020E0502030303020204" pitchFamily="34" charset="0"/>
              </a:rPr>
              <a:t>elementos</a:t>
            </a:r>
            <a:r>
              <a:rPr lang="en-US" sz="2000" dirty="0">
                <a:latin typeface="Candara" panose="020E0502030303020204" pitchFamily="34" charset="0"/>
              </a:rPr>
              <a:t> </a:t>
            </a:r>
            <a:r>
              <a:rPr lang="en-US" sz="2000" dirty="0" err="1">
                <a:latin typeface="Candara" panose="020E0502030303020204" pitchFamily="34" charset="0"/>
              </a:rPr>
              <a:t>que</a:t>
            </a:r>
            <a:r>
              <a:rPr lang="en-US" sz="2000" dirty="0">
                <a:latin typeface="Candara" panose="020E0502030303020204" pitchFamily="34" charset="0"/>
              </a:rPr>
              <a:t> </a:t>
            </a:r>
            <a:r>
              <a:rPr lang="en-US" sz="2000" dirty="0" err="1">
                <a:latin typeface="Candara" panose="020E0502030303020204" pitchFamily="34" charset="0"/>
              </a:rPr>
              <a:t>denomina</a:t>
            </a:r>
            <a:r>
              <a:rPr lang="en-US" sz="2000" dirty="0">
                <a:latin typeface="Candara" panose="020E0502030303020204" pitchFamily="34" charset="0"/>
              </a:rPr>
              <a:t> </a:t>
            </a:r>
            <a:r>
              <a:rPr lang="en-US" sz="2000" b="1" dirty="0">
                <a:latin typeface="Candara" panose="020E0502030303020204" pitchFamily="34" charset="0"/>
              </a:rPr>
              <a:t>“</a:t>
            </a:r>
            <a:r>
              <a:rPr lang="en-US" sz="2000" b="1" dirty="0" err="1">
                <a:latin typeface="Candara" panose="020E0502030303020204" pitchFamily="34" charset="0"/>
              </a:rPr>
              <a:t>Triangulo</a:t>
            </a:r>
            <a:r>
              <a:rPr lang="en-US" sz="2000" b="1" dirty="0">
                <a:latin typeface="Candara" panose="020E0502030303020204" pitchFamily="34" charset="0"/>
              </a:rPr>
              <a:t> </a:t>
            </a:r>
            <a:r>
              <a:rPr lang="en-US" sz="2000" b="1" dirty="0" err="1">
                <a:latin typeface="Candara" panose="020E0502030303020204" pitchFamily="34" charset="0"/>
              </a:rPr>
              <a:t>Griego</a:t>
            </a:r>
            <a:r>
              <a:rPr lang="en-US" sz="2000" b="1" dirty="0">
                <a:latin typeface="Candara" panose="020E0502030303020204" pitchFamily="34" charset="0"/>
              </a:rPr>
              <a:t>”.</a:t>
            </a:r>
          </a:p>
          <a:p>
            <a:endParaRPr lang="en-US" sz="2000" dirty="0">
              <a:latin typeface="Candara" panose="020E0502030303020204" pitchFamily="34" charset="0"/>
            </a:endParaRPr>
          </a:p>
        </p:txBody>
      </p:sp>
      <p:sp>
        <p:nvSpPr>
          <p:cNvPr id="5" name="Oval 4"/>
          <p:cNvSpPr/>
          <p:nvPr/>
        </p:nvSpPr>
        <p:spPr>
          <a:xfrm>
            <a:off x="3483320" y="2580464"/>
            <a:ext cx="2245259" cy="128559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b="1" dirty="0">
                <a:solidFill>
                  <a:schemeClr val="tx1"/>
                </a:solidFill>
                <a:latin typeface="Candara" panose="020E0502030303020204" pitchFamily="34" charset="0"/>
              </a:rPr>
              <a:t>Anticipación:</a:t>
            </a:r>
          </a:p>
          <a:p>
            <a:pPr algn="ctr"/>
            <a:r>
              <a:rPr lang="es-MX" sz="1200" b="1" dirty="0">
                <a:solidFill>
                  <a:schemeClr val="tx1"/>
                </a:solidFill>
                <a:latin typeface="Candara" panose="020E0502030303020204" pitchFamily="34" charset="0"/>
              </a:rPr>
              <a:t>reflexión estratégica</a:t>
            </a:r>
            <a:endParaRPr lang="en-US" sz="1200" b="1" dirty="0">
              <a:solidFill>
                <a:schemeClr val="tx1"/>
              </a:solidFill>
              <a:latin typeface="Candara" panose="020E0502030303020204" pitchFamily="34" charset="0"/>
            </a:endParaRPr>
          </a:p>
        </p:txBody>
      </p:sp>
      <p:sp>
        <p:nvSpPr>
          <p:cNvPr id="13" name="Oval 12"/>
          <p:cNvSpPr/>
          <p:nvPr/>
        </p:nvSpPr>
        <p:spPr>
          <a:xfrm>
            <a:off x="2081820" y="4438626"/>
            <a:ext cx="2245259" cy="128559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b="1" dirty="0">
                <a:solidFill>
                  <a:schemeClr val="tx1"/>
                </a:solidFill>
                <a:latin typeface="Candara" panose="020E0502030303020204" pitchFamily="34" charset="0"/>
              </a:rPr>
              <a:t>Acción:</a:t>
            </a:r>
          </a:p>
          <a:p>
            <a:pPr algn="ctr"/>
            <a:r>
              <a:rPr lang="es-MX" sz="1200" b="1" dirty="0">
                <a:solidFill>
                  <a:schemeClr val="tx1"/>
                </a:solidFill>
                <a:latin typeface="Candara" panose="020E0502030303020204" pitchFamily="34" charset="0"/>
              </a:rPr>
              <a:t>voluntad estratégica</a:t>
            </a:r>
            <a:endParaRPr lang="en-US" sz="1200" b="1" dirty="0">
              <a:solidFill>
                <a:schemeClr val="tx1"/>
              </a:solidFill>
              <a:latin typeface="Candara" panose="020E0502030303020204" pitchFamily="34" charset="0"/>
            </a:endParaRPr>
          </a:p>
        </p:txBody>
      </p:sp>
      <p:sp>
        <p:nvSpPr>
          <p:cNvPr id="15" name="Oval 14"/>
          <p:cNvSpPr/>
          <p:nvPr/>
        </p:nvSpPr>
        <p:spPr>
          <a:xfrm>
            <a:off x="4850395" y="4438626"/>
            <a:ext cx="2245259" cy="128559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MX" b="1" dirty="0">
                <a:solidFill>
                  <a:schemeClr val="tx1"/>
                </a:solidFill>
                <a:latin typeface="Candara" panose="020E0502030303020204" pitchFamily="34" charset="0"/>
              </a:rPr>
              <a:t>Apropiación:</a:t>
            </a:r>
          </a:p>
          <a:p>
            <a:pPr algn="ctr"/>
            <a:r>
              <a:rPr lang="es-MX" sz="1200" b="1" dirty="0">
                <a:solidFill>
                  <a:schemeClr val="tx1"/>
                </a:solidFill>
                <a:latin typeface="Candara" panose="020E0502030303020204" pitchFamily="34" charset="0"/>
              </a:rPr>
              <a:t>motivación y movilización colectiva</a:t>
            </a:r>
            <a:endParaRPr lang="en-US" sz="1200" b="1" dirty="0">
              <a:solidFill>
                <a:schemeClr val="tx1"/>
              </a:solidFill>
              <a:latin typeface="Candara" panose="020E0502030303020204" pitchFamily="34" charset="0"/>
            </a:endParaRPr>
          </a:p>
        </p:txBody>
      </p:sp>
      <p:cxnSp>
        <p:nvCxnSpPr>
          <p:cNvPr id="10" name="Straight Arrow Connector 9"/>
          <p:cNvCxnSpPr>
            <a:stCxn id="5" idx="3"/>
            <a:endCxn id="13" idx="0"/>
          </p:cNvCxnSpPr>
          <p:nvPr/>
        </p:nvCxnSpPr>
        <p:spPr>
          <a:xfrm flipH="1">
            <a:off x="3204450" y="3677786"/>
            <a:ext cx="607681" cy="760840"/>
          </a:xfrm>
          <a:prstGeom prst="straightConnector1">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a:stCxn id="5" idx="5"/>
            <a:endCxn id="15" idx="0"/>
          </p:cNvCxnSpPr>
          <p:nvPr/>
        </p:nvCxnSpPr>
        <p:spPr>
          <a:xfrm>
            <a:off x="5399768" y="3677786"/>
            <a:ext cx="573257" cy="760840"/>
          </a:xfrm>
          <a:prstGeom prst="straightConnector1">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a:stCxn id="15" idx="2"/>
            <a:endCxn id="13" idx="6"/>
          </p:cNvCxnSpPr>
          <p:nvPr/>
        </p:nvCxnSpPr>
        <p:spPr>
          <a:xfrm flipH="1">
            <a:off x="4327079" y="5081423"/>
            <a:ext cx="523316" cy="0"/>
          </a:xfrm>
          <a:prstGeom prst="straightConnector1">
            <a:avLst/>
          </a:prstGeom>
          <a:ln>
            <a:solidFill>
              <a:schemeClr val="tx1">
                <a:lumMod val="50000"/>
                <a:lumOff val="50000"/>
              </a:schemeClr>
            </a:solidFill>
            <a:headEnd type="triangle"/>
            <a:tailEnd type="triangle"/>
          </a:ln>
        </p:spPr>
        <p:style>
          <a:lnRef idx="3">
            <a:schemeClr val="dk1"/>
          </a:lnRef>
          <a:fillRef idx="0">
            <a:schemeClr val="dk1"/>
          </a:fillRef>
          <a:effectRef idx="2">
            <a:schemeClr val="dk1"/>
          </a:effectRef>
          <a:fontRef idx="minor">
            <a:schemeClr val="tx1"/>
          </a:fontRef>
        </p:style>
      </p:cxnSp>
      <p:sp>
        <p:nvSpPr>
          <p:cNvPr id="26" name="Footer Placeholder 25"/>
          <p:cNvSpPr>
            <a:spLocks noGrp="1"/>
          </p:cNvSpPr>
          <p:nvPr>
            <p:ph type="ftr" sz="quarter" idx="11"/>
          </p:nvPr>
        </p:nvSpPr>
        <p:spPr/>
        <p:txBody>
          <a:bodyPr/>
          <a:lstStyle/>
          <a:p>
            <a:r>
              <a:rPr lang="es-ES_tradnl"/>
              <a:t>Taller Planificación Prospectiva CEPAL-ILPES</a:t>
            </a:r>
            <a:endParaRPr lang="es-ES"/>
          </a:p>
        </p:txBody>
      </p:sp>
      <p:sp>
        <p:nvSpPr>
          <p:cNvPr id="27" name="Slide Number Placeholder 26"/>
          <p:cNvSpPr>
            <a:spLocks noGrp="1"/>
          </p:cNvSpPr>
          <p:nvPr>
            <p:ph type="sldNum" sz="quarter" idx="12"/>
          </p:nvPr>
        </p:nvSpPr>
        <p:spPr/>
        <p:txBody>
          <a:bodyPr/>
          <a:lstStyle/>
          <a:p>
            <a:fld id="{6FA07E81-0E39-814A-9B61-69349160A62E}" type="slidenum">
              <a:rPr lang="es-ES" smtClean="0"/>
              <a:pPr/>
              <a:t>14</a:t>
            </a:fld>
            <a:endParaRPr lang="es-ES"/>
          </a:p>
        </p:txBody>
      </p:sp>
      <p:sp>
        <p:nvSpPr>
          <p:cNvPr id="4" name="TextBox 3"/>
          <p:cNvSpPr txBox="1"/>
          <p:nvPr/>
        </p:nvSpPr>
        <p:spPr>
          <a:xfrm>
            <a:off x="7224765" y="4853354"/>
            <a:ext cx="1286261" cy="646331"/>
          </a:xfrm>
          <a:prstGeom prst="rect">
            <a:avLst/>
          </a:prstGeom>
          <a:noFill/>
        </p:spPr>
        <p:txBody>
          <a:bodyPr wrap="square" rtlCol="0">
            <a:spAutoFit/>
          </a:bodyPr>
          <a:lstStyle/>
          <a:p>
            <a:r>
              <a:rPr lang="es-MX" dirty="0"/>
              <a:t>“Logos” - Razón</a:t>
            </a:r>
            <a:endParaRPr lang="en-US" dirty="0"/>
          </a:p>
        </p:txBody>
      </p:sp>
      <p:sp>
        <p:nvSpPr>
          <p:cNvPr id="14" name="TextBox 13"/>
          <p:cNvSpPr txBox="1"/>
          <p:nvPr/>
        </p:nvSpPr>
        <p:spPr>
          <a:xfrm>
            <a:off x="1056752" y="4682588"/>
            <a:ext cx="1286261" cy="646331"/>
          </a:xfrm>
          <a:prstGeom prst="rect">
            <a:avLst/>
          </a:prstGeom>
          <a:noFill/>
        </p:spPr>
        <p:txBody>
          <a:bodyPr wrap="square" rtlCol="0">
            <a:spAutoFit/>
          </a:bodyPr>
          <a:lstStyle/>
          <a:p>
            <a:r>
              <a:rPr lang="es-MX" dirty="0"/>
              <a:t>“Erga” - Acción</a:t>
            </a:r>
            <a:endParaRPr lang="en-US" dirty="0"/>
          </a:p>
        </p:txBody>
      </p:sp>
      <p:sp>
        <p:nvSpPr>
          <p:cNvPr id="16" name="TextBox 15"/>
          <p:cNvSpPr txBox="1"/>
          <p:nvPr/>
        </p:nvSpPr>
        <p:spPr>
          <a:xfrm>
            <a:off x="5636226" y="2445673"/>
            <a:ext cx="1459428" cy="646331"/>
          </a:xfrm>
          <a:prstGeom prst="rect">
            <a:avLst/>
          </a:prstGeom>
          <a:noFill/>
        </p:spPr>
        <p:txBody>
          <a:bodyPr wrap="square" rtlCol="0">
            <a:spAutoFit/>
          </a:bodyPr>
          <a:lstStyle/>
          <a:p>
            <a:r>
              <a:rPr lang="es-MX" dirty="0"/>
              <a:t>“</a:t>
            </a:r>
            <a:r>
              <a:rPr lang="en-US" dirty="0" err="1"/>
              <a:t>Epithumia</a:t>
            </a:r>
            <a:r>
              <a:rPr lang="es-MX" dirty="0"/>
              <a:t>” - Deseo</a:t>
            </a:r>
            <a:endParaRPr lang="en-US" dirty="0"/>
          </a:p>
        </p:txBody>
      </p:sp>
    </p:spTree>
    <p:extLst>
      <p:ext uri="{BB962C8B-B14F-4D97-AF65-F5344CB8AC3E}">
        <p14:creationId xmlns="" xmlns:p14="http://schemas.microsoft.com/office/powerpoint/2010/main" val="40998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andara" panose="020E0502030303020204" pitchFamily="34" charset="0"/>
              </a:rPr>
              <a:t>Tipos</a:t>
            </a:r>
            <a:r>
              <a:rPr lang="en-US" sz="4000" b="1" dirty="0">
                <a:latin typeface="Candara" panose="020E0502030303020204" pitchFamily="34" charset="0"/>
              </a:rPr>
              <a:t> de </a:t>
            </a:r>
            <a:r>
              <a:rPr lang="en-US" sz="4000" b="1" dirty="0" err="1">
                <a:latin typeface="Candara" panose="020E0502030303020204" pitchFamily="34" charset="0"/>
              </a:rPr>
              <a:t>prospectiva</a:t>
            </a:r>
            <a:endParaRPr lang="es-CL" sz="4000"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pPr marL="0" indent="0">
              <a:buNone/>
            </a:pPr>
            <a:r>
              <a:rPr lang="en-US" sz="2800" b="1" dirty="0">
                <a:latin typeface="Candara" panose="020E0502030303020204" pitchFamily="34" charset="0"/>
              </a:rPr>
              <a:t>De la </a:t>
            </a:r>
            <a:r>
              <a:rPr lang="en-US" sz="2800" b="1" dirty="0" err="1">
                <a:latin typeface="Candara" panose="020E0502030303020204" pitchFamily="34" charset="0"/>
              </a:rPr>
              <a:t>anticipación</a:t>
            </a:r>
            <a:r>
              <a:rPr lang="en-US" sz="2800" b="1" dirty="0">
                <a:latin typeface="Candara" panose="020E0502030303020204" pitchFamily="34" charset="0"/>
              </a:rPr>
              <a:t> a la </a:t>
            </a:r>
            <a:r>
              <a:rPr lang="en-US" sz="2800" b="1" dirty="0" err="1">
                <a:latin typeface="Candara" panose="020E0502030303020204" pitchFamily="34" charset="0"/>
              </a:rPr>
              <a:t>acción</a:t>
            </a:r>
            <a:endParaRPr lang="en-US" sz="2800" b="1" dirty="0">
              <a:latin typeface="Candara" panose="020E0502030303020204" pitchFamily="34" charset="0"/>
            </a:endParaRPr>
          </a:p>
          <a:p>
            <a:pPr marL="0" indent="0">
              <a:buNone/>
            </a:pPr>
            <a:endParaRPr lang="en-US" sz="1050" dirty="0">
              <a:latin typeface="Candara" panose="020E0502030303020204" pitchFamily="34" charset="0"/>
            </a:endParaRPr>
          </a:p>
          <a:p>
            <a:r>
              <a:rPr lang="en-US" sz="1800" dirty="0" err="1">
                <a:latin typeface="Candara" panose="020E0502030303020204" pitchFamily="34" charset="0"/>
              </a:rPr>
              <a:t>Dependiendo</a:t>
            </a:r>
            <a:r>
              <a:rPr lang="en-US" sz="1800" dirty="0">
                <a:latin typeface="Candara" panose="020E0502030303020204" pitchFamily="34" charset="0"/>
              </a:rPr>
              <a:t> de </a:t>
            </a:r>
            <a:r>
              <a:rPr lang="en-US" sz="1800" dirty="0" err="1">
                <a:latin typeface="Candara" panose="020E0502030303020204" pitchFamily="34" charset="0"/>
              </a:rPr>
              <a:t>su</a:t>
            </a:r>
            <a:r>
              <a:rPr lang="en-US" sz="1800" dirty="0">
                <a:latin typeface="Candara" panose="020E0502030303020204" pitchFamily="34" charset="0"/>
              </a:rPr>
              <a:t> </a:t>
            </a:r>
            <a:r>
              <a:rPr lang="en-US" sz="1800" dirty="0" err="1">
                <a:latin typeface="Candara" panose="020E0502030303020204" pitchFamily="34" charset="0"/>
              </a:rPr>
              <a:t>orientación</a:t>
            </a:r>
            <a:r>
              <a:rPr lang="en-US" sz="1800" dirty="0">
                <a:latin typeface="Candara" panose="020E0502030303020204" pitchFamily="34" charset="0"/>
              </a:rPr>
              <a:t> </a:t>
            </a:r>
            <a:r>
              <a:rPr lang="en-US" sz="1800" dirty="0" err="1">
                <a:latin typeface="Candara" panose="020E0502030303020204" pitchFamily="34" charset="0"/>
              </a:rPr>
              <a:t>hacia</a:t>
            </a:r>
            <a:r>
              <a:rPr lang="en-US" sz="1800" dirty="0">
                <a:latin typeface="Candara" panose="020E0502030303020204" pitchFamily="34" charset="0"/>
              </a:rPr>
              <a:t> la </a:t>
            </a:r>
            <a:r>
              <a:rPr lang="en-US" sz="1800" dirty="0" err="1">
                <a:latin typeface="Candara" panose="020E0502030303020204" pitchFamily="34" charset="0"/>
              </a:rPr>
              <a:t>acción</a:t>
            </a:r>
            <a:r>
              <a:rPr lang="en-US" sz="1800" dirty="0">
                <a:latin typeface="Candara" panose="020E0502030303020204" pitchFamily="34" charset="0"/>
              </a:rPr>
              <a:t> </a:t>
            </a:r>
            <a:r>
              <a:rPr lang="en-US" sz="1800" dirty="0" err="1">
                <a:latin typeface="Candara" panose="020E0502030303020204" pitchFamily="34" charset="0"/>
              </a:rPr>
              <a:t>podemos</a:t>
            </a:r>
            <a:r>
              <a:rPr lang="en-US" sz="1800" dirty="0">
                <a:latin typeface="Candara" panose="020E0502030303020204" pitchFamily="34" charset="0"/>
              </a:rPr>
              <a:t> </a:t>
            </a:r>
            <a:r>
              <a:rPr lang="en-US" sz="1800" dirty="0" err="1">
                <a:latin typeface="Candara" panose="020E0502030303020204" pitchFamily="34" charset="0"/>
              </a:rPr>
              <a:t>distinguir</a:t>
            </a:r>
            <a:r>
              <a:rPr lang="en-US" sz="1800" dirty="0">
                <a:latin typeface="Candara" panose="020E0502030303020204" pitchFamily="34" charset="0"/>
              </a:rPr>
              <a:t> entre la prospectiva </a:t>
            </a:r>
            <a:r>
              <a:rPr lang="en-US" sz="1800" dirty="0" err="1">
                <a:latin typeface="Candara" panose="020E0502030303020204" pitchFamily="34" charset="0"/>
              </a:rPr>
              <a:t>exploratoria</a:t>
            </a:r>
            <a:r>
              <a:rPr lang="en-US" sz="1800" dirty="0">
                <a:latin typeface="Candara" panose="020E0502030303020204" pitchFamily="34" charset="0"/>
              </a:rPr>
              <a:t>, </a:t>
            </a:r>
            <a:r>
              <a:rPr lang="en-US" sz="1800" dirty="0" err="1">
                <a:latin typeface="Candara" panose="020E0502030303020204" pitchFamily="34" charset="0"/>
              </a:rPr>
              <a:t>sistémica</a:t>
            </a:r>
            <a:r>
              <a:rPr lang="en-US" sz="1800" dirty="0">
                <a:latin typeface="Candara" panose="020E0502030303020204" pitchFamily="34" charset="0"/>
              </a:rPr>
              <a:t> o </a:t>
            </a:r>
            <a:r>
              <a:rPr lang="en-US" sz="1800" dirty="0" err="1">
                <a:latin typeface="Candara" panose="020E0502030303020204" pitchFamily="34" charset="0"/>
              </a:rPr>
              <a:t>cognitiva</a:t>
            </a:r>
            <a:r>
              <a:rPr lang="en-US" sz="1800" dirty="0">
                <a:latin typeface="Candara" panose="020E0502030303020204" pitchFamily="34" charset="0"/>
              </a:rPr>
              <a:t> y la prospectiva estratégica, </a:t>
            </a:r>
            <a:r>
              <a:rPr lang="en-US" sz="1800" dirty="0" err="1">
                <a:latin typeface="Candara" panose="020E0502030303020204" pitchFamily="34" charset="0"/>
              </a:rPr>
              <a:t>normativa</a:t>
            </a:r>
            <a:r>
              <a:rPr lang="en-US" sz="1800" dirty="0">
                <a:latin typeface="Candara" panose="020E0502030303020204" pitchFamily="34" charset="0"/>
              </a:rPr>
              <a:t> o </a:t>
            </a:r>
            <a:r>
              <a:rPr lang="en-US" sz="1800" dirty="0" err="1">
                <a:latin typeface="Candara" panose="020E0502030303020204" pitchFamily="34" charset="0"/>
              </a:rPr>
              <a:t>programática</a:t>
            </a:r>
            <a:r>
              <a:rPr lang="en-US" sz="1800" dirty="0">
                <a:latin typeface="Candara" panose="020E0502030303020204" pitchFamily="34" charset="0"/>
              </a:rPr>
              <a:t>.</a:t>
            </a:r>
          </a:p>
          <a:p>
            <a:endParaRPr lang="en-US" sz="1800" dirty="0">
              <a:latin typeface="Candara" panose="020E0502030303020204" pitchFamily="34" charset="0"/>
            </a:endParaRPr>
          </a:p>
          <a:p>
            <a:endParaRPr lang="es-CL" sz="1800" dirty="0">
              <a:latin typeface="Candara" panose="020E0502030303020204" pitchFamily="34" charset="0"/>
            </a:endParaRPr>
          </a:p>
        </p:txBody>
      </p:sp>
      <p:pic>
        <p:nvPicPr>
          <p:cNvPr id="21507" name="Picture 3"/>
          <p:cNvPicPr>
            <a:picLocks noChangeAspect="1" noChangeArrowheads="1"/>
          </p:cNvPicPr>
          <p:nvPr/>
        </p:nvPicPr>
        <p:blipFill>
          <a:blip r:embed="rId3" cstate="print"/>
          <a:srcRect/>
          <a:stretch>
            <a:fillRect/>
          </a:stretch>
        </p:blipFill>
        <p:spPr bwMode="auto">
          <a:xfrm>
            <a:off x="1583602" y="2877493"/>
            <a:ext cx="6145025" cy="352377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15</a:t>
            </a:fld>
            <a:endParaRPr lang="es-ES"/>
          </a:p>
        </p:txBody>
      </p:sp>
    </p:spTree>
    <p:extLst>
      <p:ext uri="{BB962C8B-B14F-4D97-AF65-F5344CB8AC3E}">
        <p14:creationId xmlns="" xmlns:p14="http://schemas.microsoft.com/office/powerpoint/2010/main" val="166743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noAutofit/>
          </a:bodyPr>
          <a:lstStyle/>
          <a:p>
            <a:r>
              <a:rPr lang="en-US" sz="3200" b="1" dirty="0">
                <a:latin typeface="Candara" panose="020E0502030303020204" pitchFamily="34" charset="0"/>
              </a:rPr>
              <a:t>El diamante de </a:t>
            </a:r>
            <a:r>
              <a:rPr lang="en-US" sz="3200" b="1" dirty="0" err="1">
                <a:latin typeface="Candara" panose="020E0502030303020204" pitchFamily="34" charset="0"/>
              </a:rPr>
              <a:t>los</a:t>
            </a:r>
            <a:r>
              <a:rPr lang="en-US" sz="3200" b="1" dirty="0">
                <a:latin typeface="Candara" panose="020E0502030303020204" pitchFamily="34" charset="0"/>
              </a:rPr>
              <a:t> </a:t>
            </a:r>
            <a:r>
              <a:rPr lang="en-US" sz="3200" b="1" dirty="0" err="1">
                <a:latin typeface="Candara" panose="020E0502030303020204" pitchFamily="34" charset="0"/>
              </a:rPr>
              <a:t>métodos</a:t>
            </a:r>
            <a:r>
              <a:rPr lang="en-US" sz="3200" b="1" dirty="0">
                <a:latin typeface="Candara" panose="020E0502030303020204" pitchFamily="34" charset="0"/>
              </a:rPr>
              <a:t> de la </a:t>
            </a:r>
            <a:r>
              <a:rPr lang="en-US" sz="3200" b="1" dirty="0" err="1">
                <a:latin typeface="Candara" panose="020E0502030303020204" pitchFamily="34" charset="0"/>
              </a:rPr>
              <a:t>prospectiva</a:t>
            </a:r>
            <a:endParaRPr lang="es-ES" sz="3200" b="1" dirty="0">
              <a:latin typeface="Candara" panose="020E0502030303020204" pitchFamily="34" charset="0"/>
            </a:endParaRPr>
          </a:p>
        </p:txBody>
      </p:sp>
      <p:pic>
        <p:nvPicPr>
          <p:cNvPr id="7" name="Content Placeholder 3"/>
          <p:cNvPicPr>
            <a:picLocks/>
          </p:cNvPicPr>
          <p:nvPr/>
        </p:nvPicPr>
        <p:blipFill>
          <a:blip r:embed="rId3" cstate="print"/>
          <a:stretch>
            <a:fillRect/>
          </a:stretch>
        </p:blipFill>
        <p:spPr bwMode="auto">
          <a:xfrm>
            <a:off x="2421653" y="1228285"/>
            <a:ext cx="6571622" cy="5152418"/>
          </a:xfrm>
          <a:prstGeom prst="rect">
            <a:avLst/>
          </a:prstGeom>
          <a:noFill/>
          <a:ln w="9525">
            <a:noFill/>
            <a:miter lim="800000"/>
            <a:headEnd/>
            <a:tailEnd/>
          </a:ln>
        </p:spPr>
      </p:pic>
      <p:sp>
        <p:nvSpPr>
          <p:cNvPr id="9" name="TextBox 8"/>
          <p:cNvSpPr txBox="1"/>
          <p:nvPr/>
        </p:nvSpPr>
        <p:spPr>
          <a:xfrm>
            <a:off x="256232" y="836347"/>
            <a:ext cx="2165420" cy="5755422"/>
          </a:xfrm>
          <a:prstGeom prst="rect">
            <a:avLst/>
          </a:prstGeom>
          <a:noFill/>
        </p:spPr>
        <p:txBody>
          <a:bodyPr wrap="square" rtlCol="0">
            <a:spAutoFit/>
          </a:bodyPr>
          <a:lstStyle/>
          <a:p>
            <a:r>
              <a:rPr lang="es-CL" sz="1600" i="1" dirty="0">
                <a:latin typeface="Candara" panose="020E0502030303020204" pitchFamily="34" charset="0"/>
              </a:rPr>
              <a:t>Los métodos prospectivos facilitan la observación de los cambios sociales pertinentes a los factores decisorios clave. Popper (2008) desarrolló una clasificación de los métodos de acuerdo a las fuentes de conocimiento o información necesaria para su uso y los dispuso de forma gráfica en lo que se conoce como  </a:t>
            </a:r>
            <a:r>
              <a:rPr lang="es-CL" sz="1600" b="1" i="1" u="sng" dirty="0">
                <a:latin typeface="Candara" panose="020E0502030303020204" pitchFamily="34" charset="0"/>
              </a:rPr>
              <a:t>“Diamante de Popper” </a:t>
            </a:r>
            <a:r>
              <a:rPr lang="es-CL" sz="1600" i="1" dirty="0">
                <a:latin typeface="Candara" panose="020E0502030303020204" pitchFamily="34" charset="0"/>
              </a:rPr>
              <a:t>diagrama que sirve como resumen de las diferentes herramientas de las que se sirve la prospectiva.</a:t>
            </a:r>
            <a:endParaRPr lang="es-CL" sz="1600" b="1" i="1"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s-ES_tradnl" dirty="0"/>
              <a:t>Taller Planificación Prospectiva CEPAL-ILPES</a:t>
            </a:r>
            <a:endParaRPr lang="es-ES" dirty="0"/>
          </a:p>
        </p:txBody>
      </p:sp>
      <p:sp>
        <p:nvSpPr>
          <p:cNvPr id="3" name="Slide Number Placeholder 2"/>
          <p:cNvSpPr>
            <a:spLocks noGrp="1"/>
          </p:cNvSpPr>
          <p:nvPr>
            <p:ph type="sldNum" sz="quarter" idx="12"/>
          </p:nvPr>
        </p:nvSpPr>
        <p:spPr/>
        <p:txBody>
          <a:bodyPr/>
          <a:lstStyle/>
          <a:p>
            <a:fld id="{6FA07E81-0E39-814A-9B61-69349160A62E}" type="slidenum">
              <a:rPr lang="es-ES" smtClean="0"/>
              <a:pPr/>
              <a:t>16</a:t>
            </a:fld>
            <a:endParaRPr lang="es-ES"/>
          </a:p>
        </p:txBody>
      </p:sp>
    </p:spTree>
    <p:extLst>
      <p:ext uri="{BB962C8B-B14F-4D97-AF65-F5344CB8AC3E}">
        <p14:creationId xmlns="" xmlns:p14="http://schemas.microsoft.com/office/powerpoint/2010/main" val="153545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 xmlns:p14="http://schemas.microsoft.com/office/powerpoint/2010/main" val="1465320546"/>
              </p:ext>
            </p:extLst>
          </p:nvPr>
        </p:nvGraphicFramePr>
        <p:xfrm>
          <a:off x="118997" y="1084263"/>
          <a:ext cx="8906196" cy="5185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arcador de pie de página 2"/>
          <p:cNvSpPr>
            <a:spLocks noGrp="1"/>
          </p:cNvSpPr>
          <p:nvPr>
            <p:ph type="ftr" sz="quarter" idx="11"/>
          </p:nvPr>
        </p:nvSpPr>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17</a:t>
            </a:fld>
            <a:endParaRPr lang="es-ES"/>
          </a:p>
        </p:txBody>
      </p:sp>
      <p:sp>
        <p:nvSpPr>
          <p:cNvPr id="5" name="Título 4"/>
          <p:cNvSpPr>
            <a:spLocks noGrp="1"/>
          </p:cNvSpPr>
          <p:nvPr>
            <p:ph type="title"/>
          </p:nvPr>
        </p:nvSpPr>
        <p:spPr/>
        <p:txBody>
          <a:bodyPr>
            <a:normAutofit fontScale="90000"/>
          </a:bodyPr>
          <a:lstStyle/>
          <a:p>
            <a:r>
              <a:rPr lang="es-GT" b="1" dirty="0">
                <a:latin typeface="+mj-lt"/>
              </a:rPr>
              <a:t>Método de escenarios</a:t>
            </a:r>
            <a:r>
              <a:rPr lang="es-GT" dirty="0">
                <a:latin typeface="+mj-lt"/>
              </a:rPr>
              <a:t/>
            </a:r>
            <a:br>
              <a:rPr lang="es-GT" dirty="0">
                <a:latin typeface="+mj-lt"/>
              </a:rPr>
            </a:br>
            <a:r>
              <a:rPr lang="es-GT" sz="2700" i="1" dirty="0">
                <a:latin typeface="+mj-lt"/>
              </a:rPr>
              <a:t>(Michel </a:t>
            </a:r>
            <a:r>
              <a:rPr lang="es-GT" sz="2700" i="1" dirty="0" err="1">
                <a:latin typeface="+mj-lt"/>
              </a:rPr>
              <a:t>Godet</a:t>
            </a:r>
            <a:r>
              <a:rPr lang="es-GT" sz="2700" i="1" dirty="0">
                <a:latin typeface="+mj-lt"/>
              </a:rPr>
              <a:t>)</a:t>
            </a:r>
            <a:endParaRPr lang="es-GT" i="1" dirty="0">
              <a:latin typeface="+mj-lt"/>
            </a:endParaRPr>
          </a:p>
        </p:txBody>
      </p:sp>
    </p:spTree>
    <p:extLst>
      <p:ext uri="{BB962C8B-B14F-4D97-AF65-F5344CB8AC3E}">
        <p14:creationId xmlns="" xmlns:p14="http://schemas.microsoft.com/office/powerpoint/2010/main" val="2526257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latin typeface="Candara" panose="020E0502030303020204" pitchFamily="34" charset="0"/>
              </a:rPr>
              <a:t>Proceso</a:t>
            </a:r>
            <a:r>
              <a:rPr lang="en-US" b="1" dirty="0">
                <a:latin typeface="Candara" panose="020E0502030303020204" pitchFamily="34" charset="0"/>
              </a:rPr>
              <a:t> para la </a:t>
            </a:r>
            <a:r>
              <a:rPr lang="en-US" b="1" dirty="0" err="1">
                <a:latin typeface="Candara" panose="020E0502030303020204" pitchFamily="34" charset="0"/>
              </a:rPr>
              <a:t>ejecución</a:t>
            </a:r>
            <a:r>
              <a:rPr lang="en-US" b="1" dirty="0">
                <a:latin typeface="Candara" panose="020E0502030303020204" pitchFamily="34" charset="0"/>
              </a:rPr>
              <a:t> de un </a:t>
            </a:r>
            <a:r>
              <a:rPr lang="en-US" b="1" dirty="0" err="1">
                <a:latin typeface="Candara" panose="020E0502030303020204" pitchFamily="34" charset="0"/>
              </a:rPr>
              <a:t>ejercicio</a:t>
            </a:r>
            <a:r>
              <a:rPr lang="en-US" b="1" dirty="0">
                <a:latin typeface="Candara" panose="020E0502030303020204" pitchFamily="34" charset="0"/>
              </a:rPr>
              <a:t> </a:t>
            </a:r>
            <a:r>
              <a:rPr lang="en-US" b="1" dirty="0" err="1">
                <a:latin typeface="Candara" panose="020E0502030303020204" pitchFamily="34" charset="0"/>
              </a:rPr>
              <a:t>prospectivo</a:t>
            </a:r>
            <a:r>
              <a:rPr lang="en-US" b="1" dirty="0">
                <a:latin typeface="Candara" panose="020E0502030303020204" pitchFamily="34" charset="0"/>
              </a:rPr>
              <a:t> </a:t>
            </a:r>
            <a:endParaRPr lang="es-CL" b="1" dirty="0">
              <a:latin typeface="Candara" panose="020E0502030303020204" pitchFamily="34" charset="0"/>
            </a:endParaRPr>
          </a:p>
        </p:txBody>
      </p:sp>
      <p:cxnSp>
        <p:nvCxnSpPr>
          <p:cNvPr id="13" name="Straight Arrow Connector 12"/>
          <p:cNvCxnSpPr/>
          <p:nvPr/>
        </p:nvCxnSpPr>
        <p:spPr>
          <a:xfrm>
            <a:off x="2247900" y="280996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Content Placeholder 4"/>
          <p:cNvSpPr txBox="1">
            <a:spLocks/>
          </p:cNvSpPr>
          <p:nvPr/>
        </p:nvSpPr>
        <p:spPr>
          <a:xfrm>
            <a:off x="152400" y="1200355"/>
            <a:ext cx="8839200" cy="1905000"/>
          </a:xfrm>
          <a:prstGeom prst="rect">
            <a:avLst/>
          </a:prstGeom>
        </p:spPr>
        <p:txBody>
          <a:bodyPr vert="horz" lIns="54864" tIns="91440" rtlCol="0">
            <a:normAutofit/>
          </a:bodyPr>
          <a:lstStyle/>
          <a:p>
            <a:pPr marL="438912" lvl="0" indent="-320040" algn="ctr" defTabSz="914400">
              <a:buClr>
                <a:schemeClr val="accent1"/>
              </a:buClr>
              <a:buSzPct val="80000"/>
              <a:defRPr/>
            </a:pPr>
            <a:r>
              <a:rPr kumimoji="0" lang="en-US" sz="2100" b="1" i="0" u="none" strike="noStrike" kern="1200" cap="none" spc="0" normalizeH="0" baseline="0" noProof="0" dirty="0" err="1">
                <a:ln>
                  <a:noFill/>
                </a:ln>
                <a:solidFill>
                  <a:schemeClr val="tx1"/>
                </a:solidFill>
                <a:effectLst/>
                <a:uLnTx/>
                <a:uFillTx/>
                <a:latin typeface="Candara" panose="020E0502030303020204" pitchFamily="34" charset="0"/>
              </a:rPr>
              <a:t>Proceso</a:t>
            </a:r>
            <a:r>
              <a:rPr kumimoji="0" lang="en-US" sz="2100" b="1" i="0" u="none" strike="noStrike" kern="1200" cap="none" spc="0" normalizeH="0" baseline="0" noProof="0" dirty="0">
                <a:ln>
                  <a:noFill/>
                </a:ln>
                <a:solidFill>
                  <a:schemeClr val="tx1"/>
                </a:solidFill>
                <a:effectLst/>
                <a:uLnTx/>
                <a:uFillTx/>
                <a:latin typeface="Candara" panose="020E0502030303020204" pitchFamily="34" charset="0"/>
              </a:rPr>
              <a:t> </a:t>
            </a:r>
            <a:r>
              <a:rPr lang="en-US" sz="2100" b="1" dirty="0">
                <a:latin typeface="Candara" panose="020E0502030303020204" pitchFamily="34" charset="0"/>
              </a:rPr>
              <a:t>p</a:t>
            </a:r>
            <a:r>
              <a:rPr kumimoji="0" lang="en-US" sz="2100" b="1" i="0" u="none" strike="noStrike" kern="1200" cap="none" spc="0" normalizeH="0" baseline="0" noProof="0" dirty="0" err="1">
                <a:ln>
                  <a:noFill/>
                </a:ln>
                <a:solidFill>
                  <a:schemeClr val="tx1"/>
                </a:solidFill>
                <a:effectLst/>
                <a:uLnTx/>
                <a:uFillTx/>
                <a:latin typeface="Candara" panose="020E0502030303020204" pitchFamily="34" charset="0"/>
              </a:rPr>
              <a:t>ara</a:t>
            </a:r>
            <a:r>
              <a:rPr kumimoji="0" lang="en-US" sz="2100" b="1" i="0" u="none" strike="noStrike" kern="1200" cap="none" spc="0" normalizeH="0" baseline="0" noProof="0" dirty="0">
                <a:ln>
                  <a:noFill/>
                </a:ln>
                <a:solidFill>
                  <a:schemeClr val="tx1"/>
                </a:solidFill>
                <a:effectLst/>
                <a:uLnTx/>
                <a:uFillTx/>
                <a:latin typeface="Candara" panose="020E0502030303020204" pitchFamily="34" charset="0"/>
              </a:rPr>
              <a:t> la </a:t>
            </a:r>
            <a:r>
              <a:rPr kumimoji="0" lang="en-US" sz="2100" b="1" i="0" u="none" strike="noStrike" kern="1200" cap="none" spc="0" normalizeH="0" baseline="0" noProof="0" dirty="0" err="1">
                <a:ln>
                  <a:noFill/>
                </a:ln>
                <a:solidFill>
                  <a:schemeClr val="tx1"/>
                </a:solidFill>
                <a:effectLst/>
                <a:uLnTx/>
                <a:uFillTx/>
                <a:latin typeface="Candara" panose="020E0502030303020204" pitchFamily="34" charset="0"/>
              </a:rPr>
              <a:t>ejecución</a:t>
            </a:r>
            <a:r>
              <a:rPr kumimoji="0" lang="en-US" sz="2100" b="1" i="0" u="none" strike="noStrike" kern="1200" cap="none" spc="0" normalizeH="0" baseline="0" noProof="0" dirty="0">
                <a:ln>
                  <a:noFill/>
                </a:ln>
                <a:solidFill>
                  <a:schemeClr val="tx1"/>
                </a:solidFill>
                <a:effectLst/>
                <a:uLnTx/>
                <a:uFillTx/>
                <a:latin typeface="Candara" panose="020E0502030303020204" pitchFamily="34" charset="0"/>
              </a:rPr>
              <a:t> de un </a:t>
            </a:r>
            <a:r>
              <a:rPr kumimoji="0" lang="en-US" sz="2100" b="1" i="0" u="none" strike="noStrike" kern="1200" cap="none" spc="0" normalizeH="0" baseline="0" noProof="0" dirty="0" err="1">
                <a:ln>
                  <a:noFill/>
                </a:ln>
                <a:solidFill>
                  <a:schemeClr val="tx1"/>
                </a:solidFill>
                <a:effectLst/>
                <a:uLnTx/>
                <a:uFillTx/>
                <a:latin typeface="Candara" panose="020E0502030303020204" pitchFamily="34" charset="0"/>
              </a:rPr>
              <a:t>ejercicio</a:t>
            </a:r>
            <a:r>
              <a:rPr lang="en-US" sz="2100" b="1" dirty="0">
                <a:latin typeface="Candara" panose="020E0502030303020204" pitchFamily="34" charset="0"/>
              </a:rPr>
              <a:t> </a:t>
            </a:r>
            <a:r>
              <a:rPr lang="en-US" sz="2100" b="1" dirty="0" err="1">
                <a:latin typeface="Candara" panose="020E0502030303020204" pitchFamily="34" charset="0"/>
              </a:rPr>
              <a:t>prospectivo</a:t>
            </a:r>
            <a:r>
              <a:rPr lang="en-US" sz="2100" b="1" dirty="0">
                <a:latin typeface="Candara" panose="020E0502030303020204" pitchFamily="34" charset="0"/>
              </a:rPr>
              <a:t> (Hughes de </a:t>
            </a:r>
            <a:r>
              <a:rPr lang="en-US" sz="2100" b="1" dirty="0" err="1">
                <a:latin typeface="Candara" panose="020E0502030303020204" pitchFamily="34" charset="0"/>
              </a:rPr>
              <a:t>Jouvenel</a:t>
            </a:r>
            <a:r>
              <a:rPr lang="en-US" sz="2100" b="1" dirty="0">
                <a:latin typeface="Candara" panose="020E0502030303020204" pitchFamily="34" charset="0"/>
              </a:rPr>
              <a:t>)</a:t>
            </a: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n-US" sz="2100" b="1" i="0" u="none" strike="noStrike" kern="1200" cap="none" spc="0" normalizeH="0" baseline="0" noProof="0" dirty="0">
              <a:ln>
                <a:noFill/>
              </a:ln>
              <a:solidFill>
                <a:schemeClr val="tx1"/>
              </a:solidFill>
              <a:effectLst/>
              <a:uLnTx/>
              <a:uFillTx/>
              <a:latin typeface="Candara" panose="020E0502030303020204" pitchFamily="34" charset="0"/>
            </a:endParaRPr>
          </a:p>
          <a:p>
            <a:pPr marL="438912" marR="0" lvl="0" indent="-32004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endParaRPr kumimoji="0" lang="es-CL" sz="2100" b="1" i="0" u="none" strike="noStrike" kern="1200" cap="none" spc="0" normalizeH="0" baseline="0" noProof="0" dirty="0">
              <a:ln>
                <a:noFill/>
              </a:ln>
              <a:solidFill>
                <a:schemeClr val="tx1"/>
              </a:solidFill>
              <a:effectLst/>
              <a:uLnTx/>
              <a:uFillTx/>
              <a:latin typeface="Candara" panose="020E0502030303020204" pitchFamily="34" charset="0"/>
            </a:endParaRPr>
          </a:p>
        </p:txBody>
      </p:sp>
      <p:sp>
        <p:nvSpPr>
          <p:cNvPr id="38" name="TextBox 37"/>
          <p:cNvSpPr txBox="1"/>
          <p:nvPr/>
        </p:nvSpPr>
        <p:spPr>
          <a:xfrm>
            <a:off x="291975" y="4071796"/>
            <a:ext cx="8390297" cy="461665"/>
          </a:xfrm>
          <a:prstGeom prst="rect">
            <a:avLst/>
          </a:prstGeom>
          <a:noFill/>
        </p:spPr>
        <p:txBody>
          <a:bodyPr wrap="square" rtlCol="0">
            <a:spAutoFit/>
          </a:bodyPr>
          <a:lstStyle/>
          <a:p>
            <a:pPr algn="ctr"/>
            <a:r>
              <a:rPr lang="en-US" sz="2400" b="1" dirty="0" err="1">
                <a:latin typeface="Candara" panose="020E0502030303020204" pitchFamily="34" charset="0"/>
              </a:rPr>
              <a:t>Proceso</a:t>
            </a:r>
            <a:r>
              <a:rPr lang="en-US" sz="2400" b="1" dirty="0">
                <a:latin typeface="Candara" panose="020E0502030303020204" pitchFamily="34" charset="0"/>
              </a:rPr>
              <a:t> ILPES para la </a:t>
            </a:r>
            <a:r>
              <a:rPr lang="en-US" sz="2400" b="1" dirty="0" err="1">
                <a:latin typeface="Candara" panose="020E0502030303020204" pitchFamily="34" charset="0"/>
              </a:rPr>
              <a:t>ejecución</a:t>
            </a:r>
            <a:r>
              <a:rPr lang="en-US" sz="2400" b="1" dirty="0">
                <a:latin typeface="Candara" panose="020E0502030303020204" pitchFamily="34" charset="0"/>
              </a:rPr>
              <a:t> de un </a:t>
            </a:r>
            <a:r>
              <a:rPr lang="en-US" sz="2400" b="1" dirty="0" err="1">
                <a:latin typeface="Candara" panose="020E0502030303020204" pitchFamily="34" charset="0"/>
              </a:rPr>
              <a:t>ejercicio</a:t>
            </a:r>
            <a:r>
              <a:rPr lang="en-US" sz="2400" b="1" dirty="0">
                <a:latin typeface="Candara" panose="020E0502030303020204" pitchFamily="34" charset="0"/>
              </a:rPr>
              <a:t> </a:t>
            </a:r>
            <a:r>
              <a:rPr lang="en-US" sz="2400" b="1" dirty="0" err="1">
                <a:latin typeface="Candara" panose="020E0502030303020204" pitchFamily="34" charset="0"/>
              </a:rPr>
              <a:t>prospectivo</a:t>
            </a:r>
            <a:endParaRPr lang="es-CL" sz="2400" b="1" dirty="0">
              <a:latin typeface="Candara" panose="020E0502030303020204" pitchFamily="34" charset="0"/>
            </a:endParaRPr>
          </a:p>
        </p:txBody>
      </p:sp>
      <p:graphicFrame>
        <p:nvGraphicFramePr>
          <p:cNvPr id="3" name="Diagram 2"/>
          <p:cNvGraphicFramePr/>
          <p:nvPr>
            <p:extLst>
              <p:ext uri="{D42A27DB-BD31-4B8C-83A1-F6EECF244321}">
                <p14:modId xmlns="" xmlns:p14="http://schemas.microsoft.com/office/powerpoint/2010/main" val="3300109075"/>
              </p:ext>
            </p:extLst>
          </p:nvPr>
        </p:nvGraphicFramePr>
        <p:xfrm>
          <a:off x="384019" y="593532"/>
          <a:ext cx="851553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p:cNvGraphicFramePr/>
          <p:nvPr>
            <p:extLst>
              <p:ext uri="{D42A27DB-BD31-4B8C-83A1-F6EECF244321}">
                <p14:modId xmlns="" xmlns:p14="http://schemas.microsoft.com/office/powerpoint/2010/main" val="2426935932"/>
              </p:ext>
            </p:extLst>
          </p:nvPr>
        </p:nvGraphicFramePr>
        <p:xfrm>
          <a:off x="384019" y="3581492"/>
          <a:ext cx="851553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18</a:t>
            </a:fld>
            <a:endParaRPr lang="es-ES"/>
          </a:p>
        </p:txBody>
      </p:sp>
    </p:spTree>
    <p:extLst>
      <p:ext uri="{BB962C8B-B14F-4D97-AF65-F5344CB8AC3E}">
        <p14:creationId xmlns="" xmlns:p14="http://schemas.microsoft.com/office/powerpoint/2010/main" val="32319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err="1">
                <a:latin typeface="Candara" panose="020E0502030303020204" pitchFamily="34" charset="0"/>
              </a:rPr>
              <a:t>Etapas</a:t>
            </a:r>
            <a:r>
              <a:rPr lang="en-US" sz="2800" b="1" dirty="0">
                <a:latin typeface="Candara" panose="020E0502030303020204" pitchFamily="34" charset="0"/>
              </a:rPr>
              <a:t> </a:t>
            </a:r>
            <a:r>
              <a:rPr lang="en-US" sz="2800" b="1" dirty="0" err="1">
                <a:latin typeface="Candara" panose="020E0502030303020204" pitchFamily="34" charset="0"/>
              </a:rPr>
              <a:t>que</a:t>
            </a:r>
            <a:r>
              <a:rPr lang="en-US" sz="2800" b="1" dirty="0">
                <a:latin typeface="Candara" panose="020E0502030303020204" pitchFamily="34" charset="0"/>
              </a:rPr>
              <a:t> </a:t>
            </a:r>
            <a:r>
              <a:rPr lang="en-US" sz="2800" b="1" dirty="0" err="1">
                <a:latin typeface="Candara" panose="020E0502030303020204" pitchFamily="34" charset="0"/>
              </a:rPr>
              <a:t>serán</a:t>
            </a:r>
            <a:r>
              <a:rPr lang="en-US" sz="2800" b="1" dirty="0">
                <a:latin typeface="Candara" panose="020E0502030303020204" pitchFamily="34" charset="0"/>
              </a:rPr>
              <a:t> </a:t>
            </a:r>
            <a:r>
              <a:rPr lang="en-US" sz="2800" b="1" dirty="0" err="1">
                <a:latin typeface="Candara" panose="020E0502030303020204" pitchFamily="34" charset="0"/>
              </a:rPr>
              <a:t>revisadas</a:t>
            </a:r>
            <a:r>
              <a:rPr lang="en-US" sz="2800" b="1" dirty="0">
                <a:latin typeface="Candara" panose="020E0502030303020204" pitchFamily="34" charset="0"/>
              </a:rPr>
              <a:t> en el taller</a:t>
            </a:r>
            <a:endParaRPr lang="es-CL" sz="2800" b="1" dirty="0">
              <a:latin typeface="Candara" panose="020E0502030303020204" pitchFamily="34" charset="0"/>
            </a:endParaRPr>
          </a:p>
        </p:txBody>
      </p:sp>
      <p:sp>
        <p:nvSpPr>
          <p:cNvPr id="3" name="Content Placeholder 2"/>
          <p:cNvSpPr>
            <a:spLocks noGrp="1"/>
          </p:cNvSpPr>
          <p:nvPr>
            <p:ph idx="1"/>
          </p:nvPr>
        </p:nvSpPr>
        <p:spPr>
          <a:xfrm>
            <a:off x="364067" y="1083734"/>
            <a:ext cx="8229600" cy="5389494"/>
          </a:xfrm>
        </p:spPr>
        <p:txBody>
          <a:bodyPr>
            <a:normAutofit lnSpcReduction="10000"/>
          </a:bodyPr>
          <a:lstStyle/>
          <a:p>
            <a:r>
              <a:rPr lang="en-US" sz="2400" dirty="0">
                <a:latin typeface="Candara" panose="020E0502030303020204" pitchFamily="34" charset="0"/>
              </a:rPr>
              <a:t>En </a:t>
            </a:r>
            <a:r>
              <a:rPr lang="en-US" sz="2400" dirty="0" err="1">
                <a:latin typeface="Candara" panose="020E0502030303020204" pitchFamily="34" charset="0"/>
              </a:rPr>
              <a:t>este</a:t>
            </a:r>
            <a:r>
              <a:rPr lang="en-US" sz="2400" dirty="0">
                <a:latin typeface="Candara" panose="020E0502030303020204" pitchFamily="34" charset="0"/>
              </a:rPr>
              <a:t> taller se </a:t>
            </a:r>
            <a:r>
              <a:rPr lang="en-US" sz="2400" dirty="0" err="1">
                <a:latin typeface="Candara" panose="020E0502030303020204" pitchFamily="34" charset="0"/>
              </a:rPr>
              <a:t>expondrán</a:t>
            </a:r>
            <a:r>
              <a:rPr lang="en-US" sz="2400" dirty="0">
                <a:latin typeface="Candara" panose="020E0502030303020204" pitchFamily="34" charset="0"/>
              </a:rPr>
              <a:t> en </a:t>
            </a:r>
            <a:r>
              <a:rPr lang="en-US" sz="2400" dirty="0" err="1">
                <a:latin typeface="Candara" panose="020E0502030303020204" pitchFamily="34" charset="0"/>
              </a:rPr>
              <a:t>detalle</a:t>
            </a:r>
            <a:r>
              <a:rPr lang="en-US" sz="2400" dirty="0">
                <a:latin typeface="Candara" panose="020E0502030303020204" pitchFamily="34" charset="0"/>
              </a:rPr>
              <a:t> </a:t>
            </a:r>
            <a:r>
              <a:rPr lang="en-US" sz="2400" dirty="0" err="1">
                <a:latin typeface="Candara" panose="020E0502030303020204" pitchFamily="34" charset="0"/>
              </a:rPr>
              <a:t>tres</a:t>
            </a:r>
            <a:r>
              <a:rPr lang="en-US" sz="2400" dirty="0">
                <a:latin typeface="Candara" panose="020E0502030303020204" pitchFamily="34" charset="0"/>
              </a:rPr>
              <a:t> de las </a:t>
            </a:r>
            <a:r>
              <a:rPr lang="en-US" sz="2400" dirty="0" err="1">
                <a:latin typeface="Candara" panose="020E0502030303020204" pitchFamily="34" charset="0"/>
              </a:rPr>
              <a:t>etapas</a:t>
            </a:r>
            <a:r>
              <a:rPr lang="en-US" sz="2400" dirty="0">
                <a:latin typeface="Candara" panose="020E0502030303020204" pitchFamily="34" charset="0"/>
              </a:rPr>
              <a:t> de </a:t>
            </a:r>
            <a:r>
              <a:rPr lang="en-US" sz="2400" dirty="0" err="1">
                <a:latin typeface="Candara" panose="020E0502030303020204" pitchFamily="34" charset="0"/>
              </a:rPr>
              <a:t>ejecución</a:t>
            </a:r>
            <a:r>
              <a:rPr lang="en-US" sz="2400" dirty="0">
                <a:latin typeface="Candara" panose="020E0502030303020204" pitchFamily="34" charset="0"/>
              </a:rPr>
              <a:t> de un </a:t>
            </a:r>
            <a:r>
              <a:rPr lang="en-US" sz="2400" dirty="0" err="1">
                <a:latin typeface="Candara" panose="020E0502030303020204" pitchFamily="34" charset="0"/>
              </a:rPr>
              <a:t>ejercicio</a:t>
            </a:r>
            <a:r>
              <a:rPr lang="en-US" sz="2400" dirty="0">
                <a:latin typeface="Candara" panose="020E0502030303020204" pitchFamily="34" charset="0"/>
              </a:rPr>
              <a:t> </a:t>
            </a:r>
            <a:r>
              <a:rPr lang="en-US" sz="2400" dirty="0" err="1">
                <a:latin typeface="Candara" panose="020E0502030303020204" pitchFamily="34" charset="0"/>
              </a:rPr>
              <a:t>prospectivo</a:t>
            </a:r>
            <a:r>
              <a:rPr lang="en-US" sz="2400" dirty="0">
                <a:latin typeface="Candara" panose="020E0502030303020204" pitchFamily="34" charset="0"/>
              </a:rPr>
              <a:t> </a:t>
            </a:r>
            <a:r>
              <a:rPr lang="en-US" sz="2400" dirty="0" err="1">
                <a:latin typeface="Candara" panose="020E0502030303020204" pitchFamily="34" charset="0"/>
              </a:rPr>
              <a:t>sugeridas</a:t>
            </a:r>
            <a:r>
              <a:rPr lang="en-US" sz="2400" dirty="0">
                <a:latin typeface="Candara" panose="020E0502030303020204" pitchFamily="34" charset="0"/>
              </a:rPr>
              <a:t> por Hughes De </a:t>
            </a:r>
            <a:r>
              <a:rPr lang="en-US" sz="2400" dirty="0" err="1">
                <a:latin typeface="Candara" panose="020E0502030303020204" pitchFamily="34" charset="0"/>
              </a:rPr>
              <a:t>Jouvenel</a:t>
            </a:r>
            <a:r>
              <a:rPr lang="en-US" sz="2400" dirty="0">
                <a:latin typeface="Candara" panose="020E0502030303020204" pitchFamily="34" charset="0"/>
              </a:rPr>
              <a:t>.</a:t>
            </a:r>
          </a:p>
          <a:p>
            <a:pPr marL="118872" indent="0">
              <a:buNone/>
            </a:pPr>
            <a:r>
              <a:rPr lang="en-US" sz="2400" dirty="0">
                <a:latin typeface="Candara" panose="020E0502030303020204" pitchFamily="34" charset="0"/>
              </a:rPr>
              <a:t>               1) </a:t>
            </a:r>
            <a:r>
              <a:rPr lang="en-US" sz="2400" dirty="0" err="1">
                <a:latin typeface="Candara" panose="020E0502030303020204" pitchFamily="34" charset="0"/>
              </a:rPr>
              <a:t>Definici</a:t>
            </a:r>
            <a:r>
              <a:rPr lang="es-ES_tradnl" sz="2400" dirty="0" err="1">
                <a:latin typeface="Candara" panose="020E0502030303020204" pitchFamily="34" charset="0"/>
              </a:rPr>
              <a:t>ón</a:t>
            </a:r>
            <a:r>
              <a:rPr lang="es-ES_tradnl" sz="2400" dirty="0">
                <a:latin typeface="Candara" panose="020E0502030303020204" pitchFamily="34" charset="0"/>
              </a:rPr>
              <a:t> del sistema</a:t>
            </a:r>
          </a:p>
          <a:p>
            <a:pPr marL="118872" indent="0">
              <a:buNone/>
            </a:pPr>
            <a:r>
              <a:rPr lang="en-US" sz="2400" dirty="0">
                <a:latin typeface="Candara" panose="020E0502030303020204" pitchFamily="34" charset="0"/>
              </a:rPr>
              <a:t>               2) </a:t>
            </a:r>
            <a:r>
              <a:rPr lang="en-US" sz="2400" dirty="0" err="1">
                <a:latin typeface="Candara" panose="020E0502030303020204" pitchFamily="34" charset="0"/>
              </a:rPr>
              <a:t>Elaboraci</a:t>
            </a:r>
            <a:r>
              <a:rPr lang="es-ES_tradnl" sz="2400" dirty="0" err="1">
                <a:latin typeface="Candara" panose="020E0502030303020204" pitchFamily="34" charset="0"/>
              </a:rPr>
              <a:t>ón</a:t>
            </a:r>
            <a:r>
              <a:rPr lang="es-ES_tradnl" sz="2400" dirty="0">
                <a:latin typeface="Candara" panose="020E0502030303020204" pitchFamily="34" charset="0"/>
              </a:rPr>
              <a:t> de hipótesis y escenarios</a:t>
            </a:r>
          </a:p>
          <a:p>
            <a:pPr marL="118872" indent="0">
              <a:buNone/>
            </a:pPr>
            <a:r>
              <a:rPr lang="es-ES_tradnl" sz="2400" dirty="0">
                <a:latin typeface="Candara" panose="020E0502030303020204" pitchFamily="34" charset="0"/>
              </a:rPr>
              <a:t>               3) Respuestas estratégicas</a:t>
            </a:r>
            <a:endParaRPr lang="en-US" sz="2400" dirty="0">
              <a:latin typeface="Candara" panose="020E0502030303020204" pitchFamily="34" charset="0"/>
            </a:endParaRPr>
          </a:p>
          <a:p>
            <a:r>
              <a:rPr lang="en-US" sz="2400" dirty="0">
                <a:latin typeface="Candara" panose="020E0502030303020204" pitchFamily="34" charset="0"/>
              </a:rPr>
              <a:t>La </a:t>
            </a:r>
            <a:r>
              <a:rPr lang="en-US" sz="2400" dirty="0" err="1">
                <a:latin typeface="Candara" panose="020E0502030303020204" pitchFamily="34" charset="0"/>
              </a:rPr>
              <a:t>metodología</a:t>
            </a:r>
            <a:r>
              <a:rPr lang="en-US" sz="2400" dirty="0">
                <a:latin typeface="Candara" panose="020E0502030303020204" pitchFamily="34" charset="0"/>
              </a:rPr>
              <a:t> de </a:t>
            </a:r>
            <a:r>
              <a:rPr lang="en-US" sz="2400" dirty="0" err="1">
                <a:latin typeface="Candara" panose="020E0502030303020204" pitchFamily="34" charset="0"/>
              </a:rPr>
              <a:t>cada</a:t>
            </a:r>
            <a:r>
              <a:rPr lang="en-US" sz="2400" dirty="0">
                <a:latin typeface="Candara" panose="020E0502030303020204" pitchFamily="34" charset="0"/>
              </a:rPr>
              <a:t> </a:t>
            </a:r>
            <a:r>
              <a:rPr lang="en-US" sz="2400" dirty="0" err="1">
                <a:latin typeface="Candara" panose="020E0502030303020204" pitchFamily="34" charset="0"/>
              </a:rPr>
              <a:t>etapa</a:t>
            </a:r>
            <a:r>
              <a:rPr lang="en-US" sz="2400" dirty="0">
                <a:latin typeface="Candara" panose="020E0502030303020204" pitchFamily="34" charset="0"/>
              </a:rPr>
              <a:t> </a:t>
            </a:r>
            <a:r>
              <a:rPr lang="en-US" sz="2400" dirty="0" err="1">
                <a:latin typeface="Candara" panose="020E0502030303020204" pitchFamily="34" charset="0"/>
              </a:rPr>
              <a:t>será</a:t>
            </a:r>
            <a:r>
              <a:rPr lang="en-US" sz="2400" dirty="0">
                <a:latin typeface="Candara" panose="020E0502030303020204" pitchFamily="34" charset="0"/>
              </a:rPr>
              <a:t> </a:t>
            </a:r>
            <a:r>
              <a:rPr lang="en-US" sz="2400" dirty="0" err="1">
                <a:latin typeface="Candara" panose="020E0502030303020204" pitchFamily="34" charset="0"/>
              </a:rPr>
              <a:t>expuesta</a:t>
            </a:r>
            <a:r>
              <a:rPr lang="en-US" sz="2400" dirty="0">
                <a:latin typeface="Candara" panose="020E0502030303020204" pitchFamily="34" charset="0"/>
              </a:rPr>
              <a:t> a la </a:t>
            </a:r>
            <a:r>
              <a:rPr lang="en-US" sz="2400" dirty="0" err="1">
                <a:latin typeface="Candara" panose="020E0502030303020204" pitchFamily="34" charset="0"/>
              </a:rPr>
              <a:t>luz</a:t>
            </a:r>
            <a:r>
              <a:rPr lang="en-US" sz="2400" dirty="0">
                <a:latin typeface="Candara" panose="020E0502030303020204" pitchFamily="34" charset="0"/>
              </a:rPr>
              <a:t> del </a:t>
            </a:r>
            <a:r>
              <a:rPr lang="en-US" sz="2400" dirty="0" err="1">
                <a:latin typeface="Candara" panose="020E0502030303020204" pitchFamily="34" charset="0"/>
              </a:rPr>
              <a:t>ejercicio</a:t>
            </a:r>
            <a:r>
              <a:rPr lang="en-US" sz="2400" dirty="0">
                <a:latin typeface="Candara" panose="020E0502030303020204" pitchFamily="34" charset="0"/>
              </a:rPr>
              <a:t> </a:t>
            </a:r>
            <a:r>
              <a:rPr lang="es-CL" sz="2400" dirty="0">
                <a:latin typeface="Candara" panose="020E0502030303020204" pitchFamily="34" charset="0"/>
              </a:rPr>
              <a:t>tipo DELPHI denominado consulta del Clima de la Igualdad en América Latina y el Caribe a 2030, desarrollado por el Instituto Latinoamericano de Planificación Económica y Social (ILPES).</a:t>
            </a:r>
            <a:endParaRPr lang="en-US" sz="2400" dirty="0">
              <a:latin typeface="Candara" panose="020E0502030303020204" pitchFamily="34" charset="0"/>
            </a:endParaRPr>
          </a:p>
          <a:p>
            <a:r>
              <a:rPr lang="en-US" sz="2400" dirty="0" err="1">
                <a:latin typeface="Candara" panose="020E0502030303020204" pitchFamily="34" charset="0"/>
              </a:rPr>
              <a:t>Finalmente</a:t>
            </a:r>
            <a:r>
              <a:rPr lang="en-US" sz="2400" dirty="0">
                <a:latin typeface="Candara" panose="020E0502030303020204" pitchFamily="34" charset="0"/>
              </a:rPr>
              <a:t> se </a:t>
            </a:r>
            <a:r>
              <a:rPr lang="en-US" sz="2400" dirty="0" err="1">
                <a:latin typeface="Candara" panose="020E0502030303020204" pitchFamily="34" charset="0"/>
              </a:rPr>
              <a:t>realizará</a:t>
            </a:r>
            <a:r>
              <a:rPr lang="en-US" sz="2400" dirty="0">
                <a:latin typeface="Candara" panose="020E0502030303020204" pitchFamily="34" charset="0"/>
              </a:rPr>
              <a:t> un </a:t>
            </a:r>
            <a:r>
              <a:rPr lang="en-US" sz="2400" dirty="0" err="1">
                <a:latin typeface="Candara" panose="020E0502030303020204" pitchFamily="34" charset="0"/>
              </a:rPr>
              <a:t>ejercicio</a:t>
            </a:r>
            <a:r>
              <a:rPr lang="en-US" sz="2400" dirty="0">
                <a:latin typeface="Candara" panose="020E0502030303020204" pitchFamily="34" charset="0"/>
              </a:rPr>
              <a:t> </a:t>
            </a:r>
            <a:r>
              <a:rPr lang="en-US" sz="2400" dirty="0" err="1">
                <a:latin typeface="Candara" panose="020E0502030303020204" pitchFamily="34" charset="0"/>
              </a:rPr>
              <a:t>orientado</a:t>
            </a:r>
            <a:r>
              <a:rPr lang="en-US" sz="2400" dirty="0">
                <a:latin typeface="Candara" panose="020E0502030303020204" pitchFamily="34" charset="0"/>
              </a:rPr>
              <a:t> a la construcción de estrategias para </a:t>
            </a:r>
            <a:r>
              <a:rPr lang="en-US" sz="2400" dirty="0" err="1">
                <a:latin typeface="Candara" panose="020E0502030303020204" pitchFamily="34" charset="0"/>
              </a:rPr>
              <a:t>alcanzar</a:t>
            </a:r>
            <a:r>
              <a:rPr lang="en-US" sz="2400" dirty="0">
                <a:latin typeface="Candara" panose="020E0502030303020204" pitchFamily="34" charset="0"/>
              </a:rPr>
              <a:t> un </a:t>
            </a:r>
            <a:r>
              <a:rPr lang="en-US" sz="2400" dirty="0" err="1">
                <a:latin typeface="Candara" panose="020E0502030303020204" pitchFamily="34" charset="0"/>
              </a:rPr>
              <a:t>escenario</a:t>
            </a:r>
            <a:r>
              <a:rPr lang="en-US" sz="2400" dirty="0">
                <a:latin typeface="Candara" panose="020E0502030303020204" pitchFamily="34" charset="0"/>
              </a:rPr>
              <a:t> </a:t>
            </a:r>
            <a:r>
              <a:rPr lang="en-US" sz="2400" dirty="0" err="1">
                <a:latin typeface="Candara" panose="020E0502030303020204" pitchFamily="34" charset="0"/>
              </a:rPr>
              <a:t>apuesta</a:t>
            </a:r>
            <a:endParaRPr lang="en-US" sz="2400" dirty="0">
              <a:latin typeface="Candara" panose="020E0502030303020204" pitchFamily="34" charset="0"/>
            </a:endParaRPr>
          </a:p>
          <a:p>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19</a:t>
            </a:fld>
            <a:endParaRPr lang="es-ES"/>
          </a:p>
        </p:txBody>
      </p:sp>
    </p:spTree>
    <p:extLst>
      <p:ext uri="{BB962C8B-B14F-4D97-AF65-F5344CB8AC3E}">
        <p14:creationId xmlns="" xmlns:p14="http://schemas.microsoft.com/office/powerpoint/2010/main" val="284918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511278" y="4388870"/>
            <a:ext cx="7862256" cy="1172769"/>
          </a:xfrm>
        </p:spPr>
        <p:txBody>
          <a:bodyPr>
            <a:normAutofit fontScale="90000"/>
          </a:bodyPr>
          <a:lstStyle/>
          <a:p>
            <a:r>
              <a:rPr lang="es-CL" b="1" dirty="0">
                <a:latin typeface="Candara" panose="020E0502030303020204" pitchFamily="34" charset="0"/>
              </a:rPr>
              <a:t>Taller V. Planificación Prospectiva</a:t>
            </a:r>
            <a:br>
              <a:rPr lang="es-CL" b="1" dirty="0">
                <a:latin typeface="Candara" panose="020E0502030303020204" pitchFamily="34" charset="0"/>
              </a:rPr>
            </a:br>
            <a:r>
              <a:rPr lang="es-CL" b="1" dirty="0">
                <a:latin typeface="Candara" panose="020E0502030303020204" pitchFamily="34" charset="0"/>
              </a:rPr>
              <a:t/>
            </a:r>
            <a:br>
              <a:rPr lang="es-CL" b="1" dirty="0">
                <a:latin typeface="Candara" panose="020E0502030303020204" pitchFamily="34" charset="0"/>
              </a:rPr>
            </a:br>
            <a:r>
              <a:rPr lang="es-CL" b="1" dirty="0">
                <a:latin typeface="Candara" panose="020E0502030303020204" pitchFamily="34" charset="0"/>
              </a:rPr>
              <a:t>El Clima de la Igualdad en América Latina              y el Caribe al 2030</a:t>
            </a:r>
            <a:br>
              <a:rPr lang="es-CL" b="1" dirty="0">
                <a:latin typeface="Candara" panose="020E0502030303020204" pitchFamily="34" charset="0"/>
              </a:rPr>
            </a:br>
            <a:endParaRPr lang="es-ES" dirty="0">
              <a:latin typeface="Candara" panose="020E0502030303020204" pitchFamily="34" charset="0"/>
            </a:endParaRPr>
          </a:p>
        </p:txBody>
      </p:sp>
      <p:pic>
        <p:nvPicPr>
          <p:cNvPr id="4" name="Picture 3" descr="Logo_Cepal_-ILPES-ESP.png"/>
          <p:cNvPicPr>
            <a:picLocks noChangeAspect="1"/>
          </p:cNvPicPr>
          <p:nvPr/>
        </p:nvPicPr>
        <p:blipFill>
          <a:blip r:embed="rId2" cstate="print">
            <a:biLevel thresh="50000"/>
          </a:blip>
          <a:stretch>
            <a:fillRect/>
          </a:stretch>
        </p:blipFill>
        <p:spPr>
          <a:xfrm>
            <a:off x="8142080" y="5243470"/>
            <a:ext cx="915618" cy="1524000"/>
          </a:xfrm>
          <a:prstGeom prst="rect">
            <a:avLst/>
          </a:prstGeom>
        </p:spPr>
      </p:pic>
      <p:sp>
        <p:nvSpPr>
          <p:cNvPr id="2" name="TextBox 1"/>
          <p:cNvSpPr txBox="1"/>
          <p:nvPr/>
        </p:nvSpPr>
        <p:spPr>
          <a:xfrm>
            <a:off x="789332" y="6364370"/>
            <a:ext cx="7306147" cy="369332"/>
          </a:xfrm>
          <a:prstGeom prst="rect">
            <a:avLst/>
          </a:prstGeom>
          <a:noFill/>
        </p:spPr>
        <p:txBody>
          <a:bodyPr wrap="square" rtlCol="0">
            <a:spAutoFit/>
          </a:bodyPr>
          <a:lstStyle/>
          <a:p>
            <a:pPr algn="ctr"/>
            <a:r>
              <a:rPr lang="es-MX" b="1" dirty="0" err="1">
                <a:solidFill>
                  <a:schemeClr val="accent6">
                    <a:lumMod val="40000"/>
                    <a:lumOff val="60000"/>
                  </a:schemeClr>
                </a:solidFill>
                <a:latin typeface="Candara" panose="020E0502030303020204" pitchFamily="34" charset="0"/>
              </a:rPr>
              <a:t>Ekaterina</a:t>
            </a:r>
            <a:r>
              <a:rPr lang="es-MX" b="1" dirty="0">
                <a:solidFill>
                  <a:schemeClr val="accent6">
                    <a:lumMod val="40000"/>
                    <a:lumOff val="60000"/>
                  </a:schemeClr>
                </a:solidFill>
                <a:latin typeface="Candara" panose="020E0502030303020204" pitchFamily="34" charset="0"/>
              </a:rPr>
              <a:t> Parrilla CEPAL-México / 07.09.2016</a:t>
            </a:r>
            <a:endParaRPr lang="en-US" b="1" dirty="0">
              <a:solidFill>
                <a:schemeClr val="accent6">
                  <a:lumMod val="40000"/>
                  <a:lumOff val="60000"/>
                </a:schemeClr>
              </a:solidFill>
              <a:latin typeface="Candara" panose="020E0502030303020204" pitchFamily="34" charset="0"/>
            </a:endParaRPr>
          </a:p>
        </p:txBody>
      </p:sp>
    </p:spTree>
    <p:extLst>
      <p:ext uri="{BB962C8B-B14F-4D97-AF65-F5344CB8AC3E}">
        <p14:creationId xmlns="" xmlns:p14="http://schemas.microsoft.com/office/powerpoint/2010/main" val="268812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4000" dirty="0">
                <a:latin typeface="Candara" panose="020E0502030303020204" pitchFamily="34" charset="0"/>
              </a:rPr>
              <a:t>Planificación Prospectiva</a:t>
            </a:r>
            <a:endParaRPr lang="es-ES" sz="4000" dirty="0">
              <a:latin typeface="Candara" panose="020E0502030303020204" pitchFamily="34" charset="0"/>
            </a:endParaRPr>
          </a:p>
        </p:txBody>
      </p:sp>
      <p:sp>
        <p:nvSpPr>
          <p:cNvPr id="3" name="Subtítulo 2"/>
          <p:cNvSpPr>
            <a:spLocks noGrp="1"/>
          </p:cNvSpPr>
          <p:nvPr>
            <p:ph type="subTitle" idx="1"/>
          </p:nvPr>
        </p:nvSpPr>
        <p:spPr/>
        <p:txBody>
          <a:bodyPr>
            <a:noAutofit/>
          </a:bodyPr>
          <a:lstStyle/>
          <a:p>
            <a:r>
              <a:rPr lang="es-ES" sz="4000" b="1" dirty="0">
                <a:latin typeface="Candara" panose="020E0502030303020204" pitchFamily="34" charset="0"/>
              </a:rPr>
              <a:t>Definición del sistema de estudio</a:t>
            </a:r>
          </a:p>
        </p:txBody>
      </p:sp>
      <p:sp>
        <p:nvSpPr>
          <p:cNvPr id="4" name="Marcador de pie de página 3"/>
          <p:cNvSpPr>
            <a:spLocks noGrp="1"/>
          </p:cNvSpPr>
          <p:nvPr>
            <p:ph type="ftr" sz="quarter" idx="3"/>
          </p:nvPr>
        </p:nvSpPr>
        <p:spPr/>
        <p:txBody>
          <a:bodyPr/>
          <a:lstStyle/>
          <a:p>
            <a:r>
              <a:rPr lang="es-ES_tradnl"/>
              <a:t>Taller Planificación Prospectiva CEPAL-ILPES</a:t>
            </a:r>
            <a:endParaRPr lang="es-ES" dirty="0"/>
          </a:p>
        </p:txBody>
      </p:sp>
      <p:sp>
        <p:nvSpPr>
          <p:cNvPr id="5" name="Marcador de número de diapositiva 4"/>
          <p:cNvSpPr>
            <a:spLocks noGrp="1"/>
          </p:cNvSpPr>
          <p:nvPr>
            <p:ph type="sldNum" sz="quarter" idx="4"/>
          </p:nvPr>
        </p:nvSpPr>
        <p:spPr/>
        <p:txBody>
          <a:bodyPr/>
          <a:lstStyle/>
          <a:p>
            <a:fld id="{6FA07E81-0E39-814A-9B61-69349160A62E}" type="slidenum">
              <a:rPr lang="es-ES" smtClean="0"/>
              <a:pPr/>
              <a:t>20</a:t>
            </a:fld>
            <a:endParaRPr lang="es-ES" dirty="0"/>
          </a:p>
        </p:txBody>
      </p:sp>
    </p:spTree>
    <p:extLst>
      <p:ext uri="{BB962C8B-B14F-4D97-AF65-F5344CB8AC3E}">
        <p14:creationId xmlns="" xmlns:p14="http://schemas.microsoft.com/office/powerpoint/2010/main" val="4252724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normAutofit/>
          </a:bodyPr>
          <a:lstStyle/>
          <a:p>
            <a:r>
              <a:rPr lang="es-MX" b="1" dirty="0">
                <a:latin typeface="Candara" panose="020E0502030303020204" pitchFamily="34" charset="0"/>
              </a:rPr>
              <a:t>¿Qué se entiende por un “Sistema”?</a:t>
            </a:r>
          </a:p>
        </p:txBody>
      </p:sp>
      <p:sp>
        <p:nvSpPr>
          <p:cNvPr id="3" name="Content Placeholder 2"/>
          <p:cNvSpPr>
            <a:spLocks noGrp="1"/>
          </p:cNvSpPr>
          <p:nvPr>
            <p:ph idx="1"/>
          </p:nvPr>
        </p:nvSpPr>
        <p:spPr/>
        <p:txBody>
          <a:bodyPr>
            <a:normAutofit fontScale="92500"/>
          </a:bodyPr>
          <a:lstStyle/>
          <a:p>
            <a:pPr>
              <a:defRPr/>
            </a:pPr>
            <a:r>
              <a:rPr lang="es-ES" dirty="0">
                <a:latin typeface="Candara" panose="020E0502030303020204" pitchFamily="34" charset="0"/>
              </a:rPr>
              <a:t>“Un conjunto de elementos independientes con interacciones estables entre si” </a:t>
            </a:r>
          </a:p>
          <a:p>
            <a:pPr>
              <a:defRPr/>
            </a:pPr>
            <a:r>
              <a:rPr lang="es-ES" dirty="0">
                <a:latin typeface="Candara" panose="020E0502030303020204" pitchFamily="34" charset="0"/>
              </a:rPr>
              <a:t>El primer paso para comprender el comportamiento de un sistema será lógicamente definir los elementos que intervienen en el mismo y las posibles interrelaciones que existen entre ellos.</a:t>
            </a:r>
          </a:p>
          <a:p>
            <a:pPr>
              <a:defRPr/>
            </a:pPr>
            <a:r>
              <a:rPr lang="es-ES" dirty="0">
                <a:latin typeface="Candara" panose="020E0502030303020204" pitchFamily="34" charset="0"/>
              </a:rPr>
              <a:t>El dicho aristotélico de que el todo es más que sus partes cobra aquí un especial significado.</a:t>
            </a:r>
            <a:endParaRPr lang="es-MX"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21</a:t>
            </a:fld>
            <a:endParaRPr lang="es-ES"/>
          </a:p>
        </p:txBody>
      </p:sp>
    </p:spTree>
    <p:extLst>
      <p:ext uri="{BB962C8B-B14F-4D97-AF65-F5344CB8AC3E}">
        <p14:creationId xmlns="" xmlns:p14="http://schemas.microsoft.com/office/powerpoint/2010/main" val="185358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s-CL" dirty="0">
                <a:latin typeface="Candara" panose="020E0502030303020204" pitchFamily="34" charset="0"/>
              </a:rPr>
              <a:t>En la prospectiva, esta etapa por lo general antecede al an</a:t>
            </a:r>
            <a:r>
              <a:rPr lang="es-ES_tradnl" dirty="0" err="1">
                <a:latin typeface="Candara" panose="020E0502030303020204" pitchFamily="34" charset="0"/>
              </a:rPr>
              <a:t>álisis</a:t>
            </a:r>
            <a:r>
              <a:rPr lang="es-ES_tradnl" dirty="0">
                <a:latin typeface="Candara" panose="020E0502030303020204" pitchFamily="34" charset="0"/>
              </a:rPr>
              <a:t> estructural, en el cual se identifican las relaciones directas entre variables y se clasifican de acuerdo a sus niveles de influencia y dependencia. </a:t>
            </a:r>
          </a:p>
          <a:p>
            <a:r>
              <a:rPr lang="es-ES_tradnl" dirty="0">
                <a:latin typeface="Candara" panose="020E0502030303020204" pitchFamily="34" charset="0"/>
              </a:rPr>
              <a:t>La delimitación del sistema requiere de un arduo proceso de investigación y análisis que permite identificar dominios o áreas temáticas y dentro de ellas, variables e indicadores.</a:t>
            </a:r>
            <a:endParaRPr lang="es-CL" dirty="0">
              <a:latin typeface="Candara" panose="020E0502030303020204" pitchFamily="34" charset="0"/>
            </a:endParaRPr>
          </a:p>
        </p:txBody>
      </p:sp>
      <p:sp>
        <p:nvSpPr>
          <p:cNvPr id="4" name="Title 3"/>
          <p:cNvSpPr>
            <a:spLocks noGrp="1"/>
          </p:cNvSpPr>
          <p:nvPr>
            <p:ph type="title"/>
          </p:nvPr>
        </p:nvSpPr>
        <p:spPr/>
        <p:txBody>
          <a:bodyPr>
            <a:noAutofit/>
          </a:bodyPr>
          <a:lstStyle/>
          <a:p>
            <a:r>
              <a:rPr lang="en-US" sz="2400" b="1" dirty="0" err="1">
                <a:latin typeface="Candara" panose="020E0502030303020204" pitchFamily="34" charset="0"/>
              </a:rPr>
              <a:t>Definición</a:t>
            </a:r>
            <a:r>
              <a:rPr lang="en-US" sz="2400" b="1" dirty="0">
                <a:latin typeface="Candara" panose="020E0502030303020204" pitchFamily="34" charset="0"/>
              </a:rPr>
              <a:t> del </a:t>
            </a:r>
            <a:r>
              <a:rPr lang="en-US" sz="2400" b="1" dirty="0" err="1">
                <a:latin typeface="Candara" panose="020E0502030303020204" pitchFamily="34" charset="0"/>
              </a:rPr>
              <a:t>sistema</a:t>
            </a:r>
            <a:r>
              <a:rPr lang="en-US" sz="2400" b="1" dirty="0">
                <a:latin typeface="Candara" panose="020E0502030303020204" pitchFamily="34" charset="0"/>
              </a:rPr>
              <a:t>: </a:t>
            </a:r>
            <a:r>
              <a:rPr lang="es-CL" sz="2400" b="1" dirty="0">
                <a:latin typeface="Candara" panose="020E0502030303020204" pitchFamily="34" charset="0"/>
              </a:rPr>
              <a:t>Exposición variables clave Consulta sobre el Clima de la Igualdad en ALC</a:t>
            </a:r>
            <a:endParaRPr lang="en-US" sz="2400" b="1" dirty="0"/>
          </a:p>
        </p:txBody>
      </p:sp>
      <p:sp>
        <p:nvSpPr>
          <p:cNvPr id="5" name="Footer Placeholder 4"/>
          <p:cNvSpPr>
            <a:spLocks noGrp="1"/>
          </p:cNvSpPr>
          <p:nvPr>
            <p:ph type="ftr" sz="quarter" idx="11"/>
          </p:nvPr>
        </p:nvSpPr>
        <p:spPr/>
        <p:txBody>
          <a:bodyPr/>
          <a:lstStyle/>
          <a:p>
            <a:r>
              <a:rPr lang="es-ES_tradnl"/>
              <a:t>Taller Planificación Prospectiva CEPAL-ILPES</a:t>
            </a:r>
            <a:endParaRPr lang="es-ES"/>
          </a:p>
        </p:txBody>
      </p:sp>
      <p:sp>
        <p:nvSpPr>
          <p:cNvPr id="6" name="Slide Number Placeholder 5"/>
          <p:cNvSpPr>
            <a:spLocks noGrp="1"/>
          </p:cNvSpPr>
          <p:nvPr>
            <p:ph type="sldNum" sz="quarter" idx="12"/>
          </p:nvPr>
        </p:nvSpPr>
        <p:spPr/>
        <p:txBody>
          <a:bodyPr/>
          <a:lstStyle/>
          <a:p>
            <a:fld id="{6FA07E81-0E39-814A-9B61-69349160A62E}" type="slidenum">
              <a:rPr lang="es-ES" smtClean="0"/>
              <a:pPr/>
              <a:t>22</a:t>
            </a:fld>
            <a:endParaRPr lang="es-ES"/>
          </a:p>
        </p:txBody>
      </p:sp>
    </p:spTree>
    <p:extLst>
      <p:ext uri="{BB962C8B-B14F-4D97-AF65-F5344CB8AC3E}">
        <p14:creationId xmlns="" xmlns:p14="http://schemas.microsoft.com/office/powerpoint/2010/main" val="394317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latin typeface="Candara" panose="020E0502030303020204" pitchFamily="34" charset="0"/>
              </a:rPr>
              <a:t>El Clima de la Igualdad en ALC al 2030:</a:t>
            </a:r>
            <a:br>
              <a:rPr lang="en-US" sz="2800" b="1" dirty="0">
                <a:latin typeface="Candara" panose="020E0502030303020204" pitchFamily="34" charset="0"/>
              </a:rPr>
            </a:br>
            <a:r>
              <a:rPr lang="en-US" sz="2800" b="1" dirty="0">
                <a:latin typeface="Candara" panose="020E0502030303020204" pitchFamily="34" charset="0"/>
              </a:rPr>
              <a:t>Bases para la </a:t>
            </a:r>
            <a:r>
              <a:rPr lang="en-US" sz="2800" b="1" dirty="0" err="1">
                <a:latin typeface="Candara" panose="020E0502030303020204" pitchFamily="34" charset="0"/>
              </a:rPr>
              <a:t>definición</a:t>
            </a:r>
            <a:r>
              <a:rPr lang="en-US" sz="2800" b="1" dirty="0">
                <a:latin typeface="Candara" panose="020E0502030303020204" pitchFamily="34" charset="0"/>
              </a:rPr>
              <a:t> del sistema de estudio</a:t>
            </a:r>
            <a:endParaRPr lang="es-CL" sz="2800" b="1" dirty="0">
              <a:latin typeface="Candara" panose="020E0502030303020204" pitchFamily="34" charset="0"/>
            </a:endParaRPr>
          </a:p>
        </p:txBody>
      </p:sp>
      <p:sp>
        <p:nvSpPr>
          <p:cNvPr id="3" name="Content Placeholder 2"/>
          <p:cNvSpPr>
            <a:spLocks noGrp="1"/>
          </p:cNvSpPr>
          <p:nvPr>
            <p:ph idx="1"/>
          </p:nvPr>
        </p:nvSpPr>
        <p:spPr>
          <a:xfrm>
            <a:off x="364067" y="1162431"/>
            <a:ext cx="8229600" cy="5286604"/>
          </a:xfrm>
        </p:spPr>
        <p:txBody>
          <a:bodyPr>
            <a:normAutofit fontScale="62500" lnSpcReduction="20000"/>
          </a:bodyPr>
          <a:lstStyle/>
          <a:p>
            <a:pPr>
              <a:lnSpc>
                <a:spcPct val="120000"/>
              </a:lnSpc>
              <a:spcBef>
                <a:spcPts val="1200"/>
              </a:spcBef>
              <a:spcAft>
                <a:spcPts val="600"/>
              </a:spcAft>
            </a:pPr>
            <a:r>
              <a:rPr lang="es-CL" dirty="0">
                <a:latin typeface="Candara" panose="020E0502030303020204" pitchFamily="34" charset="0"/>
              </a:rPr>
              <a:t>La Consulta del Clima de la Igualdad es un ejercicio de indagación a especialistas de la región, acerca de sus opiniones sobre la trayectoria de las brechas del desarrollo en la región, identificadas en los documentos de los últimos cuatro periodos de sesiones de la CEPAL: “La hora de la igualdad: brechas por cerrar, caminos por abrir” (2010), “Cambio estructural para la igualdad: una visión integrada del desarrollo) (2012), “Pactos para la Igualdad: hacia un futuro sostenible”(2014) y “Horizontes 2030: la igualdad en el centro del desarrollo sostenible” (2016). </a:t>
            </a:r>
          </a:p>
          <a:p>
            <a:pPr>
              <a:lnSpc>
                <a:spcPct val="120000"/>
              </a:lnSpc>
              <a:spcBef>
                <a:spcPts val="1200"/>
              </a:spcBef>
              <a:spcAft>
                <a:spcPts val="600"/>
              </a:spcAft>
            </a:pPr>
            <a:r>
              <a:rPr lang="es-CL" dirty="0">
                <a:latin typeface="Candara" panose="020E0502030303020204" pitchFamily="34" charset="0"/>
              </a:rPr>
              <a:t>Las ocho brechas consultadas fueron las siguientes: </a:t>
            </a:r>
            <a:r>
              <a:rPr lang="es-CL" b="1" u="sng" dirty="0">
                <a:solidFill>
                  <a:schemeClr val="accent5">
                    <a:lumMod val="75000"/>
                  </a:schemeClr>
                </a:solidFill>
                <a:latin typeface="Candara" panose="020E0502030303020204" pitchFamily="34" charset="0"/>
              </a:rPr>
              <a:t>1) de crecimiento económico, 2) fiscal, 3) de productividad, 4) territorial, 5) de género, 6) social, 7) del mercado del trabajo y 8) de sostenibilidad ambiental.  </a:t>
            </a:r>
          </a:p>
          <a:p>
            <a:pPr>
              <a:lnSpc>
                <a:spcPct val="120000"/>
              </a:lnSpc>
              <a:spcBef>
                <a:spcPts val="1200"/>
              </a:spcBef>
              <a:spcAft>
                <a:spcPts val="600"/>
              </a:spcAft>
            </a:pPr>
            <a:r>
              <a:rPr lang="es-ES_tradnl" dirty="0">
                <a:latin typeface="Candara" panose="020E0502030303020204" pitchFamily="34" charset="0"/>
              </a:rPr>
              <a:t>Para el caso de la Consulta del Clima de la Igualdad los dominios corresponden a las ocho brechas del desarrollo y las variables, son los 49 factores en que estas se descomponen. </a:t>
            </a:r>
            <a:endParaRPr lang="es-CL" b="1" u="sng" dirty="0">
              <a:solidFill>
                <a:schemeClr val="accent5">
                  <a:lumMod val="75000"/>
                </a:schemeClr>
              </a:solidFill>
              <a:latin typeface="Candara" panose="020E0502030303020204" pitchFamily="34" charset="0"/>
            </a:endParaRPr>
          </a:p>
          <a:p>
            <a:pPr>
              <a:lnSpc>
                <a:spcPct val="120000"/>
              </a:lnSpc>
              <a:spcBef>
                <a:spcPts val="1200"/>
              </a:spcBef>
              <a:spcAft>
                <a:spcPts val="600"/>
              </a:spcAft>
            </a:pP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23</a:t>
            </a:fld>
            <a:endParaRPr lang="es-ES"/>
          </a:p>
        </p:txBody>
      </p:sp>
    </p:spTree>
    <p:extLst>
      <p:ext uri="{BB962C8B-B14F-4D97-AF65-F5344CB8AC3E}">
        <p14:creationId xmlns="" xmlns:p14="http://schemas.microsoft.com/office/powerpoint/2010/main" val="323219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24</a:t>
            </a:fld>
            <a:endParaRPr lang="es-ES"/>
          </a:p>
        </p:txBody>
      </p:sp>
      <p:sp>
        <p:nvSpPr>
          <p:cNvPr id="5" name="Título 4"/>
          <p:cNvSpPr>
            <a:spLocks noGrp="1"/>
          </p:cNvSpPr>
          <p:nvPr>
            <p:ph type="title"/>
          </p:nvPr>
        </p:nvSpPr>
        <p:spPr/>
        <p:txBody>
          <a:bodyPr/>
          <a:lstStyle/>
          <a:p>
            <a:r>
              <a:rPr lang="es-GT" b="1" dirty="0">
                <a:latin typeface="+mn-lt"/>
              </a:rPr>
              <a:t>Brechas de desarrollo</a:t>
            </a:r>
          </a:p>
        </p:txBody>
      </p:sp>
      <p:pic>
        <p:nvPicPr>
          <p:cNvPr id="6" name="Imagen 5"/>
          <p:cNvPicPr>
            <a:picLocks noChangeAspect="1"/>
          </p:cNvPicPr>
          <p:nvPr/>
        </p:nvPicPr>
        <p:blipFill rotWithShape="1">
          <a:blip r:embed="rId2"/>
          <a:srcRect l="26644" t="18645" r="27808" b="5860"/>
          <a:stretch/>
        </p:blipFill>
        <p:spPr>
          <a:xfrm>
            <a:off x="1492973" y="1017962"/>
            <a:ext cx="5928699" cy="5527508"/>
          </a:xfrm>
          <a:prstGeom prst="rect">
            <a:avLst/>
          </a:prstGeom>
        </p:spPr>
      </p:pic>
    </p:spTree>
    <p:extLst>
      <p:ext uri="{BB962C8B-B14F-4D97-AF65-F5344CB8AC3E}">
        <p14:creationId xmlns="" xmlns:p14="http://schemas.microsoft.com/office/powerpoint/2010/main" val="249114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4067" y="1074804"/>
            <a:ext cx="4289414" cy="481235"/>
          </a:xfrm>
        </p:spPr>
        <p:style>
          <a:lnRef idx="1">
            <a:schemeClr val="accent1"/>
          </a:lnRef>
          <a:fillRef idx="3">
            <a:schemeClr val="accent1"/>
          </a:fillRef>
          <a:effectRef idx="2">
            <a:schemeClr val="accent1"/>
          </a:effectRef>
          <a:fontRef idx="minor">
            <a:schemeClr val="lt1"/>
          </a:fontRef>
        </p:style>
        <p:txBody>
          <a:bodyPr>
            <a:normAutofit/>
          </a:bodyPr>
          <a:lstStyle/>
          <a:p>
            <a:pPr marL="118872" indent="0" algn="ctr">
              <a:buNone/>
            </a:pPr>
            <a:r>
              <a:rPr lang="es-ES_tradnl" sz="2000" dirty="0">
                <a:latin typeface="Candara" panose="020E0502030303020204" pitchFamily="34" charset="0"/>
              </a:rPr>
              <a:t>Brecha de crecimiento económico </a:t>
            </a:r>
          </a:p>
        </p:txBody>
      </p:sp>
      <p:sp>
        <p:nvSpPr>
          <p:cNvPr id="7" name="Title 6"/>
          <p:cNvSpPr>
            <a:spLocks noGrp="1"/>
          </p:cNvSpPr>
          <p:nvPr>
            <p:ph type="title"/>
          </p:nvPr>
        </p:nvSpPr>
        <p:spPr/>
        <p:txBody>
          <a:bodyPr>
            <a:normAutofit fontScale="90000"/>
          </a:bodyPr>
          <a:lstStyle/>
          <a:p>
            <a:r>
              <a:rPr lang="es-ES_tradnl" b="1" dirty="0">
                <a:latin typeface="Candara" panose="020E0502030303020204" pitchFamily="34" charset="0"/>
              </a:rPr>
              <a:t>Ejemplo Consulta del Clima de la Igualdad</a:t>
            </a:r>
            <a:endParaRPr lang="en-US" b="1" dirty="0"/>
          </a:p>
        </p:txBody>
      </p:sp>
      <p:sp>
        <p:nvSpPr>
          <p:cNvPr id="4" name="Flecha derecha 3"/>
          <p:cNvSpPr/>
          <p:nvPr/>
        </p:nvSpPr>
        <p:spPr>
          <a:xfrm>
            <a:off x="4843182" y="126425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uadroTexto 4"/>
          <p:cNvSpPr txBox="1"/>
          <p:nvPr/>
        </p:nvSpPr>
        <p:spPr>
          <a:xfrm>
            <a:off x="6104964" y="1103245"/>
            <a:ext cx="227703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_tradnl">
                <a:solidFill>
                  <a:schemeClr val="tx1"/>
                </a:solidFill>
                <a:latin typeface="Candara" panose="020E0502030303020204" pitchFamily="34" charset="0"/>
              </a:rPr>
              <a:t>Dominio</a:t>
            </a:r>
          </a:p>
        </p:txBody>
      </p:sp>
      <p:sp>
        <p:nvSpPr>
          <p:cNvPr id="8" name="CuadroTexto 7"/>
          <p:cNvSpPr txBox="1"/>
          <p:nvPr/>
        </p:nvSpPr>
        <p:spPr>
          <a:xfrm>
            <a:off x="484094" y="1748076"/>
            <a:ext cx="4087906" cy="452431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342900" indent="-342900">
              <a:buFont typeface="+mj-lt"/>
              <a:buAutoNum type="arabicPeriod"/>
            </a:pPr>
            <a:r>
              <a:rPr lang="es-ES_tradnl" dirty="0">
                <a:solidFill>
                  <a:schemeClr val="tx1"/>
                </a:solidFill>
                <a:latin typeface="Candara" panose="020E0502030303020204" pitchFamily="34" charset="0"/>
              </a:rPr>
              <a:t>Comercio </a:t>
            </a:r>
            <a:r>
              <a:rPr lang="es-ES_tradnl" dirty="0" err="1">
                <a:solidFill>
                  <a:schemeClr val="tx1"/>
                </a:solidFill>
                <a:latin typeface="Candara" panose="020E0502030303020204" pitchFamily="34" charset="0"/>
              </a:rPr>
              <a:t>intra</a:t>
            </a:r>
            <a:r>
              <a:rPr lang="es-ES_tradnl" dirty="0">
                <a:solidFill>
                  <a:schemeClr val="tx1"/>
                </a:solidFill>
                <a:latin typeface="Candara" panose="020E0502030303020204" pitchFamily="34" charset="0"/>
              </a:rPr>
              <a:t> regional en ALC</a:t>
            </a:r>
          </a:p>
          <a:p>
            <a:pPr marL="342900" indent="-342900">
              <a:buFont typeface="+mj-lt"/>
              <a:buAutoNum type="arabicPeriod"/>
            </a:pPr>
            <a:r>
              <a:rPr lang="es-ES_tradnl" dirty="0">
                <a:solidFill>
                  <a:schemeClr val="tx1"/>
                </a:solidFill>
                <a:latin typeface="Candara" panose="020E0502030303020204" pitchFamily="34" charset="0"/>
              </a:rPr>
              <a:t>Brecha PIB Sudamérica v/s resto de ALC</a:t>
            </a:r>
          </a:p>
          <a:p>
            <a:pPr marL="342900" indent="-342900">
              <a:buFont typeface="+mj-lt"/>
              <a:buAutoNum type="arabicPeriod"/>
            </a:pPr>
            <a:r>
              <a:rPr lang="es-ES_tradnl" dirty="0">
                <a:solidFill>
                  <a:schemeClr val="tx1"/>
                </a:solidFill>
                <a:latin typeface="Candara" panose="020E0502030303020204" pitchFamily="34" charset="0"/>
              </a:rPr>
              <a:t>Promedio crecimiento PIB Sudamérica</a:t>
            </a:r>
          </a:p>
          <a:p>
            <a:pPr marL="342900" indent="-342900">
              <a:buFont typeface="+mj-lt"/>
              <a:buAutoNum type="arabicPeriod"/>
            </a:pPr>
            <a:r>
              <a:rPr lang="es-ES_tradnl" dirty="0">
                <a:solidFill>
                  <a:schemeClr val="tx1"/>
                </a:solidFill>
                <a:latin typeface="Candara" panose="020E0502030303020204" pitchFamily="34" charset="0"/>
              </a:rPr>
              <a:t>Promedio tasa de inversión de ALC </a:t>
            </a:r>
          </a:p>
          <a:p>
            <a:pPr marL="342900" indent="-342900">
              <a:buFont typeface="+mj-lt"/>
              <a:buAutoNum type="arabicPeriod"/>
            </a:pPr>
            <a:r>
              <a:rPr lang="es-ES_tradnl" dirty="0">
                <a:solidFill>
                  <a:schemeClr val="tx1"/>
                </a:solidFill>
                <a:latin typeface="Candara" panose="020E0502030303020204" pitchFamily="34" charset="0"/>
              </a:rPr>
              <a:t>Participación de las exportaciones manufactureras de ALC en el total de las exportaciones</a:t>
            </a:r>
          </a:p>
          <a:p>
            <a:pPr marL="342900" indent="-342900">
              <a:buFont typeface="+mj-lt"/>
              <a:buAutoNum type="arabicPeriod"/>
            </a:pPr>
            <a:r>
              <a:rPr lang="es-ES_tradnl" dirty="0">
                <a:solidFill>
                  <a:schemeClr val="tx1"/>
                </a:solidFill>
                <a:latin typeface="Candara" panose="020E0502030303020204" pitchFamily="34" charset="0"/>
              </a:rPr>
              <a:t>Participación de las materias primas  y manufactureras basadas en recursos naturales en el total de las exportaciones </a:t>
            </a:r>
          </a:p>
          <a:p>
            <a:pPr marL="342900" indent="-342900">
              <a:buFont typeface="+mj-lt"/>
              <a:buAutoNum type="arabicPeriod"/>
            </a:pPr>
            <a:r>
              <a:rPr lang="es-ES_tradnl" dirty="0">
                <a:solidFill>
                  <a:schemeClr val="tx1"/>
                </a:solidFill>
                <a:latin typeface="Candara" panose="020E0502030303020204" pitchFamily="34" charset="0"/>
              </a:rPr>
              <a:t>Promedio crecimiento PIB mundial</a:t>
            </a:r>
          </a:p>
          <a:p>
            <a:pPr marL="342900" indent="-342900">
              <a:buFont typeface="+mj-lt"/>
              <a:buAutoNum type="arabicPeriod"/>
            </a:pPr>
            <a:r>
              <a:rPr lang="es-ES_tradnl" dirty="0">
                <a:solidFill>
                  <a:schemeClr val="tx1"/>
                </a:solidFill>
                <a:latin typeface="Candara" panose="020E0502030303020204" pitchFamily="34" charset="0"/>
              </a:rPr>
              <a:t>Participación de EUA en destino de las exportaciones de ALC</a:t>
            </a:r>
          </a:p>
        </p:txBody>
      </p:sp>
      <p:sp>
        <p:nvSpPr>
          <p:cNvPr id="12" name="Cerrar llave 11"/>
          <p:cNvSpPr/>
          <p:nvPr/>
        </p:nvSpPr>
        <p:spPr>
          <a:xfrm>
            <a:off x="4843182" y="1824276"/>
            <a:ext cx="936000" cy="4269000"/>
          </a:xfrm>
          <a:prstGeom prst="rightBrace">
            <a:avLst>
              <a:gd name="adj1" fmla="val 8333"/>
              <a:gd name="adj2" fmla="val 47148"/>
            </a:avLst>
          </a:prstGeom>
          <a:ln w="8572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4" name="CuadroTexto 13"/>
          <p:cNvSpPr txBox="1"/>
          <p:nvPr/>
        </p:nvSpPr>
        <p:spPr>
          <a:xfrm>
            <a:off x="6109446" y="3640901"/>
            <a:ext cx="2277035"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_tradnl">
                <a:solidFill>
                  <a:schemeClr val="tx1"/>
                </a:solidFill>
                <a:latin typeface="Candara" panose="020E0502030303020204" pitchFamily="34" charset="0"/>
              </a:rPr>
              <a:t>Variables</a:t>
            </a:r>
          </a:p>
        </p:txBody>
      </p:sp>
      <p:sp>
        <p:nvSpPr>
          <p:cNvPr id="9" name="Footer Placeholder 8"/>
          <p:cNvSpPr>
            <a:spLocks noGrp="1"/>
          </p:cNvSpPr>
          <p:nvPr>
            <p:ph type="ftr" sz="quarter" idx="11"/>
          </p:nvPr>
        </p:nvSpPr>
        <p:spPr/>
        <p:txBody>
          <a:bodyPr/>
          <a:lstStyle/>
          <a:p>
            <a:r>
              <a:rPr lang="es-ES_tradnl"/>
              <a:t>Taller Planificación Prospectiva CEPAL-ILPES</a:t>
            </a:r>
            <a:endParaRPr lang="es-ES"/>
          </a:p>
        </p:txBody>
      </p:sp>
      <p:sp>
        <p:nvSpPr>
          <p:cNvPr id="10" name="Slide Number Placeholder 9"/>
          <p:cNvSpPr>
            <a:spLocks noGrp="1"/>
          </p:cNvSpPr>
          <p:nvPr>
            <p:ph type="sldNum" sz="quarter" idx="12"/>
          </p:nvPr>
        </p:nvSpPr>
        <p:spPr>
          <a:xfrm>
            <a:off x="8686800" y="6492875"/>
            <a:ext cx="457200" cy="365125"/>
          </a:xfrm>
        </p:spPr>
        <p:txBody>
          <a:bodyPr/>
          <a:lstStyle/>
          <a:p>
            <a:fld id="{6FA07E81-0E39-814A-9B61-69349160A62E}" type="slidenum">
              <a:rPr lang="es-ES" smtClean="0"/>
              <a:pPr/>
              <a:t>25</a:t>
            </a:fld>
            <a:endParaRPr lang="es-ES" dirty="0"/>
          </a:p>
        </p:txBody>
      </p:sp>
    </p:spTree>
    <p:extLst>
      <p:ext uri="{BB962C8B-B14F-4D97-AF65-F5344CB8AC3E}">
        <p14:creationId xmlns="" xmlns:p14="http://schemas.microsoft.com/office/powerpoint/2010/main" val="299885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Metodología</a:t>
            </a:r>
            <a:r>
              <a:rPr lang="en-US" b="1" dirty="0">
                <a:latin typeface="Candara" panose="020E0502030303020204" pitchFamily="34" charset="0"/>
              </a:rPr>
              <a:t> DELPHI</a:t>
            </a:r>
            <a:endParaRPr lang="es-CL" b="1" dirty="0">
              <a:latin typeface="Candara" panose="020E0502030303020204" pitchFamily="34" charset="0"/>
            </a:endParaRPr>
          </a:p>
        </p:txBody>
      </p:sp>
      <p:sp>
        <p:nvSpPr>
          <p:cNvPr id="3" name="Content Placeholder 2"/>
          <p:cNvSpPr>
            <a:spLocks noGrp="1"/>
          </p:cNvSpPr>
          <p:nvPr>
            <p:ph idx="1"/>
          </p:nvPr>
        </p:nvSpPr>
        <p:spPr>
          <a:xfrm>
            <a:off x="364067" y="1083734"/>
            <a:ext cx="8229600" cy="5409141"/>
          </a:xfrm>
        </p:spPr>
        <p:txBody>
          <a:bodyPr>
            <a:normAutofit fontScale="70000" lnSpcReduction="20000"/>
          </a:bodyPr>
          <a:lstStyle/>
          <a:p>
            <a:pPr>
              <a:lnSpc>
                <a:spcPct val="120000"/>
              </a:lnSpc>
              <a:spcBef>
                <a:spcPts val="1200"/>
              </a:spcBef>
              <a:spcAft>
                <a:spcPts val="600"/>
              </a:spcAft>
            </a:pPr>
            <a:r>
              <a:rPr lang="es-ES_tradnl" dirty="0">
                <a:latin typeface="Candara" panose="020E0502030303020204" pitchFamily="34" charset="0"/>
              </a:rPr>
              <a:t>El método Delphi constituye una estrategia de análisis de opinión experta que puede ser entendida como un tipo especifico de entrevista en grupo aunque con características particulares (Del </a:t>
            </a:r>
            <a:r>
              <a:rPr lang="es-ES_tradnl" dirty="0" err="1">
                <a:latin typeface="Candara" panose="020E0502030303020204" pitchFamily="34" charset="0"/>
              </a:rPr>
              <a:t>Rincón</a:t>
            </a:r>
            <a:r>
              <a:rPr lang="es-ES_tradnl" dirty="0">
                <a:latin typeface="Candara" panose="020E0502030303020204" pitchFamily="34" charset="0"/>
              </a:rPr>
              <a:t> et al., 1995; Ruiz </a:t>
            </a:r>
            <a:r>
              <a:rPr lang="es-ES_tradnl" dirty="0" err="1">
                <a:latin typeface="Candara" panose="020E0502030303020204" pitchFamily="34" charset="0"/>
              </a:rPr>
              <a:t>Olabuénaga</a:t>
            </a:r>
            <a:r>
              <a:rPr lang="es-ES_tradnl" dirty="0">
                <a:latin typeface="Candara" panose="020E0502030303020204" pitchFamily="34" charset="0"/>
              </a:rPr>
              <a:t> y </a:t>
            </a:r>
            <a:r>
              <a:rPr lang="es-ES_tradnl" dirty="0" err="1">
                <a:latin typeface="Candara" panose="020E0502030303020204" pitchFamily="34" charset="0"/>
              </a:rPr>
              <a:t>Ispuzua</a:t>
            </a:r>
            <a:r>
              <a:rPr lang="es-ES_tradnl" dirty="0">
                <a:latin typeface="Candara" panose="020E0502030303020204" pitchFamily="34" charset="0"/>
              </a:rPr>
              <a:t>, 1989).</a:t>
            </a:r>
            <a:endParaRPr lang="es-CL" dirty="0">
              <a:latin typeface="Candara" panose="020E0502030303020204" pitchFamily="34" charset="0"/>
            </a:endParaRPr>
          </a:p>
          <a:p>
            <a:pPr>
              <a:lnSpc>
                <a:spcPct val="120000"/>
              </a:lnSpc>
              <a:spcBef>
                <a:spcPts val="1200"/>
              </a:spcBef>
              <a:spcAft>
                <a:spcPts val="600"/>
              </a:spcAft>
            </a:pPr>
            <a:r>
              <a:rPr lang="es-ES_tradnl" dirty="0">
                <a:latin typeface="Candara" panose="020E0502030303020204" pitchFamily="34" charset="0"/>
              </a:rPr>
              <a:t>El método de consulta tipo Delphi puede describirse como un proceso de </a:t>
            </a:r>
            <a:r>
              <a:rPr lang="es-ES_tradnl" dirty="0" err="1">
                <a:latin typeface="Candara" panose="020E0502030303020204" pitchFamily="34" charset="0"/>
              </a:rPr>
              <a:t>comunicación</a:t>
            </a:r>
            <a:r>
              <a:rPr lang="es-ES_tradnl" dirty="0">
                <a:latin typeface="Candara" panose="020E0502030303020204" pitchFamily="34" charset="0"/>
              </a:rPr>
              <a:t> entre varios sujetos, mediante la </a:t>
            </a:r>
            <a:r>
              <a:rPr lang="es-ES_tradnl" dirty="0" err="1">
                <a:latin typeface="Candara" panose="020E0502030303020204" pitchFamily="34" charset="0"/>
              </a:rPr>
              <a:t>contestación</a:t>
            </a:r>
            <a:r>
              <a:rPr lang="es-ES_tradnl" dirty="0">
                <a:latin typeface="Candara" panose="020E0502030303020204" pitchFamily="34" charset="0"/>
              </a:rPr>
              <a:t> de sucesivos cuestionarios hoy virtuales a través de los que se llega a un consenso en torno una cuestión sin que exista la </a:t>
            </a:r>
            <a:r>
              <a:rPr lang="es-ES_tradnl" dirty="0" err="1">
                <a:latin typeface="Candara" panose="020E0502030303020204" pitchFamily="34" charset="0"/>
              </a:rPr>
              <a:t>interacción</a:t>
            </a:r>
            <a:r>
              <a:rPr lang="es-ES_tradnl" dirty="0">
                <a:latin typeface="Candara" panose="020E0502030303020204" pitchFamily="34" charset="0"/>
              </a:rPr>
              <a:t> personal entre ellos (</a:t>
            </a:r>
            <a:r>
              <a:rPr lang="es-ES_tradnl" dirty="0" err="1">
                <a:latin typeface="Candara" panose="020E0502030303020204" pitchFamily="34" charset="0"/>
              </a:rPr>
              <a:t>Uhl</a:t>
            </a:r>
            <a:r>
              <a:rPr lang="es-ES_tradnl" dirty="0">
                <a:latin typeface="Candara" panose="020E0502030303020204" pitchFamily="34" charset="0"/>
              </a:rPr>
              <a:t>, 1991). </a:t>
            </a:r>
          </a:p>
          <a:p>
            <a:pPr>
              <a:lnSpc>
                <a:spcPct val="120000"/>
              </a:lnSpc>
              <a:spcBef>
                <a:spcPts val="1200"/>
              </a:spcBef>
              <a:spcAft>
                <a:spcPts val="600"/>
              </a:spcAft>
            </a:pPr>
            <a:r>
              <a:rPr lang="es-ES_tradnl" dirty="0">
                <a:latin typeface="Candara" panose="020E0502030303020204" pitchFamily="34" charset="0"/>
              </a:rPr>
              <a:t>El objetivo central de este método es, por lo tanto, consensuar la </a:t>
            </a:r>
            <a:r>
              <a:rPr lang="es-ES_tradnl" dirty="0" err="1">
                <a:latin typeface="Candara" panose="020E0502030303020204" pitchFamily="34" charset="0"/>
              </a:rPr>
              <a:t>opinión</a:t>
            </a:r>
            <a:r>
              <a:rPr lang="es-ES_tradnl" dirty="0">
                <a:latin typeface="Candara" panose="020E0502030303020204" pitchFamily="34" charset="0"/>
              </a:rPr>
              <a:t> de un grupo de personas  expertas en torno a una determinada </a:t>
            </a:r>
            <a:r>
              <a:rPr lang="es-ES_tradnl" dirty="0" err="1">
                <a:latin typeface="Candara" panose="020E0502030303020204" pitchFamily="34" charset="0"/>
              </a:rPr>
              <a:t>problemática</a:t>
            </a:r>
            <a:r>
              <a:rPr lang="es-ES_tradnl" dirty="0">
                <a:latin typeface="Candara" panose="020E0502030303020204" pitchFamily="34" charset="0"/>
              </a:rPr>
              <a:t>, cuyas soluciones o posible </a:t>
            </a:r>
            <a:r>
              <a:rPr lang="es-ES_tradnl" dirty="0" err="1">
                <a:latin typeface="Candara" panose="020E0502030303020204" pitchFamily="34" charset="0"/>
              </a:rPr>
              <a:t>situación</a:t>
            </a:r>
            <a:r>
              <a:rPr lang="es-ES_tradnl" dirty="0">
                <a:latin typeface="Candara" panose="020E0502030303020204" pitchFamily="34" charset="0"/>
              </a:rPr>
              <a:t> futura es difícil de anticipar, lo que la convierte en un método poderoso de análisis de problemas complejos.</a:t>
            </a: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26</a:t>
            </a:fld>
            <a:endParaRPr lang="es-ES"/>
          </a:p>
        </p:txBody>
      </p:sp>
    </p:spTree>
    <p:extLst>
      <p:ext uri="{BB962C8B-B14F-4D97-AF65-F5344CB8AC3E}">
        <p14:creationId xmlns="" xmlns:p14="http://schemas.microsoft.com/office/powerpoint/2010/main" val="243498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Metodología</a:t>
            </a:r>
            <a:r>
              <a:rPr lang="en-US" b="1" dirty="0">
                <a:latin typeface="Candara" panose="020E0502030303020204" pitchFamily="34" charset="0"/>
              </a:rPr>
              <a:t> DELPHI</a:t>
            </a:r>
            <a:endParaRPr lang="es-CL" b="1" dirty="0">
              <a:latin typeface="Candara" panose="020E0502030303020204" pitchFamily="34" charset="0"/>
            </a:endParaRPr>
          </a:p>
        </p:txBody>
      </p:sp>
      <p:sp>
        <p:nvSpPr>
          <p:cNvPr id="3" name="Content Placeholder 2"/>
          <p:cNvSpPr>
            <a:spLocks noGrp="1"/>
          </p:cNvSpPr>
          <p:nvPr>
            <p:ph idx="1"/>
          </p:nvPr>
        </p:nvSpPr>
        <p:spPr>
          <a:xfrm>
            <a:off x="364066" y="1083734"/>
            <a:ext cx="8447993" cy="4357399"/>
          </a:xfrm>
        </p:spPr>
        <p:txBody>
          <a:bodyPr>
            <a:noAutofit/>
          </a:bodyPr>
          <a:lstStyle/>
          <a:p>
            <a:pPr marL="0" indent="0">
              <a:spcBef>
                <a:spcPts val="1200"/>
              </a:spcBef>
              <a:spcAft>
                <a:spcPts val="600"/>
              </a:spcAft>
              <a:buNone/>
            </a:pPr>
            <a:r>
              <a:rPr lang="es-ES_tradnl" sz="1800" dirty="0">
                <a:latin typeface="Candara" panose="020E0502030303020204" pitchFamily="34" charset="0"/>
              </a:rPr>
              <a:t>Son tres las </a:t>
            </a:r>
            <a:r>
              <a:rPr lang="es-ES_tradnl" sz="1800" dirty="0" err="1">
                <a:latin typeface="Candara" panose="020E0502030303020204" pitchFamily="34" charset="0"/>
              </a:rPr>
              <a:t>características</a:t>
            </a:r>
            <a:r>
              <a:rPr lang="es-ES_tradnl" sz="1800" dirty="0">
                <a:latin typeface="Candara" panose="020E0502030303020204" pitchFamily="34" charset="0"/>
              </a:rPr>
              <a:t> </a:t>
            </a:r>
            <a:r>
              <a:rPr lang="es-ES_tradnl" sz="1800" dirty="0" err="1">
                <a:latin typeface="Candara" panose="020E0502030303020204" pitchFamily="34" charset="0"/>
              </a:rPr>
              <a:t>más</a:t>
            </a:r>
            <a:r>
              <a:rPr lang="es-ES_tradnl" sz="1800" dirty="0">
                <a:latin typeface="Candara" panose="020E0502030303020204" pitchFamily="34" charset="0"/>
              </a:rPr>
              <a:t> importantes de las consultas “tipo Delphi”(</a:t>
            </a:r>
            <a:r>
              <a:rPr lang="es-ES_tradnl" sz="1800" dirty="0" err="1">
                <a:latin typeface="Candara" panose="020E0502030303020204" pitchFamily="34" charset="0"/>
              </a:rPr>
              <a:t>Dalkey</a:t>
            </a:r>
            <a:r>
              <a:rPr lang="es-ES_tradnl" sz="1800" dirty="0">
                <a:latin typeface="Candara" panose="020E0502030303020204" pitchFamily="34" charset="0"/>
              </a:rPr>
              <a:t> et al., 1972): el anonimato, la </a:t>
            </a:r>
            <a:r>
              <a:rPr lang="es-ES_tradnl" sz="1800" dirty="0" err="1">
                <a:latin typeface="Candara" panose="020E0502030303020204" pitchFamily="34" charset="0"/>
              </a:rPr>
              <a:t>retroalimentación</a:t>
            </a:r>
            <a:r>
              <a:rPr lang="es-ES_tradnl" sz="1800" dirty="0">
                <a:latin typeface="Candara" panose="020E0502030303020204" pitchFamily="34" charset="0"/>
              </a:rPr>
              <a:t> controlada y el consenso </a:t>
            </a:r>
            <a:r>
              <a:rPr lang="es-ES_tradnl" sz="1800" dirty="0" err="1">
                <a:latin typeface="Candara" panose="020E0502030303020204" pitchFamily="34" charset="0"/>
              </a:rPr>
              <a:t>estadístico</a:t>
            </a:r>
            <a:r>
              <a:rPr lang="es-ES_tradnl" sz="1800" dirty="0">
                <a:latin typeface="Candara" panose="020E0502030303020204" pitchFamily="34" charset="0"/>
              </a:rPr>
              <a:t> del grupo. </a:t>
            </a:r>
            <a:endParaRPr lang="es-CL" sz="1800" dirty="0">
              <a:latin typeface="Candara" panose="020E0502030303020204" pitchFamily="34" charset="0"/>
            </a:endParaRPr>
          </a:p>
          <a:p>
            <a:pPr lvl="0">
              <a:spcBef>
                <a:spcPts val="1200"/>
              </a:spcBef>
              <a:spcAft>
                <a:spcPts val="600"/>
              </a:spcAft>
              <a:buFont typeface="Arial" pitchFamily="34" charset="0"/>
              <a:buChar char="•"/>
            </a:pPr>
            <a:r>
              <a:rPr lang="es-ES_tradnl" sz="1800" b="1" dirty="0">
                <a:latin typeface="Candara" panose="020E0502030303020204" pitchFamily="34" charset="0"/>
              </a:rPr>
              <a:t>El anonimato</a:t>
            </a:r>
            <a:r>
              <a:rPr lang="es-ES_tradnl" sz="1800" dirty="0">
                <a:latin typeface="Candara" panose="020E0502030303020204" pitchFamily="34" charset="0"/>
              </a:rPr>
              <a:t> viene dado porque los miembros del panel no conocen la identidad de los otros participantes. Esto les permite expresar su opinión y cambiarla sin miedo a ser amonestado por otro miembro; además la influencia personal está anulada. </a:t>
            </a:r>
            <a:endParaRPr lang="es-CL" sz="1800" dirty="0">
              <a:latin typeface="Candara" panose="020E0502030303020204" pitchFamily="34" charset="0"/>
            </a:endParaRPr>
          </a:p>
          <a:p>
            <a:pPr lvl="0">
              <a:spcBef>
                <a:spcPts val="1200"/>
              </a:spcBef>
              <a:spcAft>
                <a:spcPts val="600"/>
              </a:spcAft>
              <a:buFont typeface="Arial" pitchFamily="34" charset="0"/>
              <a:buChar char="•"/>
            </a:pPr>
            <a:r>
              <a:rPr lang="es-ES_tradnl" sz="1800" b="1" dirty="0">
                <a:latin typeface="Candara" panose="020E0502030303020204" pitchFamily="34" charset="0"/>
              </a:rPr>
              <a:t>La retroalimentación controlada</a:t>
            </a:r>
            <a:r>
              <a:rPr lang="es-ES_tradnl" sz="1800" dirty="0">
                <a:latin typeface="Candara" panose="020E0502030303020204" pitchFamily="34" charset="0"/>
              </a:rPr>
              <a:t> es posible porque la secuencia de cuestionarios en los que se comunica a los participantes los resultados de la vuelta anterior evitan el </a:t>
            </a:r>
            <a:r>
              <a:rPr lang="es-ES_tradnl" sz="1800" dirty="0" err="1">
                <a:latin typeface="Candara" panose="020E0502030303020204" pitchFamily="34" charset="0"/>
              </a:rPr>
              <a:t>ruído</a:t>
            </a:r>
            <a:r>
              <a:rPr lang="es-ES_tradnl" sz="1800" dirty="0">
                <a:latin typeface="Candara" panose="020E0502030303020204" pitchFamily="34" charset="0"/>
              </a:rPr>
              <a:t> semántico, ya que la </a:t>
            </a:r>
            <a:r>
              <a:rPr lang="es-ES_tradnl" sz="1800" dirty="0" err="1">
                <a:latin typeface="Candara" panose="020E0502030303020204" pitchFamily="34" charset="0"/>
              </a:rPr>
              <a:t>discusión</a:t>
            </a:r>
            <a:r>
              <a:rPr lang="es-ES_tradnl" sz="1800" dirty="0">
                <a:latin typeface="Candara" panose="020E0502030303020204" pitchFamily="34" charset="0"/>
              </a:rPr>
              <a:t> puede ser reorientada y pueden evitarse sesgos que distorsionen la marcha de la investigación. </a:t>
            </a:r>
            <a:endParaRPr lang="es-CL" sz="1800" dirty="0">
              <a:latin typeface="Candara" panose="020E0502030303020204" pitchFamily="34" charset="0"/>
            </a:endParaRPr>
          </a:p>
          <a:p>
            <a:pPr lvl="0">
              <a:spcBef>
                <a:spcPts val="1200"/>
              </a:spcBef>
              <a:spcAft>
                <a:spcPts val="600"/>
              </a:spcAft>
              <a:buFont typeface="Arial" pitchFamily="34" charset="0"/>
              <a:buChar char="•"/>
            </a:pPr>
            <a:r>
              <a:rPr lang="es-ES_tradnl" sz="1800" b="1" dirty="0">
                <a:latin typeface="Candara" panose="020E0502030303020204" pitchFamily="34" charset="0"/>
              </a:rPr>
              <a:t>El consenso estadístico</a:t>
            </a:r>
            <a:r>
              <a:rPr lang="es-ES_tradnl" sz="1800" dirty="0">
                <a:latin typeface="Candara" panose="020E0502030303020204" pitchFamily="34" charset="0"/>
              </a:rPr>
              <a:t> se consigue porque cada miembro recibe </a:t>
            </a:r>
            <a:r>
              <a:rPr lang="es-ES_tradnl" sz="1800" dirty="0" err="1">
                <a:latin typeface="Candara" panose="020E0502030303020204" pitchFamily="34" charset="0"/>
              </a:rPr>
              <a:t>información</a:t>
            </a:r>
            <a:r>
              <a:rPr lang="es-ES_tradnl" sz="1800" dirty="0">
                <a:latin typeface="Candara" panose="020E0502030303020204" pitchFamily="34" charset="0"/>
              </a:rPr>
              <a:t> del grado de acuerdo en que se encuentra con respecto al grupo, pero gracias al anonimato no sabe con respecto a qué sujeto concreto está en </a:t>
            </a:r>
            <a:r>
              <a:rPr lang="es-ES_tradnl" sz="1800" dirty="0" err="1">
                <a:latin typeface="Candara" panose="020E0502030303020204" pitchFamily="34" charset="0"/>
              </a:rPr>
              <a:t>distensión</a:t>
            </a:r>
            <a:r>
              <a:rPr lang="es-ES_tradnl" sz="1800" dirty="0">
                <a:latin typeface="Candara" panose="020E0502030303020204" pitchFamily="34" charset="0"/>
              </a:rPr>
              <a:t>, esto ayuda a proteger los sesgos producidos por el pensamiento del grupo, donde la opinión de una persona o </a:t>
            </a:r>
            <a:r>
              <a:rPr lang="es-ES_tradnl" sz="1800" dirty="0" err="1">
                <a:latin typeface="Candara" panose="020E0502030303020204" pitchFamily="34" charset="0"/>
              </a:rPr>
              <a:t>minoría</a:t>
            </a:r>
            <a:r>
              <a:rPr lang="es-ES_tradnl" sz="1800" dirty="0">
                <a:latin typeface="Candara" panose="020E0502030303020204" pitchFamily="34" charset="0"/>
              </a:rPr>
              <a:t> prestigiosa puede dictar las decisiones de la mayoría.</a:t>
            </a:r>
            <a:endParaRPr lang="es-CL" sz="1800" dirty="0">
              <a:latin typeface="Candara" panose="020E0502030303020204" pitchFamily="34" charset="0"/>
            </a:endParaRPr>
          </a:p>
          <a:p>
            <a:pPr>
              <a:spcBef>
                <a:spcPts val="1200"/>
              </a:spcBef>
              <a:spcAft>
                <a:spcPts val="600"/>
              </a:spcAft>
              <a:buNone/>
            </a:pPr>
            <a:r>
              <a:rPr lang="es-ES_tradnl" sz="1800" dirty="0">
                <a:latin typeface="Candara" panose="020E0502030303020204" pitchFamily="34" charset="0"/>
              </a:rPr>
              <a:t> </a:t>
            </a:r>
            <a:endParaRPr lang="es-CL" sz="1800" dirty="0">
              <a:latin typeface="Candara" panose="020E0502030303020204" pitchFamily="34" charset="0"/>
            </a:endParaRPr>
          </a:p>
          <a:p>
            <a:pPr>
              <a:spcBef>
                <a:spcPts val="1200"/>
              </a:spcBef>
              <a:spcAft>
                <a:spcPts val="600"/>
              </a:spcAft>
            </a:pPr>
            <a:endParaRPr lang="es-CL" sz="18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27</a:t>
            </a:fld>
            <a:endParaRPr lang="es-ES"/>
          </a:p>
        </p:txBody>
      </p:sp>
    </p:spTree>
    <p:extLst>
      <p:ext uri="{BB962C8B-B14F-4D97-AF65-F5344CB8AC3E}">
        <p14:creationId xmlns="" xmlns:p14="http://schemas.microsoft.com/office/powerpoint/2010/main" val="329091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Metodología</a:t>
            </a:r>
            <a:r>
              <a:rPr lang="en-US" b="1" dirty="0">
                <a:latin typeface="Candara" panose="020E0502030303020204" pitchFamily="34" charset="0"/>
              </a:rPr>
              <a:t> DELPHI</a:t>
            </a:r>
            <a:endParaRPr lang="es-CL" b="1" dirty="0">
              <a:latin typeface="Candara" panose="020E0502030303020204" pitchFamily="34" charset="0"/>
            </a:endParaRPr>
          </a:p>
        </p:txBody>
      </p:sp>
      <p:sp>
        <p:nvSpPr>
          <p:cNvPr id="3" name="Content Placeholder 2"/>
          <p:cNvSpPr>
            <a:spLocks noGrp="1"/>
          </p:cNvSpPr>
          <p:nvPr>
            <p:ph idx="1"/>
          </p:nvPr>
        </p:nvSpPr>
        <p:spPr>
          <a:xfrm>
            <a:off x="364067" y="1083734"/>
            <a:ext cx="8661126" cy="5511219"/>
          </a:xfrm>
        </p:spPr>
        <p:txBody>
          <a:bodyPr>
            <a:noAutofit/>
          </a:bodyPr>
          <a:lstStyle/>
          <a:p>
            <a:pPr>
              <a:spcBef>
                <a:spcPts val="1200"/>
              </a:spcBef>
              <a:spcAft>
                <a:spcPts val="600"/>
              </a:spcAft>
              <a:buNone/>
            </a:pPr>
            <a:r>
              <a:rPr lang="es-ES_tradnl" sz="2000" b="1" dirty="0">
                <a:latin typeface="Candara" panose="020E0502030303020204" pitchFamily="34" charset="0"/>
              </a:rPr>
              <a:t>El papel de los expertos:</a:t>
            </a:r>
            <a:endParaRPr lang="es-CL" sz="2000" dirty="0">
              <a:latin typeface="Candara" panose="020E0502030303020204" pitchFamily="34" charset="0"/>
            </a:endParaRPr>
          </a:p>
          <a:p>
            <a:pPr>
              <a:spcBef>
                <a:spcPts val="1200"/>
              </a:spcBef>
              <a:spcAft>
                <a:spcPts val="600"/>
              </a:spcAft>
            </a:pPr>
            <a:r>
              <a:rPr lang="es-ES_tradnl" sz="2000" dirty="0">
                <a:latin typeface="Candara" panose="020E0502030303020204" pitchFamily="34" charset="0"/>
              </a:rPr>
              <a:t>Los expertos asumen la responsabilidad de emitir juicios y opiniones, que son las que constituyen el eje del </a:t>
            </a:r>
            <a:r>
              <a:rPr lang="es-ES_tradnl" sz="2000" dirty="0" err="1">
                <a:latin typeface="Candara" panose="020E0502030303020204" pitchFamily="34" charset="0"/>
              </a:rPr>
              <a:t>método</a:t>
            </a:r>
            <a:r>
              <a:rPr lang="es-ES_tradnl" sz="2000" dirty="0">
                <a:latin typeface="Candara" panose="020E0502030303020204" pitchFamily="34" charset="0"/>
              </a:rPr>
              <a:t>. Los criterios para su </a:t>
            </a:r>
            <a:r>
              <a:rPr lang="es-ES_tradnl" sz="2000" dirty="0" err="1">
                <a:latin typeface="Candara" panose="020E0502030303020204" pitchFamily="34" charset="0"/>
              </a:rPr>
              <a:t>selección</a:t>
            </a:r>
            <a:r>
              <a:rPr lang="es-ES_tradnl" sz="2000" dirty="0">
                <a:latin typeface="Candara" panose="020E0502030303020204" pitchFamily="34" charset="0"/>
              </a:rPr>
              <a:t> dependiendo de la naturaleza del tema y el </a:t>
            </a:r>
            <a:r>
              <a:rPr lang="es-ES_tradnl" sz="2000" dirty="0" err="1">
                <a:latin typeface="Candara" panose="020E0502030303020204" pitchFamily="34" charset="0"/>
              </a:rPr>
              <a:t>propósito</a:t>
            </a:r>
            <a:r>
              <a:rPr lang="es-ES_tradnl" sz="2000" dirty="0">
                <a:latin typeface="Candara" panose="020E0502030303020204" pitchFamily="34" charset="0"/>
              </a:rPr>
              <a:t> del estudio </a:t>
            </a:r>
            <a:r>
              <a:rPr lang="es-ES_tradnl" sz="2000" dirty="0" err="1">
                <a:latin typeface="Candara" panose="020E0502030303020204" pitchFamily="34" charset="0"/>
              </a:rPr>
              <a:t>varían</a:t>
            </a:r>
            <a:r>
              <a:rPr lang="es-ES_tradnl" sz="2000" dirty="0">
                <a:latin typeface="Candara" panose="020E0502030303020204" pitchFamily="34" charset="0"/>
              </a:rPr>
              <a:t>. </a:t>
            </a:r>
          </a:p>
          <a:p>
            <a:pPr>
              <a:spcBef>
                <a:spcPts val="1200"/>
              </a:spcBef>
              <a:spcAft>
                <a:spcPts val="600"/>
              </a:spcAft>
            </a:pPr>
            <a:r>
              <a:rPr lang="es-ES_tradnl" sz="2000" dirty="0">
                <a:latin typeface="Candara" panose="020E0502030303020204" pitchFamily="34" charset="0"/>
              </a:rPr>
              <a:t>El </a:t>
            </a:r>
            <a:r>
              <a:rPr lang="es-ES_tradnl" sz="2000" dirty="0" err="1">
                <a:latin typeface="Candara" panose="020E0502030303020204" pitchFamily="34" charset="0"/>
              </a:rPr>
              <a:t>número</a:t>
            </a:r>
            <a:r>
              <a:rPr lang="es-ES_tradnl" sz="2000" dirty="0">
                <a:latin typeface="Candara" panose="020E0502030303020204" pitchFamily="34" charset="0"/>
              </a:rPr>
              <a:t> de expertos también depende de los objetivos y presupuesto de cada estudio. En general, se considera que no deben ser menos de siete expertos y el máximo se considera alrededor de 100.</a:t>
            </a:r>
            <a:endParaRPr lang="es-CL" sz="2000" dirty="0">
              <a:latin typeface="Candara" panose="020E0502030303020204" pitchFamily="34" charset="0"/>
            </a:endParaRPr>
          </a:p>
          <a:p>
            <a:pPr>
              <a:spcBef>
                <a:spcPts val="1200"/>
              </a:spcBef>
              <a:spcAft>
                <a:spcPts val="600"/>
              </a:spcAft>
            </a:pPr>
            <a:r>
              <a:rPr lang="es-ES_tradnl" sz="2000" dirty="0">
                <a:latin typeface="Candara" panose="020E0502030303020204" pitchFamily="34" charset="0"/>
              </a:rPr>
              <a:t>Para evitar el abandono de expertos desde la primera comunicación con ellos, se debe incluir </a:t>
            </a:r>
            <a:r>
              <a:rPr lang="es-ES_tradnl" sz="2000" dirty="0" err="1">
                <a:latin typeface="Candara" panose="020E0502030303020204" pitchFamily="34" charset="0"/>
              </a:rPr>
              <a:t>información</a:t>
            </a:r>
            <a:r>
              <a:rPr lang="es-ES_tradnl" sz="2000" dirty="0">
                <a:latin typeface="Candara" panose="020E0502030303020204" pitchFamily="34" charset="0"/>
              </a:rPr>
              <a:t> escrita sobre los objetivos del estudio, los pasos del </a:t>
            </a:r>
            <a:r>
              <a:rPr lang="es-ES_tradnl" sz="2000" dirty="0" err="1">
                <a:latin typeface="Candara" panose="020E0502030303020204" pitchFamily="34" charset="0"/>
              </a:rPr>
              <a:t>método</a:t>
            </a:r>
            <a:r>
              <a:rPr lang="es-ES_tradnl" sz="2000" dirty="0">
                <a:latin typeface="Candara" panose="020E0502030303020204" pitchFamily="34" charset="0"/>
              </a:rPr>
              <a:t>, el </a:t>
            </a:r>
            <a:r>
              <a:rPr lang="es-ES_tradnl" sz="2000" dirty="0" err="1">
                <a:latin typeface="Candara" panose="020E0502030303020204" pitchFamily="34" charset="0"/>
              </a:rPr>
              <a:t>número</a:t>
            </a:r>
            <a:r>
              <a:rPr lang="es-ES_tradnl" sz="2000" dirty="0">
                <a:latin typeface="Candara" panose="020E0502030303020204" pitchFamily="34" charset="0"/>
              </a:rPr>
              <a:t> de cuestionarios o preguntas, el tiempo para contestarlos, la </a:t>
            </a:r>
            <a:r>
              <a:rPr lang="es-ES_tradnl" sz="2000" dirty="0" err="1">
                <a:latin typeface="Candara" panose="020E0502030303020204" pitchFamily="34" charset="0"/>
              </a:rPr>
              <a:t>duración</a:t>
            </a:r>
            <a:r>
              <a:rPr lang="es-ES_tradnl" sz="2000" dirty="0">
                <a:latin typeface="Candara" panose="020E0502030303020204" pitchFamily="34" charset="0"/>
              </a:rPr>
              <a:t> del proceso, la potencial utilidad de los resultados y el beneficio, que obtienen al participar. Independientemente del medio que se utilice para llevarla a cabo.</a:t>
            </a:r>
            <a:endParaRPr lang="es-CL" sz="2000" dirty="0">
              <a:latin typeface="Candara" panose="020E0502030303020204" pitchFamily="34" charset="0"/>
            </a:endParaRPr>
          </a:p>
          <a:p>
            <a:pPr>
              <a:spcBef>
                <a:spcPts val="1200"/>
              </a:spcBef>
              <a:spcAft>
                <a:spcPts val="600"/>
              </a:spcAft>
            </a:pPr>
            <a:endParaRPr lang="es-CL" sz="20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28</a:t>
            </a:fld>
            <a:endParaRPr lang="es-ES"/>
          </a:p>
        </p:txBody>
      </p:sp>
    </p:spTree>
    <p:extLst>
      <p:ext uri="{BB962C8B-B14F-4D97-AF65-F5344CB8AC3E}">
        <p14:creationId xmlns="" xmlns:p14="http://schemas.microsoft.com/office/powerpoint/2010/main" val="45110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29</a:t>
            </a:fld>
            <a:endParaRPr lang="es-ES"/>
          </a:p>
        </p:txBody>
      </p:sp>
      <p:sp>
        <p:nvSpPr>
          <p:cNvPr id="5" name="Título 4"/>
          <p:cNvSpPr>
            <a:spLocks noGrp="1"/>
          </p:cNvSpPr>
          <p:nvPr>
            <p:ph type="title"/>
          </p:nvPr>
        </p:nvSpPr>
        <p:spPr/>
        <p:txBody>
          <a:bodyPr/>
          <a:lstStyle/>
          <a:p>
            <a:r>
              <a:rPr lang="es-GT" b="1" dirty="0">
                <a:latin typeface="+mj-lt"/>
              </a:rPr>
              <a:t>Pasos</a:t>
            </a:r>
            <a:r>
              <a:rPr lang="es-GT" b="1" dirty="0"/>
              <a:t> del método Delphi</a:t>
            </a:r>
          </a:p>
        </p:txBody>
      </p:sp>
      <p:graphicFrame>
        <p:nvGraphicFramePr>
          <p:cNvPr id="6" name="Diagrama 5"/>
          <p:cNvGraphicFramePr/>
          <p:nvPr>
            <p:extLst>
              <p:ext uri="{D42A27DB-BD31-4B8C-83A1-F6EECF244321}">
                <p14:modId xmlns="" xmlns:p14="http://schemas.microsoft.com/office/powerpoint/2010/main" val="2447792628"/>
              </p:ext>
            </p:extLst>
          </p:nvPr>
        </p:nvGraphicFramePr>
        <p:xfrm>
          <a:off x="501041" y="1202499"/>
          <a:ext cx="8035447" cy="4941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5346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4000" dirty="0">
                <a:latin typeface="Candara" panose="020E0502030303020204" pitchFamily="34" charset="0"/>
              </a:rPr>
              <a:t>Planificación Prospectiva</a:t>
            </a:r>
            <a:endParaRPr lang="es-ES" sz="4000" dirty="0">
              <a:latin typeface="Candara" panose="020E0502030303020204" pitchFamily="34" charset="0"/>
            </a:endParaRPr>
          </a:p>
        </p:txBody>
      </p:sp>
      <p:sp>
        <p:nvSpPr>
          <p:cNvPr id="3" name="Subtítulo 2"/>
          <p:cNvSpPr>
            <a:spLocks noGrp="1"/>
          </p:cNvSpPr>
          <p:nvPr>
            <p:ph type="subTitle" idx="1"/>
          </p:nvPr>
        </p:nvSpPr>
        <p:spPr/>
        <p:txBody>
          <a:bodyPr>
            <a:noAutofit/>
          </a:bodyPr>
          <a:lstStyle/>
          <a:p>
            <a:r>
              <a:rPr lang="es-ES" sz="4000" b="1" dirty="0">
                <a:latin typeface="Candara" panose="020E0502030303020204" pitchFamily="34" charset="0"/>
              </a:rPr>
              <a:t>Aspectos metodológicos</a:t>
            </a:r>
          </a:p>
        </p:txBody>
      </p:sp>
      <p:sp>
        <p:nvSpPr>
          <p:cNvPr id="6" name="Footer Placeholder 5"/>
          <p:cNvSpPr>
            <a:spLocks noGrp="1"/>
          </p:cNvSpPr>
          <p:nvPr>
            <p:ph type="ftr" sz="quarter" idx="3"/>
          </p:nvPr>
        </p:nvSpPr>
        <p:spPr/>
        <p:txBody>
          <a:bodyPr/>
          <a:lstStyle/>
          <a:p>
            <a:r>
              <a:rPr lang="es-ES_tradnl" dirty="0">
                <a:latin typeface="Candara" panose="020E0502030303020204" pitchFamily="34" charset="0"/>
              </a:rPr>
              <a:t>Taller Planificación Prospectiva CEPAL-ILPES</a:t>
            </a:r>
            <a:endParaRPr lang="es-ES" dirty="0">
              <a:latin typeface="Candara" panose="020E0502030303020204" pitchFamily="34" charset="0"/>
            </a:endParaRPr>
          </a:p>
        </p:txBody>
      </p:sp>
      <p:sp>
        <p:nvSpPr>
          <p:cNvPr id="7" name="Slide Number Placeholder 6"/>
          <p:cNvSpPr>
            <a:spLocks noGrp="1"/>
          </p:cNvSpPr>
          <p:nvPr>
            <p:ph type="sldNum" sz="quarter" idx="4"/>
          </p:nvPr>
        </p:nvSpPr>
        <p:spPr/>
        <p:txBody>
          <a:bodyPr/>
          <a:lstStyle/>
          <a:p>
            <a:fld id="{6FA07E81-0E39-814A-9B61-69349160A62E}" type="slidenum">
              <a:rPr lang="es-ES" smtClean="0">
                <a:latin typeface="Candara" panose="020E0502030303020204" pitchFamily="34" charset="0"/>
              </a:rPr>
              <a:pPr/>
              <a:t>3</a:t>
            </a:fld>
            <a:endParaRPr lang="es-ES" dirty="0">
              <a:latin typeface="Candara" panose="020E0502030303020204" pitchFamily="34" charset="0"/>
            </a:endParaRPr>
          </a:p>
        </p:txBody>
      </p:sp>
    </p:spTree>
    <p:extLst>
      <p:ext uri="{BB962C8B-B14F-4D97-AF65-F5344CB8AC3E}">
        <p14:creationId xmlns="" xmlns:p14="http://schemas.microsoft.com/office/powerpoint/2010/main" val="1897010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Metodología</a:t>
            </a:r>
            <a:r>
              <a:rPr lang="en-US" b="1" dirty="0">
                <a:latin typeface="Candara" panose="020E0502030303020204" pitchFamily="34" charset="0"/>
              </a:rPr>
              <a:t> DELPHI</a:t>
            </a:r>
            <a:endParaRPr lang="es-CL" b="1" dirty="0">
              <a:latin typeface="Candara" panose="020E0502030303020204" pitchFamily="34" charset="0"/>
            </a:endParaRPr>
          </a:p>
        </p:txBody>
      </p:sp>
      <p:sp>
        <p:nvSpPr>
          <p:cNvPr id="3" name="Content Placeholder 2"/>
          <p:cNvSpPr>
            <a:spLocks noGrp="1"/>
          </p:cNvSpPr>
          <p:nvPr>
            <p:ph idx="1"/>
          </p:nvPr>
        </p:nvSpPr>
        <p:spPr>
          <a:xfrm>
            <a:off x="364067" y="1083734"/>
            <a:ext cx="8229600" cy="5461736"/>
          </a:xfrm>
        </p:spPr>
        <p:txBody>
          <a:bodyPr>
            <a:normAutofit fontScale="62500" lnSpcReduction="20000"/>
          </a:bodyPr>
          <a:lstStyle/>
          <a:p>
            <a:pPr>
              <a:spcBef>
                <a:spcPts val="1200"/>
              </a:spcBef>
              <a:spcAft>
                <a:spcPts val="600"/>
              </a:spcAft>
              <a:buNone/>
            </a:pPr>
            <a:r>
              <a:rPr lang="es-ES_tradnl" b="1" dirty="0">
                <a:latin typeface="Candara" panose="020E0502030303020204" pitchFamily="34" charset="0"/>
              </a:rPr>
              <a:t>Ventajas del método de consultas tipo Delphi:</a:t>
            </a:r>
            <a:endParaRPr lang="es-CL" dirty="0">
              <a:latin typeface="Candara" panose="020E0502030303020204" pitchFamily="34" charset="0"/>
            </a:endParaRPr>
          </a:p>
          <a:p>
            <a:pPr>
              <a:spcBef>
                <a:spcPts val="1200"/>
              </a:spcBef>
              <a:spcAft>
                <a:spcPts val="600"/>
              </a:spcAft>
              <a:buFont typeface="Arial" panose="020B0604020202020204" pitchFamily="34" charset="0"/>
              <a:buChar char="•"/>
            </a:pPr>
            <a:r>
              <a:rPr lang="es-ES_tradnl" dirty="0" err="1">
                <a:latin typeface="Candara" panose="020E0502030303020204" pitchFamily="34" charset="0"/>
              </a:rPr>
              <a:t>Reúne</a:t>
            </a:r>
            <a:r>
              <a:rPr lang="es-ES_tradnl" dirty="0">
                <a:latin typeface="Candara" panose="020E0502030303020204" pitchFamily="34" charset="0"/>
              </a:rPr>
              <a:t> y sintetiza el conocimiento de un grupo de participantes que </a:t>
            </a:r>
            <a:r>
              <a:rPr lang="es-ES_tradnl" dirty="0" err="1">
                <a:latin typeface="Candara" panose="020E0502030303020204" pitchFamily="34" charset="0"/>
              </a:rPr>
              <a:t>geográficamente</a:t>
            </a:r>
            <a:r>
              <a:rPr lang="es-ES_tradnl" dirty="0">
                <a:latin typeface="Candara" panose="020E0502030303020204" pitchFamily="34" charset="0"/>
              </a:rPr>
              <a:t> esparcidos o no, nunca </a:t>
            </a:r>
            <a:r>
              <a:rPr lang="es-ES_tradnl" dirty="0" err="1">
                <a:latin typeface="Candara" panose="020E0502030303020204" pitchFamily="34" charset="0"/>
              </a:rPr>
              <a:t>podrían</a:t>
            </a:r>
            <a:r>
              <a:rPr lang="es-ES_tradnl" dirty="0">
                <a:latin typeface="Candara" panose="020E0502030303020204" pitchFamily="34" charset="0"/>
              </a:rPr>
              <a:t> reunirse para construir un consenso grupal.</a:t>
            </a:r>
            <a:endParaRPr lang="es-CL" dirty="0">
              <a:latin typeface="Candara" panose="020E0502030303020204" pitchFamily="34" charset="0"/>
            </a:endParaRPr>
          </a:p>
          <a:p>
            <a:pPr lvl="0">
              <a:lnSpc>
                <a:spcPct val="120000"/>
              </a:lnSpc>
              <a:spcBef>
                <a:spcPts val="1200"/>
              </a:spcBef>
              <a:spcAft>
                <a:spcPts val="600"/>
              </a:spcAft>
            </a:pPr>
            <a:r>
              <a:rPr lang="es-ES_tradnl" dirty="0">
                <a:latin typeface="Candara" panose="020E0502030303020204" pitchFamily="34" charset="0"/>
              </a:rPr>
              <a:t>Los expertos del mundo actual pueden participar por la </a:t>
            </a:r>
            <a:r>
              <a:rPr lang="es-ES_tradnl" dirty="0" err="1">
                <a:latin typeface="Candara" panose="020E0502030303020204" pitchFamily="34" charset="0"/>
              </a:rPr>
              <a:t>vía</a:t>
            </a:r>
            <a:r>
              <a:rPr lang="es-ES_tradnl" dirty="0">
                <a:latin typeface="Candara" panose="020E0502030303020204" pitchFamily="34" charset="0"/>
              </a:rPr>
              <a:t> del correo </a:t>
            </a:r>
            <a:r>
              <a:rPr lang="es-ES_tradnl" dirty="0" err="1">
                <a:latin typeface="Candara" panose="020E0502030303020204" pitchFamily="34" charset="0"/>
              </a:rPr>
              <a:t>electrónico</a:t>
            </a:r>
            <a:r>
              <a:rPr lang="es-ES_tradnl" dirty="0">
                <a:latin typeface="Candara" panose="020E0502030303020204" pitchFamily="34" charset="0"/>
              </a:rPr>
              <a:t> con la consecuente </a:t>
            </a:r>
            <a:r>
              <a:rPr lang="es-ES_tradnl" dirty="0" err="1">
                <a:latin typeface="Candara" panose="020E0502030303020204" pitchFamily="34" charset="0"/>
              </a:rPr>
              <a:t>disminución</a:t>
            </a:r>
            <a:r>
              <a:rPr lang="es-ES_tradnl" dirty="0">
                <a:latin typeface="Candara" panose="020E0502030303020204" pitchFamily="34" charset="0"/>
              </a:rPr>
              <a:t> en los costos.</a:t>
            </a:r>
            <a:endParaRPr lang="es-CL" dirty="0">
              <a:latin typeface="Candara" panose="020E0502030303020204" pitchFamily="34" charset="0"/>
            </a:endParaRPr>
          </a:p>
          <a:p>
            <a:pPr lvl="0">
              <a:spcBef>
                <a:spcPts val="1200"/>
              </a:spcBef>
              <a:spcAft>
                <a:spcPts val="600"/>
              </a:spcAft>
            </a:pPr>
            <a:r>
              <a:rPr lang="es-ES_tradnl" dirty="0">
                <a:latin typeface="Candara" panose="020E0502030303020204" pitchFamily="34" charset="0"/>
              </a:rPr>
              <a:t>Un mayor </a:t>
            </a:r>
            <a:r>
              <a:rPr lang="es-ES_tradnl" dirty="0" err="1">
                <a:latin typeface="Candara" panose="020E0502030303020204" pitchFamily="34" charset="0"/>
              </a:rPr>
              <a:t>número</a:t>
            </a:r>
            <a:r>
              <a:rPr lang="es-ES_tradnl" dirty="0">
                <a:latin typeface="Candara" panose="020E0502030303020204" pitchFamily="34" charset="0"/>
              </a:rPr>
              <a:t> de individuos de situaciones diversas y </a:t>
            </a:r>
            <a:r>
              <a:rPr lang="es-ES_tradnl" dirty="0" err="1">
                <a:latin typeface="Candara" panose="020E0502030303020204" pitchFamily="34" charset="0"/>
              </a:rPr>
              <a:t>áreas</a:t>
            </a:r>
            <a:r>
              <a:rPr lang="es-ES_tradnl" dirty="0">
                <a:latin typeface="Candara" panose="020E0502030303020204" pitchFamily="34" charset="0"/>
              </a:rPr>
              <a:t> de </a:t>
            </a:r>
            <a:r>
              <a:rPr lang="es-ES_tradnl" dirty="0" err="1">
                <a:latin typeface="Candara" panose="020E0502030303020204" pitchFamily="34" charset="0"/>
              </a:rPr>
              <a:t>especialización</a:t>
            </a:r>
            <a:r>
              <a:rPr lang="es-ES_tradnl" dirty="0">
                <a:latin typeface="Candara" panose="020E0502030303020204" pitchFamily="34" charset="0"/>
              </a:rPr>
              <a:t> puede ser incluido.</a:t>
            </a:r>
            <a:endParaRPr lang="es-CL" dirty="0">
              <a:latin typeface="Candara" panose="020E0502030303020204" pitchFamily="34" charset="0"/>
            </a:endParaRPr>
          </a:p>
          <a:p>
            <a:pPr lvl="0">
              <a:spcBef>
                <a:spcPts val="1200"/>
              </a:spcBef>
              <a:spcAft>
                <a:spcPts val="600"/>
              </a:spcAft>
            </a:pPr>
            <a:r>
              <a:rPr lang="es-ES_tradnl" dirty="0">
                <a:latin typeface="Candara" panose="020E0502030303020204" pitchFamily="34" charset="0"/>
              </a:rPr>
              <a:t>Favorece libertad de opiniones.</a:t>
            </a:r>
            <a:endParaRPr lang="es-CL" dirty="0">
              <a:latin typeface="Candara" panose="020E0502030303020204" pitchFamily="34" charset="0"/>
            </a:endParaRPr>
          </a:p>
          <a:p>
            <a:pPr lvl="0">
              <a:spcBef>
                <a:spcPts val="1200"/>
              </a:spcBef>
              <a:spcAft>
                <a:spcPts val="600"/>
              </a:spcAft>
            </a:pPr>
            <a:r>
              <a:rPr lang="es-ES_tradnl" dirty="0">
                <a:latin typeface="Candara" panose="020E0502030303020204" pitchFamily="34" charset="0"/>
              </a:rPr>
              <a:t>Reduce la influencia del </a:t>
            </a:r>
            <a:r>
              <a:rPr lang="es-ES_tradnl" dirty="0" err="1">
                <a:latin typeface="Candara" panose="020E0502030303020204" pitchFamily="34" charset="0"/>
              </a:rPr>
              <a:t>líder</a:t>
            </a:r>
            <a:r>
              <a:rPr lang="es-ES_tradnl" dirty="0">
                <a:latin typeface="Candara" panose="020E0502030303020204" pitchFamily="34" charset="0"/>
              </a:rPr>
              <a:t> en la </a:t>
            </a:r>
            <a:r>
              <a:rPr lang="es-ES_tradnl" dirty="0" err="1">
                <a:latin typeface="Candara" panose="020E0502030303020204" pitchFamily="34" charset="0"/>
              </a:rPr>
              <a:t>interacción</a:t>
            </a:r>
            <a:r>
              <a:rPr lang="es-ES_tradnl" dirty="0">
                <a:latin typeface="Candara" panose="020E0502030303020204" pitchFamily="34" charset="0"/>
              </a:rPr>
              <a:t> del grupo y evita el dominio en el acuerdo general de lo que considere la </a:t>
            </a:r>
            <a:r>
              <a:rPr lang="es-ES_tradnl" dirty="0" err="1">
                <a:latin typeface="Candara" panose="020E0502030303020204" pitchFamily="34" charset="0"/>
              </a:rPr>
              <a:t>minoría</a:t>
            </a:r>
            <a:r>
              <a:rPr lang="es-ES_tradnl" dirty="0">
                <a:latin typeface="Candara" panose="020E0502030303020204" pitchFamily="34" charset="0"/>
              </a:rPr>
              <a:t> o aquellos que supuestamente tienen mayor autoridad.</a:t>
            </a:r>
            <a:endParaRPr lang="es-CL" dirty="0">
              <a:latin typeface="Candara" panose="020E0502030303020204" pitchFamily="34" charset="0"/>
            </a:endParaRPr>
          </a:p>
          <a:p>
            <a:pPr lvl="0">
              <a:spcBef>
                <a:spcPts val="1200"/>
              </a:spcBef>
              <a:spcAft>
                <a:spcPts val="600"/>
              </a:spcAft>
            </a:pPr>
            <a:r>
              <a:rPr lang="es-ES_tradnl" dirty="0">
                <a:latin typeface="Candara" panose="020E0502030303020204" pitchFamily="34" charset="0"/>
              </a:rPr>
              <a:t>La confidencialidad de las respuestas permite a los expertos disentir a la luz de un nuevo </a:t>
            </a:r>
            <a:r>
              <a:rPr lang="es-ES_tradnl" dirty="0" err="1">
                <a:latin typeface="Candara" panose="020E0502030303020204" pitchFamily="34" charset="0"/>
              </a:rPr>
              <a:t>análisis</a:t>
            </a:r>
            <a:r>
              <a:rPr lang="es-ES_tradnl" dirty="0">
                <a:latin typeface="Candara" panose="020E0502030303020204" pitchFamily="34" charset="0"/>
              </a:rPr>
              <a:t>, incluso de opiniones sostenidas </a:t>
            </a:r>
            <a:r>
              <a:rPr lang="es-ES_tradnl" dirty="0" err="1">
                <a:latin typeface="Candara" panose="020E0502030303020204" pitchFamily="34" charset="0"/>
              </a:rPr>
              <a:t>públicamente</a:t>
            </a:r>
            <a:r>
              <a:rPr lang="es-ES_tradnl" dirty="0">
                <a:latin typeface="Candara" panose="020E0502030303020204" pitchFamily="34" charset="0"/>
              </a:rPr>
              <a:t> durante </a:t>
            </a:r>
            <a:r>
              <a:rPr lang="es-ES_tradnl" dirty="0" err="1">
                <a:latin typeface="Candara" panose="020E0502030303020204" pitchFamily="34" charset="0"/>
              </a:rPr>
              <a:t>años</a:t>
            </a:r>
            <a:r>
              <a:rPr lang="es-ES_tradnl" dirty="0">
                <a:latin typeface="Candara" panose="020E0502030303020204" pitchFamily="34" charset="0"/>
              </a:rPr>
              <a:t>, sin tener que enfrentarlo ante sus colegas.</a:t>
            </a: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30</a:t>
            </a:fld>
            <a:endParaRPr lang="es-ES"/>
          </a:p>
        </p:txBody>
      </p:sp>
    </p:spTree>
    <p:extLst>
      <p:ext uri="{BB962C8B-B14F-4D97-AF65-F5344CB8AC3E}">
        <p14:creationId xmlns="" xmlns:p14="http://schemas.microsoft.com/office/powerpoint/2010/main" val="3312313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andara" panose="020E0502030303020204" pitchFamily="34" charset="0"/>
              </a:rPr>
              <a:t>Antecedentes: Consulta El Clima de la Igualdad en América Latina y el Caribe</a:t>
            </a:r>
            <a:endParaRPr lang="es-CL" sz="2800" b="1" dirty="0">
              <a:latin typeface="Candara" panose="020E0502030303020204" pitchFamily="34" charset="0"/>
            </a:endParaRPr>
          </a:p>
        </p:txBody>
      </p:sp>
      <p:sp>
        <p:nvSpPr>
          <p:cNvPr id="4" name="Content Placeholder 3"/>
          <p:cNvSpPr>
            <a:spLocks noGrp="1"/>
          </p:cNvSpPr>
          <p:nvPr>
            <p:ph sz="half" idx="1"/>
          </p:nvPr>
        </p:nvSpPr>
        <p:spPr>
          <a:xfrm>
            <a:off x="325677" y="1157614"/>
            <a:ext cx="4170123" cy="5443602"/>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ctr">
              <a:buNone/>
            </a:pPr>
            <a:r>
              <a:rPr lang="es-CL" sz="3600" b="1" dirty="0">
                <a:latin typeface="Candara" panose="020E0502030303020204" pitchFamily="34" charset="0"/>
              </a:rPr>
              <a:t>Fase 1 </a:t>
            </a:r>
          </a:p>
          <a:p>
            <a:endParaRPr lang="es-CL" dirty="0">
              <a:latin typeface="Candara" panose="020E0502030303020204" pitchFamily="34" charset="0"/>
            </a:endParaRPr>
          </a:p>
          <a:p>
            <a:pPr lvl="0"/>
            <a:r>
              <a:rPr lang="es-CL" dirty="0">
                <a:latin typeface="Candara" panose="020E0502030303020204" pitchFamily="34" charset="0"/>
              </a:rPr>
              <a:t>Realizada en septiembre de 2015 </a:t>
            </a:r>
          </a:p>
          <a:p>
            <a:pPr lvl="0"/>
            <a:r>
              <a:rPr lang="es-ES" dirty="0">
                <a:latin typeface="Candara" panose="020E0502030303020204" pitchFamily="34" charset="0"/>
              </a:rPr>
              <a:t>1.273  participantes </a:t>
            </a:r>
            <a:endParaRPr lang="es-CL" dirty="0">
              <a:latin typeface="Candara" panose="020E0502030303020204" pitchFamily="34" charset="0"/>
            </a:endParaRPr>
          </a:p>
          <a:p>
            <a:pPr lvl="0"/>
            <a:r>
              <a:rPr lang="es-ES" dirty="0">
                <a:latin typeface="Candara" panose="020E0502030303020204" pitchFamily="34" charset="0"/>
              </a:rPr>
              <a:t>Equilibrio de género</a:t>
            </a:r>
            <a:endParaRPr lang="es-CL" dirty="0">
              <a:latin typeface="Candara" panose="020E0502030303020204" pitchFamily="34" charset="0"/>
            </a:endParaRPr>
          </a:p>
          <a:p>
            <a:pPr lvl="0"/>
            <a:r>
              <a:rPr lang="es-ES" dirty="0">
                <a:latin typeface="Candara" panose="020E0502030303020204" pitchFamily="34" charset="0"/>
              </a:rPr>
              <a:t>Diversidad disciplinaria</a:t>
            </a:r>
            <a:endParaRPr lang="es-CL" dirty="0">
              <a:latin typeface="Candara" panose="020E0502030303020204" pitchFamily="34" charset="0"/>
            </a:endParaRPr>
          </a:p>
          <a:p>
            <a:pPr lvl="0"/>
            <a:r>
              <a:rPr lang="es-ES" dirty="0">
                <a:latin typeface="Candara" panose="020E0502030303020204" pitchFamily="34" charset="0"/>
              </a:rPr>
              <a:t>Provenientes de 23 países</a:t>
            </a:r>
            <a:endParaRPr lang="es-CL" dirty="0">
              <a:latin typeface="Candara" panose="020E0502030303020204" pitchFamily="34" charset="0"/>
            </a:endParaRPr>
          </a:p>
          <a:p>
            <a:pPr lvl="0"/>
            <a:r>
              <a:rPr lang="es-ES" dirty="0">
                <a:latin typeface="Candara" panose="020E0502030303020204" pitchFamily="34" charset="0"/>
              </a:rPr>
              <a:t>En su mayoría conocedores o expertos en al menos una de las ocho dimensiones</a:t>
            </a:r>
            <a:endParaRPr lang="es-CL" dirty="0">
              <a:latin typeface="Candara" panose="020E0502030303020204" pitchFamily="34" charset="0"/>
            </a:endParaRPr>
          </a:p>
          <a:p>
            <a:pPr lvl="0"/>
            <a:r>
              <a:rPr lang="es-ES" dirty="0">
                <a:latin typeface="Candara" panose="020E0502030303020204" pitchFamily="34" charset="0"/>
              </a:rPr>
              <a:t>Aspectos consultados: </a:t>
            </a:r>
            <a:endParaRPr lang="es-CL" dirty="0">
              <a:latin typeface="Candara" panose="020E0502030303020204" pitchFamily="34" charset="0"/>
            </a:endParaRPr>
          </a:p>
          <a:p>
            <a:pPr lvl="1">
              <a:buFont typeface="Wingdings" pitchFamily="2" charset="2"/>
              <a:buChar char="ü"/>
            </a:pPr>
            <a:r>
              <a:rPr lang="es-ES" dirty="0">
                <a:latin typeface="Candara" panose="020E0502030303020204" pitchFamily="34" charset="0"/>
              </a:rPr>
              <a:t>Características demográficas,</a:t>
            </a:r>
          </a:p>
          <a:p>
            <a:pPr lvl="1">
              <a:buFont typeface="Wingdings" pitchFamily="2" charset="2"/>
              <a:buChar char="ü"/>
            </a:pPr>
            <a:r>
              <a:rPr lang="es-ES" dirty="0">
                <a:latin typeface="Candara" panose="020E0502030303020204" pitchFamily="34" charset="0"/>
              </a:rPr>
              <a:t>comportamiento futuro de los factores que la influencian o influenciarán las brechas al 2030, </a:t>
            </a:r>
            <a:endParaRPr lang="es-CL" dirty="0">
              <a:latin typeface="Candara" panose="020E0502030303020204" pitchFamily="34" charset="0"/>
            </a:endParaRPr>
          </a:p>
          <a:p>
            <a:pPr lvl="1">
              <a:buFont typeface="Wingdings" pitchFamily="2" charset="2"/>
              <a:buChar char="ü"/>
            </a:pPr>
            <a:r>
              <a:rPr lang="es-ES" dirty="0">
                <a:latin typeface="Candara" panose="020E0502030303020204" pitchFamily="34" charset="0"/>
              </a:rPr>
              <a:t>probabilidad de ocurrencia de eventos al 2030, </a:t>
            </a:r>
            <a:endParaRPr lang="es-CL" dirty="0">
              <a:latin typeface="Candara" panose="020E0502030303020204" pitchFamily="34" charset="0"/>
            </a:endParaRPr>
          </a:p>
          <a:p>
            <a:pPr lvl="1">
              <a:buFont typeface="Wingdings" pitchFamily="2" charset="2"/>
              <a:buChar char="ü"/>
            </a:pPr>
            <a:r>
              <a:rPr lang="es-ES" dirty="0">
                <a:latin typeface="Candara" panose="020E0502030303020204" pitchFamily="34" charset="0"/>
              </a:rPr>
              <a:t>iniciativas de política pública, </a:t>
            </a:r>
            <a:endParaRPr lang="es-CL" dirty="0">
              <a:latin typeface="Candara" panose="020E0502030303020204" pitchFamily="34" charset="0"/>
            </a:endParaRPr>
          </a:p>
          <a:p>
            <a:pPr lvl="1">
              <a:buFont typeface="Wingdings" pitchFamily="2" charset="2"/>
              <a:buChar char="ü"/>
            </a:pPr>
            <a:r>
              <a:rPr lang="es-ES" dirty="0">
                <a:latin typeface="Candara" panose="020E0502030303020204" pitchFamily="34" charset="0"/>
              </a:rPr>
              <a:t>identificación de correlaciones entre brechas</a:t>
            </a:r>
          </a:p>
          <a:p>
            <a:pPr lvl="1">
              <a:buFont typeface="Wingdings" pitchFamily="2" charset="2"/>
              <a:buChar char="ü"/>
            </a:pPr>
            <a:r>
              <a:rPr lang="es-ES" dirty="0">
                <a:latin typeface="Candara" panose="020E0502030303020204" pitchFamily="34" charset="0"/>
              </a:rPr>
              <a:t>perfilamiento de escenarios globales.</a:t>
            </a:r>
            <a:endParaRPr lang="es-CL" dirty="0">
              <a:latin typeface="Candara" panose="020E0502030303020204" pitchFamily="34" charset="0"/>
            </a:endParaRPr>
          </a:p>
          <a:p>
            <a:endParaRPr lang="es-CL" dirty="0">
              <a:latin typeface="Candara" panose="020E0502030303020204" pitchFamily="34" charset="0"/>
            </a:endParaRPr>
          </a:p>
        </p:txBody>
      </p:sp>
      <p:sp>
        <p:nvSpPr>
          <p:cNvPr id="5" name="Content Placeholder 4"/>
          <p:cNvSpPr>
            <a:spLocks noGrp="1"/>
          </p:cNvSpPr>
          <p:nvPr>
            <p:ph sz="half" idx="2"/>
          </p:nvPr>
        </p:nvSpPr>
        <p:spPr>
          <a:xfrm>
            <a:off x="4648199" y="1157613"/>
            <a:ext cx="4170123" cy="5443603"/>
          </a:xfrm>
        </p:spPr>
        <p:style>
          <a:lnRef idx="2">
            <a:schemeClr val="accent1"/>
          </a:lnRef>
          <a:fillRef idx="1">
            <a:schemeClr val="lt1"/>
          </a:fillRef>
          <a:effectRef idx="0">
            <a:schemeClr val="accent1"/>
          </a:effectRef>
          <a:fontRef idx="minor">
            <a:schemeClr val="dk1"/>
          </a:fontRef>
        </p:style>
        <p:txBody>
          <a:bodyPr>
            <a:noAutofit/>
          </a:bodyPr>
          <a:lstStyle/>
          <a:p>
            <a:pPr algn="ctr">
              <a:buNone/>
            </a:pPr>
            <a:r>
              <a:rPr lang="es-ES" sz="2300" b="1" dirty="0">
                <a:latin typeface="Candara" panose="020E0502030303020204" pitchFamily="34" charset="0"/>
              </a:rPr>
              <a:t>Fase 2</a:t>
            </a:r>
          </a:p>
          <a:p>
            <a:pPr algn="ctr">
              <a:buNone/>
            </a:pPr>
            <a:endParaRPr lang="es-CL" sz="1400" dirty="0">
              <a:latin typeface="Candara" panose="020E0502030303020204" pitchFamily="34" charset="0"/>
            </a:endParaRPr>
          </a:p>
          <a:p>
            <a:pPr lvl="0"/>
            <a:r>
              <a:rPr lang="es-ES" sz="1800" dirty="0">
                <a:latin typeface="Candara" panose="020E0502030303020204" pitchFamily="34" charset="0"/>
              </a:rPr>
              <a:t>Realizada en </a:t>
            </a:r>
            <a:r>
              <a:rPr lang="es-CL" sz="1800" dirty="0">
                <a:latin typeface="Candara" panose="020E0502030303020204" pitchFamily="34" charset="0"/>
              </a:rPr>
              <a:t>abril de 2016</a:t>
            </a:r>
          </a:p>
          <a:p>
            <a:pPr lvl="0"/>
            <a:r>
              <a:rPr lang="es-CL" sz="1800" dirty="0">
                <a:latin typeface="Candara" panose="020E0502030303020204" pitchFamily="34" charset="0"/>
              </a:rPr>
              <a:t>1.255 participantes</a:t>
            </a:r>
          </a:p>
          <a:p>
            <a:pPr lvl="0"/>
            <a:r>
              <a:rPr lang="es-CL" sz="1800" dirty="0">
                <a:latin typeface="Candara" panose="020E0502030303020204" pitchFamily="34" charset="0"/>
              </a:rPr>
              <a:t>Equilibrio de género</a:t>
            </a:r>
          </a:p>
          <a:p>
            <a:pPr lvl="0"/>
            <a:r>
              <a:rPr lang="es-CL" sz="1800" dirty="0">
                <a:latin typeface="Candara" panose="020E0502030303020204" pitchFamily="34" charset="0"/>
              </a:rPr>
              <a:t>Diversidad disciplinaria</a:t>
            </a:r>
          </a:p>
          <a:p>
            <a:pPr lvl="0"/>
            <a:r>
              <a:rPr lang="es-CL" sz="1800" dirty="0">
                <a:latin typeface="Candara" panose="020E0502030303020204" pitchFamily="34" charset="0"/>
              </a:rPr>
              <a:t>Provenientes de 14 países</a:t>
            </a:r>
          </a:p>
          <a:p>
            <a:pPr lvl="0"/>
            <a:r>
              <a:rPr lang="es-ES" sz="1800" dirty="0">
                <a:latin typeface="Candara" panose="020E0502030303020204" pitchFamily="34" charset="0"/>
              </a:rPr>
              <a:t>En su mayoría conocedores o expertos en al menos una de las ocho dimensiones</a:t>
            </a:r>
            <a:endParaRPr lang="es-CL" sz="1800" dirty="0">
              <a:latin typeface="Candara" panose="020E0502030303020204" pitchFamily="34" charset="0"/>
            </a:endParaRPr>
          </a:p>
          <a:p>
            <a:pPr lvl="0"/>
            <a:r>
              <a:rPr lang="es-CL" sz="1800" dirty="0">
                <a:latin typeface="Candara" panose="020E0502030303020204" pitchFamily="34" charset="0"/>
              </a:rPr>
              <a:t>Aspectos consultados: </a:t>
            </a:r>
          </a:p>
          <a:p>
            <a:pPr marL="682625" lvl="1" indent="-225425">
              <a:buFont typeface="Wingdings" pitchFamily="2" charset="2"/>
              <a:buChar char="ü"/>
            </a:pPr>
            <a:r>
              <a:rPr lang="es-CL" sz="1300" dirty="0">
                <a:latin typeface="Candara" panose="020E0502030303020204" pitchFamily="34" charset="0"/>
              </a:rPr>
              <a:t>Características demográficas </a:t>
            </a:r>
          </a:p>
          <a:p>
            <a:pPr marL="682625" lvl="1" indent="-225425">
              <a:buFont typeface="Wingdings" pitchFamily="2" charset="2"/>
              <a:buChar char="ü"/>
            </a:pPr>
            <a:r>
              <a:rPr lang="es-CL" sz="1300" dirty="0">
                <a:latin typeface="Candara" panose="020E0502030303020204" pitchFamily="34" charset="0"/>
              </a:rPr>
              <a:t>comportamiento futuro de los factores que influencian o influenciarán las brechas al 2030 </a:t>
            </a:r>
          </a:p>
          <a:p>
            <a:pPr marL="682625" lvl="1" indent="-225425">
              <a:buFont typeface="Wingdings" pitchFamily="2" charset="2"/>
              <a:buChar char="ü"/>
            </a:pPr>
            <a:r>
              <a:rPr lang="es-CL" sz="1300" dirty="0">
                <a:latin typeface="Candara" panose="020E0502030303020204" pitchFamily="34" charset="0"/>
              </a:rPr>
              <a:t>probabilidad de ocurrencia de eventos al 2030 </a:t>
            </a:r>
          </a:p>
          <a:p>
            <a:pPr marL="682625" lvl="1" indent="-225425">
              <a:buFont typeface="Wingdings" pitchFamily="2" charset="2"/>
              <a:buChar char="ü"/>
            </a:pPr>
            <a:r>
              <a:rPr lang="es-CL" sz="1300" dirty="0">
                <a:latin typeface="Candara" panose="020E0502030303020204" pitchFamily="34" charset="0"/>
              </a:rPr>
              <a:t>Importancia y gobernabilidad de los factores </a:t>
            </a:r>
          </a:p>
          <a:p>
            <a:pPr marL="682625" lvl="1" indent="-225425">
              <a:buFont typeface="Wingdings" pitchFamily="2" charset="2"/>
              <a:buChar char="ü"/>
            </a:pPr>
            <a:r>
              <a:rPr lang="es-CL" sz="1300" dirty="0">
                <a:latin typeface="Candara" panose="020E0502030303020204" pitchFamily="34" charset="0"/>
              </a:rPr>
              <a:t>iniciativas estratégicas para el cierre de brechas </a:t>
            </a:r>
          </a:p>
          <a:p>
            <a:pPr marL="682625" lvl="1" indent="-225425">
              <a:buFont typeface="Wingdings" pitchFamily="2" charset="2"/>
              <a:buChar char="ü"/>
            </a:pPr>
            <a:r>
              <a:rPr lang="es-CL" sz="1300" dirty="0">
                <a:latin typeface="Candara" panose="020E0502030303020204" pitchFamily="34" charset="0"/>
              </a:rPr>
              <a:t>afinamiento de escenarios identificados al 2030.</a:t>
            </a:r>
          </a:p>
          <a:p>
            <a:endParaRPr lang="es-CL" sz="1400" dirty="0">
              <a:latin typeface="Candara" panose="020E0502030303020204" pitchFamily="34" charset="0"/>
            </a:endParaRPr>
          </a:p>
          <a:p>
            <a:endParaRPr lang="es-CL" sz="1400" dirty="0">
              <a:latin typeface="Candara" panose="020E0502030303020204" pitchFamily="34" charset="0"/>
            </a:endParaRPr>
          </a:p>
        </p:txBody>
      </p:sp>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6" name="Slide Number Placeholder 5"/>
          <p:cNvSpPr>
            <a:spLocks noGrp="1"/>
          </p:cNvSpPr>
          <p:nvPr>
            <p:ph type="sldNum" sz="quarter" idx="12"/>
          </p:nvPr>
        </p:nvSpPr>
        <p:spPr/>
        <p:txBody>
          <a:bodyPr/>
          <a:lstStyle/>
          <a:p>
            <a:fld id="{6FA07E81-0E39-814A-9B61-69349160A62E}" type="slidenum">
              <a:rPr lang="es-ES" smtClean="0"/>
              <a:pPr/>
              <a:t>31</a:t>
            </a:fld>
            <a:endParaRPr lang="es-ES" dirty="0"/>
          </a:p>
        </p:txBody>
      </p:sp>
    </p:spTree>
    <p:extLst>
      <p:ext uri="{BB962C8B-B14F-4D97-AF65-F5344CB8AC3E}">
        <p14:creationId xmlns="" xmlns:p14="http://schemas.microsoft.com/office/powerpoint/2010/main" val="652269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a:latin typeface="Candara" panose="020E0502030303020204" pitchFamily="34" charset="0"/>
              </a:rPr>
              <a:t>Proceso</a:t>
            </a:r>
            <a:r>
              <a:rPr lang="en-US" b="1" dirty="0">
                <a:latin typeface="Candara" panose="020E0502030303020204" pitchFamily="34" charset="0"/>
              </a:rPr>
              <a:t> </a:t>
            </a:r>
            <a:r>
              <a:rPr lang="en-US" b="1" dirty="0" err="1">
                <a:latin typeface="Candara" panose="020E0502030303020204" pitchFamily="34" charset="0"/>
              </a:rPr>
              <a:t>metodológico</a:t>
            </a:r>
            <a:r>
              <a:rPr lang="en-US" b="1" dirty="0">
                <a:latin typeface="Candara" panose="020E0502030303020204" pitchFamily="34" charset="0"/>
              </a:rPr>
              <a:t> Consulta del Clima de la Igualdad en ALC al 2030</a:t>
            </a:r>
            <a:endParaRPr lang="es-CL" b="1" dirty="0">
              <a:latin typeface="Candara" panose="020E0502030303020204" pitchFamily="34" charset="0"/>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322168" y="1149790"/>
            <a:ext cx="8229584" cy="554094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3" name="Slide Number Placeholder 2"/>
          <p:cNvSpPr>
            <a:spLocks noGrp="1"/>
          </p:cNvSpPr>
          <p:nvPr>
            <p:ph type="sldNum" sz="quarter" idx="12"/>
          </p:nvPr>
        </p:nvSpPr>
        <p:spPr/>
        <p:txBody>
          <a:bodyPr/>
          <a:lstStyle/>
          <a:p>
            <a:fld id="{6FA07E81-0E39-814A-9B61-69349160A62E}" type="slidenum">
              <a:rPr lang="es-ES" smtClean="0"/>
              <a:pPr/>
              <a:t>32</a:t>
            </a:fld>
            <a:endParaRPr lang="es-ES"/>
          </a:p>
        </p:txBody>
      </p:sp>
    </p:spTree>
    <p:extLst>
      <p:ext uri="{BB962C8B-B14F-4D97-AF65-F5344CB8AC3E}">
        <p14:creationId xmlns="" xmlns:p14="http://schemas.microsoft.com/office/powerpoint/2010/main" val="486855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ndara" panose="020E0502030303020204" pitchFamily="34" charset="0"/>
              </a:rPr>
              <a:t>Resultados consulta del Clima de la Igualdad en ALC a 2030 </a:t>
            </a:r>
            <a:r>
              <a:rPr lang="en-US" dirty="0" err="1">
                <a:latin typeface="Candara" panose="020E0502030303020204" pitchFamily="34" charset="0"/>
              </a:rPr>
              <a:t>fase</a:t>
            </a:r>
            <a:r>
              <a:rPr lang="en-US" dirty="0">
                <a:latin typeface="Candara" panose="020E0502030303020204" pitchFamily="34" charset="0"/>
              </a:rPr>
              <a:t> 1</a:t>
            </a:r>
            <a:endParaRPr lang="es-CL"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40480315"/>
              </p:ext>
            </p:extLst>
          </p:nvPr>
        </p:nvGraphicFramePr>
        <p:xfrm>
          <a:off x="609600" y="2645150"/>
          <a:ext cx="7848600" cy="400009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228599" y="1075491"/>
            <a:ext cx="8725277" cy="1569660"/>
          </a:xfrm>
          <a:prstGeom prst="rect">
            <a:avLst/>
          </a:prstGeom>
        </p:spPr>
        <p:txBody>
          <a:bodyPr wrap="square">
            <a:spAutoFit/>
          </a:bodyPr>
          <a:lstStyle/>
          <a:p>
            <a:pPr marL="119063" algn="just"/>
            <a:r>
              <a:rPr lang="es-CL" sz="1600" dirty="0">
                <a:latin typeface="Candara" panose="020E0502030303020204" pitchFamily="34" charset="0"/>
              </a:rPr>
              <a:t>Las respuestas de los expertos fueron organizadas de acuerdo a si ellas apuntan al cierre (comportamiento favorable: color azul), a la apertura de brechas (desfavorable: color rojo), o arrojan un saldo incierto (color amarillo). </a:t>
            </a:r>
            <a:endParaRPr lang="es-GT" sz="1600" dirty="0"/>
          </a:p>
          <a:p>
            <a:pPr marL="119063" indent="0" algn="just">
              <a:buNone/>
            </a:pPr>
            <a:r>
              <a:rPr lang="es-CL" sz="1600" dirty="0">
                <a:latin typeface="Candara" panose="020E0502030303020204" pitchFamily="34" charset="0"/>
              </a:rPr>
              <a:t>A este conjunto, o escenario más probable, se le ha denominado el </a:t>
            </a:r>
            <a:r>
              <a:rPr lang="es-CL" sz="1600" b="1" i="1" dirty="0">
                <a:latin typeface="Candara" panose="020E0502030303020204" pitchFamily="34" charset="0"/>
              </a:rPr>
              <a:t>arco iris del desarrollo de ALC al 2030. Cada color posee un valor </a:t>
            </a:r>
            <a:r>
              <a:rPr lang="es-CL" sz="1600" dirty="0">
                <a:latin typeface="Candara" panose="020E0502030303020204" pitchFamily="34" charset="0"/>
              </a:rPr>
              <a:t>porcentual que corresponde al número de respuestas que apuntan a cada una de las tres opciones previamente mencionadas.</a:t>
            </a:r>
          </a:p>
        </p:txBody>
      </p:sp>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6" name="Slide Number Placeholder 5"/>
          <p:cNvSpPr>
            <a:spLocks noGrp="1"/>
          </p:cNvSpPr>
          <p:nvPr>
            <p:ph type="sldNum" sz="quarter" idx="12"/>
          </p:nvPr>
        </p:nvSpPr>
        <p:spPr/>
        <p:txBody>
          <a:bodyPr/>
          <a:lstStyle/>
          <a:p>
            <a:fld id="{6FA07E81-0E39-814A-9B61-69349160A62E}" type="slidenum">
              <a:rPr lang="es-ES" smtClean="0"/>
              <a:pPr/>
              <a:t>33</a:t>
            </a:fld>
            <a:endParaRPr lang="es-ES"/>
          </a:p>
        </p:txBody>
      </p:sp>
    </p:spTree>
    <p:extLst>
      <p:ext uri="{BB962C8B-B14F-4D97-AF65-F5344CB8AC3E}">
        <p14:creationId xmlns="" xmlns:p14="http://schemas.microsoft.com/office/powerpoint/2010/main" val="2937039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710"/>
            <a:ext cx="9144000" cy="5981289"/>
          </a:xfrm>
        </p:spPr>
        <p:style>
          <a:lnRef idx="0">
            <a:schemeClr val="accent2"/>
          </a:lnRef>
          <a:fillRef idx="3">
            <a:schemeClr val="accent2"/>
          </a:fillRef>
          <a:effectRef idx="3">
            <a:schemeClr val="accent2"/>
          </a:effectRef>
          <a:fontRef idx="minor">
            <a:schemeClr val="lt1"/>
          </a:fontRef>
        </p:style>
        <p:txBody>
          <a:bodyPr>
            <a:noAutofit/>
          </a:bodyPr>
          <a:lstStyle/>
          <a:p>
            <a:pPr marL="230188" indent="-1588" algn="ctr">
              <a:buNone/>
              <a:tabLst>
                <a:tab pos="8686800" algn="l"/>
              </a:tabLst>
            </a:pPr>
            <a:endParaRPr lang="en-US" sz="1000" b="1" i="1" dirty="0">
              <a:solidFill>
                <a:schemeClr val="tx1"/>
              </a:solidFill>
              <a:latin typeface="Candara" panose="020E0502030303020204" pitchFamily="34" charset="0"/>
            </a:endParaRPr>
          </a:p>
          <a:p>
            <a:pPr marL="230188" indent="-1588" algn="ctr">
              <a:buNone/>
              <a:tabLst>
                <a:tab pos="8686800" algn="l"/>
              </a:tabLst>
            </a:pPr>
            <a:r>
              <a:rPr lang="en-US" sz="1600" b="1" i="1" dirty="0" err="1">
                <a:solidFill>
                  <a:schemeClr val="tx1"/>
                </a:solidFill>
                <a:latin typeface="Candara" panose="020E0502030303020204" pitchFamily="34" charset="0"/>
              </a:rPr>
              <a:t>Escenario</a:t>
            </a:r>
            <a:r>
              <a:rPr lang="en-US" sz="1600" b="1" i="1" dirty="0">
                <a:solidFill>
                  <a:schemeClr val="tx1"/>
                </a:solidFill>
                <a:latin typeface="Candara" panose="020E0502030303020204" pitchFamily="34" charset="0"/>
              </a:rPr>
              <a:t> más probable de América Latina y el Caribe al 2030</a:t>
            </a:r>
          </a:p>
          <a:p>
            <a:pPr marL="230188" indent="-1588" algn="ctr">
              <a:buNone/>
              <a:tabLst>
                <a:tab pos="8686800" algn="l"/>
              </a:tabLst>
            </a:pPr>
            <a:endParaRPr lang="en-US" sz="1000" b="1" i="1" dirty="0">
              <a:solidFill>
                <a:schemeClr val="tx1"/>
              </a:solidFill>
              <a:latin typeface="Candara" panose="020E0502030303020204" pitchFamily="34" charset="0"/>
            </a:endParaRPr>
          </a:p>
          <a:p>
            <a:pPr marL="230188" indent="-1588" algn="ctr">
              <a:buNone/>
              <a:tabLst>
                <a:tab pos="8686800" algn="l"/>
              </a:tabLst>
            </a:pPr>
            <a:r>
              <a:rPr lang="es-CL" sz="1500" i="1" dirty="0">
                <a:solidFill>
                  <a:schemeClr val="tx1"/>
                </a:solidFill>
                <a:latin typeface="Candara" panose="020E0502030303020204" pitchFamily="34" charset="0"/>
              </a:rPr>
              <a:t>“América Latina y el Caribe se ha consolidado como una región próspera, con una tasa de inversión sostenida y un comercio intrarregional sólido y creciente. La recaudación fiscal, el gasto social y la inversión en ciencia y tecnología se han fortalecido. Las condiciones sociales mejoraron en materias como la reducción de la indigencia, el aumento de la escolaridad promedio, la calidad de la educación y el acceso equitativo a las Tecnologías de Información y Telecomunicaciones (TICs). Se consolidó el papel de la descentralización, la participación femenina en los parlamentos y en el empleo del segmento laboral con educación postsecundaria, así como las políticas integrales de gestión de los recursos hídricos.</a:t>
            </a:r>
          </a:p>
          <a:p>
            <a:pPr marL="230188" indent="-1588" algn="ctr">
              <a:buNone/>
              <a:tabLst>
                <a:tab pos="8686800" algn="l"/>
              </a:tabLst>
            </a:pPr>
            <a:endParaRPr lang="es-CL" sz="1200" dirty="0">
              <a:solidFill>
                <a:schemeClr val="tx1"/>
              </a:solidFill>
              <a:latin typeface="Candara" panose="020E0502030303020204" pitchFamily="34" charset="0"/>
            </a:endParaRPr>
          </a:p>
          <a:p>
            <a:pPr marL="230188" indent="-1588" algn="ctr">
              <a:buNone/>
              <a:tabLst>
                <a:tab pos="8686800" algn="l"/>
              </a:tabLst>
            </a:pPr>
            <a:r>
              <a:rPr lang="es-CL" sz="1500" i="1" dirty="0">
                <a:solidFill>
                  <a:schemeClr val="tx1"/>
                </a:solidFill>
                <a:latin typeface="Candara" panose="020E0502030303020204" pitchFamily="34" charset="0"/>
              </a:rPr>
              <a:t>La región no consiguió superar su rezago en materia de productividad y el empleo informal y el desempleo juvenil se acrecentaron. La desigualdad en la distribución general de los ingresos y el rezago salarial de las mujeres se mantuvieron. A pesar del cambio demográfico y climático, no se pusieron en marcha políticas públicas del cuidado de la población mayor, impuestos verdes ni inversión sostenible de las rentas obtenidas por la explotación de los recursos naturales. Los sistemas de pensiones incrementaron su fragilidad financiera.</a:t>
            </a:r>
          </a:p>
          <a:p>
            <a:pPr marL="230188" indent="-1588" algn="ctr">
              <a:buNone/>
              <a:tabLst>
                <a:tab pos="8686800" algn="l"/>
              </a:tabLst>
            </a:pPr>
            <a:endParaRPr lang="es-CL" sz="1200" dirty="0">
              <a:solidFill>
                <a:schemeClr val="tx1"/>
              </a:solidFill>
              <a:latin typeface="Candara" panose="020E0502030303020204" pitchFamily="34" charset="0"/>
            </a:endParaRPr>
          </a:p>
          <a:p>
            <a:pPr marL="230188" indent="-1588" algn="ctr">
              <a:buNone/>
              <a:tabLst>
                <a:tab pos="8686800" algn="l"/>
              </a:tabLst>
            </a:pPr>
            <a:r>
              <a:rPr lang="es-CL" sz="1500" i="1" dirty="0">
                <a:solidFill>
                  <a:schemeClr val="tx1"/>
                </a:solidFill>
                <a:latin typeface="Candara" panose="020E0502030303020204" pitchFamily="34" charset="0"/>
              </a:rPr>
              <a:t>Las tasas de deforestación se mantuvieron, la intensidad energética de las economías de la región aumentó, así como el negativo impacto del cambio climático sobre la pobreza, la producción de energía y la agricultura. La concentración espacial de la producción y las brechas de riqueza entre los territorios sub-nacionales se han consolidado, a pesar de una cada vez más amplia disposición de fondos de compensación y desarrollo territorial”.</a:t>
            </a:r>
          </a:p>
          <a:p>
            <a:pPr marL="230188" indent="-1588" algn="ctr">
              <a:buNone/>
              <a:tabLst>
                <a:tab pos="8686800" algn="l"/>
              </a:tabLst>
            </a:pPr>
            <a:endParaRPr lang="es-CL" sz="1200" dirty="0">
              <a:solidFill>
                <a:schemeClr val="tx1"/>
              </a:solidFill>
              <a:latin typeface="Candara" panose="020E0502030303020204" pitchFamily="34" charset="0"/>
            </a:endParaRPr>
          </a:p>
          <a:p>
            <a:pPr marL="230188" indent="-1588" algn="ctr">
              <a:buNone/>
              <a:tabLst>
                <a:tab pos="8686800" algn="l"/>
              </a:tabLst>
            </a:pPr>
            <a:r>
              <a:rPr lang="es-CL" sz="1500" i="1" dirty="0">
                <a:solidFill>
                  <a:schemeClr val="tx1"/>
                </a:solidFill>
                <a:latin typeface="Candara" panose="020E0502030303020204" pitchFamily="34" charset="0"/>
              </a:rPr>
              <a:t>En síntesis, se prevén avances económicos y sociales, pero la desigualdad persiste, el cambio climático muestra sus efectos y no se perciben cambios estructurales significativos.</a:t>
            </a:r>
            <a:endParaRPr lang="es-CL" sz="1500" dirty="0">
              <a:latin typeface="Candara" panose="020E0502030303020204" pitchFamily="34" charset="0"/>
            </a:endParaRPr>
          </a:p>
        </p:txBody>
      </p:sp>
      <p:sp>
        <p:nvSpPr>
          <p:cNvPr id="4" name="Title 1"/>
          <p:cNvSpPr>
            <a:spLocks noGrp="1"/>
          </p:cNvSpPr>
          <p:nvPr>
            <p:ph type="title"/>
          </p:nvPr>
        </p:nvSpPr>
        <p:spPr/>
        <p:txBody>
          <a:bodyPr>
            <a:normAutofit fontScale="90000"/>
          </a:bodyPr>
          <a:lstStyle/>
          <a:p>
            <a:r>
              <a:rPr lang="en-US" b="1" dirty="0">
                <a:latin typeface="Candara" panose="020E0502030303020204" pitchFamily="34" charset="0"/>
              </a:rPr>
              <a:t>Resultados consulta del Clima de la Igualdad en ALC a 2030 </a:t>
            </a:r>
            <a:r>
              <a:rPr lang="en-US" b="1" dirty="0" err="1">
                <a:latin typeface="Candara" panose="020E0502030303020204" pitchFamily="34" charset="0"/>
              </a:rPr>
              <a:t>fase</a:t>
            </a:r>
            <a:r>
              <a:rPr lang="en-US" b="1" dirty="0">
                <a:latin typeface="Candara" panose="020E0502030303020204" pitchFamily="34" charset="0"/>
              </a:rPr>
              <a:t> 1</a:t>
            </a:r>
            <a:endParaRPr lang="es-CL" b="1"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34</a:t>
            </a:fld>
            <a:endParaRPr lang="es-ES"/>
          </a:p>
        </p:txBody>
      </p:sp>
    </p:spTree>
    <p:extLst>
      <p:ext uri="{BB962C8B-B14F-4D97-AF65-F5344CB8AC3E}">
        <p14:creationId xmlns="" xmlns:p14="http://schemas.microsoft.com/office/powerpoint/2010/main" val="4142208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35</a:t>
            </a:fld>
            <a:endParaRPr lang="es-ES"/>
          </a:p>
        </p:txBody>
      </p:sp>
      <p:sp>
        <p:nvSpPr>
          <p:cNvPr id="5" name="Título 4"/>
          <p:cNvSpPr>
            <a:spLocks noGrp="1"/>
          </p:cNvSpPr>
          <p:nvPr>
            <p:ph type="title"/>
          </p:nvPr>
        </p:nvSpPr>
        <p:spPr/>
        <p:txBody>
          <a:bodyPr>
            <a:normAutofit fontScale="90000"/>
          </a:bodyPr>
          <a:lstStyle/>
          <a:p>
            <a:r>
              <a:rPr lang="en-US" dirty="0" err="1">
                <a:latin typeface="Candara" panose="020E0502030303020204" pitchFamily="34" charset="0"/>
              </a:rPr>
              <a:t>Resultados</a:t>
            </a:r>
            <a:r>
              <a:rPr lang="en-US" dirty="0">
                <a:latin typeface="Candara" panose="020E0502030303020204" pitchFamily="34" charset="0"/>
              </a:rPr>
              <a:t> </a:t>
            </a:r>
            <a:r>
              <a:rPr lang="en-US" dirty="0" err="1">
                <a:latin typeface="Candara" panose="020E0502030303020204" pitchFamily="34" charset="0"/>
              </a:rPr>
              <a:t>consulta</a:t>
            </a:r>
            <a:r>
              <a:rPr lang="en-US" dirty="0">
                <a:latin typeface="Candara" panose="020E0502030303020204" pitchFamily="34" charset="0"/>
              </a:rPr>
              <a:t> del </a:t>
            </a:r>
            <a:r>
              <a:rPr lang="en-US" dirty="0" err="1">
                <a:latin typeface="Candara" panose="020E0502030303020204" pitchFamily="34" charset="0"/>
              </a:rPr>
              <a:t>Clima</a:t>
            </a:r>
            <a:r>
              <a:rPr lang="en-US" dirty="0">
                <a:latin typeface="Candara" panose="020E0502030303020204" pitchFamily="34" charset="0"/>
              </a:rPr>
              <a:t> de la </a:t>
            </a:r>
            <a:r>
              <a:rPr lang="en-US" dirty="0" err="1">
                <a:latin typeface="Candara" panose="020E0502030303020204" pitchFamily="34" charset="0"/>
              </a:rPr>
              <a:t>Igualdad</a:t>
            </a:r>
            <a:r>
              <a:rPr lang="en-US" dirty="0">
                <a:latin typeface="Candara" panose="020E0502030303020204" pitchFamily="34" charset="0"/>
              </a:rPr>
              <a:t> </a:t>
            </a:r>
            <a:r>
              <a:rPr lang="en-US" dirty="0" err="1">
                <a:latin typeface="Candara" panose="020E0502030303020204" pitchFamily="34" charset="0"/>
              </a:rPr>
              <a:t>en</a:t>
            </a:r>
            <a:r>
              <a:rPr lang="en-US" dirty="0">
                <a:latin typeface="Candara" panose="020E0502030303020204" pitchFamily="34" charset="0"/>
              </a:rPr>
              <a:t> ALC a 2030 </a:t>
            </a:r>
            <a:r>
              <a:rPr lang="en-US" dirty="0" err="1">
                <a:latin typeface="Candara" panose="020E0502030303020204" pitchFamily="34" charset="0"/>
              </a:rPr>
              <a:t>fase</a:t>
            </a:r>
            <a:r>
              <a:rPr lang="en-US" dirty="0">
                <a:latin typeface="Candara" panose="020E0502030303020204" pitchFamily="34" charset="0"/>
              </a:rPr>
              <a:t> 2</a:t>
            </a:r>
            <a:endParaRPr lang="es-GT" dirty="0"/>
          </a:p>
        </p:txBody>
      </p:sp>
      <p:pic>
        <p:nvPicPr>
          <p:cNvPr id="6" name="Imagen 5"/>
          <p:cNvPicPr>
            <a:picLocks noChangeAspect="1"/>
          </p:cNvPicPr>
          <p:nvPr/>
        </p:nvPicPr>
        <p:blipFill rotWithShape="1">
          <a:blip r:embed="rId2"/>
          <a:srcRect l="17534" t="20106" r="9110" b="16089"/>
          <a:stretch/>
        </p:blipFill>
        <p:spPr>
          <a:xfrm>
            <a:off x="236381" y="2227763"/>
            <a:ext cx="8717433" cy="4265112"/>
          </a:xfrm>
          <a:prstGeom prst="rect">
            <a:avLst/>
          </a:prstGeom>
        </p:spPr>
      </p:pic>
      <p:sp>
        <p:nvSpPr>
          <p:cNvPr id="2" name="Rectángulo 1"/>
          <p:cNvSpPr/>
          <p:nvPr/>
        </p:nvSpPr>
        <p:spPr>
          <a:xfrm>
            <a:off x="513567" y="1053303"/>
            <a:ext cx="8292230" cy="923330"/>
          </a:xfrm>
          <a:prstGeom prst="rect">
            <a:avLst/>
          </a:prstGeom>
        </p:spPr>
        <p:txBody>
          <a:bodyPr wrap="square">
            <a:spAutoFit/>
          </a:bodyPr>
          <a:lstStyle/>
          <a:p>
            <a:r>
              <a:rPr lang="es-CL" dirty="0">
                <a:latin typeface="Candara" panose="020E0502030303020204" pitchFamily="34" charset="0"/>
              </a:rPr>
              <a:t>Las respuestas de los expertos fueron organizadas de acuerdo a si ellas apuntan al cierre (comportamiento favorable: color azul), a la apertura de brechas (desfavorable: color rojo), o arrojan un saldo incierto (color amarillo). </a:t>
            </a:r>
            <a:endParaRPr lang="es-GT" dirty="0"/>
          </a:p>
        </p:txBody>
      </p:sp>
    </p:spTree>
    <p:extLst>
      <p:ext uri="{BB962C8B-B14F-4D97-AF65-F5344CB8AC3E}">
        <p14:creationId xmlns="" xmlns:p14="http://schemas.microsoft.com/office/powerpoint/2010/main" val="620836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ndara" panose="020E0502030303020204" pitchFamily="34" charset="0"/>
              </a:rPr>
              <a:t>Resultados consulta del Clima de la Igualdad en ALC a 2030 </a:t>
            </a:r>
            <a:r>
              <a:rPr lang="en-US" dirty="0" err="1">
                <a:latin typeface="Candara" panose="020E0502030303020204" pitchFamily="34" charset="0"/>
              </a:rPr>
              <a:t>fase</a:t>
            </a:r>
            <a:r>
              <a:rPr lang="en-US" dirty="0">
                <a:latin typeface="Candara" panose="020E0502030303020204" pitchFamily="34" charset="0"/>
              </a:rPr>
              <a:t> 2</a:t>
            </a:r>
            <a:endParaRPr lang="es-CL" dirty="0">
              <a:latin typeface="Candara" panose="020E0502030303020204" pitchFamily="34" charset="0"/>
            </a:endParaRPr>
          </a:p>
        </p:txBody>
      </p:sp>
      <p:sp>
        <p:nvSpPr>
          <p:cNvPr id="3" name="Content Placeholder 2"/>
          <p:cNvSpPr>
            <a:spLocks noGrp="1"/>
          </p:cNvSpPr>
          <p:nvPr>
            <p:ph idx="1"/>
          </p:nvPr>
        </p:nvSpPr>
        <p:spPr>
          <a:xfrm>
            <a:off x="172016" y="1118874"/>
            <a:ext cx="8709434" cy="914400"/>
          </a:xfrm>
        </p:spPr>
        <p:txBody>
          <a:bodyPr>
            <a:noAutofit/>
          </a:bodyPr>
          <a:lstStyle/>
          <a:p>
            <a:pPr marL="119063" indent="0" algn="just">
              <a:buNone/>
            </a:pPr>
            <a:r>
              <a:rPr lang="es-CL" sz="1400" dirty="0">
                <a:latin typeface="Candara" panose="020E0502030303020204" pitchFamily="34" charset="0"/>
              </a:rPr>
              <a:t>Las respuestas de los expertos fueron organizadas de acuerdo a si ellas apuntan al cierre (comportamiento favorable: color azul), a la apertura de brechas (desfavorable: color rojo), o arrojan un saldo incierto (color amarillo). A este conjunto, o escenario más probable, se le ha denominado el </a:t>
            </a:r>
            <a:r>
              <a:rPr lang="es-CL" sz="1400" b="1" i="1" dirty="0">
                <a:latin typeface="Candara" panose="020E0502030303020204" pitchFamily="34" charset="0"/>
              </a:rPr>
              <a:t>arco iris del desarrollo de ALC al 2030. Cada color posee un valor </a:t>
            </a:r>
            <a:r>
              <a:rPr lang="es-CL" sz="1400" dirty="0">
                <a:latin typeface="Candara" panose="020E0502030303020204" pitchFamily="34" charset="0"/>
              </a:rPr>
              <a:t>porcentual que corresponde al número de respuestas que apuntan a cada una de las tres opciones previamente mencionadas.</a:t>
            </a:r>
          </a:p>
          <a:p>
            <a:pPr marL="119063" indent="0" algn="just">
              <a:buNone/>
            </a:pPr>
            <a:endParaRPr lang="en-US" sz="1400" dirty="0">
              <a:latin typeface="Candara" panose="020E0502030303020204" pitchFamily="34" charset="0"/>
            </a:endParaRPr>
          </a:p>
          <a:p>
            <a:pPr marL="119063" indent="0" algn="just">
              <a:buNone/>
            </a:pPr>
            <a:endParaRPr lang="es-CL" sz="1400" dirty="0">
              <a:latin typeface="Candara" panose="020E0502030303020204" pitchFamily="34" charset="0"/>
            </a:endParaRPr>
          </a:p>
        </p:txBody>
      </p:sp>
      <p:pic>
        <p:nvPicPr>
          <p:cNvPr id="3076" name="Picture 4"/>
          <p:cNvPicPr>
            <a:picLocks noChangeAspect="1" noChangeArrowheads="1"/>
          </p:cNvPicPr>
          <p:nvPr/>
        </p:nvPicPr>
        <p:blipFill>
          <a:blip r:embed="rId3" cstate="print"/>
          <a:srcRect/>
          <a:stretch>
            <a:fillRect/>
          </a:stretch>
        </p:blipFill>
        <p:spPr bwMode="auto">
          <a:xfrm>
            <a:off x="371192" y="2438400"/>
            <a:ext cx="8599505" cy="410725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36</a:t>
            </a:fld>
            <a:endParaRPr lang="es-ES"/>
          </a:p>
        </p:txBody>
      </p:sp>
    </p:spTree>
    <p:extLst>
      <p:ext uri="{BB962C8B-B14F-4D97-AF65-F5344CB8AC3E}">
        <p14:creationId xmlns="" xmlns:p14="http://schemas.microsoft.com/office/powerpoint/2010/main" val="1793159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ndara" panose="020E0502030303020204" pitchFamily="34" charset="0"/>
              </a:rPr>
              <a:t>Resultados consulta del Clima de la Igualdad en ALC a 2030 </a:t>
            </a:r>
            <a:r>
              <a:rPr lang="en-US" dirty="0" err="1">
                <a:latin typeface="Candara" panose="020E0502030303020204" pitchFamily="34" charset="0"/>
              </a:rPr>
              <a:t>fase</a:t>
            </a:r>
            <a:r>
              <a:rPr lang="en-US" dirty="0">
                <a:latin typeface="Candara" panose="020E0502030303020204" pitchFamily="34" charset="0"/>
              </a:rPr>
              <a:t> 2 </a:t>
            </a:r>
            <a:endParaRPr lang="es-CL" dirty="0">
              <a:latin typeface="Candara" panose="020E0502030303020204" pitchFamily="34" charset="0"/>
            </a:endParaRPr>
          </a:p>
        </p:txBody>
      </p:sp>
      <p:sp>
        <p:nvSpPr>
          <p:cNvPr id="5" name="Rectangle 4"/>
          <p:cNvSpPr/>
          <p:nvPr/>
        </p:nvSpPr>
        <p:spPr>
          <a:xfrm>
            <a:off x="0" y="876710"/>
            <a:ext cx="9144000" cy="5981290"/>
          </a:xfrm>
          <a:prstGeom prst="rect">
            <a:avLst/>
          </a:prstGeom>
        </p:spPr>
        <p:style>
          <a:lnRef idx="1">
            <a:schemeClr val="accent1"/>
          </a:lnRef>
          <a:fillRef idx="3">
            <a:schemeClr val="accent1"/>
          </a:fillRef>
          <a:effectRef idx="2">
            <a:schemeClr val="accent1"/>
          </a:effectRef>
          <a:fontRef idx="minor">
            <a:schemeClr val="lt1"/>
          </a:fontRef>
        </p:style>
        <p:txBody>
          <a:bodyPr lIns="274320" rIns="274320" rtlCol="0" anchor="ctr"/>
          <a:lstStyle/>
          <a:p>
            <a:pPr algn="ctr">
              <a:buNone/>
            </a:pPr>
            <a:r>
              <a:rPr lang="en-US" sz="1600" b="1" i="1" dirty="0" err="1">
                <a:solidFill>
                  <a:schemeClr val="tx1"/>
                </a:solidFill>
                <a:latin typeface="Candara" panose="020E0502030303020204" pitchFamily="34" charset="0"/>
              </a:rPr>
              <a:t>Escenario</a:t>
            </a:r>
            <a:r>
              <a:rPr lang="en-US" sz="1600" b="1" i="1" dirty="0">
                <a:solidFill>
                  <a:schemeClr val="tx1"/>
                </a:solidFill>
                <a:latin typeface="Candara" panose="020E0502030303020204" pitchFamily="34" charset="0"/>
              </a:rPr>
              <a:t> </a:t>
            </a:r>
            <a:r>
              <a:rPr lang="en-US" sz="1600" b="1" i="1" dirty="0" err="1">
                <a:solidFill>
                  <a:schemeClr val="tx1"/>
                </a:solidFill>
                <a:latin typeface="Candara" panose="020E0502030303020204" pitchFamily="34" charset="0"/>
              </a:rPr>
              <a:t>más</a:t>
            </a:r>
            <a:r>
              <a:rPr lang="en-US" sz="1600" b="1" i="1" dirty="0">
                <a:solidFill>
                  <a:schemeClr val="tx1"/>
                </a:solidFill>
                <a:latin typeface="Candara" panose="020E0502030303020204" pitchFamily="34" charset="0"/>
              </a:rPr>
              <a:t> probable de </a:t>
            </a:r>
            <a:r>
              <a:rPr lang="en-US" sz="1600" b="1" i="1" dirty="0" err="1">
                <a:solidFill>
                  <a:schemeClr val="tx1"/>
                </a:solidFill>
                <a:latin typeface="Candara" panose="020E0502030303020204" pitchFamily="34" charset="0"/>
              </a:rPr>
              <a:t>América</a:t>
            </a:r>
            <a:r>
              <a:rPr lang="en-US" sz="1600" b="1" i="1" dirty="0">
                <a:solidFill>
                  <a:schemeClr val="tx1"/>
                </a:solidFill>
                <a:latin typeface="Candara" panose="020E0502030303020204" pitchFamily="34" charset="0"/>
              </a:rPr>
              <a:t> Latina y el Caribe al 2030</a:t>
            </a:r>
          </a:p>
          <a:p>
            <a:pPr algn="ctr">
              <a:buNone/>
            </a:pPr>
            <a:endParaRPr lang="en-US" sz="1050" b="1" i="1" dirty="0">
              <a:solidFill>
                <a:schemeClr val="tx1"/>
              </a:solidFill>
              <a:latin typeface="Candara" panose="020E0502030303020204" pitchFamily="34" charset="0"/>
            </a:endParaRPr>
          </a:p>
          <a:p>
            <a:pPr algn="ctr">
              <a:buNone/>
            </a:pPr>
            <a:r>
              <a:rPr lang="es-CL" sz="1450" i="1" dirty="0">
                <a:solidFill>
                  <a:schemeClr val="tx1"/>
                </a:solidFill>
                <a:latin typeface="Candara" panose="020E0502030303020204" pitchFamily="34" charset="0"/>
              </a:rPr>
              <a:t>Crecen el comercio intrarregional, aumenta la recaudación de ingresos fiscales como proporción del PIB, al igual que el gasto público social, la inversión pública, el efecto progresivo de las estructuras de impuestos de los países de la región y la participación de las exportaciones manufactureras. La inversión en ciencia, tecnología e innovación se expande y se han implementado políticas industriales en nuevos sectores de conocimiento, junto con la disponibilidad de fondos para la disminución de las disparidades territoriales: También se ha ampliado la participación de las mujeres en los parlamentos nacionales y en el mercado del trabajo. </a:t>
            </a:r>
          </a:p>
          <a:p>
            <a:pPr algn="ctr">
              <a:buNone/>
            </a:pPr>
            <a:endParaRPr lang="es-CL" sz="1450" i="1" dirty="0">
              <a:solidFill>
                <a:schemeClr val="tx1"/>
              </a:solidFill>
              <a:latin typeface="Candara" panose="020E0502030303020204" pitchFamily="34" charset="0"/>
            </a:endParaRPr>
          </a:p>
          <a:p>
            <a:pPr algn="ctr">
              <a:buNone/>
            </a:pPr>
            <a:r>
              <a:rPr lang="es-CL" sz="1450" i="1" dirty="0">
                <a:solidFill>
                  <a:schemeClr val="tx1"/>
                </a:solidFill>
                <a:latin typeface="Candara" panose="020E0502030303020204" pitchFamily="34" charset="0"/>
              </a:rPr>
              <a:t>Se han reducido los porcentajes de pobreza e indigencia, han aumentado los años  de escolaridad de la población, y ha mejorado la calidad de la educación y la tasa de ocupación. se han aplicado impuestos verdes destinados a reducir la contaminación  ambiental, Asimismo, se ha reducido la brecha de acceso a Internet entre ricos y pobres.</a:t>
            </a:r>
          </a:p>
          <a:p>
            <a:pPr algn="ctr">
              <a:buNone/>
            </a:pPr>
            <a:endParaRPr lang="es-CL" sz="1450" i="1" dirty="0">
              <a:solidFill>
                <a:schemeClr val="tx1"/>
              </a:solidFill>
              <a:latin typeface="Candara" panose="020E0502030303020204" pitchFamily="34" charset="0"/>
            </a:endParaRPr>
          </a:p>
          <a:p>
            <a:pPr algn="ctr">
              <a:buNone/>
            </a:pPr>
            <a:r>
              <a:rPr lang="es-CL" sz="1450" i="1" dirty="0">
                <a:solidFill>
                  <a:schemeClr val="tx1"/>
                </a:solidFill>
                <a:latin typeface="Candara" panose="020E0502030303020204" pitchFamily="34" charset="0"/>
              </a:rPr>
              <a:t>Se mantiene el PIB mundial, la tasa de inversión, la brecha salarial entre hombres y mujeres, la dispersión de los logros educativos y la participación de los salarios en el ingreso total de los países de la región.</a:t>
            </a:r>
          </a:p>
          <a:p>
            <a:pPr algn="ctr">
              <a:buNone/>
            </a:pPr>
            <a:endParaRPr lang="es-CL" sz="1450" i="1" dirty="0">
              <a:solidFill>
                <a:schemeClr val="tx1"/>
              </a:solidFill>
              <a:latin typeface="Candara" panose="020E0502030303020204" pitchFamily="34" charset="0"/>
            </a:endParaRPr>
          </a:p>
          <a:p>
            <a:pPr algn="ctr">
              <a:buNone/>
            </a:pPr>
            <a:r>
              <a:rPr lang="es-CL" sz="1450" i="1" dirty="0">
                <a:solidFill>
                  <a:schemeClr val="tx1"/>
                </a:solidFill>
                <a:latin typeface="Candara" panose="020E0502030303020204" pitchFamily="34" charset="0"/>
              </a:rPr>
              <a:t>El promedio de crecimiento del PIB de ALC disminuye, la brecha entre Sudamérica v/s resto de ALC se mantiene, no se ha logrado una diversificación productiva sostenible; en las exportaciones se amplía la preponderancia de materias primas y manufacturas basadas en recursos naturales. No ha disminuido el empleo de baja productividad, y la productividad de la región sigue por debajo de la de Estados Unidos, sin grandes variaciones en la participación en el mercado mundial de patentes. El pacto fiscal no ha sido aplicado a cabalidad y no se ha reducido la concentración geográfica del PIB, ni tampoco las brechas de ingreso entre los territorios. crece la tasa de deforestación, la intensidad energética y los efectos del cambio climático en la pobreza, indigencia, producción agrícola y de energía, así como el bienestar de la tercera edad se deteriora pues ha disminuido la sostenibilidad financiera de los sistemas de pensiones.</a:t>
            </a:r>
            <a:endParaRPr lang="es-CL" sz="1450" b="1" i="1" dirty="0">
              <a:solidFill>
                <a:schemeClr val="tx1"/>
              </a:solidFill>
              <a:latin typeface="Candara" panose="020E0502030303020204" pitchFamily="34" charset="0"/>
            </a:endParaRPr>
          </a:p>
        </p:txBody>
      </p:sp>
      <p:sp>
        <p:nvSpPr>
          <p:cNvPr id="6" name="Footer Placeholder 5"/>
          <p:cNvSpPr>
            <a:spLocks noGrp="1"/>
          </p:cNvSpPr>
          <p:nvPr>
            <p:ph type="ftr" sz="quarter" idx="11"/>
          </p:nvPr>
        </p:nvSpPr>
        <p:spPr/>
        <p:txBody>
          <a:bodyPr/>
          <a:lstStyle/>
          <a:p>
            <a:r>
              <a:rPr lang="es-ES_tradnl"/>
              <a:t>Taller Planificación Prospectiva CEPAL-ILPES</a:t>
            </a:r>
            <a:endParaRPr lang="es-ES"/>
          </a:p>
        </p:txBody>
      </p:sp>
      <p:sp>
        <p:nvSpPr>
          <p:cNvPr id="7" name="Slide Number Placeholder 6"/>
          <p:cNvSpPr>
            <a:spLocks noGrp="1"/>
          </p:cNvSpPr>
          <p:nvPr>
            <p:ph type="sldNum" sz="quarter" idx="12"/>
          </p:nvPr>
        </p:nvSpPr>
        <p:spPr/>
        <p:txBody>
          <a:bodyPr/>
          <a:lstStyle/>
          <a:p>
            <a:fld id="{6FA07E81-0E39-814A-9B61-69349160A62E}" type="slidenum">
              <a:rPr lang="es-ES" smtClean="0"/>
              <a:pPr/>
              <a:t>37</a:t>
            </a:fld>
            <a:endParaRPr lang="es-ES"/>
          </a:p>
        </p:txBody>
      </p:sp>
    </p:spTree>
    <p:extLst>
      <p:ext uri="{BB962C8B-B14F-4D97-AF65-F5344CB8AC3E}">
        <p14:creationId xmlns="" xmlns:p14="http://schemas.microsoft.com/office/powerpoint/2010/main" val="2683012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4000" dirty="0">
                <a:latin typeface="Candara" panose="020E0502030303020204" pitchFamily="34" charset="0"/>
              </a:rPr>
              <a:t>Planificación Prospectiva</a:t>
            </a:r>
            <a:endParaRPr lang="es-ES" sz="4000" dirty="0">
              <a:latin typeface="Candara" panose="020E0502030303020204" pitchFamily="34" charset="0"/>
            </a:endParaRPr>
          </a:p>
        </p:txBody>
      </p:sp>
      <p:sp>
        <p:nvSpPr>
          <p:cNvPr id="3" name="Subtítulo 2"/>
          <p:cNvSpPr>
            <a:spLocks noGrp="1"/>
          </p:cNvSpPr>
          <p:nvPr>
            <p:ph type="subTitle" idx="1"/>
          </p:nvPr>
        </p:nvSpPr>
        <p:spPr/>
        <p:txBody>
          <a:bodyPr>
            <a:noAutofit/>
          </a:bodyPr>
          <a:lstStyle/>
          <a:p>
            <a:r>
              <a:rPr lang="es-ES" sz="4000" b="1" dirty="0">
                <a:latin typeface="Candara" panose="020E0502030303020204" pitchFamily="34" charset="0"/>
              </a:rPr>
              <a:t>Diseño de escenarios</a:t>
            </a:r>
          </a:p>
        </p:txBody>
      </p:sp>
      <p:sp>
        <p:nvSpPr>
          <p:cNvPr id="4" name="Marcador de pie de página 3"/>
          <p:cNvSpPr>
            <a:spLocks noGrp="1"/>
          </p:cNvSpPr>
          <p:nvPr>
            <p:ph type="ftr" sz="quarter" idx="3"/>
          </p:nvPr>
        </p:nvSpPr>
        <p:spPr/>
        <p:txBody>
          <a:bodyPr/>
          <a:lstStyle/>
          <a:p>
            <a:r>
              <a:rPr lang="es-ES_tradnl"/>
              <a:t>Taller Planificación Prospectiva CEPAL-ILPES</a:t>
            </a:r>
            <a:endParaRPr lang="es-ES" dirty="0"/>
          </a:p>
        </p:txBody>
      </p:sp>
      <p:sp>
        <p:nvSpPr>
          <p:cNvPr id="5" name="Marcador de número de diapositiva 4"/>
          <p:cNvSpPr>
            <a:spLocks noGrp="1"/>
          </p:cNvSpPr>
          <p:nvPr>
            <p:ph type="sldNum" sz="quarter" idx="4"/>
          </p:nvPr>
        </p:nvSpPr>
        <p:spPr/>
        <p:txBody>
          <a:bodyPr/>
          <a:lstStyle/>
          <a:p>
            <a:fld id="{6FA07E81-0E39-814A-9B61-69349160A62E}" type="slidenum">
              <a:rPr lang="es-ES" smtClean="0"/>
              <a:pPr/>
              <a:t>38</a:t>
            </a:fld>
            <a:endParaRPr lang="es-ES" dirty="0"/>
          </a:p>
        </p:txBody>
      </p:sp>
    </p:spTree>
    <p:extLst>
      <p:ext uri="{BB962C8B-B14F-4D97-AF65-F5344CB8AC3E}">
        <p14:creationId xmlns="" xmlns:p14="http://schemas.microsoft.com/office/powerpoint/2010/main" val="66482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_tradnl" sz="4000" b="1" dirty="0">
                <a:latin typeface="Candara" panose="020E0502030303020204" pitchFamily="34" charset="0"/>
              </a:rPr>
              <a:t>Diseño de escenarios </a:t>
            </a:r>
          </a:p>
        </p:txBody>
      </p:sp>
      <p:sp>
        <p:nvSpPr>
          <p:cNvPr id="6" name="Marcador de contenido 5"/>
          <p:cNvSpPr>
            <a:spLocks noGrp="1"/>
          </p:cNvSpPr>
          <p:nvPr>
            <p:ph idx="1"/>
          </p:nvPr>
        </p:nvSpPr>
        <p:spPr/>
        <p:txBody>
          <a:bodyPr>
            <a:noAutofit/>
          </a:bodyPr>
          <a:lstStyle/>
          <a:p>
            <a:r>
              <a:rPr lang="es-ES_tradnl" sz="2400" dirty="0">
                <a:latin typeface="Candara" panose="020E0502030303020204" pitchFamily="34" charset="0"/>
              </a:rPr>
              <a:t>Un escenario es un conjunto formado por la </a:t>
            </a:r>
            <a:r>
              <a:rPr lang="es-ES_tradnl" sz="2400" dirty="0" err="1">
                <a:latin typeface="Candara" panose="020E0502030303020204" pitchFamily="34" charset="0"/>
              </a:rPr>
              <a:t>descripción</a:t>
            </a:r>
            <a:r>
              <a:rPr lang="es-ES_tradnl" sz="2400" dirty="0">
                <a:latin typeface="Candara" panose="020E0502030303020204" pitchFamily="34" charset="0"/>
              </a:rPr>
              <a:t> de una </a:t>
            </a:r>
            <a:r>
              <a:rPr lang="es-ES_tradnl" sz="2400" dirty="0" err="1">
                <a:latin typeface="Candara" panose="020E0502030303020204" pitchFamily="34" charset="0"/>
              </a:rPr>
              <a:t>situación</a:t>
            </a:r>
            <a:r>
              <a:rPr lang="es-ES_tradnl" sz="2400" dirty="0">
                <a:latin typeface="Candara" panose="020E0502030303020204" pitchFamily="34" charset="0"/>
              </a:rPr>
              <a:t> futura y de la trayectoria de eventos que permiten pasar de una </a:t>
            </a:r>
            <a:r>
              <a:rPr lang="es-ES_tradnl" sz="2400" dirty="0" err="1">
                <a:latin typeface="Candara" panose="020E0502030303020204" pitchFamily="34" charset="0"/>
              </a:rPr>
              <a:t>situación</a:t>
            </a:r>
            <a:r>
              <a:rPr lang="es-ES_tradnl" sz="2400" dirty="0">
                <a:latin typeface="Candara" panose="020E0502030303020204" pitchFamily="34" charset="0"/>
              </a:rPr>
              <a:t> origen a una situación futura.</a:t>
            </a:r>
          </a:p>
          <a:p>
            <a:r>
              <a:rPr lang="es-ES_tradnl" sz="2400" dirty="0">
                <a:latin typeface="Candara" panose="020E0502030303020204" pitchFamily="34" charset="0"/>
              </a:rPr>
              <a:t>El </a:t>
            </a:r>
            <a:r>
              <a:rPr lang="es-ES_tradnl" sz="2400" dirty="0" err="1">
                <a:latin typeface="Candara" panose="020E0502030303020204" pitchFamily="34" charset="0"/>
              </a:rPr>
              <a:t>método</a:t>
            </a:r>
            <a:r>
              <a:rPr lang="es-ES_tradnl" sz="2400" dirty="0">
                <a:latin typeface="Candara" panose="020E0502030303020204" pitchFamily="34" charset="0"/>
              </a:rPr>
              <a:t> de escenarios tiene como objetivo construir representaciones de los futuros posibles, así como los caminos que conducen a ellos. </a:t>
            </a:r>
          </a:p>
          <a:p>
            <a:r>
              <a:rPr lang="es-ES_tradnl" sz="2400" dirty="0">
                <a:latin typeface="Candara" panose="020E0502030303020204" pitchFamily="34" charset="0"/>
              </a:rPr>
              <a:t>Con las representaciones se persigue poner de relieve las grandes tendencias y los </a:t>
            </a:r>
            <a:r>
              <a:rPr lang="es-ES_tradnl" sz="2400" dirty="0" err="1">
                <a:latin typeface="Candara" panose="020E0502030303020204" pitchFamily="34" charset="0"/>
              </a:rPr>
              <a:t>gérmenes</a:t>
            </a:r>
            <a:r>
              <a:rPr lang="es-ES_tradnl" sz="2400" dirty="0">
                <a:latin typeface="Candara" panose="020E0502030303020204" pitchFamily="34" charset="0"/>
              </a:rPr>
              <a:t> de cambios bruscos del entorno general y de la competencia de la </a:t>
            </a:r>
            <a:r>
              <a:rPr lang="es-ES_tradnl" sz="2400" dirty="0" err="1">
                <a:latin typeface="Candara" panose="020E0502030303020204" pitchFamily="34" charset="0"/>
              </a:rPr>
              <a:t>organización</a:t>
            </a:r>
            <a:r>
              <a:rPr lang="es-ES_tradnl" sz="2400" dirty="0">
                <a:latin typeface="Candara" panose="020E0502030303020204" pitchFamily="34" charset="0"/>
              </a:rPr>
              <a:t>. </a:t>
            </a:r>
          </a:p>
          <a:p>
            <a:endParaRPr lang="es-ES_tradnl" sz="2800" dirty="0">
              <a:latin typeface="Candara" panose="020E0502030303020204" pitchFamily="34" charset="0"/>
            </a:endParaRPr>
          </a:p>
        </p:txBody>
      </p:sp>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3" name="Slide Number Placeholder 2"/>
          <p:cNvSpPr>
            <a:spLocks noGrp="1"/>
          </p:cNvSpPr>
          <p:nvPr>
            <p:ph type="sldNum" sz="quarter" idx="12"/>
          </p:nvPr>
        </p:nvSpPr>
        <p:spPr/>
        <p:txBody>
          <a:bodyPr/>
          <a:lstStyle/>
          <a:p>
            <a:fld id="{6FA07E81-0E39-814A-9B61-69349160A62E}" type="slidenum">
              <a:rPr lang="es-ES" smtClean="0"/>
              <a:pPr/>
              <a:t>39</a:t>
            </a:fld>
            <a:endParaRPr lang="es-ES"/>
          </a:p>
        </p:txBody>
      </p:sp>
    </p:spTree>
    <p:extLst>
      <p:ext uri="{BB962C8B-B14F-4D97-AF65-F5344CB8AC3E}">
        <p14:creationId xmlns="" xmlns:p14="http://schemas.microsoft.com/office/powerpoint/2010/main" val="93179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andara" panose="020E0502030303020204" pitchFamily="34" charset="0"/>
              </a:rPr>
              <a:t>Estructura</a:t>
            </a:r>
            <a:r>
              <a:rPr lang="en-US" sz="4000" b="1" dirty="0">
                <a:latin typeface="Candara" panose="020E0502030303020204" pitchFamily="34" charset="0"/>
              </a:rPr>
              <a:t> del taller</a:t>
            </a:r>
            <a:endParaRPr lang="es-CL" sz="4000" b="1" dirty="0">
              <a:latin typeface="Candara" panose="020E0502030303020204" pitchFamily="34" charset="0"/>
            </a:endParaRPr>
          </a:p>
        </p:txBody>
      </p:sp>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4</a:t>
            </a:fld>
            <a:endParaRPr lang="es-ES"/>
          </a:p>
        </p:txBody>
      </p:sp>
      <p:graphicFrame>
        <p:nvGraphicFramePr>
          <p:cNvPr id="5" name="Table 4"/>
          <p:cNvGraphicFramePr>
            <a:graphicFrameLocks noGrp="1"/>
          </p:cNvGraphicFramePr>
          <p:nvPr>
            <p:extLst>
              <p:ext uri="{D42A27DB-BD31-4B8C-83A1-F6EECF244321}">
                <p14:modId xmlns="" xmlns:p14="http://schemas.microsoft.com/office/powerpoint/2010/main" val="1421687395"/>
              </p:ext>
            </p:extLst>
          </p:nvPr>
        </p:nvGraphicFramePr>
        <p:xfrm>
          <a:off x="235389" y="1514090"/>
          <a:ext cx="8637006" cy="4629022"/>
        </p:xfrm>
        <a:graphic>
          <a:graphicData uri="http://schemas.openxmlformats.org/drawingml/2006/table">
            <a:tbl>
              <a:tblPr firstRow="1" firstCol="1" bandRow="1">
                <a:tableStyleId>{93296810-A885-4BE3-A3E7-6D5BEEA58F35}</a:tableStyleId>
              </a:tblPr>
              <a:tblGrid>
                <a:gridCol w="6591018">
                  <a:extLst>
                    <a:ext uri="{9D8B030D-6E8A-4147-A177-3AD203B41FA5}">
                      <a16:colId xmlns="" xmlns:a16="http://schemas.microsoft.com/office/drawing/2014/main" val="20000"/>
                    </a:ext>
                  </a:extLst>
                </a:gridCol>
                <a:gridCol w="1028659">
                  <a:extLst>
                    <a:ext uri="{9D8B030D-6E8A-4147-A177-3AD203B41FA5}">
                      <a16:colId xmlns="" xmlns:a16="http://schemas.microsoft.com/office/drawing/2014/main" val="20001"/>
                    </a:ext>
                  </a:extLst>
                </a:gridCol>
                <a:gridCol w="1017329">
                  <a:extLst>
                    <a:ext uri="{9D8B030D-6E8A-4147-A177-3AD203B41FA5}">
                      <a16:colId xmlns="" xmlns:a16="http://schemas.microsoft.com/office/drawing/2014/main" val="20002"/>
                    </a:ext>
                  </a:extLst>
                </a:gridCol>
              </a:tblGrid>
              <a:tr h="334979">
                <a:tc>
                  <a:txBody>
                    <a:bodyPr/>
                    <a:lstStyle/>
                    <a:p>
                      <a:pPr marL="0" marR="0" algn="ctr">
                        <a:spcBef>
                          <a:spcPts val="0"/>
                        </a:spcBef>
                        <a:spcAft>
                          <a:spcPts val="0"/>
                        </a:spcAft>
                      </a:pPr>
                      <a:r>
                        <a:rPr lang="es-ES" sz="1500" dirty="0">
                          <a:effectLst/>
                        </a:rPr>
                        <a:t>Actividad</a:t>
                      </a:r>
                      <a:endParaRPr lang="en-US" sz="15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500" dirty="0">
                          <a:effectLst/>
                        </a:rPr>
                        <a:t>Duración</a:t>
                      </a:r>
                      <a:endParaRPr lang="en-US" sz="15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500" dirty="0">
                          <a:effectLst/>
                        </a:rPr>
                        <a:t>Hora</a:t>
                      </a:r>
                      <a:endParaRPr lang="en-US" sz="15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0"/>
                  </a:ext>
                </a:extLst>
              </a:tr>
              <a:tr h="0">
                <a:tc>
                  <a:txBody>
                    <a:bodyPr/>
                    <a:lstStyle/>
                    <a:p>
                      <a:pPr marL="0" marR="0" indent="0" algn="l">
                        <a:spcBef>
                          <a:spcPts val="0"/>
                        </a:spcBef>
                        <a:spcAft>
                          <a:spcPts val="0"/>
                        </a:spcAft>
                      </a:pPr>
                      <a:r>
                        <a:rPr lang="es-ES" sz="1400" dirty="0">
                          <a:effectLst/>
                        </a:rPr>
                        <a:t>Presentación general Explicación de la dinámica del taller</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10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15:00-15:10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1"/>
                  </a:ext>
                </a:extLst>
              </a:tr>
              <a:tr h="0">
                <a:tc>
                  <a:txBody>
                    <a:bodyPr/>
                    <a:lstStyle/>
                    <a:p>
                      <a:r>
                        <a:rPr lang="es-ES" sz="1400" kern="1200" dirty="0">
                          <a:effectLst/>
                        </a:rPr>
                        <a:t>1. Introducción a la prospectiva</a:t>
                      </a:r>
                      <a:endParaRPr lang="en-US" sz="1400" b="1" kern="1200" dirty="0">
                        <a:solidFill>
                          <a:schemeClr val="lt1"/>
                        </a:solidFill>
                        <a:effectLst/>
                        <a:latin typeface="+mn-lt"/>
                        <a:ea typeface="+mn-ea"/>
                        <a:cs typeface="+mn-cs"/>
                      </a:endParaRPr>
                    </a:p>
                  </a:txBody>
                  <a:tcPr marT="91440" marB="91440" anchor="ctr"/>
                </a:tc>
                <a:tc>
                  <a:txBody>
                    <a:bodyPr/>
                    <a:lstStyle/>
                    <a:p>
                      <a:pPr marL="0" marR="0" algn="ctr">
                        <a:spcBef>
                          <a:spcPts val="0"/>
                        </a:spcBef>
                        <a:spcAft>
                          <a:spcPts val="0"/>
                        </a:spcAft>
                      </a:pPr>
                      <a:r>
                        <a:rPr lang="es-ES" sz="1400" dirty="0">
                          <a:effectLst/>
                        </a:rPr>
                        <a:t>30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15:10-15:40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2"/>
                  </a:ext>
                </a:extLst>
              </a:tr>
              <a:tr h="417131">
                <a:tc rowSpan="3">
                  <a:txBody>
                    <a:bodyPr/>
                    <a:lstStyle/>
                    <a:p>
                      <a:pPr marL="0" marR="0">
                        <a:spcBef>
                          <a:spcPts val="0"/>
                        </a:spcBef>
                        <a:spcAft>
                          <a:spcPts val="0"/>
                        </a:spcAft>
                      </a:pPr>
                      <a:r>
                        <a:rPr lang="es-ES" sz="1400" dirty="0">
                          <a:effectLst/>
                        </a:rPr>
                        <a:t>2. </a:t>
                      </a:r>
                      <a:r>
                        <a:rPr lang="es-ES" sz="1400" kern="1200" dirty="0">
                          <a:effectLst/>
                        </a:rPr>
                        <a:t>Definición del sistema de estudio: exposición variables clave Consulta sobre el Clima de la Igualdad en ALC </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1400" kern="1200" dirty="0">
                          <a:effectLst/>
                        </a:rPr>
                        <a:t>3. </a:t>
                      </a:r>
                      <a:r>
                        <a:rPr lang="es-ES" sz="1400" dirty="0"/>
                        <a:t>Diseño de escenarios</a:t>
                      </a:r>
                    </a:p>
                    <a:p>
                      <a:pPr marL="0" marR="0" lvl="0" indent="0" algn="l" defTabSz="457200" rtl="0" eaLnBrk="1" fontAlgn="auto" latinLnBrk="0" hangingPunct="1">
                        <a:lnSpc>
                          <a:spcPct val="100000"/>
                        </a:lnSpc>
                        <a:spcBef>
                          <a:spcPts val="0"/>
                        </a:spcBef>
                        <a:spcAft>
                          <a:spcPts val="0"/>
                        </a:spcAft>
                        <a:buClrTx/>
                        <a:buSzTx/>
                        <a:buFontTx/>
                        <a:buNone/>
                        <a:tabLst/>
                        <a:defRPr/>
                      </a:pPr>
                      <a:r>
                        <a:rPr lang="es-ES" sz="1400" kern="1200" dirty="0">
                          <a:effectLst/>
                        </a:rPr>
                        <a:t>4. </a:t>
                      </a:r>
                      <a:r>
                        <a:rPr lang="es-ES" sz="1400" dirty="0"/>
                        <a:t>Estrategias para alcanzar el escenario apuesta</a:t>
                      </a:r>
                      <a:endParaRPr lang="en-US" sz="1400" b="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20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rowSpan="3">
                  <a:txBody>
                    <a:bodyPr/>
                    <a:lstStyle/>
                    <a:p>
                      <a:pPr marL="0" marR="0">
                        <a:spcBef>
                          <a:spcPts val="0"/>
                        </a:spcBef>
                        <a:spcAft>
                          <a:spcPts val="0"/>
                        </a:spcAft>
                      </a:pPr>
                      <a:r>
                        <a:rPr lang="es-ES" sz="1400" dirty="0">
                          <a:effectLst/>
                        </a:rPr>
                        <a:t>15:40-16:40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3"/>
                  </a:ext>
                </a:extLst>
              </a:tr>
              <a:tr h="417131">
                <a:tc vMerge="1">
                  <a:txBody>
                    <a:bodyPr/>
                    <a:lstStyle/>
                    <a:p>
                      <a:endParaRPr lang="en-US"/>
                    </a:p>
                  </a:txBody>
                  <a:tcPr/>
                </a:tc>
                <a:tc>
                  <a:txBody>
                    <a:bodyPr/>
                    <a:lstStyle/>
                    <a:p>
                      <a:pPr marL="0" marR="0" algn="ctr">
                        <a:spcBef>
                          <a:spcPts val="0"/>
                        </a:spcBef>
                        <a:spcAft>
                          <a:spcPts val="0"/>
                        </a:spcAft>
                      </a:pPr>
                      <a:r>
                        <a:rPr lang="es-ES" sz="1400" dirty="0">
                          <a:effectLst/>
                        </a:rPr>
                        <a:t>20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vMerge="1">
                  <a:txBody>
                    <a:bodyPr/>
                    <a:lstStyle/>
                    <a:p>
                      <a:endParaRPr lang="en-US" sz="1400" dirty="0">
                        <a:latin typeface="+mn-lt"/>
                      </a:endParaRPr>
                    </a:p>
                  </a:txBody>
                  <a:tcPr/>
                </a:tc>
                <a:extLst>
                  <a:ext uri="{0D108BD9-81ED-4DB2-BD59-A6C34878D82A}">
                    <a16:rowId xmlns="" xmlns:a16="http://schemas.microsoft.com/office/drawing/2014/main" val="10004"/>
                  </a:ext>
                </a:extLst>
              </a:tr>
              <a:tr h="0">
                <a:tc vMerge="1">
                  <a:txBody>
                    <a:bodyPr/>
                    <a:lstStyle/>
                    <a:p>
                      <a:endParaRPr lang="en-US" dirty="0"/>
                    </a:p>
                  </a:txBody>
                  <a:tcPr/>
                </a:tc>
                <a:tc>
                  <a:txBody>
                    <a:bodyPr/>
                    <a:lstStyle/>
                    <a:p>
                      <a:pPr marL="0" marR="0" algn="ctr">
                        <a:spcBef>
                          <a:spcPts val="0"/>
                        </a:spcBef>
                        <a:spcAft>
                          <a:spcPts val="0"/>
                        </a:spcAft>
                      </a:pPr>
                      <a:r>
                        <a:rPr lang="es-ES" sz="1400" dirty="0">
                          <a:effectLst/>
                        </a:rPr>
                        <a:t>20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vMerge="1">
                  <a:txBody>
                    <a:bodyPr/>
                    <a:lstStyle/>
                    <a:p>
                      <a:endParaRPr lang="en-US" sz="1400" dirty="0">
                        <a:latin typeface="+mn-lt"/>
                      </a:endParaRPr>
                    </a:p>
                  </a:txBody>
                  <a:tcPr/>
                </a:tc>
                <a:extLst>
                  <a:ext uri="{0D108BD9-81ED-4DB2-BD59-A6C34878D82A}">
                    <a16:rowId xmlns="" xmlns:a16="http://schemas.microsoft.com/office/drawing/2014/main" val="10005"/>
                  </a:ext>
                </a:extLst>
              </a:tr>
              <a:tr h="312850">
                <a:tc>
                  <a:txBody>
                    <a:bodyPr/>
                    <a:lstStyle/>
                    <a:p>
                      <a:pPr marL="0" marR="0" algn="ctr">
                        <a:spcBef>
                          <a:spcPts val="0"/>
                        </a:spcBef>
                        <a:spcAft>
                          <a:spcPts val="0"/>
                        </a:spcAft>
                      </a:pPr>
                      <a:r>
                        <a:rPr lang="es-ES" sz="1400" dirty="0">
                          <a:effectLst/>
                          <a:latin typeface="+mn-lt"/>
                          <a:ea typeface="+mn-ea"/>
                          <a:cs typeface="+mn-cs"/>
                        </a:rPr>
                        <a:t>Receso</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10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spcBef>
                          <a:spcPts val="0"/>
                        </a:spcBef>
                        <a:spcAft>
                          <a:spcPts val="0"/>
                        </a:spcAft>
                      </a:pPr>
                      <a:r>
                        <a:rPr lang="es-ES" sz="1400" dirty="0">
                          <a:effectLst/>
                        </a:rPr>
                        <a:t>16:40-16:50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6"/>
                  </a:ext>
                </a:extLst>
              </a:tr>
              <a:tr h="330680">
                <a:tc>
                  <a:txBody>
                    <a:bodyPr/>
                    <a:lstStyle/>
                    <a:p>
                      <a:pPr marL="0" marR="0">
                        <a:spcBef>
                          <a:spcPts val="0"/>
                        </a:spcBef>
                        <a:spcAft>
                          <a:spcPts val="0"/>
                        </a:spcAft>
                      </a:pPr>
                      <a:r>
                        <a:rPr lang="es-ES" sz="1400" dirty="0">
                          <a:effectLst/>
                        </a:rPr>
                        <a:t>5. Taller: Estrategias</a:t>
                      </a:r>
                      <a:r>
                        <a:rPr lang="es-ES" sz="1400" baseline="0" dirty="0">
                          <a:effectLst/>
                        </a:rPr>
                        <a:t> para alcanzar el escenario apuesta</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60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spcBef>
                          <a:spcPts val="0"/>
                        </a:spcBef>
                        <a:spcAft>
                          <a:spcPts val="0"/>
                        </a:spcAft>
                      </a:pPr>
                      <a:r>
                        <a:rPr lang="es-ES" sz="1400" dirty="0">
                          <a:effectLst/>
                        </a:rPr>
                        <a:t>16:50-17:50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7"/>
                  </a:ext>
                </a:extLst>
              </a:tr>
              <a:tr h="0">
                <a:tc>
                  <a:txBody>
                    <a:bodyPr/>
                    <a:lstStyle/>
                    <a:p>
                      <a:pPr marL="0" marR="0">
                        <a:spcBef>
                          <a:spcPts val="0"/>
                        </a:spcBef>
                        <a:spcAft>
                          <a:spcPts val="0"/>
                        </a:spcAft>
                      </a:pPr>
                      <a:r>
                        <a:rPr lang="es-ES" sz="1400" dirty="0">
                          <a:effectLst/>
                        </a:rPr>
                        <a:t>6. Exposición</a:t>
                      </a:r>
                      <a:r>
                        <a:rPr lang="es-ES" sz="1400" baseline="0" dirty="0">
                          <a:effectLst/>
                        </a:rPr>
                        <a:t> de resultados por equipo</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50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spcBef>
                          <a:spcPts val="0"/>
                        </a:spcBef>
                        <a:spcAft>
                          <a:spcPts val="0"/>
                        </a:spcAft>
                      </a:pPr>
                      <a:r>
                        <a:rPr lang="es-ES" sz="1400" dirty="0">
                          <a:effectLst/>
                        </a:rPr>
                        <a:t>17:50-18:40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8"/>
                  </a:ext>
                </a:extLst>
              </a:tr>
              <a:tr h="0">
                <a:tc>
                  <a:txBody>
                    <a:bodyPr/>
                    <a:lstStyle/>
                    <a:p>
                      <a:pPr marL="0" marR="0">
                        <a:spcBef>
                          <a:spcPts val="0"/>
                        </a:spcBef>
                        <a:spcAft>
                          <a:spcPts val="0"/>
                        </a:spcAft>
                      </a:pPr>
                      <a:r>
                        <a:rPr lang="es-ES" sz="1400" dirty="0">
                          <a:effectLst/>
                        </a:rPr>
                        <a:t>7. Cierre técnico</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10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spcBef>
                          <a:spcPts val="0"/>
                        </a:spcBef>
                        <a:spcAft>
                          <a:spcPts val="0"/>
                        </a:spcAft>
                      </a:pPr>
                      <a:r>
                        <a:rPr lang="es-ES" sz="1400" dirty="0">
                          <a:effectLst/>
                        </a:rPr>
                        <a:t>18:40-18:50</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09"/>
                  </a:ext>
                </a:extLst>
              </a:tr>
              <a:tr h="0">
                <a:tc>
                  <a:txBody>
                    <a:bodyPr/>
                    <a:lstStyle/>
                    <a:p>
                      <a:pPr marL="0" marR="0">
                        <a:spcBef>
                          <a:spcPts val="0"/>
                        </a:spcBef>
                        <a:spcAft>
                          <a:spcPts val="0"/>
                        </a:spcAft>
                      </a:pPr>
                      <a:r>
                        <a:rPr lang="es-ES" sz="1400">
                          <a:effectLst/>
                        </a:rPr>
                        <a:t>8. Cierre </a:t>
                      </a:r>
                      <a:r>
                        <a:rPr lang="es-ES" sz="1400" dirty="0">
                          <a:effectLst/>
                        </a:rPr>
                        <a:t>administrativo del taller</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lgn="ctr">
                        <a:spcBef>
                          <a:spcPts val="0"/>
                        </a:spcBef>
                        <a:spcAft>
                          <a:spcPts val="0"/>
                        </a:spcAft>
                      </a:pPr>
                      <a:r>
                        <a:rPr lang="es-ES" sz="1400" dirty="0">
                          <a:effectLst/>
                        </a:rPr>
                        <a:t>5 minutos</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tc>
                  <a:txBody>
                    <a:bodyPr/>
                    <a:lstStyle/>
                    <a:p>
                      <a:pPr marL="0" marR="0">
                        <a:spcBef>
                          <a:spcPts val="0"/>
                        </a:spcBef>
                        <a:spcAft>
                          <a:spcPts val="0"/>
                        </a:spcAft>
                      </a:pPr>
                      <a:r>
                        <a:rPr lang="es-ES" sz="1400" dirty="0">
                          <a:effectLst/>
                        </a:rPr>
                        <a:t>18:50-18:55</a:t>
                      </a:r>
                      <a:endParaRPr lang="en-US" sz="1400" dirty="0">
                        <a:effectLst/>
                        <a:latin typeface="+mn-lt"/>
                        <a:ea typeface="Times New Roman" panose="02020603050405020304" pitchFamily="18" charset="0"/>
                        <a:cs typeface="Times New Roman" panose="02020603050405020304" pitchFamily="18" charset="0"/>
                      </a:endParaRPr>
                    </a:p>
                  </a:txBody>
                  <a:tcPr marT="91440" marB="91440" anchor="ctr"/>
                </a:tc>
                <a:extLst>
                  <a:ext uri="{0D108BD9-81ED-4DB2-BD59-A6C34878D82A}">
                    <a16:rowId xmlns="" xmlns:a16="http://schemas.microsoft.com/office/drawing/2014/main" val="10010"/>
                  </a:ext>
                </a:extLst>
              </a:tr>
            </a:tbl>
          </a:graphicData>
        </a:graphic>
      </p:graphicFrame>
    </p:spTree>
    <p:extLst>
      <p:ext uri="{BB962C8B-B14F-4D97-AF65-F5344CB8AC3E}">
        <p14:creationId xmlns="" xmlns:p14="http://schemas.microsoft.com/office/powerpoint/2010/main" val="36759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ndara" panose="020E0502030303020204" pitchFamily="34" charset="0"/>
              </a:rPr>
              <a:t>Los futuros </a:t>
            </a:r>
            <a:r>
              <a:rPr lang="en-US" b="1" dirty="0" err="1">
                <a:latin typeface="Candara" panose="020E0502030303020204" pitchFamily="34" charset="0"/>
              </a:rPr>
              <a:t>posibles</a:t>
            </a:r>
            <a:r>
              <a:rPr lang="en-US" b="1" dirty="0">
                <a:latin typeface="Candara" panose="020E0502030303020204" pitchFamily="34" charset="0"/>
              </a:rPr>
              <a:t>, </a:t>
            </a:r>
            <a:r>
              <a:rPr lang="en-US" b="1" dirty="0" err="1">
                <a:latin typeface="Candara" panose="020E0502030303020204" pitchFamily="34" charset="0"/>
              </a:rPr>
              <a:t>probables</a:t>
            </a:r>
            <a:r>
              <a:rPr lang="en-US" b="1" dirty="0">
                <a:latin typeface="Candara" panose="020E0502030303020204" pitchFamily="34" charset="0"/>
              </a:rPr>
              <a:t> </a:t>
            </a:r>
            <a:r>
              <a:rPr lang="en-US" b="1" dirty="0" err="1">
                <a:latin typeface="Candara" panose="020E0502030303020204" pitchFamily="34" charset="0"/>
              </a:rPr>
              <a:t>deseables</a:t>
            </a:r>
            <a:r>
              <a:rPr lang="en-US" b="1" dirty="0">
                <a:latin typeface="Candara" panose="020E0502030303020204" pitchFamily="34" charset="0"/>
              </a:rPr>
              <a:t> y el </a:t>
            </a:r>
            <a:r>
              <a:rPr lang="en-US" b="1" dirty="0" err="1">
                <a:latin typeface="Candara" panose="020E0502030303020204" pitchFamily="34" charset="0"/>
              </a:rPr>
              <a:t>escenario</a:t>
            </a:r>
            <a:r>
              <a:rPr lang="en-US" b="1" dirty="0">
                <a:latin typeface="Candara" panose="020E0502030303020204" pitchFamily="34" charset="0"/>
              </a:rPr>
              <a:t> </a:t>
            </a:r>
            <a:r>
              <a:rPr lang="en-US" b="1" dirty="0" err="1">
                <a:latin typeface="Candara" panose="020E0502030303020204" pitchFamily="34" charset="0"/>
              </a:rPr>
              <a:t>apuesta</a:t>
            </a:r>
            <a:endParaRPr lang="es-CL" b="1" dirty="0">
              <a:latin typeface="Candara" panose="020E0502030303020204" pitchFamily="34" charset="0"/>
            </a:endParaRPr>
          </a:p>
        </p:txBody>
      </p:sp>
      <p:sp>
        <p:nvSpPr>
          <p:cNvPr id="3" name="Content Placeholder 2"/>
          <p:cNvSpPr>
            <a:spLocks noGrp="1"/>
          </p:cNvSpPr>
          <p:nvPr>
            <p:ph idx="1"/>
          </p:nvPr>
        </p:nvSpPr>
        <p:spPr>
          <a:xfrm>
            <a:off x="381000" y="1062273"/>
            <a:ext cx="8229600" cy="5344789"/>
          </a:xfrm>
        </p:spPr>
        <p:txBody>
          <a:bodyPr>
            <a:normAutofit/>
          </a:bodyPr>
          <a:lstStyle/>
          <a:p>
            <a:pPr algn="just">
              <a:buFont typeface="Wingdings" pitchFamily="2" charset="2"/>
              <a:buChar char="§"/>
            </a:pPr>
            <a:r>
              <a:rPr lang="es-CL" sz="1600" dirty="0">
                <a:latin typeface="Candara" panose="020E0502030303020204" pitchFamily="34" charset="0"/>
              </a:rPr>
              <a:t>La anticipación implica horizontes de pensamiento de largo plazo, lo que por lo general se entiende como diez años hacia adelante. Un decenio sería un horizonte temporal normal en las decisiones públicas en temas como energía, medio ambiente, educación, infraestructura, seguridad social y otros. En ese lapso de tiempo se expresan en forma tangible las consecuencias e impactos de las decisiones que se toman hoy.</a:t>
            </a:r>
          </a:p>
          <a:p>
            <a:pPr algn="just">
              <a:buFont typeface="Wingdings" pitchFamily="2" charset="2"/>
              <a:buChar char="§"/>
            </a:pPr>
            <a:endParaRPr lang="es-CL" sz="1600" dirty="0">
              <a:latin typeface="Candara" panose="020E0502030303020204" pitchFamily="34" charset="0"/>
            </a:endParaRPr>
          </a:p>
          <a:p>
            <a:pPr algn="just">
              <a:buFont typeface="Wingdings" pitchFamily="2" charset="2"/>
              <a:buChar char="§"/>
            </a:pPr>
            <a:endParaRPr lang="es-CL"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dirty="0">
              <a:latin typeface="Candara" panose="020E0502030303020204" pitchFamily="34" charset="0"/>
            </a:endParaRPr>
          </a:p>
          <a:p>
            <a:pPr algn="just">
              <a:buFont typeface="Wingdings" pitchFamily="2" charset="2"/>
              <a:buChar char="§"/>
            </a:pPr>
            <a:endParaRPr lang="en-US" sz="1600" b="1" dirty="0">
              <a:latin typeface="Candara" panose="020E0502030303020204" pitchFamily="34" charset="0"/>
            </a:endParaRPr>
          </a:p>
          <a:p>
            <a:pPr algn="just"/>
            <a:r>
              <a:rPr lang="en-US" sz="1600" b="1" dirty="0">
                <a:latin typeface="Candara" panose="020E0502030303020204" pitchFamily="34" charset="0"/>
              </a:rPr>
              <a:t>Escenario </a:t>
            </a:r>
            <a:r>
              <a:rPr lang="en-US" sz="1600" b="1" dirty="0" err="1">
                <a:latin typeface="Candara" panose="020E0502030303020204" pitchFamily="34" charset="0"/>
              </a:rPr>
              <a:t>apuesta</a:t>
            </a:r>
            <a:r>
              <a:rPr lang="en-US" sz="1600" b="1" dirty="0">
                <a:latin typeface="Candara" panose="020E0502030303020204" pitchFamily="34" charset="0"/>
              </a:rPr>
              <a:t>: </a:t>
            </a:r>
            <a:r>
              <a:rPr lang="es-CO" altLang="es-MX" sz="1600" dirty="0">
                <a:latin typeface="Candara" panose="020E0502030303020204" pitchFamily="34" charset="0"/>
                <a:cs typeface="Times New Roman" panose="02020603050405020304" pitchFamily="18" charset="0"/>
              </a:rPr>
              <a:t>¿Hacia donde podemos ir?  O ¿Qué tan factible es lo que queremos?</a:t>
            </a:r>
            <a:r>
              <a:rPr lang="es-MX" altLang="es-MX" sz="1600" dirty="0">
                <a:latin typeface="Candara" panose="020E0502030303020204" pitchFamily="34" charset="0"/>
                <a:cs typeface="Times New Roman" panose="02020603050405020304" pitchFamily="18" charset="0"/>
              </a:rPr>
              <a:t>Es el resultado de  la comparación de cada uno de los escenarios,   incluyendo al      tendencial, permitiendo  determinar   lo que   sería    más conveniente para nosotros. </a:t>
            </a:r>
          </a:p>
          <a:p>
            <a:pPr algn="just">
              <a:buFont typeface="Wingdings" pitchFamily="2" charset="2"/>
              <a:buChar char="§"/>
            </a:pPr>
            <a:endParaRPr lang="es-CL" sz="1600" b="1" dirty="0">
              <a:latin typeface="Candara" panose="020E0502030303020204"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723900" y="2729683"/>
            <a:ext cx="7543800" cy="20574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40</a:t>
            </a:fld>
            <a:endParaRPr lang="es-ES"/>
          </a:p>
        </p:txBody>
      </p:sp>
    </p:spTree>
    <p:extLst>
      <p:ext uri="{BB962C8B-B14F-4D97-AF65-F5344CB8AC3E}">
        <p14:creationId xmlns="" xmlns:p14="http://schemas.microsoft.com/office/powerpoint/2010/main" val="4261743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CL" sz="2800" b="1" dirty="0">
                <a:latin typeface="Candara" panose="020E0502030303020204" pitchFamily="34" charset="0"/>
              </a:rPr>
              <a:t>Diseño de escenarios: exposición escenarios Consulta sobre el Clima de la Igualdad en ALC a 2030</a:t>
            </a:r>
          </a:p>
        </p:txBody>
      </p:sp>
      <p:sp>
        <p:nvSpPr>
          <p:cNvPr id="3" name="Content Placeholder 2"/>
          <p:cNvSpPr>
            <a:spLocks noGrp="1"/>
          </p:cNvSpPr>
          <p:nvPr>
            <p:ph sz="half" idx="1"/>
          </p:nvPr>
        </p:nvSpPr>
        <p:spPr>
          <a:xfrm>
            <a:off x="76200" y="1292352"/>
            <a:ext cx="4038600" cy="3976045"/>
          </a:xfrm>
        </p:spPr>
        <p:txBody>
          <a:bodyPr>
            <a:noAutofit/>
          </a:bodyPr>
          <a:lstStyle/>
          <a:p>
            <a:pPr marL="118872" indent="0" algn="ctr">
              <a:buNone/>
            </a:pPr>
            <a:r>
              <a:rPr lang="en-US" sz="1600" b="1" dirty="0">
                <a:latin typeface="Candara" panose="020E0502030303020204" pitchFamily="34" charset="0"/>
              </a:rPr>
              <a:t>FASE 1</a:t>
            </a:r>
          </a:p>
          <a:p>
            <a:endParaRPr lang="en-US" sz="1400" dirty="0">
              <a:latin typeface="Candara" panose="020E0502030303020204" pitchFamily="34" charset="0"/>
            </a:endParaRPr>
          </a:p>
          <a:p>
            <a:r>
              <a:rPr lang="en-US" sz="1400" dirty="0">
                <a:latin typeface="Candara" panose="020E0502030303020204" pitchFamily="34" charset="0"/>
              </a:rPr>
              <a:t>En </a:t>
            </a:r>
            <a:r>
              <a:rPr lang="en-US" sz="1400" dirty="0" err="1">
                <a:latin typeface="Candara" panose="020E0502030303020204" pitchFamily="34" charset="0"/>
              </a:rPr>
              <a:t>cada</a:t>
            </a:r>
            <a:r>
              <a:rPr lang="en-US" sz="1400" dirty="0">
                <a:latin typeface="Candara" panose="020E0502030303020204" pitchFamily="34" charset="0"/>
              </a:rPr>
              <a:t> una de las </a:t>
            </a:r>
            <a:r>
              <a:rPr lang="en-US" sz="1400" dirty="0" err="1">
                <a:latin typeface="Candara" panose="020E0502030303020204" pitchFamily="34" charset="0"/>
              </a:rPr>
              <a:t>fases</a:t>
            </a:r>
            <a:r>
              <a:rPr lang="en-US" sz="1400" dirty="0">
                <a:latin typeface="Candara" panose="020E0502030303020204" pitchFamily="34" charset="0"/>
              </a:rPr>
              <a:t> de la consulta se </a:t>
            </a:r>
            <a:r>
              <a:rPr lang="en-US" sz="1400" dirty="0" err="1">
                <a:latin typeface="Candara" panose="020E0502030303020204" pitchFamily="34" charset="0"/>
              </a:rPr>
              <a:t>construyeron</a:t>
            </a:r>
            <a:r>
              <a:rPr lang="en-US" sz="1400" dirty="0">
                <a:latin typeface="Candara" panose="020E0502030303020204" pitchFamily="34" charset="0"/>
              </a:rPr>
              <a:t> escenarios de futuro </a:t>
            </a:r>
            <a:r>
              <a:rPr lang="en-US" sz="1400" dirty="0" err="1">
                <a:latin typeface="Candara" panose="020E0502030303020204" pitchFamily="34" charset="0"/>
              </a:rPr>
              <a:t>alternativos</a:t>
            </a:r>
            <a:r>
              <a:rPr lang="en-US" sz="1400" dirty="0">
                <a:latin typeface="Candara" panose="020E0502030303020204" pitchFamily="34" charset="0"/>
              </a:rPr>
              <a:t>.</a:t>
            </a:r>
          </a:p>
          <a:p>
            <a:r>
              <a:rPr lang="en-US" sz="1400" dirty="0">
                <a:latin typeface="Candara" panose="020E0502030303020204" pitchFamily="34" charset="0"/>
              </a:rPr>
              <a:t>En la </a:t>
            </a:r>
            <a:r>
              <a:rPr lang="en-US" sz="1400" dirty="0" err="1">
                <a:latin typeface="Candara" panose="020E0502030303020204" pitchFamily="34" charset="0"/>
              </a:rPr>
              <a:t>primera</a:t>
            </a:r>
            <a:r>
              <a:rPr lang="en-US" sz="1400" dirty="0">
                <a:latin typeface="Candara" panose="020E0502030303020204" pitchFamily="34" charset="0"/>
              </a:rPr>
              <a:t> </a:t>
            </a:r>
            <a:r>
              <a:rPr lang="en-US" sz="1400" dirty="0" err="1">
                <a:latin typeface="Candara" panose="020E0502030303020204" pitchFamily="34" charset="0"/>
              </a:rPr>
              <a:t>fase</a:t>
            </a:r>
            <a:r>
              <a:rPr lang="en-US" sz="1400" dirty="0">
                <a:latin typeface="Candara" panose="020E0502030303020204" pitchFamily="34" charset="0"/>
              </a:rPr>
              <a:t>, se </a:t>
            </a:r>
            <a:r>
              <a:rPr lang="en-US" sz="1400" dirty="0" err="1">
                <a:latin typeface="Candara" panose="020E0502030303020204" pitchFamily="34" charset="0"/>
              </a:rPr>
              <a:t>hizo</a:t>
            </a:r>
            <a:r>
              <a:rPr lang="en-US" sz="1400" dirty="0">
                <a:latin typeface="Candara" panose="020E0502030303020204" pitchFamily="34" charset="0"/>
              </a:rPr>
              <a:t> con el </a:t>
            </a:r>
            <a:r>
              <a:rPr lang="en-US" sz="1400" dirty="0" err="1">
                <a:latin typeface="Candara" panose="020E0502030303020204" pitchFamily="34" charset="0"/>
              </a:rPr>
              <a:t>propósito</a:t>
            </a:r>
            <a:r>
              <a:rPr lang="en-US" sz="1400" dirty="0">
                <a:latin typeface="Candara" panose="020E0502030303020204" pitchFamily="34" charset="0"/>
              </a:rPr>
              <a:t> de </a:t>
            </a:r>
            <a:r>
              <a:rPr lang="en-US" sz="1400" dirty="0" err="1">
                <a:latin typeface="Candara" panose="020E0502030303020204" pitchFamily="34" charset="0"/>
              </a:rPr>
              <a:t>que</a:t>
            </a:r>
            <a:r>
              <a:rPr lang="en-US" sz="1400" dirty="0">
                <a:latin typeface="Candara" panose="020E0502030303020204" pitchFamily="34" charset="0"/>
              </a:rPr>
              <a:t> los </a:t>
            </a:r>
            <a:r>
              <a:rPr lang="en-US" sz="1400" dirty="0" err="1">
                <a:latin typeface="Candara" panose="020E0502030303020204" pitchFamily="34" charset="0"/>
              </a:rPr>
              <a:t>consultados</a:t>
            </a:r>
            <a:r>
              <a:rPr lang="en-US" sz="1400" dirty="0">
                <a:latin typeface="Candara" panose="020E0502030303020204" pitchFamily="34" charset="0"/>
              </a:rPr>
              <a:t> </a:t>
            </a:r>
            <a:r>
              <a:rPr lang="en-US" sz="1400" dirty="0" err="1">
                <a:latin typeface="Candara" panose="020E0502030303020204" pitchFamily="34" charset="0"/>
              </a:rPr>
              <a:t>escogieran</a:t>
            </a:r>
            <a:r>
              <a:rPr lang="en-US" sz="1400" dirty="0">
                <a:latin typeface="Candara" panose="020E0502030303020204" pitchFamily="34" charset="0"/>
              </a:rPr>
              <a:t> el más probable para el </a:t>
            </a:r>
            <a:r>
              <a:rPr lang="en-US" sz="1400" dirty="0" err="1">
                <a:latin typeface="Candara" panose="020E0502030303020204" pitchFamily="34" charset="0"/>
              </a:rPr>
              <a:t>año</a:t>
            </a:r>
            <a:r>
              <a:rPr lang="en-US" sz="1400" dirty="0">
                <a:latin typeface="Candara" panose="020E0502030303020204" pitchFamily="34" charset="0"/>
              </a:rPr>
              <a:t> 2030, </a:t>
            </a:r>
            <a:r>
              <a:rPr lang="en-US" sz="1400" dirty="0" err="1">
                <a:latin typeface="Candara" panose="020E0502030303020204" pitchFamily="34" charset="0"/>
              </a:rPr>
              <a:t>aquí</a:t>
            </a:r>
            <a:r>
              <a:rPr lang="en-US" sz="1400" dirty="0">
                <a:latin typeface="Candara" panose="020E0502030303020204" pitchFamily="34" charset="0"/>
              </a:rPr>
              <a:t> se </a:t>
            </a:r>
            <a:r>
              <a:rPr lang="en-US" sz="1400" dirty="0" err="1">
                <a:latin typeface="Candara" panose="020E0502030303020204" pitchFamily="34" charset="0"/>
              </a:rPr>
              <a:t>empleó</a:t>
            </a:r>
            <a:r>
              <a:rPr lang="en-US" sz="1400" dirty="0">
                <a:latin typeface="Candara" panose="020E0502030303020204" pitchFamily="34" charset="0"/>
              </a:rPr>
              <a:t> la </a:t>
            </a:r>
            <a:r>
              <a:rPr lang="en-US" sz="1400" dirty="0" err="1">
                <a:latin typeface="Candara" panose="020E0502030303020204" pitchFamily="34" charset="0"/>
              </a:rPr>
              <a:t>metodología</a:t>
            </a:r>
            <a:r>
              <a:rPr lang="en-US" sz="1400" dirty="0">
                <a:latin typeface="Candara" panose="020E0502030303020204" pitchFamily="34" charset="0"/>
              </a:rPr>
              <a:t> de “</a:t>
            </a:r>
            <a:r>
              <a:rPr lang="en-US" sz="1400" dirty="0" err="1">
                <a:latin typeface="Candara" panose="020E0502030303020204" pitchFamily="34" charset="0"/>
              </a:rPr>
              <a:t>Ejes</a:t>
            </a:r>
            <a:r>
              <a:rPr lang="en-US" sz="1400" dirty="0">
                <a:latin typeface="Candara" panose="020E0502030303020204" pitchFamily="34" charset="0"/>
              </a:rPr>
              <a:t> de Peter Schwartz”</a:t>
            </a:r>
          </a:p>
          <a:p>
            <a:r>
              <a:rPr lang="en-US" sz="1400" dirty="0">
                <a:latin typeface="Candara" panose="020E0502030303020204" pitchFamily="34" charset="0"/>
              </a:rPr>
              <a:t>Este </a:t>
            </a:r>
            <a:r>
              <a:rPr lang="en-US" sz="1400" dirty="0" err="1">
                <a:latin typeface="Candara" panose="020E0502030303020204" pitchFamily="34" charset="0"/>
              </a:rPr>
              <a:t>método</a:t>
            </a:r>
            <a:r>
              <a:rPr lang="en-US" sz="1400" dirty="0">
                <a:latin typeface="Candara" panose="020E0502030303020204" pitchFamily="34" charset="0"/>
              </a:rPr>
              <a:t> se </a:t>
            </a:r>
            <a:r>
              <a:rPr lang="en-US" sz="1400" dirty="0" err="1">
                <a:latin typeface="Candara" panose="020E0502030303020204" pitchFamily="34" charset="0"/>
              </a:rPr>
              <a:t>basa</a:t>
            </a:r>
            <a:r>
              <a:rPr lang="en-US" sz="1400" dirty="0">
                <a:latin typeface="Candara" panose="020E0502030303020204" pitchFamily="34" charset="0"/>
              </a:rPr>
              <a:t> en la </a:t>
            </a:r>
            <a:r>
              <a:rPr lang="en-US" sz="1400" dirty="0" err="1">
                <a:latin typeface="Candara" panose="020E0502030303020204" pitchFamily="34" charset="0"/>
              </a:rPr>
              <a:t>combinación</a:t>
            </a:r>
            <a:r>
              <a:rPr lang="en-US" sz="1400" dirty="0">
                <a:latin typeface="Candara" panose="020E0502030303020204" pitchFamily="34" charset="0"/>
              </a:rPr>
              <a:t> de dos </a:t>
            </a:r>
            <a:r>
              <a:rPr lang="en-US" sz="1400" dirty="0" err="1">
                <a:latin typeface="Candara" panose="020E0502030303020204" pitchFamily="34" charset="0"/>
              </a:rPr>
              <a:t>ejes</a:t>
            </a:r>
            <a:r>
              <a:rPr lang="en-US" sz="1400" dirty="0">
                <a:latin typeface="Candara" panose="020E0502030303020204" pitchFamily="34" charset="0"/>
              </a:rPr>
              <a:t> de </a:t>
            </a:r>
            <a:r>
              <a:rPr lang="en-US" sz="1400" dirty="0" err="1">
                <a:latin typeface="Candara" panose="020E0502030303020204" pitchFamily="34" charset="0"/>
              </a:rPr>
              <a:t>categoría</a:t>
            </a:r>
            <a:r>
              <a:rPr lang="en-US" sz="1400" dirty="0">
                <a:latin typeface="Candara" panose="020E0502030303020204" pitchFamily="34" charset="0"/>
              </a:rPr>
              <a:t> o la </a:t>
            </a:r>
            <a:r>
              <a:rPr lang="en-US" sz="1400" dirty="0" err="1">
                <a:latin typeface="Candara" panose="020E0502030303020204" pitchFamily="34" charset="0"/>
              </a:rPr>
              <a:t>combinación</a:t>
            </a:r>
            <a:r>
              <a:rPr lang="en-US" sz="1400" dirty="0">
                <a:latin typeface="Candara" panose="020E0502030303020204" pitchFamily="34" charset="0"/>
              </a:rPr>
              <a:t> o </a:t>
            </a:r>
            <a:r>
              <a:rPr lang="en-US" sz="1400" dirty="0" err="1">
                <a:latin typeface="Candara" panose="020E0502030303020204" pitchFamily="34" charset="0"/>
              </a:rPr>
              <a:t>agrupación</a:t>
            </a:r>
            <a:r>
              <a:rPr lang="en-US" sz="1400" dirty="0">
                <a:latin typeface="Candara" panose="020E0502030303020204" pitchFamily="34" charset="0"/>
              </a:rPr>
              <a:t> de </a:t>
            </a:r>
            <a:r>
              <a:rPr lang="en-US" sz="1400" dirty="0" err="1">
                <a:latin typeface="Candara" panose="020E0502030303020204" pitchFamily="34" charset="0"/>
              </a:rPr>
              <a:t>estas</a:t>
            </a:r>
            <a:r>
              <a:rPr lang="en-US" sz="1400" dirty="0">
                <a:latin typeface="Candara" panose="020E0502030303020204" pitchFamily="34" charset="0"/>
              </a:rPr>
              <a:t>, </a:t>
            </a:r>
            <a:r>
              <a:rPr lang="en-US" sz="1400" dirty="0" err="1">
                <a:latin typeface="Candara" panose="020E0502030303020204" pitchFamily="34" charset="0"/>
              </a:rPr>
              <a:t>cada</a:t>
            </a:r>
            <a:r>
              <a:rPr lang="en-US" sz="1400" dirty="0">
                <a:latin typeface="Candara" panose="020E0502030303020204" pitchFamily="34" charset="0"/>
              </a:rPr>
              <a:t> una </a:t>
            </a:r>
            <a:r>
              <a:rPr lang="en-US" sz="1400" dirty="0" err="1">
                <a:latin typeface="Candara" panose="020E0502030303020204" pitchFamily="34" charset="0"/>
              </a:rPr>
              <a:t>presenta</a:t>
            </a:r>
            <a:r>
              <a:rPr lang="en-US" sz="1400" dirty="0">
                <a:latin typeface="Candara" panose="020E0502030303020204" pitchFamily="34" charset="0"/>
              </a:rPr>
              <a:t> </a:t>
            </a:r>
            <a:r>
              <a:rPr lang="en-US" sz="1400" dirty="0" err="1">
                <a:latin typeface="Candara" panose="020E0502030303020204" pitchFamily="34" charset="0"/>
              </a:rPr>
              <a:t>comportamientos</a:t>
            </a:r>
            <a:r>
              <a:rPr lang="en-US" sz="1400" dirty="0">
                <a:latin typeface="Candara" panose="020E0502030303020204" pitchFamily="34" charset="0"/>
              </a:rPr>
              <a:t> </a:t>
            </a:r>
            <a:r>
              <a:rPr lang="en-US" sz="1400" dirty="0" err="1">
                <a:latin typeface="Candara" panose="020E0502030303020204" pitchFamily="34" charset="0"/>
              </a:rPr>
              <a:t>bipolares</a:t>
            </a:r>
            <a:r>
              <a:rPr lang="en-US" sz="1400" dirty="0">
                <a:latin typeface="Candara" panose="020E0502030303020204" pitchFamily="34" charset="0"/>
              </a:rPr>
              <a:t> </a:t>
            </a:r>
            <a:r>
              <a:rPr lang="en-US" sz="1400" dirty="0" err="1">
                <a:latin typeface="Candara" panose="020E0502030303020204" pitchFamily="34" charset="0"/>
              </a:rPr>
              <a:t>definidos</a:t>
            </a:r>
            <a:r>
              <a:rPr lang="en-US" sz="1400" dirty="0">
                <a:latin typeface="Candara" panose="020E0502030303020204" pitchFamily="34" charset="0"/>
              </a:rPr>
              <a:t> (+, -), de </a:t>
            </a:r>
            <a:r>
              <a:rPr lang="en-US" sz="1400" dirty="0" err="1">
                <a:latin typeface="Candara" panose="020E0502030303020204" pitchFamily="34" charset="0"/>
              </a:rPr>
              <a:t>esta</a:t>
            </a:r>
            <a:r>
              <a:rPr lang="en-US" sz="1400" dirty="0">
                <a:latin typeface="Candara" panose="020E0502030303020204" pitchFamily="34" charset="0"/>
              </a:rPr>
              <a:t> </a:t>
            </a:r>
            <a:r>
              <a:rPr lang="en-US" sz="1400" dirty="0" err="1">
                <a:latin typeface="Candara" panose="020E0502030303020204" pitchFamily="34" charset="0"/>
              </a:rPr>
              <a:t>combinación</a:t>
            </a:r>
            <a:r>
              <a:rPr lang="en-US" sz="1400" dirty="0">
                <a:latin typeface="Candara" panose="020E0502030303020204" pitchFamily="34" charset="0"/>
              </a:rPr>
              <a:t> (2x2) se </a:t>
            </a:r>
            <a:r>
              <a:rPr lang="en-US" sz="1400" dirty="0" err="1">
                <a:latin typeface="Candara" panose="020E0502030303020204" pitchFamily="34" charset="0"/>
              </a:rPr>
              <a:t>obtienen</a:t>
            </a:r>
            <a:r>
              <a:rPr lang="en-US" sz="1400" dirty="0">
                <a:latin typeface="Candara" panose="020E0502030303020204" pitchFamily="34" charset="0"/>
              </a:rPr>
              <a:t> </a:t>
            </a:r>
            <a:r>
              <a:rPr lang="en-US" sz="1400" dirty="0" err="1">
                <a:latin typeface="Candara" panose="020E0502030303020204" pitchFamily="34" charset="0"/>
              </a:rPr>
              <a:t>como</a:t>
            </a:r>
            <a:r>
              <a:rPr lang="en-US" sz="1400" dirty="0">
                <a:latin typeface="Candara" panose="020E0502030303020204" pitchFamily="34" charset="0"/>
              </a:rPr>
              <a:t> </a:t>
            </a:r>
            <a:r>
              <a:rPr lang="en-US" sz="1400" dirty="0" err="1">
                <a:latin typeface="Candara" panose="020E0502030303020204" pitchFamily="34" charset="0"/>
              </a:rPr>
              <a:t>resultado</a:t>
            </a:r>
            <a:r>
              <a:rPr lang="en-US" sz="1400" dirty="0">
                <a:latin typeface="Candara" panose="020E0502030303020204" pitchFamily="34" charset="0"/>
              </a:rPr>
              <a:t> </a:t>
            </a:r>
            <a:r>
              <a:rPr lang="en-US" sz="1400" dirty="0" err="1">
                <a:latin typeface="Candara" panose="020E0502030303020204" pitchFamily="34" charset="0"/>
              </a:rPr>
              <a:t>cuatro</a:t>
            </a:r>
            <a:r>
              <a:rPr lang="en-US" sz="1400" dirty="0">
                <a:latin typeface="Candara" panose="020E0502030303020204" pitchFamily="34" charset="0"/>
              </a:rPr>
              <a:t> escenarios </a:t>
            </a:r>
            <a:r>
              <a:rPr lang="en-US" sz="1400" dirty="0" err="1">
                <a:latin typeface="Candara" panose="020E0502030303020204" pitchFamily="34" charset="0"/>
              </a:rPr>
              <a:t>posibles</a:t>
            </a:r>
            <a:r>
              <a:rPr lang="en-US" sz="1400" dirty="0">
                <a:latin typeface="Candara" panose="020E0502030303020204" pitchFamily="34" charset="0"/>
              </a:rPr>
              <a:t>, </a:t>
            </a:r>
            <a:r>
              <a:rPr lang="en-US" sz="1400" dirty="0" err="1">
                <a:latin typeface="Candara" panose="020E0502030303020204" pitchFamily="34" charset="0"/>
              </a:rPr>
              <a:t>siendo</a:t>
            </a:r>
            <a:r>
              <a:rPr lang="en-US" sz="1400" dirty="0">
                <a:latin typeface="Candara" panose="020E0502030303020204" pitchFamily="34" charset="0"/>
              </a:rPr>
              <a:t> </a:t>
            </a:r>
            <a:r>
              <a:rPr lang="en-US" sz="1400" dirty="0" err="1">
                <a:latin typeface="Candara" panose="020E0502030303020204" pitchFamily="34" charset="0"/>
              </a:rPr>
              <a:t>uno</a:t>
            </a:r>
            <a:r>
              <a:rPr lang="en-US" sz="1400" dirty="0">
                <a:latin typeface="Candara" panose="020E0502030303020204" pitchFamily="34" charset="0"/>
              </a:rPr>
              <a:t> de </a:t>
            </a:r>
            <a:r>
              <a:rPr lang="en-US" sz="1400" dirty="0" err="1">
                <a:latin typeface="Candara" panose="020E0502030303020204" pitchFamily="34" charset="0"/>
              </a:rPr>
              <a:t>ellos</a:t>
            </a:r>
            <a:r>
              <a:rPr lang="en-US" sz="1400" dirty="0">
                <a:latin typeface="Candara" panose="020E0502030303020204" pitchFamily="34" charset="0"/>
              </a:rPr>
              <a:t> el </a:t>
            </a:r>
            <a:r>
              <a:rPr lang="en-US" sz="1400" dirty="0" err="1">
                <a:latin typeface="Candara" panose="020E0502030303020204" pitchFamily="34" charset="0"/>
              </a:rPr>
              <a:t>escenario</a:t>
            </a:r>
            <a:r>
              <a:rPr lang="en-US" sz="1400" dirty="0">
                <a:latin typeface="Candara" panose="020E0502030303020204" pitchFamily="34" charset="0"/>
              </a:rPr>
              <a:t> </a:t>
            </a:r>
            <a:r>
              <a:rPr lang="en-US" sz="1400" dirty="0" err="1">
                <a:latin typeface="Candara" panose="020E0502030303020204" pitchFamily="34" charset="0"/>
              </a:rPr>
              <a:t>deseado</a:t>
            </a:r>
            <a:r>
              <a:rPr lang="en-US" sz="1400" dirty="0">
                <a:latin typeface="Candara" panose="020E0502030303020204" pitchFamily="34" charset="0"/>
              </a:rPr>
              <a:t>, es decir, el </a:t>
            </a:r>
            <a:r>
              <a:rPr lang="en-US" sz="1400" dirty="0" err="1">
                <a:latin typeface="Candara" panose="020E0502030303020204" pitchFamily="34" charset="0"/>
              </a:rPr>
              <a:t>escenario</a:t>
            </a:r>
            <a:r>
              <a:rPr lang="en-US" sz="1400" dirty="0">
                <a:latin typeface="Candara" panose="020E0502030303020204" pitchFamily="34" charset="0"/>
              </a:rPr>
              <a:t> </a:t>
            </a:r>
            <a:r>
              <a:rPr lang="en-US" sz="1400" dirty="0" err="1">
                <a:latin typeface="Candara" panose="020E0502030303020204" pitchFamily="34" charset="0"/>
              </a:rPr>
              <a:t>apuesta</a:t>
            </a:r>
            <a:r>
              <a:rPr lang="en-US" sz="1400" dirty="0">
                <a:latin typeface="Candara" panose="020E0502030303020204" pitchFamily="34" charset="0"/>
              </a:rPr>
              <a:t>. </a:t>
            </a:r>
          </a:p>
        </p:txBody>
      </p:sp>
      <p:pic>
        <p:nvPicPr>
          <p:cNvPr id="5" name="Marcador de contenido 4"/>
          <p:cNvPicPr>
            <a:picLocks noGrp="1"/>
          </p:cNvPicPr>
          <p:nvPr>
            <p:ph sz="half" idx="2"/>
          </p:nvPr>
        </p:nvPicPr>
        <p:blipFill rotWithShape="1">
          <a:blip r:embed="rId3" cstate="print">
            <a:extLst>
              <a:ext uri="{28A0092B-C50C-407E-A947-70E740481C1C}">
                <a14:useLocalDpi xmlns="" xmlns:a14="http://schemas.microsoft.com/office/drawing/2010/main" val="0"/>
              </a:ext>
            </a:extLst>
          </a:blip>
          <a:srcRect t="26097"/>
          <a:stretch/>
        </p:blipFill>
        <p:spPr>
          <a:xfrm>
            <a:off x="3658609" y="1635018"/>
            <a:ext cx="5830562" cy="4275276"/>
          </a:xfrm>
          <a:prstGeom prst="rect">
            <a:avLst/>
          </a:prstGeom>
        </p:spPr>
      </p:pic>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6" name="Slide Number Placeholder 5"/>
          <p:cNvSpPr>
            <a:spLocks noGrp="1"/>
          </p:cNvSpPr>
          <p:nvPr>
            <p:ph type="sldNum" sz="quarter" idx="12"/>
          </p:nvPr>
        </p:nvSpPr>
        <p:spPr/>
        <p:txBody>
          <a:bodyPr/>
          <a:lstStyle/>
          <a:p>
            <a:fld id="{6FA07E81-0E39-814A-9B61-69349160A62E}" type="slidenum">
              <a:rPr lang="es-ES" smtClean="0"/>
              <a:pPr/>
              <a:t>41</a:t>
            </a:fld>
            <a:endParaRPr lang="es-ES" dirty="0"/>
          </a:p>
        </p:txBody>
      </p:sp>
      <p:sp>
        <p:nvSpPr>
          <p:cNvPr id="7" name="Rectángulo 6"/>
          <p:cNvSpPr/>
          <p:nvPr/>
        </p:nvSpPr>
        <p:spPr>
          <a:xfrm>
            <a:off x="76200" y="5254912"/>
            <a:ext cx="4572000" cy="1169551"/>
          </a:xfrm>
          <a:prstGeom prst="rect">
            <a:avLst/>
          </a:prstGeom>
        </p:spPr>
        <p:txBody>
          <a:bodyPr>
            <a:spAutoFit/>
          </a:bodyPr>
          <a:lstStyle/>
          <a:p>
            <a:pPr marL="285750" indent="-285750">
              <a:buFont typeface="Arial" panose="020B0604020202020204" pitchFamily="34" charset="0"/>
              <a:buChar char="•"/>
            </a:pPr>
            <a:r>
              <a:rPr lang="en-US" sz="1400" dirty="0">
                <a:latin typeface="Candara" panose="020E0502030303020204" pitchFamily="34" charset="0"/>
              </a:rPr>
              <a:t>El </a:t>
            </a:r>
            <a:r>
              <a:rPr lang="en-US" sz="1400" dirty="0" err="1">
                <a:latin typeface="Candara" panose="020E0502030303020204" pitchFamily="34" charset="0"/>
              </a:rPr>
              <a:t>escenario</a:t>
            </a:r>
            <a:r>
              <a:rPr lang="en-US" sz="1400" dirty="0">
                <a:latin typeface="Candara" panose="020E0502030303020204" pitchFamily="34" charset="0"/>
              </a:rPr>
              <a:t> </a:t>
            </a:r>
            <a:r>
              <a:rPr lang="en-US" sz="1400" dirty="0" err="1">
                <a:latin typeface="Candara" panose="020E0502030303020204" pitchFamily="34" charset="0"/>
              </a:rPr>
              <a:t>escogido</a:t>
            </a:r>
            <a:r>
              <a:rPr lang="en-US" sz="1400" dirty="0">
                <a:latin typeface="Candara" panose="020E0502030303020204" pitchFamily="34" charset="0"/>
              </a:rPr>
              <a:t> </a:t>
            </a:r>
            <a:r>
              <a:rPr lang="en-US" sz="1400" dirty="0" err="1">
                <a:latin typeface="Candara" panose="020E0502030303020204" pitchFamily="34" charset="0"/>
              </a:rPr>
              <a:t>como</a:t>
            </a:r>
            <a:r>
              <a:rPr lang="en-US" sz="1400" dirty="0">
                <a:latin typeface="Candara" panose="020E0502030303020204" pitchFamily="34" charset="0"/>
              </a:rPr>
              <a:t> m</a:t>
            </a:r>
            <a:r>
              <a:rPr lang="es-ES_tradnl" sz="1400" dirty="0" err="1">
                <a:latin typeface="Candara" panose="020E0502030303020204" pitchFamily="34" charset="0"/>
              </a:rPr>
              <a:t>ás</a:t>
            </a:r>
            <a:r>
              <a:rPr lang="es-ES_tradnl" sz="1400" dirty="0">
                <a:latin typeface="Candara" panose="020E0502030303020204" pitchFamily="34" charset="0"/>
              </a:rPr>
              <a:t> probable, con un 36% de las respuestas fue la opción B “ Ganamos valor”, caracterizado por un alto nivel de desarrollo institucional y económico con bajos niveles de bienestar y desarrollo social.</a:t>
            </a:r>
            <a:endParaRPr lang="en-US" sz="1400" dirty="0">
              <a:latin typeface="Candara" panose="020E0502030303020204" pitchFamily="34" charset="0"/>
            </a:endParaRPr>
          </a:p>
        </p:txBody>
      </p:sp>
      <p:sp>
        <p:nvSpPr>
          <p:cNvPr id="9" name="Rectángulo 8"/>
          <p:cNvSpPr/>
          <p:nvPr/>
        </p:nvSpPr>
        <p:spPr>
          <a:xfrm>
            <a:off x="7156296" y="4156573"/>
            <a:ext cx="540913" cy="26401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a:p>
        </p:txBody>
      </p:sp>
      <p:sp>
        <p:nvSpPr>
          <p:cNvPr id="12" name="Rectángulo 11"/>
          <p:cNvSpPr/>
          <p:nvPr/>
        </p:nvSpPr>
        <p:spPr>
          <a:xfrm>
            <a:off x="5364334" y="4127124"/>
            <a:ext cx="540913" cy="29346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a:p>
        </p:txBody>
      </p:sp>
      <p:sp>
        <p:nvSpPr>
          <p:cNvPr id="13" name="Rectángulo 12"/>
          <p:cNvSpPr/>
          <p:nvPr/>
        </p:nvSpPr>
        <p:spPr>
          <a:xfrm>
            <a:off x="5353537" y="2555252"/>
            <a:ext cx="540913" cy="31673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a:p>
        </p:txBody>
      </p:sp>
      <p:sp>
        <p:nvSpPr>
          <p:cNvPr id="14" name="Rectángulo 13"/>
          <p:cNvSpPr/>
          <p:nvPr/>
        </p:nvSpPr>
        <p:spPr>
          <a:xfrm>
            <a:off x="7145499" y="2524043"/>
            <a:ext cx="551710" cy="29522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GT"/>
          </a:p>
        </p:txBody>
      </p:sp>
    </p:spTree>
    <p:extLst>
      <p:ext uri="{BB962C8B-B14F-4D97-AF65-F5344CB8AC3E}">
        <p14:creationId xmlns="" xmlns:p14="http://schemas.microsoft.com/office/powerpoint/2010/main" val="37566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1" animBg="1"/>
      <p:bldP spid="12" grpId="1" animBg="1"/>
      <p:bldP spid="13" grpId="1"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400" y="30384"/>
            <a:ext cx="8229600" cy="1251062"/>
          </a:xfrm>
        </p:spPr>
        <p:txBody>
          <a:bodyPr>
            <a:normAutofit/>
          </a:bodyPr>
          <a:lstStyle/>
          <a:p>
            <a:r>
              <a:rPr lang="es-CL" sz="2800" b="1" dirty="0">
                <a:latin typeface="Candara" panose="020E0502030303020204" pitchFamily="34" charset="0"/>
              </a:rPr>
              <a:t>Diseño de escenarios: exposición escenarios Consulta sobre el Clima de la Igualdad en ALC A 2030</a:t>
            </a:r>
            <a:endParaRPr lang="es-ES_tradnl" sz="2800" b="1" dirty="0">
              <a:latin typeface="Candara" panose="020E0502030303020204" pitchFamily="34" charset="0"/>
            </a:endParaRPr>
          </a:p>
        </p:txBody>
      </p:sp>
      <p:sp>
        <p:nvSpPr>
          <p:cNvPr id="3" name="Marcador de contenido 2"/>
          <p:cNvSpPr>
            <a:spLocks noGrp="1"/>
          </p:cNvSpPr>
          <p:nvPr>
            <p:ph sz="half" idx="1"/>
          </p:nvPr>
        </p:nvSpPr>
        <p:spPr>
          <a:xfrm>
            <a:off x="113173" y="1220083"/>
            <a:ext cx="8704907" cy="1796184"/>
          </a:xfrm>
        </p:spPr>
        <p:txBody>
          <a:bodyPr>
            <a:noAutofit/>
          </a:bodyPr>
          <a:lstStyle/>
          <a:p>
            <a:pPr marL="118872" indent="0" algn="ctr">
              <a:buNone/>
            </a:pPr>
            <a:r>
              <a:rPr lang="es-ES_tradnl" sz="1400" b="1" dirty="0">
                <a:latin typeface="Candara" panose="020E0502030303020204" pitchFamily="34" charset="0"/>
              </a:rPr>
              <a:t>FASE 2</a:t>
            </a:r>
          </a:p>
          <a:p>
            <a:pPr marL="0" lvl="0" indent="0">
              <a:buNone/>
            </a:pPr>
            <a:r>
              <a:rPr lang="es-ES_tradnl" sz="1400" dirty="0">
                <a:latin typeface="Candara" panose="020E0502030303020204" pitchFamily="34" charset="0"/>
              </a:rPr>
              <a:t>En la fase 2 se construyeron otros 4 escenarios a partir de los resultados de la primera fase.</a:t>
            </a:r>
            <a:r>
              <a:rPr lang="es-ES" sz="1400" b="1" dirty="0">
                <a:latin typeface="Candara" panose="020E0502030303020204" pitchFamily="34" charset="0"/>
              </a:rPr>
              <a:t> Y se les </a:t>
            </a:r>
            <a:r>
              <a:rPr lang="es-ES" sz="1400" b="1" dirty="0" err="1">
                <a:latin typeface="Candara" panose="020E0502030303020204" pitchFamily="34" charset="0"/>
              </a:rPr>
              <a:t>ped</a:t>
            </a:r>
            <a:r>
              <a:rPr lang="es-ES_tradnl" sz="1400" b="1" dirty="0" err="1">
                <a:latin typeface="Candara" panose="020E0502030303020204" pitchFamily="34" charset="0"/>
              </a:rPr>
              <a:t>ía</a:t>
            </a:r>
            <a:r>
              <a:rPr lang="es-ES_tradnl" sz="1400" b="1" dirty="0">
                <a:latin typeface="Candara" panose="020E0502030303020204" pitchFamily="34" charset="0"/>
              </a:rPr>
              <a:t> a los consultados que afinaran la redacción.</a:t>
            </a:r>
            <a:endParaRPr lang="es-ES" sz="1400" b="1" dirty="0">
              <a:latin typeface="Candara" panose="020E0502030303020204" pitchFamily="34" charset="0"/>
            </a:endParaRPr>
          </a:p>
          <a:p>
            <a:pPr lvl="0"/>
            <a:r>
              <a:rPr lang="es-ES" sz="1400" b="1" dirty="0">
                <a:latin typeface="Candara" panose="020E0502030303020204" pitchFamily="34" charset="0"/>
              </a:rPr>
              <a:t>Escenario más probable:</a:t>
            </a:r>
            <a:r>
              <a:rPr lang="es-ES" sz="1400" dirty="0">
                <a:latin typeface="Candara" panose="020E0502030303020204" pitchFamily="34" charset="0"/>
              </a:rPr>
              <a:t> Proviene de las respuestas obtenidas para cada una de las brechas en la primera fase de la consulta. Aquellas con un porcentaje de respuestas superior al 45% de los expertos consultados se tomaron como contenido para redactar el escenario de mayor probabilidad.</a:t>
            </a:r>
            <a:endParaRPr lang="es-ES_tradnl" sz="1400" dirty="0">
              <a:latin typeface="Candara" panose="020E0502030303020204" pitchFamily="34" charset="0"/>
            </a:endParaRPr>
          </a:p>
          <a:p>
            <a:pPr marL="118872" indent="0">
              <a:buNone/>
            </a:pPr>
            <a:r>
              <a:rPr lang="es-ES" sz="1400" dirty="0">
                <a:latin typeface="Candara" panose="020E0502030303020204" pitchFamily="34" charset="0"/>
              </a:rPr>
              <a:t> </a:t>
            </a:r>
            <a:endParaRPr lang="es-ES_tradnl" sz="1400" dirty="0">
              <a:latin typeface="Candara" panose="020E0502030303020204" pitchFamily="34" charset="0"/>
            </a:endParaRPr>
          </a:p>
        </p:txBody>
      </p:sp>
      <p:pic>
        <p:nvPicPr>
          <p:cNvPr id="5" name="Marcador de contenido 4" descr="http://wsfactory.com.co/images/cpal2016/bolafinal.png"/>
          <p:cNvPicPr>
            <a:picLocks noGrp="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9858" y="2712144"/>
            <a:ext cx="5042778" cy="2987644"/>
          </a:xfrm>
          <a:prstGeom prst="rect">
            <a:avLst/>
          </a:prstGeom>
          <a:noFill/>
          <a:ln>
            <a:noFill/>
          </a:ln>
        </p:spPr>
      </p:pic>
      <p:sp>
        <p:nvSpPr>
          <p:cNvPr id="6" name="Marcador de contenido 2"/>
          <p:cNvSpPr txBox="1">
            <a:spLocks/>
          </p:cNvSpPr>
          <p:nvPr/>
        </p:nvSpPr>
        <p:spPr>
          <a:xfrm>
            <a:off x="113173" y="2672660"/>
            <a:ext cx="5472820" cy="14085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8872" indent="0">
              <a:buFont typeface="Arial"/>
              <a:buNone/>
            </a:pPr>
            <a:endParaRPr lang="es-ES_tradnl" sz="1400" dirty="0">
              <a:latin typeface="Candara" panose="020E0502030303020204" pitchFamily="34" charset="0"/>
            </a:endParaRPr>
          </a:p>
        </p:txBody>
      </p:sp>
      <p:sp>
        <p:nvSpPr>
          <p:cNvPr id="7" name="Marcador de contenido 2"/>
          <p:cNvSpPr txBox="1">
            <a:spLocks/>
          </p:cNvSpPr>
          <p:nvPr/>
        </p:nvSpPr>
        <p:spPr>
          <a:xfrm>
            <a:off x="83709" y="2787882"/>
            <a:ext cx="3978999" cy="5105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s-ES" sz="1400" b="1" dirty="0">
                <a:latin typeface="Candara" panose="020E0502030303020204" pitchFamily="34" charset="0"/>
              </a:rPr>
              <a:t>Escenario de ruptura:</a:t>
            </a:r>
            <a:r>
              <a:rPr lang="es-ES" sz="1400" dirty="0">
                <a:latin typeface="Candara" panose="020E0502030303020204" pitchFamily="34" charset="0"/>
              </a:rPr>
              <a:t> Se construye tomando de cada pregunta de la fase anterior, la opción con menor número de respuestas. Este escenario constituye una visión de futuro que hace contraste con el escenario de mayor probabilidad y comprende opciones polivalentes, es decir tanto de cierre como de apertura de las brechas. </a:t>
            </a:r>
          </a:p>
          <a:p>
            <a:endParaRPr lang="es-ES_tradnl" sz="1400" dirty="0">
              <a:latin typeface="Candara" panose="020E0502030303020204" pitchFamily="34" charset="0"/>
            </a:endParaRPr>
          </a:p>
          <a:p>
            <a:r>
              <a:rPr lang="es-ES" sz="1400" b="1" dirty="0">
                <a:latin typeface="Candara" panose="020E0502030303020204" pitchFamily="34" charset="0"/>
              </a:rPr>
              <a:t>Escenario "Ganamos Valor":</a:t>
            </a:r>
            <a:r>
              <a:rPr lang="es-ES" sz="1400" dirty="0">
                <a:latin typeface="Candara" panose="020E0502030303020204" pitchFamily="34" charset="0"/>
              </a:rPr>
              <a:t> Este futuro posible fue el de mayor numero de votos en la consulta de 2015.</a:t>
            </a:r>
            <a:endParaRPr lang="es-ES_tradnl" sz="14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8" name="Slide Number Placeholder 7"/>
          <p:cNvSpPr>
            <a:spLocks noGrp="1"/>
          </p:cNvSpPr>
          <p:nvPr>
            <p:ph type="sldNum" sz="quarter" idx="12"/>
          </p:nvPr>
        </p:nvSpPr>
        <p:spPr/>
        <p:txBody>
          <a:bodyPr/>
          <a:lstStyle/>
          <a:p>
            <a:fld id="{6FA07E81-0E39-814A-9B61-69349160A62E}" type="slidenum">
              <a:rPr lang="es-ES" smtClean="0"/>
              <a:pPr/>
              <a:t>42</a:t>
            </a:fld>
            <a:endParaRPr lang="es-ES" dirty="0"/>
          </a:p>
        </p:txBody>
      </p:sp>
      <p:sp>
        <p:nvSpPr>
          <p:cNvPr id="9" name="Rectángulo 8"/>
          <p:cNvSpPr/>
          <p:nvPr/>
        </p:nvSpPr>
        <p:spPr>
          <a:xfrm>
            <a:off x="83709" y="5680855"/>
            <a:ext cx="8261798" cy="954107"/>
          </a:xfrm>
          <a:prstGeom prst="rect">
            <a:avLst/>
          </a:prstGeom>
        </p:spPr>
        <p:txBody>
          <a:bodyPr wrap="square">
            <a:spAutoFit/>
          </a:bodyPr>
          <a:lstStyle/>
          <a:p>
            <a:pPr marL="285750" indent="-285750">
              <a:buFont typeface="Arial" panose="020B0604020202020204" pitchFamily="34" charset="0"/>
              <a:buChar char="•"/>
            </a:pPr>
            <a:r>
              <a:rPr lang="es-ES" sz="1400" b="1" dirty="0">
                <a:latin typeface="Candara" panose="020E0502030303020204" pitchFamily="34" charset="0"/>
              </a:rPr>
              <a:t>Escenario de desarrollo sostenible:</a:t>
            </a:r>
            <a:r>
              <a:rPr lang="es-ES" sz="1400" dirty="0">
                <a:latin typeface="Candara" panose="020E0502030303020204" pitchFamily="34" charset="0"/>
              </a:rPr>
              <a:t> Este futuro posible se inspira y recoge los elementos centrales de la  visión  plasmada en la Agenda 2030 para el  Desarrollo Sostenible, o “el futuro que todos queremos”. Se alimenta igualmente de la visión de desarrollo con igualdad elaborada por CEPAL en sus documentos de período de sesiones desde 2010 hasta hoy.</a:t>
            </a:r>
            <a:endParaRPr lang="es-ES_tradnl" sz="1400" dirty="0">
              <a:latin typeface="Candara" panose="020E0502030303020204" pitchFamily="34" charset="0"/>
            </a:endParaRPr>
          </a:p>
        </p:txBody>
      </p:sp>
    </p:spTree>
    <p:extLst>
      <p:ext uri="{BB962C8B-B14F-4D97-AF65-F5344CB8AC3E}">
        <p14:creationId xmlns="" xmlns:p14="http://schemas.microsoft.com/office/powerpoint/2010/main" val="2452675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CL" sz="4000" dirty="0">
                <a:latin typeface="Candara" panose="020E0502030303020204" pitchFamily="34" charset="0"/>
              </a:rPr>
              <a:t>Planificación Prospectiva</a:t>
            </a:r>
            <a:endParaRPr lang="es-ES" sz="4000" dirty="0">
              <a:latin typeface="Candara" panose="020E0502030303020204" pitchFamily="34" charset="0"/>
            </a:endParaRPr>
          </a:p>
        </p:txBody>
      </p:sp>
      <p:sp>
        <p:nvSpPr>
          <p:cNvPr id="3" name="Subtítulo 2"/>
          <p:cNvSpPr>
            <a:spLocks noGrp="1"/>
          </p:cNvSpPr>
          <p:nvPr>
            <p:ph type="subTitle" idx="1"/>
          </p:nvPr>
        </p:nvSpPr>
        <p:spPr/>
        <p:txBody>
          <a:bodyPr>
            <a:noAutofit/>
          </a:bodyPr>
          <a:lstStyle/>
          <a:p>
            <a:r>
              <a:rPr lang="es-ES" sz="4000" b="1" dirty="0">
                <a:latin typeface="Candara" panose="020E0502030303020204" pitchFamily="34" charset="0"/>
              </a:rPr>
              <a:t>Estrategias para alcanzar el escenario apuesta</a:t>
            </a:r>
          </a:p>
        </p:txBody>
      </p:sp>
      <p:sp>
        <p:nvSpPr>
          <p:cNvPr id="4" name="Marcador de pie de página 3"/>
          <p:cNvSpPr>
            <a:spLocks noGrp="1"/>
          </p:cNvSpPr>
          <p:nvPr>
            <p:ph type="ftr" sz="quarter" idx="3"/>
          </p:nvPr>
        </p:nvSpPr>
        <p:spPr/>
        <p:txBody>
          <a:bodyPr/>
          <a:lstStyle/>
          <a:p>
            <a:r>
              <a:rPr lang="es-ES_tradnl"/>
              <a:t>Taller Planificación Prospectiva CEPAL-ILPES</a:t>
            </a:r>
            <a:endParaRPr lang="es-ES" dirty="0"/>
          </a:p>
        </p:txBody>
      </p:sp>
      <p:sp>
        <p:nvSpPr>
          <p:cNvPr id="5" name="Marcador de número de diapositiva 4"/>
          <p:cNvSpPr>
            <a:spLocks noGrp="1"/>
          </p:cNvSpPr>
          <p:nvPr>
            <p:ph type="sldNum" sz="quarter" idx="4"/>
          </p:nvPr>
        </p:nvSpPr>
        <p:spPr/>
        <p:txBody>
          <a:bodyPr/>
          <a:lstStyle/>
          <a:p>
            <a:fld id="{6FA07E81-0E39-814A-9B61-69349160A62E}" type="slidenum">
              <a:rPr lang="es-ES" smtClean="0"/>
              <a:pPr/>
              <a:t>43</a:t>
            </a:fld>
            <a:endParaRPr lang="es-ES" dirty="0"/>
          </a:p>
        </p:txBody>
      </p:sp>
    </p:spTree>
    <p:extLst>
      <p:ext uri="{BB962C8B-B14F-4D97-AF65-F5344CB8AC3E}">
        <p14:creationId xmlns="" xmlns:p14="http://schemas.microsoft.com/office/powerpoint/2010/main" val="5802570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latin typeface="Candara" panose="020E0502030303020204" pitchFamily="34" charset="0"/>
              </a:rPr>
              <a:t>Estrategias para </a:t>
            </a:r>
            <a:r>
              <a:rPr lang="en-US" sz="2800" b="1" dirty="0" err="1">
                <a:latin typeface="Candara" panose="020E0502030303020204" pitchFamily="34" charset="0"/>
              </a:rPr>
              <a:t>alcanzar</a:t>
            </a:r>
            <a:r>
              <a:rPr lang="en-US" sz="2800" b="1" dirty="0">
                <a:latin typeface="Candara" panose="020E0502030303020204" pitchFamily="34" charset="0"/>
              </a:rPr>
              <a:t> el </a:t>
            </a:r>
            <a:r>
              <a:rPr lang="en-US" sz="2800" b="1" dirty="0" err="1">
                <a:latin typeface="Candara" panose="020E0502030303020204" pitchFamily="34" charset="0"/>
              </a:rPr>
              <a:t>escenario</a:t>
            </a:r>
            <a:r>
              <a:rPr lang="en-US" sz="2800" b="1" dirty="0">
                <a:latin typeface="Candara" panose="020E0502030303020204" pitchFamily="34" charset="0"/>
              </a:rPr>
              <a:t> </a:t>
            </a:r>
            <a:r>
              <a:rPr lang="en-US" sz="2800" b="1" dirty="0" err="1">
                <a:latin typeface="Candara" panose="020E0502030303020204" pitchFamily="34" charset="0"/>
              </a:rPr>
              <a:t>apuesta</a:t>
            </a:r>
            <a:r>
              <a:rPr lang="en-US" sz="2800" b="1" dirty="0">
                <a:latin typeface="Candara" panose="020E0502030303020204" pitchFamily="34" charset="0"/>
              </a:rPr>
              <a:t>: </a:t>
            </a:r>
            <a:r>
              <a:rPr lang="en-US" sz="2800" b="1" dirty="0" err="1">
                <a:latin typeface="Candara" panose="020E0502030303020204" pitchFamily="34" charset="0"/>
              </a:rPr>
              <a:t>técnica</a:t>
            </a:r>
            <a:r>
              <a:rPr lang="en-US" sz="2800" b="1" dirty="0">
                <a:latin typeface="Candara" panose="020E0502030303020204" pitchFamily="34" charset="0"/>
              </a:rPr>
              <a:t> del </a:t>
            </a:r>
            <a:r>
              <a:rPr lang="en-US" sz="2800" b="1" dirty="0" err="1">
                <a:latin typeface="Candara" panose="020E0502030303020204" pitchFamily="34" charset="0"/>
              </a:rPr>
              <a:t>árbol</a:t>
            </a:r>
            <a:r>
              <a:rPr lang="en-US" sz="2800" b="1" dirty="0">
                <a:latin typeface="Candara" panose="020E0502030303020204" pitchFamily="34" charset="0"/>
              </a:rPr>
              <a:t> de </a:t>
            </a:r>
            <a:r>
              <a:rPr lang="en-US" sz="2800" b="1" dirty="0" err="1">
                <a:latin typeface="Candara" panose="020E0502030303020204" pitchFamily="34" charset="0"/>
              </a:rPr>
              <a:t>pertinencias</a:t>
            </a:r>
            <a:r>
              <a:rPr lang="en-US" sz="2800" b="1" dirty="0">
                <a:latin typeface="Candara" panose="020E0502030303020204" pitchFamily="34" charset="0"/>
              </a:rPr>
              <a:t> </a:t>
            </a:r>
            <a:endParaRPr lang="es-CL" sz="2800" b="1" dirty="0">
              <a:latin typeface="Candara" panose="020E0502030303020204" pitchFamily="34" charset="0"/>
            </a:endParaRPr>
          </a:p>
        </p:txBody>
      </p:sp>
      <p:sp>
        <p:nvSpPr>
          <p:cNvPr id="4" name="Marcador de contenido 3"/>
          <p:cNvSpPr>
            <a:spLocks noGrp="1"/>
          </p:cNvSpPr>
          <p:nvPr>
            <p:ph idx="1"/>
          </p:nvPr>
        </p:nvSpPr>
        <p:spPr>
          <a:xfrm>
            <a:off x="364066" y="1083734"/>
            <a:ext cx="8580757" cy="5543403"/>
          </a:xfrm>
        </p:spPr>
        <p:txBody>
          <a:bodyPr>
            <a:noAutofit/>
          </a:bodyPr>
          <a:lstStyle/>
          <a:p>
            <a:r>
              <a:rPr lang="es-ES_tradnl" sz="1800" dirty="0">
                <a:latin typeface="Candara" panose="020E0502030303020204" pitchFamily="34" charset="0"/>
              </a:rPr>
              <a:t>La concreción del escenario apuesta depende de las estrategias de los actores sociales.</a:t>
            </a:r>
          </a:p>
          <a:p>
            <a:r>
              <a:rPr lang="es-ES_tradnl" sz="1800" dirty="0">
                <a:latin typeface="Candara" panose="020E0502030303020204" pitchFamily="34" charset="0"/>
              </a:rPr>
              <a:t>Para identificar las estrategias más apropiadas se puede utilizar la técnica del “Árbol de pertinencias”. </a:t>
            </a:r>
          </a:p>
          <a:p>
            <a:r>
              <a:rPr lang="es-CO" sz="1800" dirty="0">
                <a:latin typeface="Candara" panose="020E0502030303020204" pitchFamily="34" charset="0"/>
              </a:rPr>
              <a:t>El procedimiento organiza y pone en relación diferentes niveles jerarquizados de un problema pasando de un nivel general (superior) a un nivel particular (niveles inferiores, generalmente de cinco a siete). </a:t>
            </a:r>
          </a:p>
          <a:p>
            <a:r>
              <a:rPr lang="es-CO" sz="1800" dirty="0">
                <a:latin typeface="Candara" panose="020E0502030303020204" pitchFamily="34" charset="0"/>
              </a:rPr>
              <a:t>Los grados de desagregación semántica se pueden comparar a un árbol, donde el tronco corresponde a la idea más general y las ramas y sus ramificaciones a los conceptos de mayor especificidad. Por esta razón la técnica se denomina “Árboles de Pertinencia”.</a:t>
            </a:r>
          </a:p>
          <a:p>
            <a:r>
              <a:rPr lang="es-CO" sz="1800" dirty="0">
                <a:latin typeface="Candara" panose="020E0502030303020204" pitchFamily="34" charset="0"/>
              </a:rPr>
              <a:t>Los niveles de desagregación semántica que se proponen son los siguientes:</a:t>
            </a:r>
          </a:p>
          <a:p>
            <a:endParaRPr lang="es-ES_tradnl" sz="1000" dirty="0">
              <a:latin typeface="Candara" panose="020E0502030303020204" pitchFamily="34" charset="0"/>
            </a:endParaRPr>
          </a:p>
          <a:p>
            <a:pPr lvl="1"/>
            <a:r>
              <a:rPr lang="es-CO" sz="1600" dirty="0">
                <a:solidFill>
                  <a:prstClr val="black"/>
                </a:solidFill>
                <a:latin typeface="Candara" panose="020E0502030303020204" pitchFamily="34" charset="0"/>
                <a:cs typeface="Times New Roman" pitchFamily="18" charset="0"/>
              </a:rPr>
              <a:t>Nivel 1. Identificación escenario apuesta (Planteamiento del problema)</a:t>
            </a:r>
            <a:endParaRPr lang="en-US" sz="1600" dirty="0">
              <a:solidFill>
                <a:prstClr val="black"/>
              </a:solidFill>
              <a:latin typeface="Candara" panose="020E0502030303020204" pitchFamily="34" charset="0"/>
              <a:cs typeface="Times New Roman" pitchFamily="18" charset="0"/>
            </a:endParaRPr>
          </a:p>
          <a:p>
            <a:pPr lvl="1"/>
            <a:r>
              <a:rPr lang="es-CO" sz="1600" dirty="0">
                <a:solidFill>
                  <a:prstClr val="black"/>
                </a:solidFill>
                <a:latin typeface="Candara" panose="020E0502030303020204" pitchFamily="34" charset="0"/>
                <a:cs typeface="Times New Roman" pitchFamily="18" charset="0"/>
              </a:rPr>
              <a:t>Nivel 2. Objetivos estratégicos-del problema</a:t>
            </a:r>
            <a:endParaRPr lang="en-US" sz="1600" dirty="0">
              <a:solidFill>
                <a:prstClr val="black"/>
              </a:solidFill>
              <a:latin typeface="Candara" panose="020E0502030303020204" pitchFamily="34" charset="0"/>
              <a:cs typeface="Times New Roman" pitchFamily="18" charset="0"/>
            </a:endParaRPr>
          </a:p>
          <a:p>
            <a:pPr lvl="1"/>
            <a:r>
              <a:rPr lang="es-CO" sz="1600" dirty="0">
                <a:solidFill>
                  <a:prstClr val="black"/>
                </a:solidFill>
                <a:latin typeface="Candara" panose="020E0502030303020204" pitchFamily="34" charset="0"/>
                <a:cs typeface="Times New Roman" pitchFamily="18" charset="0"/>
              </a:rPr>
              <a:t>Nivel 3. Análisis FODA</a:t>
            </a:r>
            <a:endParaRPr lang="en-US" sz="1600" dirty="0">
              <a:solidFill>
                <a:prstClr val="black"/>
              </a:solidFill>
              <a:latin typeface="Candara" panose="020E0502030303020204" pitchFamily="34" charset="0"/>
              <a:cs typeface="Times New Roman" pitchFamily="18" charset="0"/>
            </a:endParaRPr>
          </a:p>
          <a:p>
            <a:pPr lvl="1"/>
            <a:r>
              <a:rPr lang="es-CO" sz="1600" dirty="0">
                <a:solidFill>
                  <a:prstClr val="black"/>
                </a:solidFill>
                <a:latin typeface="Candara" panose="020E0502030303020204" pitchFamily="34" charset="0"/>
                <a:cs typeface="Times New Roman" pitchFamily="18" charset="0"/>
              </a:rPr>
              <a:t>Nivel 4. Identificación de acciones </a:t>
            </a:r>
          </a:p>
          <a:p>
            <a:pPr lvl="1"/>
            <a:r>
              <a:rPr lang="es-CO" sz="1600" dirty="0">
                <a:solidFill>
                  <a:prstClr val="black"/>
                </a:solidFill>
                <a:latin typeface="Candara" panose="020E0502030303020204" pitchFamily="34" charset="0"/>
                <a:cs typeface="Times New Roman" pitchFamily="18" charset="0"/>
              </a:rPr>
              <a:t>Nivel 5. Matriz de Importancia  y gobernabilidad</a:t>
            </a:r>
          </a:p>
          <a:p>
            <a:pPr lvl="1"/>
            <a:r>
              <a:rPr lang="es-CO" sz="1600" dirty="0">
                <a:solidFill>
                  <a:prstClr val="black"/>
                </a:solidFill>
                <a:latin typeface="Candara" panose="020E0502030303020204" pitchFamily="34" charset="0"/>
                <a:cs typeface="Times New Roman" pitchFamily="18" charset="0"/>
              </a:rPr>
              <a:t>Nivel 6. Selección de acciones</a:t>
            </a:r>
          </a:p>
          <a:p>
            <a:endParaRPr lang="es-CO" sz="1800" dirty="0">
              <a:solidFill>
                <a:prstClr val="black"/>
              </a:solidFill>
              <a:latin typeface="Candara" panose="020E0502030303020204" pitchFamily="34" charset="0"/>
              <a:cs typeface="Times New Roman" pitchFamily="18" charset="0"/>
            </a:endParaRPr>
          </a:p>
          <a:p>
            <a:endParaRPr lang="es-ES_tradnl" sz="1800" dirty="0">
              <a:latin typeface="Candara" panose="020E0502030303020204" pitchFamily="34" charset="0"/>
            </a:endParaRPr>
          </a:p>
          <a:p>
            <a:endParaRPr lang="es-ES_tradnl" sz="1800" dirty="0">
              <a:latin typeface="Candara" panose="020E0502030303020204" pitchFamily="34" charset="0"/>
            </a:endParaRPr>
          </a:p>
        </p:txBody>
      </p:sp>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44</a:t>
            </a:fld>
            <a:endParaRPr lang="es-ES"/>
          </a:p>
        </p:txBody>
      </p:sp>
    </p:spTree>
    <p:extLst>
      <p:ext uri="{BB962C8B-B14F-4D97-AF65-F5344CB8AC3E}">
        <p14:creationId xmlns="" xmlns:p14="http://schemas.microsoft.com/office/powerpoint/2010/main" val="2742166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andara" panose="020E0502030303020204" pitchFamily="34" charset="0"/>
              </a:rPr>
              <a:t>Árbol</a:t>
            </a:r>
            <a:r>
              <a:rPr lang="en-US" sz="4000" b="1" dirty="0">
                <a:latin typeface="Candara" panose="020E0502030303020204" pitchFamily="34" charset="0"/>
              </a:rPr>
              <a:t> de </a:t>
            </a:r>
            <a:r>
              <a:rPr lang="en-US" sz="4000" b="1" dirty="0" err="1">
                <a:latin typeface="Candara" panose="020E0502030303020204" pitchFamily="34" charset="0"/>
              </a:rPr>
              <a:t>pertinencias</a:t>
            </a:r>
            <a:endParaRPr lang="es-CL" sz="4000" b="1" dirty="0">
              <a:latin typeface="Candara" panose="020E0502030303020204" pitchFamily="34" charset="0"/>
            </a:endParaRPr>
          </a:p>
        </p:txBody>
      </p:sp>
      <p:sp>
        <p:nvSpPr>
          <p:cNvPr id="6" name="TextBox 5"/>
          <p:cNvSpPr txBox="1"/>
          <p:nvPr/>
        </p:nvSpPr>
        <p:spPr>
          <a:xfrm>
            <a:off x="2963498" y="1256182"/>
            <a:ext cx="4419600" cy="822305"/>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363298" y="2094381"/>
            <a:ext cx="1981200" cy="822305"/>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estratégico 1 </a:t>
            </a:r>
            <a:endParaRPr lang="es-CL" sz="1600" b="1" dirty="0">
              <a:solidFill>
                <a:schemeClr val="tx1"/>
              </a:solidFill>
              <a:latin typeface="Candara" panose="020E0502030303020204" pitchFamily="34" charset="0"/>
            </a:endParaRPr>
          </a:p>
        </p:txBody>
      </p:sp>
      <p:sp>
        <p:nvSpPr>
          <p:cNvPr id="9" name="TextBox 8"/>
          <p:cNvSpPr txBox="1"/>
          <p:nvPr/>
        </p:nvSpPr>
        <p:spPr>
          <a:xfrm>
            <a:off x="4061102" y="2241942"/>
            <a:ext cx="1981200" cy="822305"/>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estratégico 2 </a:t>
            </a:r>
            <a:endParaRPr lang="es-CL" sz="1600" b="1" dirty="0">
              <a:solidFill>
                <a:schemeClr val="tx1"/>
              </a:solidFill>
              <a:latin typeface="Candara" panose="020E0502030303020204" pitchFamily="34" charset="0"/>
            </a:endParaRPr>
          </a:p>
        </p:txBody>
      </p:sp>
      <p:sp>
        <p:nvSpPr>
          <p:cNvPr id="10" name="TextBox 9"/>
          <p:cNvSpPr txBox="1"/>
          <p:nvPr/>
        </p:nvSpPr>
        <p:spPr>
          <a:xfrm>
            <a:off x="6697298" y="2094381"/>
            <a:ext cx="1981200" cy="822305"/>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estratégico 3 </a:t>
            </a:r>
            <a:endParaRPr lang="es-CL" sz="1600" b="1" dirty="0">
              <a:solidFill>
                <a:schemeClr val="tx1"/>
              </a:solidFill>
              <a:latin typeface="Candara" panose="020E0502030303020204" pitchFamily="34" charset="0"/>
            </a:endParaRPr>
          </a:p>
        </p:txBody>
      </p:sp>
      <p:grpSp>
        <p:nvGrpSpPr>
          <p:cNvPr id="17" name="Group 16"/>
          <p:cNvGrpSpPr/>
          <p:nvPr/>
        </p:nvGrpSpPr>
        <p:grpSpPr>
          <a:xfrm>
            <a:off x="1058498" y="3161181"/>
            <a:ext cx="2514600" cy="519351"/>
            <a:chOff x="685800" y="4495800"/>
            <a:chExt cx="2057400" cy="519351"/>
          </a:xfrm>
        </p:grpSpPr>
        <p:sp>
          <p:nvSpPr>
            <p:cNvPr id="11" name="TextBox 10"/>
            <p:cNvSpPr txBox="1"/>
            <p:nvPr/>
          </p:nvSpPr>
          <p:spPr>
            <a:xfrm>
              <a:off x="685800" y="4495800"/>
              <a:ext cx="381000" cy="51935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tx1"/>
                  </a:solidFill>
                  <a:latin typeface="Candara" panose="020E0502030303020204" pitchFamily="34" charset="0"/>
                </a:rPr>
                <a:t>F</a:t>
              </a:r>
              <a:endParaRPr lang="es-CL" b="1" dirty="0">
                <a:solidFill>
                  <a:schemeClr val="tx1"/>
                </a:solidFill>
                <a:latin typeface="Candara" panose="020E0502030303020204" pitchFamily="34" charset="0"/>
              </a:endParaRPr>
            </a:p>
          </p:txBody>
        </p:sp>
        <p:sp>
          <p:nvSpPr>
            <p:cNvPr id="12" name="TextBox 11"/>
            <p:cNvSpPr txBox="1"/>
            <p:nvPr/>
          </p:nvSpPr>
          <p:spPr>
            <a:xfrm>
              <a:off x="1219200" y="4495800"/>
              <a:ext cx="381000" cy="51935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tx1"/>
                  </a:solidFill>
                  <a:latin typeface="Candara" panose="020E0502030303020204" pitchFamily="34" charset="0"/>
                </a:rPr>
                <a:t>O</a:t>
              </a:r>
              <a:endParaRPr lang="es-CL" b="1" dirty="0">
                <a:solidFill>
                  <a:schemeClr val="tx1"/>
                </a:solidFill>
                <a:latin typeface="Candara" panose="020E0502030303020204" pitchFamily="34" charset="0"/>
              </a:endParaRPr>
            </a:p>
          </p:txBody>
        </p:sp>
        <p:sp>
          <p:nvSpPr>
            <p:cNvPr id="13" name="TextBox 12"/>
            <p:cNvSpPr txBox="1"/>
            <p:nvPr/>
          </p:nvSpPr>
          <p:spPr>
            <a:xfrm>
              <a:off x="1828800" y="4495800"/>
              <a:ext cx="381000" cy="51935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tx1"/>
                  </a:solidFill>
                  <a:latin typeface="Candara" panose="020E0502030303020204" pitchFamily="34" charset="0"/>
                </a:rPr>
                <a:t>D</a:t>
              </a:r>
              <a:endParaRPr lang="es-CL" b="1" dirty="0">
                <a:solidFill>
                  <a:schemeClr val="tx1"/>
                </a:solidFill>
                <a:latin typeface="Candara" panose="020E0502030303020204" pitchFamily="34" charset="0"/>
              </a:endParaRPr>
            </a:p>
          </p:txBody>
        </p:sp>
        <p:sp>
          <p:nvSpPr>
            <p:cNvPr id="16" name="TextBox 15"/>
            <p:cNvSpPr txBox="1"/>
            <p:nvPr/>
          </p:nvSpPr>
          <p:spPr>
            <a:xfrm>
              <a:off x="2362200" y="4495800"/>
              <a:ext cx="381000" cy="51935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b="1" dirty="0">
                  <a:solidFill>
                    <a:schemeClr val="tx1"/>
                  </a:solidFill>
                  <a:latin typeface="Candara" panose="020E0502030303020204" pitchFamily="34" charset="0"/>
                </a:rPr>
                <a:t>A</a:t>
              </a:r>
              <a:endParaRPr lang="es-CL" b="1" dirty="0">
                <a:solidFill>
                  <a:schemeClr val="tx1"/>
                </a:solidFill>
                <a:latin typeface="Candara" panose="020E0502030303020204" pitchFamily="34" charset="0"/>
              </a:endParaRPr>
            </a:p>
          </p:txBody>
        </p:sp>
      </p:grpSp>
      <p:grpSp>
        <p:nvGrpSpPr>
          <p:cNvPr id="18" name="Group 17"/>
          <p:cNvGrpSpPr/>
          <p:nvPr/>
        </p:nvGrpSpPr>
        <p:grpSpPr>
          <a:xfrm>
            <a:off x="3770763" y="3161181"/>
            <a:ext cx="2302616" cy="519351"/>
            <a:chOff x="723990" y="4495800"/>
            <a:chExt cx="1942828" cy="519351"/>
          </a:xfrm>
        </p:grpSpPr>
        <p:sp>
          <p:nvSpPr>
            <p:cNvPr id="19" name="TextBox 18"/>
            <p:cNvSpPr txBox="1"/>
            <p:nvPr/>
          </p:nvSpPr>
          <p:spPr>
            <a:xfrm>
              <a:off x="723990" y="4495800"/>
              <a:ext cx="381000" cy="519351"/>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tx1"/>
                  </a:solidFill>
                  <a:latin typeface="Candara" panose="020E0502030303020204" pitchFamily="34" charset="0"/>
                </a:rPr>
                <a:t>F</a:t>
              </a:r>
              <a:endParaRPr lang="es-CL" b="1" dirty="0">
                <a:solidFill>
                  <a:schemeClr val="tx1"/>
                </a:solidFill>
                <a:latin typeface="Candara" panose="020E0502030303020204" pitchFamily="34" charset="0"/>
              </a:endParaRPr>
            </a:p>
          </p:txBody>
        </p:sp>
        <p:sp>
          <p:nvSpPr>
            <p:cNvPr id="20" name="TextBox 19"/>
            <p:cNvSpPr txBox="1"/>
            <p:nvPr/>
          </p:nvSpPr>
          <p:spPr>
            <a:xfrm>
              <a:off x="1249753" y="4495800"/>
              <a:ext cx="381000" cy="519351"/>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tx1"/>
                  </a:solidFill>
                  <a:latin typeface="Candara" panose="020E0502030303020204" pitchFamily="34" charset="0"/>
                </a:rPr>
                <a:t>O</a:t>
              </a:r>
              <a:endParaRPr lang="es-CL" b="1" dirty="0">
                <a:solidFill>
                  <a:schemeClr val="tx1"/>
                </a:solidFill>
                <a:latin typeface="Candara" panose="020E0502030303020204" pitchFamily="34" charset="0"/>
              </a:endParaRPr>
            </a:p>
          </p:txBody>
        </p:sp>
        <p:sp>
          <p:nvSpPr>
            <p:cNvPr id="21" name="TextBox 20"/>
            <p:cNvSpPr txBox="1"/>
            <p:nvPr/>
          </p:nvSpPr>
          <p:spPr>
            <a:xfrm>
              <a:off x="1782970" y="4495800"/>
              <a:ext cx="381000" cy="519351"/>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tx1"/>
                  </a:solidFill>
                  <a:latin typeface="Candara" panose="020E0502030303020204" pitchFamily="34" charset="0"/>
                </a:rPr>
                <a:t>D</a:t>
              </a:r>
              <a:endParaRPr lang="es-CL" b="1" dirty="0">
                <a:solidFill>
                  <a:schemeClr val="tx1"/>
                </a:solidFill>
                <a:latin typeface="Candara" panose="020E0502030303020204" pitchFamily="34" charset="0"/>
              </a:endParaRPr>
            </a:p>
          </p:txBody>
        </p:sp>
        <p:sp>
          <p:nvSpPr>
            <p:cNvPr id="22" name="TextBox 21"/>
            <p:cNvSpPr txBox="1"/>
            <p:nvPr/>
          </p:nvSpPr>
          <p:spPr>
            <a:xfrm>
              <a:off x="2285818" y="4495800"/>
              <a:ext cx="381000" cy="519351"/>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tx1"/>
                  </a:solidFill>
                  <a:latin typeface="Candara" panose="020E0502030303020204" pitchFamily="34" charset="0"/>
                </a:rPr>
                <a:t>A</a:t>
              </a:r>
              <a:endParaRPr lang="es-CL" b="1" dirty="0">
                <a:solidFill>
                  <a:schemeClr val="tx1"/>
                </a:solidFill>
                <a:latin typeface="Candara" panose="020E0502030303020204" pitchFamily="34" charset="0"/>
              </a:endParaRPr>
            </a:p>
          </p:txBody>
        </p:sp>
      </p:grpSp>
      <p:grpSp>
        <p:nvGrpSpPr>
          <p:cNvPr id="23" name="Group 22"/>
          <p:cNvGrpSpPr/>
          <p:nvPr/>
        </p:nvGrpSpPr>
        <p:grpSpPr>
          <a:xfrm>
            <a:off x="6392498" y="3161181"/>
            <a:ext cx="2514600" cy="519351"/>
            <a:chOff x="685800" y="4495800"/>
            <a:chExt cx="2057400" cy="519351"/>
          </a:xfrm>
        </p:grpSpPr>
        <p:sp>
          <p:nvSpPr>
            <p:cNvPr id="24" name="TextBox 23"/>
            <p:cNvSpPr txBox="1"/>
            <p:nvPr/>
          </p:nvSpPr>
          <p:spPr>
            <a:xfrm>
              <a:off x="685800" y="4495800"/>
              <a:ext cx="381000" cy="519351"/>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a:solidFill>
                    <a:schemeClr val="tx1"/>
                  </a:solidFill>
                  <a:latin typeface="Candara" panose="020E0502030303020204" pitchFamily="34" charset="0"/>
                </a:rPr>
                <a:t>F</a:t>
              </a:r>
              <a:endParaRPr lang="es-CL" b="1" dirty="0">
                <a:solidFill>
                  <a:schemeClr val="tx1"/>
                </a:solidFill>
                <a:latin typeface="Candara" panose="020E0502030303020204" pitchFamily="34" charset="0"/>
              </a:endParaRPr>
            </a:p>
          </p:txBody>
        </p:sp>
        <p:sp>
          <p:nvSpPr>
            <p:cNvPr id="25" name="TextBox 24"/>
            <p:cNvSpPr txBox="1"/>
            <p:nvPr/>
          </p:nvSpPr>
          <p:spPr>
            <a:xfrm>
              <a:off x="1219200" y="4495800"/>
              <a:ext cx="381000" cy="519351"/>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a:solidFill>
                    <a:schemeClr val="tx1"/>
                  </a:solidFill>
                  <a:latin typeface="Candara" panose="020E0502030303020204" pitchFamily="34" charset="0"/>
                </a:rPr>
                <a:t>O</a:t>
              </a:r>
              <a:endParaRPr lang="es-CL" b="1" dirty="0">
                <a:solidFill>
                  <a:schemeClr val="tx1"/>
                </a:solidFill>
                <a:latin typeface="Candara" panose="020E0502030303020204" pitchFamily="34" charset="0"/>
              </a:endParaRPr>
            </a:p>
          </p:txBody>
        </p:sp>
        <p:sp>
          <p:nvSpPr>
            <p:cNvPr id="26" name="TextBox 25"/>
            <p:cNvSpPr txBox="1"/>
            <p:nvPr/>
          </p:nvSpPr>
          <p:spPr>
            <a:xfrm>
              <a:off x="1828800" y="4495800"/>
              <a:ext cx="381000" cy="519351"/>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a:solidFill>
                    <a:schemeClr val="tx1"/>
                  </a:solidFill>
                  <a:latin typeface="Candara" panose="020E0502030303020204" pitchFamily="34" charset="0"/>
                </a:rPr>
                <a:t>D</a:t>
              </a:r>
              <a:endParaRPr lang="es-CL" b="1" dirty="0">
                <a:solidFill>
                  <a:schemeClr val="tx1"/>
                </a:solidFill>
                <a:latin typeface="Candara" panose="020E0502030303020204" pitchFamily="34" charset="0"/>
              </a:endParaRPr>
            </a:p>
          </p:txBody>
        </p:sp>
        <p:sp>
          <p:nvSpPr>
            <p:cNvPr id="27" name="TextBox 26"/>
            <p:cNvSpPr txBox="1"/>
            <p:nvPr/>
          </p:nvSpPr>
          <p:spPr>
            <a:xfrm>
              <a:off x="2362200" y="4495800"/>
              <a:ext cx="381000" cy="519351"/>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b="1" dirty="0">
                  <a:solidFill>
                    <a:schemeClr val="tx1"/>
                  </a:solidFill>
                  <a:latin typeface="Candara" panose="020E0502030303020204" pitchFamily="34" charset="0"/>
                </a:rPr>
                <a:t>A</a:t>
              </a:r>
              <a:endParaRPr lang="es-CL" b="1" dirty="0">
                <a:solidFill>
                  <a:schemeClr val="tx1"/>
                </a:solidFill>
                <a:latin typeface="Candara" panose="020E0502030303020204" pitchFamily="34" charset="0"/>
              </a:endParaRPr>
            </a:p>
          </p:txBody>
        </p:sp>
      </p:grpSp>
      <p:grpSp>
        <p:nvGrpSpPr>
          <p:cNvPr id="32" name="Group 31"/>
          <p:cNvGrpSpPr/>
          <p:nvPr/>
        </p:nvGrpSpPr>
        <p:grpSpPr>
          <a:xfrm>
            <a:off x="1094710" y="3990329"/>
            <a:ext cx="2441636" cy="1075854"/>
            <a:chOff x="493413" y="4867748"/>
            <a:chExt cx="2441636" cy="1075854"/>
          </a:xfrm>
        </p:grpSpPr>
        <p:sp>
          <p:nvSpPr>
            <p:cNvPr id="28" name="TextBox 27"/>
            <p:cNvSpPr txBox="1"/>
            <p:nvPr/>
          </p:nvSpPr>
          <p:spPr>
            <a:xfrm rot="16200000">
              <a:off x="154770" y="5215444"/>
              <a:ext cx="1066800" cy="389513"/>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1</a:t>
              </a:r>
              <a:endParaRPr lang="es-CL" sz="1200" b="1" dirty="0">
                <a:solidFill>
                  <a:schemeClr val="tx1"/>
                </a:solidFill>
                <a:latin typeface="Candara" panose="020E0502030303020204" pitchFamily="34" charset="0"/>
              </a:endParaRPr>
            </a:p>
          </p:txBody>
        </p:sp>
        <p:sp>
          <p:nvSpPr>
            <p:cNvPr id="29" name="TextBox 28"/>
            <p:cNvSpPr txBox="1"/>
            <p:nvPr/>
          </p:nvSpPr>
          <p:spPr>
            <a:xfrm rot="16200000">
              <a:off x="804358" y="5206392"/>
              <a:ext cx="1066801" cy="389513"/>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2 </a:t>
              </a:r>
              <a:endParaRPr lang="es-CL" sz="1200" b="1" dirty="0">
                <a:solidFill>
                  <a:schemeClr val="tx1"/>
                </a:solidFill>
                <a:latin typeface="Candara" panose="020E0502030303020204" pitchFamily="34" charset="0"/>
              </a:endParaRPr>
            </a:p>
          </p:txBody>
        </p:sp>
        <p:sp>
          <p:nvSpPr>
            <p:cNvPr id="30" name="TextBox 29"/>
            <p:cNvSpPr txBox="1"/>
            <p:nvPr/>
          </p:nvSpPr>
          <p:spPr>
            <a:xfrm rot="16200000">
              <a:off x="1557307" y="5215444"/>
              <a:ext cx="1066802" cy="389513"/>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3</a:t>
              </a:r>
              <a:endParaRPr lang="es-CL" sz="1200" b="1" dirty="0">
                <a:solidFill>
                  <a:schemeClr val="tx1"/>
                </a:solidFill>
                <a:latin typeface="Candara" panose="020E0502030303020204" pitchFamily="34" charset="0"/>
              </a:endParaRPr>
            </a:p>
          </p:txBody>
        </p:sp>
        <p:sp>
          <p:nvSpPr>
            <p:cNvPr id="31" name="TextBox 30"/>
            <p:cNvSpPr txBox="1"/>
            <p:nvPr/>
          </p:nvSpPr>
          <p:spPr>
            <a:xfrm rot="16200000">
              <a:off x="2206893" y="5215443"/>
              <a:ext cx="1066800" cy="389513"/>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4</a:t>
              </a:r>
              <a:endParaRPr lang="es-CL" sz="1200" b="1" dirty="0">
                <a:solidFill>
                  <a:schemeClr val="tx1"/>
                </a:solidFill>
                <a:latin typeface="Candara" panose="020E0502030303020204" pitchFamily="34" charset="0"/>
              </a:endParaRPr>
            </a:p>
          </p:txBody>
        </p:sp>
      </p:grpSp>
      <p:grpSp>
        <p:nvGrpSpPr>
          <p:cNvPr id="34" name="Group 33"/>
          <p:cNvGrpSpPr/>
          <p:nvPr/>
        </p:nvGrpSpPr>
        <p:grpSpPr>
          <a:xfrm>
            <a:off x="3801698" y="3999381"/>
            <a:ext cx="2253024" cy="1066802"/>
            <a:chOff x="457201" y="4876800"/>
            <a:chExt cx="2253024" cy="1066802"/>
          </a:xfrm>
        </p:grpSpPr>
        <p:sp>
          <p:nvSpPr>
            <p:cNvPr id="35" name="TextBox 34"/>
            <p:cNvSpPr txBox="1"/>
            <p:nvPr/>
          </p:nvSpPr>
          <p:spPr>
            <a:xfrm rot="16200000">
              <a:off x="118558" y="5215444"/>
              <a:ext cx="1066800" cy="389513"/>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1</a:t>
              </a:r>
              <a:endParaRPr lang="es-CL" sz="1200" b="1" dirty="0">
                <a:solidFill>
                  <a:schemeClr val="tx1"/>
                </a:solidFill>
                <a:latin typeface="Candara" panose="020E0502030303020204" pitchFamily="34" charset="0"/>
              </a:endParaRPr>
            </a:p>
          </p:txBody>
        </p:sp>
        <p:sp>
          <p:nvSpPr>
            <p:cNvPr id="36" name="TextBox 35"/>
            <p:cNvSpPr txBox="1"/>
            <p:nvPr/>
          </p:nvSpPr>
          <p:spPr>
            <a:xfrm rot="16200000">
              <a:off x="740987" y="5215445"/>
              <a:ext cx="1066801" cy="389513"/>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2 </a:t>
              </a:r>
              <a:endParaRPr lang="es-CL" sz="1200" b="1" dirty="0">
                <a:solidFill>
                  <a:schemeClr val="tx1"/>
                </a:solidFill>
                <a:latin typeface="Candara" panose="020E0502030303020204" pitchFamily="34" charset="0"/>
              </a:endParaRPr>
            </a:p>
          </p:txBody>
        </p:sp>
        <p:sp>
          <p:nvSpPr>
            <p:cNvPr id="37" name="TextBox 36"/>
            <p:cNvSpPr txBox="1"/>
            <p:nvPr/>
          </p:nvSpPr>
          <p:spPr>
            <a:xfrm rot="16200000">
              <a:off x="1377746" y="5215443"/>
              <a:ext cx="1066800" cy="389513"/>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3</a:t>
              </a:r>
              <a:endParaRPr lang="es-CL" sz="1200" b="1" dirty="0">
                <a:solidFill>
                  <a:schemeClr val="tx1"/>
                </a:solidFill>
                <a:latin typeface="Candara" panose="020E0502030303020204" pitchFamily="34" charset="0"/>
              </a:endParaRPr>
            </a:p>
          </p:txBody>
        </p:sp>
        <p:sp>
          <p:nvSpPr>
            <p:cNvPr id="38" name="TextBox 37"/>
            <p:cNvSpPr txBox="1"/>
            <p:nvPr/>
          </p:nvSpPr>
          <p:spPr>
            <a:xfrm rot="16200000">
              <a:off x="1982069" y="5215443"/>
              <a:ext cx="1066800" cy="389513"/>
            </a:xfrm>
            <a:prstGeom prst="ellips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4</a:t>
              </a:r>
              <a:endParaRPr lang="es-CL" sz="1200" b="1" dirty="0">
                <a:solidFill>
                  <a:schemeClr val="tx1"/>
                </a:solidFill>
                <a:latin typeface="Candara" panose="020E0502030303020204" pitchFamily="34" charset="0"/>
              </a:endParaRPr>
            </a:p>
          </p:txBody>
        </p:sp>
      </p:grpSp>
      <p:grpSp>
        <p:nvGrpSpPr>
          <p:cNvPr id="39" name="Group 38"/>
          <p:cNvGrpSpPr/>
          <p:nvPr/>
        </p:nvGrpSpPr>
        <p:grpSpPr>
          <a:xfrm>
            <a:off x="6437763" y="3923181"/>
            <a:ext cx="2432583" cy="1143002"/>
            <a:chOff x="502466" y="4876800"/>
            <a:chExt cx="2432583" cy="1066802"/>
          </a:xfrm>
        </p:grpSpPr>
        <p:sp>
          <p:nvSpPr>
            <p:cNvPr id="40" name="TextBox 39"/>
            <p:cNvSpPr txBox="1"/>
            <p:nvPr/>
          </p:nvSpPr>
          <p:spPr>
            <a:xfrm rot="16200000">
              <a:off x="163823" y="5215444"/>
              <a:ext cx="1066800" cy="389513"/>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1</a:t>
              </a:r>
              <a:endParaRPr lang="es-CL" sz="1200" b="1" dirty="0">
                <a:solidFill>
                  <a:schemeClr val="tx1"/>
                </a:solidFill>
                <a:latin typeface="Candara" panose="020E0502030303020204" pitchFamily="34" charset="0"/>
              </a:endParaRPr>
            </a:p>
          </p:txBody>
        </p:sp>
        <p:sp>
          <p:nvSpPr>
            <p:cNvPr id="41" name="TextBox 40"/>
            <p:cNvSpPr txBox="1"/>
            <p:nvPr/>
          </p:nvSpPr>
          <p:spPr>
            <a:xfrm rot="16200000">
              <a:off x="813411" y="5215445"/>
              <a:ext cx="1066801" cy="389513"/>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2 </a:t>
              </a:r>
              <a:endParaRPr lang="es-CL" sz="1200" b="1" dirty="0">
                <a:solidFill>
                  <a:schemeClr val="tx1"/>
                </a:solidFill>
                <a:latin typeface="Candara" panose="020E0502030303020204" pitchFamily="34" charset="0"/>
              </a:endParaRPr>
            </a:p>
          </p:txBody>
        </p:sp>
        <p:sp>
          <p:nvSpPr>
            <p:cNvPr id="42" name="TextBox 41"/>
            <p:cNvSpPr txBox="1"/>
            <p:nvPr/>
          </p:nvSpPr>
          <p:spPr>
            <a:xfrm rot="16200000">
              <a:off x="1566361" y="5215443"/>
              <a:ext cx="1066800" cy="389513"/>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3</a:t>
              </a:r>
              <a:endParaRPr lang="es-CL" sz="1200" b="1" dirty="0">
                <a:solidFill>
                  <a:schemeClr val="tx1"/>
                </a:solidFill>
                <a:latin typeface="Candara" panose="020E0502030303020204" pitchFamily="34" charset="0"/>
              </a:endParaRPr>
            </a:p>
          </p:txBody>
        </p:sp>
        <p:sp>
          <p:nvSpPr>
            <p:cNvPr id="43" name="TextBox 42"/>
            <p:cNvSpPr txBox="1"/>
            <p:nvPr/>
          </p:nvSpPr>
          <p:spPr>
            <a:xfrm rot="16200000">
              <a:off x="2206893" y="5215443"/>
              <a:ext cx="1066800" cy="389513"/>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b="1" dirty="0">
                  <a:solidFill>
                    <a:schemeClr val="tx1"/>
                  </a:solidFill>
                  <a:latin typeface="Candara" panose="020E0502030303020204" pitchFamily="34" charset="0"/>
                </a:rPr>
                <a:t>Acción 4</a:t>
              </a:r>
              <a:endParaRPr lang="es-CL" sz="1200" b="1" dirty="0">
                <a:solidFill>
                  <a:schemeClr val="tx1"/>
                </a:solidFill>
                <a:latin typeface="Candara" panose="020E0502030303020204" pitchFamily="34" charset="0"/>
              </a:endParaRPr>
            </a:p>
          </p:txBody>
        </p:sp>
      </p:grpSp>
      <p:sp>
        <p:nvSpPr>
          <p:cNvPr id="46" name="Left Brace 45"/>
          <p:cNvSpPr/>
          <p:nvPr/>
        </p:nvSpPr>
        <p:spPr>
          <a:xfrm rot="16200000">
            <a:off x="4639898" y="1256180"/>
            <a:ext cx="533399" cy="8153400"/>
          </a:xfrm>
          <a:prstGeom prst="leftBrace">
            <a:avLst>
              <a:gd name="adj1" fmla="val 274812"/>
              <a:gd name="adj2" fmla="val 5022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L">
              <a:latin typeface="Candara" panose="020E0502030303020204" pitchFamily="34" charset="0"/>
            </a:endParaRPr>
          </a:p>
        </p:txBody>
      </p:sp>
      <p:sp>
        <p:nvSpPr>
          <p:cNvPr id="47" name="TextBox 46"/>
          <p:cNvSpPr txBox="1"/>
          <p:nvPr/>
        </p:nvSpPr>
        <p:spPr>
          <a:xfrm>
            <a:off x="2074498" y="5682465"/>
            <a:ext cx="5715000" cy="908864"/>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b="1" dirty="0">
                <a:latin typeface="Candara" panose="020E0502030303020204" pitchFamily="34" charset="0"/>
              </a:rPr>
              <a:t>Priorización por niveles de Importancia y gobernabilidad</a:t>
            </a:r>
            <a:endParaRPr lang="es-CL" b="1" dirty="0">
              <a:latin typeface="Candara" panose="020E0502030303020204" pitchFamily="34" charset="0"/>
            </a:endParaRPr>
          </a:p>
        </p:txBody>
      </p:sp>
      <p:cxnSp>
        <p:nvCxnSpPr>
          <p:cNvPr id="49" name="Straight Arrow Connector 48"/>
          <p:cNvCxnSpPr/>
          <p:nvPr/>
        </p:nvCxnSpPr>
        <p:spPr>
          <a:xfrm>
            <a:off x="7154498" y="1865781"/>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887298" y="1865781"/>
            <a:ext cx="4572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9" idx="0"/>
          </p:cNvCxnSpPr>
          <p:nvPr/>
        </p:nvCxnSpPr>
        <p:spPr>
          <a:xfrm>
            <a:off x="5051702" y="2013342"/>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7" idx="3"/>
          </p:cNvCxnSpPr>
          <p:nvPr/>
        </p:nvCxnSpPr>
        <p:spPr>
          <a:xfrm flipH="1">
            <a:off x="1287098" y="2796262"/>
            <a:ext cx="366340" cy="364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9" idx="3"/>
            <a:endCxn id="19" idx="0"/>
          </p:cNvCxnSpPr>
          <p:nvPr/>
        </p:nvCxnSpPr>
        <p:spPr>
          <a:xfrm flipH="1">
            <a:off x="3996541" y="2943823"/>
            <a:ext cx="354701" cy="2173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0" idx="3"/>
          </p:cNvCxnSpPr>
          <p:nvPr/>
        </p:nvCxnSpPr>
        <p:spPr>
          <a:xfrm flipH="1">
            <a:off x="6621098" y="2796262"/>
            <a:ext cx="366340" cy="364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11" idx="4"/>
            <a:endCxn id="28" idx="6"/>
          </p:cNvCxnSpPr>
          <p:nvPr/>
        </p:nvCxnSpPr>
        <p:spPr>
          <a:xfrm flipH="1">
            <a:off x="1289467" y="3680532"/>
            <a:ext cx="1865" cy="318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 idx="4"/>
            <a:endCxn id="29" idx="6"/>
          </p:cNvCxnSpPr>
          <p:nvPr/>
        </p:nvCxnSpPr>
        <p:spPr>
          <a:xfrm flipH="1">
            <a:off x="1939056" y="3680532"/>
            <a:ext cx="4209" cy="3097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4"/>
            <a:endCxn id="30" idx="6"/>
          </p:cNvCxnSpPr>
          <p:nvPr/>
        </p:nvCxnSpPr>
        <p:spPr>
          <a:xfrm>
            <a:off x="2688332" y="3680532"/>
            <a:ext cx="3674" cy="31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6" idx="4"/>
            <a:endCxn id="31" idx="6"/>
          </p:cNvCxnSpPr>
          <p:nvPr/>
        </p:nvCxnSpPr>
        <p:spPr>
          <a:xfrm>
            <a:off x="3340265" y="3680532"/>
            <a:ext cx="1326" cy="31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9" idx="4"/>
            <a:endCxn id="35" idx="6"/>
          </p:cNvCxnSpPr>
          <p:nvPr/>
        </p:nvCxnSpPr>
        <p:spPr>
          <a:xfrm flipH="1">
            <a:off x="3996456" y="3680532"/>
            <a:ext cx="85" cy="318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0" idx="4"/>
            <a:endCxn id="36" idx="6"/>
          </p:cNvCxnSpPr>
          <p:nvPr/>
        </p:nvCxnSpPr>
        <p:spPr>
          <a:xfrm flipH="1">
            <a:off x="4618885" y="3680532"/>
            <a:ext cx="785" cy="318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1" idx="4"/>
            <a:endCxn id="37" idx="6"/>
          </p:cNvCxnSpPr>
          <p:nvPr/>
        </p:nvCxnSpPr>
        <p:spPr>
          <a:xfrm>
            <a:off x="5251632" y="3680532"/>
            <a:ext cx="4012" cy="31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22" idx="4"/>
            <a:endCxn id="38" idx="6"/>
          </p:cNvCxnSpPr>
          <p:nvPr/>
        </p:nvCxnSpPr>
        <p:spPr>
          <a:xfrm>
            <a:off x="5847601" y="3680532"/>
            <a:ext cx="12366" cy="3188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4" idx="4"/>
            <a:endCxn id="40" idx="6"/>
          </p:cNvCxnSpPr>
          <p:nvPr/>
        </p:nvCxnSpPr>
        <p:spPr>
          <a:xfrm>
            <a:off x="6625332" y="3680532"/>
            <a:ext cx="7189" cy="242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25" idx="4"/>
            <a:endCxn id="41" idx="6"/>
          </p:cNvCxnSpPr>
          <p:nvPr/>
        </p:nvCxnSpPr>
        <p:spPr>
          <a:xfrm>
            <a:off x="7277265" y="3680532"/>
            <a:ext cx="4844" cy="242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6" idx="4"/>
            <a:endCxn id="42" idx="6"/>
          </p:cNvCxnSpPr>
          <p:nvPr/>
        </p:nvCxnSpPr>
        <p:spPr>
          <a:xfrm>
            <a:off x="8022332" y="3680532"/>
            <a:ext cx="12727" cy="242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27" idx="4"/>
            <a:endCxn id="43" idx="6"/>
          </p:cNvCxnSpPr>
          <p:nvPr/>
        </p:nvCxnSpPr>
        <p:spPr>
          <a:xfrm>
            <a:off x="8674265" y="3680532"/>
            <a:ext cx="1326" cy="242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10231" y="1426083"/>
            <a:ext cx="1600200" cy="369332"/>
          </a:xfrm>
          <a:prstGeom prst="rect">
            <a:avLst/>
          </a:prstGeom>
          <a:noFill/>
        </p:spPr>
        <p:txBody>
          <a:bodyPr wrap="square" rtlCol="0">
            <a:spAutoFit/>
          </a:bodyPr>
          <a:lstStyle/>
          <a:p>
            <a:r>
              <a:rPr lang="en-US" dirty="0">
                <a:latin typeface="Candara" panose="020E0502030303020204" pitchFamily="34" charset="0"/>
              </a:rPr>
              <a:t>Nivel 1</a:t>
            </a:r>
            <a:endParaRPr lang="es-CL" dirty="0">
              <a:latin typeface="Candara" panose="020E0502030303020204" pitchFamily="34" charset="0"/>
            </a:endParaRPr>
          </a:p>
        </p:txBody>
      </p:sp>
      <p:sp>
        <p:nvSpPr>
          <p:cNvPr id="82" name="TextBox 81"/>
          <p:cNvSpPr txBox="1"/>
          <p:nvPr/>
        </p:nvSpPr>
        <p:spPr>
          <a:xfrm>
            <a:off x="115853" y="2279048"/>
            <a:ext cx="1600200" cy="369332"/>
          </a:xfrm>
          <a:prstGeom prst="rect">
            <a:avLst/>
          </a:prstGeom>
          <a:noFill/>
        </p:spPr>
        <p:txBody>
          <a:bodyPr wrap="square" rtlCol="0">
            <a:spAutoFit/>
          </a:bodyPr>
          <a:lstStyle/>
          <a:p>
            <a:r>
              <a:rPr lang="en-US" dirty="0">
                <a:latin typeface="Candara" panose="020E0502030303020204" pitchFamily="34" charset="0"/>
              </a:rPr>
              <a:t>Nivel 2</a:t>
            </a:r>
            <a:endParaRPr lang="es-CL" dirty="0">
              <a:latin typeface="Candara" panose="020E0502030303020204" pitchFamily="34" charset="0"/>
            </a:endParaRPr>
          </a:p>
        </p:txBody>
      </p:sp>
      <p:sp>
        <p:nvSpPr>
          <p:cNvPr id="83" name="TextBox 82"/>
          <p:cNvSpPr txBox="1"/>
          <p:nvPr/>
        </p:nvSpPr>
        <p:spPr>
          <a:xfrm>
            <a:off x="101063" y="3190969"/>
            <a:ext cx="1600200" cy="369332"/>
          </a:xfrm>
          <a:prstGeom prst="rect">
            <a:avLst/>
          </a:prstGeom>
          <a:noFill/>
        </p:spPr>
        <p:txBody>
          <a:bodyPr wrap="square" rtlCol="0">
            <a:spAutoFit/>
          </a:bodyPr>
          <a:lstStyle/>
          <a:p>
            <a:r>
              <a:rPr lang="en-US" dirty="0">
                <a:latin typeface="Candara" panose="020E0502030303020204" pitchFamily="34" charset="0"/>
              </a:rPr>
              <a:t>Nivel 3</a:t>
            </a:r>
            <a:endParaRPr lang="es-CL" dirty="0">
              <a:latin typeface="Candara" panose="020E0502030303020204" pitchFamily="34" charset="0"/>
            </a:endParaRPr>
          </a:p>
        </p:txBody>
      </p:sp>
      <p:sp>
        <p:nvSpPr>
          <p:cNvPr id="84" name="TextBox 83"/>
          <p:cNvSpPr txBox="1"/>
          <p:nvPr/>
        </p:nvSpPr>
        <p:spPr>
          <a:xfrm>
            <a:off x="115853" y="4200136"/>
            <a:ext cx="1600200" cy="369332"/>
          </a:xfrm>
          <a:prstGeom prst="rect">
            <a:avLst/>
          </a:prstGeom>
          <a:noFill/>
        </p:spPr>
        <p:txBody>
          <a:bodyPr wrap="square" rtlCol="0">
            <a:spAutoFit/>
          </a:bodyPr>
          <a:lstStyle/>
          <a:p>
            <a:r>
              <a:rPr lang="en-US" dirty="0">
                <a:latin typeface="Candara" panose="020E0502030303020204" pitchFamily="34" charset="0"/>
              </a:rPr>
              <a:t>Nivel 4</a:t>
            </a:r>
            <a:endParaRPr lang="es-CL" dirty="0">
              <a:latin typeface="Candara" panose="020E0502030303020204" pitchFamily="34" charset="0"/>
            </a:endParaRPr>
          </a:p>
        </p:txBody>
      </p:sp>
      <p:sp>
        <p:nvSpPr>
          <p:cNvPr id="85" name="TextBox 84"/>
          <p:cNvSpPr txBox="1"/>
          <p:nvPr/>
        </p:nvSpPr>
        <p:spPr>
          <a:xfrm>
            <a:off x="101063" y="5712467"/>
            <a:ext cx="1600200" cy="369332"/>
          </a:xfrm>
          <a:prstGeom prst="rect">
            <a:avLst/>
          </a:prstGeom>
          <a:noFill/>
        </p:spPr>
        <p:txBody>
          <a:bodyPr wrap="square" rtlCol="0">
            <a:spAutoFit/>
          </a:bodyPr>
          <a:lstStyle/>
          <a:p>
            <a:r>
              <a:rPr lang="en-US" dirty="0">
                <a:latin typeface="Candara" panose="020E0502030303020204" pitchFamily="34" charset="0"/>
              </a:rPr>
              <a:t>Nivel 5</a:t>
            </a:r>
            <a:endParaRPr lang="es-CL" dirty="0">
              <a:latin typeface="Candara" panose="020E0502030303020204" pitchFamily="34" charset="0"/>
            </a:endParaRPr>
          </a:p>
        </p:txBody>
      </p:sp>
      <p:cxnSp>
        <p:nvCxnSpPr>
          <p:cNvPr id="63" name="Straight Arrow Connector 62"/>
          <p:cNvCxnSpPr>
            <a:stCxn id="7" idx="4"/>
            <a:endCxn id="12" idx="0"/>
          </p:cNvCxnSpPr>
          <p:nvPr/>
        </p:nvCxnSpPr>
        <p:spPr>
          <a:xfrm flipH="1">
            <a:off x="1943265" y="2916686"/>
            <a:ext cx="410633" cy="2444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7" idx="4"/>
            <a:endCxn id="13" idx="0"/>
          </p:cNvCxnSpPr>
          <p:nvPr/>
        </p:nvCxnSpPr>
        <p:spPr>
          <a:xfrm>
            <a:off x="2353898" y="2916686"/>
            <a:ext cx="334434" cy="2444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7" idx="5"/>
          </p:cNvCxnSpPr>
          <p:nvPr/>
        </p:nvCxnSpPr>
        <p:spPr>
          <a:xfrm>
            <a:off x="3054358" y="2796262"/>
            <a:ext cx="240477" cy="3633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9" idx="4"/>
            <a:endCxn id="20" idx="0"/>
          </p:cNvCxnSpPr>
          <p:nvPr/>
        </p:nvCxnSpPr>
        <p:spPr>
          <a:xfrm flipH="1">
            <a:off x="4619670" y="3064247"/>
            <a:ext cx="432032" cy="96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9" idx="4"/>
            <a:endCxn id="21" idx="0"/>
          </p:cNvCxnSpPr>
          <p:nvPr/>
        </p:nvCxnSpPr>
        <p:spPr>
          <a:xfrm>
            <a:off x="5051702" y="3064247"/>
            <a:ext cx="199930" cy="969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9" idx="5"/>
            <a:endCxn id="22" idx="0"/>
          </p:cNvCxnSpPr>
          <p:nvPr/>
        </p:nvCxnSpPr>
        <p:spPr>
          <a:xfrm>
            <a:off x="5752162" y="2943823"/>
            <a:ext cx="95439" cy="2173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0" idx="4"/>
            <a:endCxn id="25" idx="0"/>
          </p:cNvCxnSpPr>
          <p:nvPr/>
        </p:nvCxnSpPr>
        <p:spPr>
          <a:xfrm flipH="1">
            <a:off x="7277265" y="2916686"/>
            <a:ext cx="410633" cy="2444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0" idx="4"/>
            <a:endCxn id="26" idx="0"/>
          </p:cNvCxnSpPr>
          <p:nvPr/>
        </p:nvCxnSpPr>
        <p:spPr>
          <a:xfrm>
            <a:off x="7687898" y="2916686"/>
            <a:ext cx="334434" cy="2444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10" idx="5"/>
            <a:endCxn id="27" idx="0"/>
          </p:cNvCxnSpPr>
          <p:nvPr/>
        </p:nvCxnSpPr>
        <p:spPr>
          <a:xfrm>
            <a:off x="8388358" y="2796262"/>
            <a:ext cx="285907" cy="3649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Footer Placeholder 118"/>
          <p:cNvSpPr>
            <a:spLocks noGrp="1"/>
          </p:cNvSpPr>
          <p:nvPr>
            <p:ph type="ftr" sz="quarter" idx="11"/>
          </p:nvPr>
        </p:nvSpPr>
        <p:spPr/>
        <p:txBody>
          <a:bodyPr/>
          <a:lstStyle/>
          <a:p>
            <a:r>
              <a:rPr lang="es-ES_tradnl"/>
              <a:t>Taller Planificación Prospectiva CEPAL-ILPES</a:t>
            </a:r>
            <a:endParaRPr lang="es-ES"/>
          </a:p>
        </p:txBody>
      </p:sp>
      <p:sp>
        <p:nvSpPr>
          <p:cNvPr id="120" name="Slide Number Placeholder 119"/>
          <p:cNvSpPr>
            <a:spLocks noGrp="1"/>
          </p:cNvSpPr>
          <p:nvPr>
            <p:ph type="sldNum" sz="quarter" idx="12"/>
          </p:nvPr>
        </p:nvSpPr>
        <p:spPr/>
        <p:txBody>
          <a:bodyPr/>
          <a:lstStyle/>
          <a:p>
            <a:fld id="{6FA07E81-0E39-814A-9B61-69349160A62E}" type="slidenum">
              <a:rPr lang="es-ES" smtClean="0"/>
              <a:pPr/>
              <a:t>45</a:t>
            </a:fld>
            <a:endParaRPr lang="es-ES"/>
          </a:p>
        </p:txBody>
      </p:sp>
    </p:spTree>
    <p:extLst>
      <p:ext uri="{BB962C8B-B14F-4D97-AF65-F5344CB8AC3E}">
        <p14:creationId xmlns="" xmlns:p14="http://schemas.microsoft.com/office/powerpoint/2010/main" val="5830931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andara" panose="020E0502030303020204" pitchFamily="34" charset="0"/>
              </a:rPr>
              <a:t>Nivel 1:Identificación del </a:t>
            </a:r>
            <a:r>
              <a:rPr lang="en-US" sz="2800" b="1" dirty="0" err="1">
                <a:latin typeface="Candara" panose="020E0502030303020204" pitchFamily="34" charset="0"/>
              </a:rPr>
              <a:t>escenario</a:t>
            </a:r>
            <a:r>
              <a:rPr lang="en-US" sz="2800" b="1" dirty="0">
                <a:latin typeface="Candara" panose="020E0502030303020204" pitchFamily="34" charset="0"/>
              </a:rPr>
              <a:t> </a:t>
            </a:r>
            <a:r>
              <a:rPr lang="en-US" sz="2800" b="1" dirty="0" err="1">
                <a:latin typeface="Candara" panose="020E0502030303020204" pitchFamily="34" charset="0"/>
              </a:rPr>
              <a:t>apuesta</a:t>
            </a:r>
            <a:r>
              <a:rPr lang="en-US" sz="2800" b="1" dirty="0">
                <a:latin typeface="Candara" panose="020E0502030303020204" pitchFamily="34" charset="0"/>
              </a:rPr>
              <a:t> </a:t>
            </a:r>
            <a:endParaRPr lang="es-CL" sz="2800" b="1" dirty="0">
              <a:latin typeface="Candara" panose="020E0502030303020204" pitchFamily="34" charset="0"/>
            </a:endParaRPr>
          </a:p>
        </p:txBody>
      </p:sp>
      <p:sp>
        <p:nvSpPr>
          <p:cNvPr id="3" name="Content Placeholder 2"/>
          <p:cNvSpPr>
            <a:spLocks noGrp="1"/>
          </p:cNvSpPr>
          <p:nvPr>
            <p:ph idx="1"/>
          </p:nvPr>
        </p:nvSpPr>
        <p:spPr>
          <a:xfrm>
            <a:off x="364067" y="1083734"/>
            <a:ext cx="8229600" cy="5461736"/>
          </a:xfrm>
        </p:spPr>
        <p:txBody>
          <a:bodyPr>
            <a:normAutofit fontScale="70000" lnSpcReduction="20000"/>
          </a:bodyPr>
          <a:lstStyle/>
          <a:p>
            <a:pPr marL="0" indent="0">
              <a:lnSpc>
                <a:spcPct val="120000"/>
              </a:lnSpc>
              <a:buNone/>
            </a:pPr>
            <a:r>
              <a:rPr lang="es-CO" sz="2400" dirty="0">
                <a:latin typeface="Candara" panose="020E0502030303020204" pitchFamily="34" charset="0"/>
              </a:rPr>
              <a:t>La primera actividad consiste en identificar un “Escenario Apuesta”, es decir, un escenario al cual se espera llegar y/o conseguir y en torno al cual se formularán las estrategias.</a:t>
            </a:r>
            <a:endParaRPr lang="es-CL" sz="2400" dirty="0">
              <a:latin typeface="Candara" panose="020E0502030303020204" pitchFamily="34" charset="0"/>
            </a:endParaRPr>
          </a:p>
          <a:p>
            <a:pPr>
              <a:lnSpc>
                <a:spcPct val="120000"/>
              </a:lnSpc>
            </a:pPr>
            <a:endParaRPr lang="es-CO" sz="2400" dirty="0">
              <a:latin typeface="Candara" panose="020E0502030303020204" pitchFamily="34" charset="0"/>
            </a:endParaRPr>
          </a:p>
          <a:p>
            <a:pPr>
              <a:lnSpc>
                <a:spcPct val="120000"/>
              </a:lnSpc>
            </a:pPr>
            <a:r>
              <a:rPr lang="en-US" sz="2400" b="1" dirty="0">
                <a:latin typeface="Candara" panose="020E0502030303020204" pitchFamily="34" charset="0"/>
              </a:rPr>
              <a:t>Escenario </a:t>
            </a:r>
            <a:r>
              <a:rPr lang="en-US" sz="2400" b="1" dirty="0" err="1">
                <a:latin typeface="Candara" panose="020E0502030303020204" pitchFamily="34" charset="0"/>
              </a:rPr>
              <a:t>apuesta</a:t>
            </a:r>
            <a:r>
              <a:rPr lang="en-US" sz="2400" b="1" dirty="0">
                <a:latin typeface="Candara" panose="020E0502030303020204" pitchFamily="34" charset="0"/>
              </a:rPr>
              <a:t>: </a:t>
            </a:r>
            <a:r>
              <a:rPr lang="es-CO" altLang="es-MX" sz="2400" dirty="0">
                <a:latin typeface="Candara" panose="020E0502030303020204" pitchFamily="34" charset="0"/>
                <a:cs typeface="Times New Roman" panose="02020603050405020304" pitchFamily="18" charset="0"/>
              </a:rPr>
              <a:t>¿Hacia donde podemos ir?  O ¿Qué tan factible es lo que queremos? </a:t>
            </a:r>
            <a:r>
              <a:rPr lang="es-MX" altLang="es-MX" sz="2400" dirty="0">
                <a:latin typeface="Candara" panose="020E0502030303020204" pitchFamily="34" charset="0"/>
                <a:cs typeface="Times New Roman" panose="02020603050405020304" pitchFamily="18" charset="0"/>
              </a:rPr>
              <a:t>Es el resultado de  la comparación de cada uno de los escenarios,   incluyendo al tendencial, permitiendo  determinar   lo que   sería    más conveniente para nosotros. </a:t>
            </a:r>
            <a:endParaRPr lang="es-CO" sz="2400" dirty="0">
              <a:latin typeface="Candara" panose="020E0502030303020204" pitchFamily="34" charset="0"/>
            </a:endParaRPr>
          </a:p>
          <a:p>
            <a:pPr>
              <a:lnSpc>
                <a:spcPct val="120000"/>
              </a:lnSpc>
              <a:buNone/>
            </a:pPr>
            <a:endParaRPr lang="en-US" sz="2400" dirty="0">
              <a:latin typeface="Candara" panose="020E0502030303020204" pitchFamily="34" charset="0"/>
            </a:endParaRPr>
          </a:p>
          <a:p>
            <a:pPr>
              <a:lnSpc>
                <a:spcPct val="120000"/>
              </a:lnSpc>
            </a:pPr>
            <a:r>
              <a:rPr lang="en-US" sz="2400" dirty="0">
                <a:latin typeface="Candara" panose="020E0502030303020204" pitchFamily="34" charset="0"/>
              </a:rPr>
              <a:t>En </a:t>
            </a:r>
            <a:r>
              <a:rPr lang="en-US" sz="2400" dirty="0" err="1">
                <a:latin typeface="Candara" panose="020E0502030303020204" pitchFamily="34" charset="0"/>
              </a:rPr>
              <a:t>este</a:t>
            </a:r>
            <a:r>
              <a:rPr lang="en-US" sz="2400" dirty="0">
                <a:latin typeface="Candara" panose="020E0502030303020204" pitchFamily="34" charset="0"/>
              </a:rPr>
              <a:t> </a:t>
            </a:r>
            <a:r>
              <a:rPr lang="en-US" sz="2400" dirty="0" err="1">
                <a:latin typeface="Candara" panose="020E0502030303020204" pitchFamily="34" charset="0"/>
              </a:rPr>
              <a:t>ejercicio</a:t>
            </a:r>
            <a:r>
              <a:rPr lang="en-US" sz="2400" dirty="0">
                <a:latin typeface="Candara" panose="020E0502030303020204" pitchFamily="34" charset="0"/>
              </a:rPr>
              <a:t> </a:t>
            </a:r>
            <a:r>
              <a:rPr lang="en-US" sz="2400" dirty="0" err="1">
                <a:latin typeface="Candara" panose="020E0502030303020204" pitchFamily="34" charset="0"/>
              </a:rPr>
              <a:t>nuestro</a:t>
            </a:r>
            <a:r>
              <a:rPr lang="en-US" sz="2400" dirty="0">
                <a:latin typeface="Candara" panose="020E0502030303020204" pitchFamily="34" charset="0"/>
              </a:rPr>
              <a:t> </a:t>
            </a:r>
            <a:r>
              <a:rPr lang="en-US" sz="2400" dirty="0" err="1">
                <a:latin typeface="Candara" panose="020E0502030303020204" pitchFamily="34" charset="0"/>
              </a:rPr>
              <a:t>escenario</a:t>
            </a:r>
            <a:r>
              <a:rPr lang="en-US" sz="2400" dirty="0">
                <a:latin typeface="Candara" panose="020E0502030303020204" pitchFamily="34" charset="0"/>
              </a:rPr>
              <a:t> </a:t>
            </a:r>
            <a:r>
              <a:rPr lang="en-US" sz="2400" dirty="0" err="1">
                <a:latin typeface="Candara" panose="020E0502030303020204" pitchFamily="34" charset="0"/>
              </a:rPr>
              <a:t>apuesta</a:t>
            </a:r>
            <a:r>
              <a:rPr lang="en-US" sz="2400" dirty="0">
                <a:latin typeface="Candara" panose="020E0502030303020204" pitchFamily="34" charset="0"/>
              </a:rPr>
              <a:t>, o el que </a:t>
            </a:r>
            <a:r>
              <a:rPr lang="en-US" sz="2400" dirty="0" err="1">
                <a:latin typeface="Candara" panose="020E0502030303020204" pitchFamily="34" charset="0"/>
              </a:rPr>
              <a:t>todos</a:t>
            </a:r>
            <a:r>
              <a:rPr lang="en-US" sz="2400" dirty="0">
                <a:latin typeface="Candara" panose="020E0502030303020204" pitchFamily="34" charset="0"/>
              </a:rPr>
              <a:t> </a:t>
            </a:r>
            <a:r>
              <a:rPr lang="en-US" sz="2400" dirty="0" err="1">
                <a:latin typeface="Candara" panose="020E0502030303020204" pitchFamily="34" charset="0"/>
              </a:rPr>
              <a:t>queremos</a:t>
            </a:r>
            <a:r>
              <a:rPr lang="en-US" sz="2400" dirty="0">
                <a:latin typeface="Candara" panose="020E0502030303020204" pitchFamily="34" charset="0"/>
              </a:rPr>
              <a:t>, </a:t>
            </a:r>
            <a:r>
              <a:rPr lang="en-US" sz="2400" dirty="0" err="1">
                <a:latin typeface="Candara" panose="020E0502030303020204" pitchFamily="34" charset="0"/>
              </a:rPr>
              <a:t>puede</a:t>
            </a:r>
            <a:r>
              <a:rPr lang="en-US" sz="2400" dirty="0">
                <a:latin typeface="Candara" panose="020E0502030303020204" pitchFamily="34" charset="0"/>
              </a:rPr>
              <a:t> ser </a:t>
            </a:r>
            <a:r>
              <a:rPr lang="en-US" sz="2400" dirty="0" err="1">
                <a:latin typeface="Candara" panose="020E0502030303020204" pitchFamily="34" charset="0"/>
              </a:rPr>
              <a:t>asimilable</a:t>
            </a:r>
            <a:r>
              <a:rPr lang="en-US" sz="2400" dirty="0">
                <a:latin typeface="Candara" panose="020E0502030303020204" pitchFamily="34" charset="0"/>
              </a:rPr>
              <a:t> al </a:t>
            </a:r>
            <a:r>
              <a:rPr lang="en-US" sz="2400" dirty="0" err="1">
                <a:latin typeface="Candara" panose="020E0502030303020204" pitchFamily="34" charset="0"/>
              </a:rPr>
              <a:t>escenario</a:t>
            </a:r>
            <a:r>
              <a:rPr lang="en-US" sz="2400" dirty="0">
                <a:latin typeface="Candara" panose="020E0502030303020204" pitchFamily="34" charset="0"/>
              </a:rPr>
              <a:t> de ”Desarrollo Sostenible de América Latina y el Caribe el 2030”</a:t>
            </a:r>
          </a:p>
          <a:p>
            <a:pPr>
              <a:lnSpc>
                <a:spcPct val="120000"/>
              </a:lnSpc>
            </a:pPr>
            <a:endParaRPr lang="en-US" sz="2400" dirty="0">
              <a:latin typeface="Candara" panose="020E0502030303020204" pitchFamily="34" charset="0"/>
            </a:endParaRPr>
          </a:p>
          <a:p>
            <a:pPr>
              <a:lnSpc>
                <a:spcPct val="120000"/>
              </a:lnSpc>
            </a:pPr>
            <a:r>
              <a:rPr lang="en-US" sz="2400" dirty="0">
                <a:latin typeface="Candara" panose="020E0502030303020204" pitchFamily="34" charset="0"/>
              </a:rPr>
              <a:t>Este </a:t>
            </a:r>
            <a:r>
              <a:rPr lang="en-US" sz="2400" dirty="0" err="1">
                <a:latin typeface="Candara" panose="020E0502030303020204" pitchFamily="34" charset="0"/>
              </a:rPr>
              <a:t>ya</a:t>
            </a:r>
            <a:r>
              <a:rPr lang="en-US" sz="2400" dirty="0">
                <a:latin typeface="Candara" panose="020E0502030303020204" pitchFamily="34" charset="0"/>
              </a:rPr>
              <a:t> ha </a:t>
            </a:r>
            <a:r>
              <a:rPr lang="en-US" sz="2400" dirty="0" err="1">
                <a:latin typeface="Candara" panose="020E0502030303020204" pitchFamily="34" charset="0"/>
              </a:rPr>
              <a:t>sido</a:t>
            </a:r>
            <a:r>
              <a:rPr lang="en-US" sz="2400" dirty="0">
                <a:latin typeface="Candara" panose="020E0502030303020204" pitchFamily="34" charset="0"/>
              </a:rPr>
              <a:t> </a:t>
            </a:r>
            <a:r>
              <a:rPr lang="en-US" sz="2400" dirty="0" err="1">
                <a:latin typeface="Candara" panose="020E0502030303020204" pitchFamily="34" charset="0"/>
              </a:rPr>
              <a:t>redactado</a:t>
            </a:r>
            <a:r>
              <a:rPr lang="en-US" sz="2400" dirty="0">
                <a:latin typeface="Candara" panose="020E0502030303020204" pitchFamily="34" charset="0"/>
              </a:rPr>
              <a:t> </a:t>
            </a:r>
            <a:r>
              <a:rPr lang="en-US" sz="2400" dirty="0" err="1">
                <a:latin typeface="Candara" panose="020E0502030303020204" pitchFamily="34" charset="0"/>
              </a:rPr>
              <a:t>tomando</a:t>
            </a:r>
            <a:r>
              <a:rPr lang="en-US" sz="2400" dirty="0">
                <a:latin typeface="Candara" panose="020E0502030303020204" pitchFamily="34" charset="0"/>
              </a:rPr>
              <a:t> en </a:t>
            </a:r>
            <a:r>
              <a:rPr lang="en-US" sz="2400" dirty="0" err="1">
                <a:latin typeface="Candara" panose="020E0502030303020204" pitchFamily="34" charset="0"/>
              </a:rPr>
              <a:t>consideración</a:t>
            </a:r>
            <a:r>
              <a:rPr lang="en-US" sz="2400" dirty="0">
                <a:latin typeface="Candara" panose="020E0502030303020204" pitchFamily="34" charset="0"/>
              </a:rPr>
              <a:t> los </a:t>
            </a:r>
            <a:r>
              <a:rPr lang="en-US" sz="2400" dirty="0" err="1">
                <a:latin typeface="Candara" panose="020E0502030303020204" pitchFamily="34" charset="0"/>
              </a:rPr>
              <a:t>Objetivos</a:t>
            </a:r>
            <a:r>
              <a:rPr lang="en-US" sz="2400" dirty="0">
                <a:latin typeface="Candara" panose="020E0502030303020204" pitchFamily="34" charset="0"/>
              </a:rPr>
              <a:t> de Desarrollo Sostenible, </a:t>
            </a:r>
            <a:r>
              <a:rPr lang="en-US" sz="2400" dirty="0" err="1">
                <a:latin typeface="Candara" panose="020E0502030303020204" pitchFamily="34" charset="0"/>
              </a:rPr>
              <a:t>acordados</a:t>
            </a:r>
            <a:r>
              <a:rPr lang="en-US" sz="2400" dirty="0">
                <a:latin typeface="Candara" panose="020E0502030303020204" pitchFamily="34" charset="0"/>
              </a:rPr>
              <a:t> por </a:t>
            </a:r>
            <a:r>
              <a:rPr lang="en-US" sz="2400" dirty="0" err="1">
                <a:latin typeface="Candara" panose="020E0502030303020204" pitchFamily="34" charset="0"/>
              </a:rPr>
              <a:t>Asamblea</a:t>
            </a:r>
            <a:r>
              <a:rPr lang="en-US" sz="2400" dirty="0">
                <a:latin typeface="Candara" panose="020E0502030303020204" pitchFamily="34" charset="0"/>
              </a:rPr>
              <a:t> General de las </a:t>
            </a:r>
            <a:r>
              <a:rPr lang="en-US" sz="2400" dirty="0" err="1">
                <a:latin typeface="Candara" panose="020E0502030303020204" pitchFamily="34" charset="0"/>
              </a:rPr>
              <a:t>Naxciones</a:t>
            </a:r>
            <a:r>
              <a:rPr lang="en-US" sz="2400" dirty="0">
                <a:latin typeface="Candara" panose="020E0502030303020204" pitchFamily="34" charset="0"/>
              </a:rPr>
              <a:t> </a:t>
            </a:r>
            <a:r>
              <a:rPr lang="en-US" sz="2400" dirty="0" err="1">
                <a:latin typeface="Candara" panose="020E0502030303020204" pitchFamily="34" charset="0"/>
              </a:rPr>
              <a:t>Unidas</a:t>
            </a:r>
            <a:r>
              <a:rPr lang="en-US" sz="2400" dirty="0">
                <a:latin typeface="Candara" panose="020E0502030303020204" pitchFamily="34" charset="0"/>
              </a:rPr>
              <a:t> en 2015 y los </a:t>
            </a:r>
            <a:r>
              <a:rPr lang="en-US" sz="2400" dirty="0" err="1">
                <a:latin typeface="Candara" panose="020E0502030303020204" pitchFamily="34" charset="0"/>
              </a:rPr>
              <a:t>desafíos</a:t>
            </a:r>
            <a:r>
              <a:rPr lang="en-US" sz="2400" dirty="0">
                <a:latin typeface="Candara" panose="020E0502030303020204" pitchFamily="34" charset="0"/>
              </a:rPr>
              <a:t> de la región para el </a:t>
            </a:r>
            <a:r>
              <a:rPr lang="en-US" sz="2400" dirty="0" err="1">
                <a:latin typeface="Candara" panose="020E0502030303020204" pitchFamily="34" charset="0"/>
              </a:rPr>
              <a:t>cierre</a:t>
            </a:r>
            <a:r>
              <a:rPr lang="en-US" sz="2400" dirty="0">
                <a:latin typeface="Candara" panose="020E0502030303020204" pitchFamily="34" charset="0"/>
              </a:rPr>
              <a:t> de las brechas del </a:t>
            </a:r>
            <a:r>
              <a:rPr lang="en-US" sz="2400" dirty="0" err="1">
                <a:latin typeface="Candara" panose="020E0502030303020204" pitchFamily="34" charset="0"/>
              </a:rPr>
              <a:t>desarrollo</a:t>
            </a:r>
            <a:r>
              <a:rPr lang="en-US" sz="2400" dirty="0">
                <a:latin typeface="Candara" panose="020E0502030303020204" pitchFamily="34" charset="0"/>
              </a:rPr>
              <a:t>, </a:t>
            </a:r>
            <a:r>
              <a:rPr lang="en-US" sz="2400" dirty="0" err="1">
                <a:latin typeface="Candara" panose="020E0502030303020204" pitchFamily="34" charset="0"/>
              </a:rPr>
              <a:t>plasmados</a:t>
            </a:r>
            <a:r>
              <a:rPr lang="en-US" sz="2400" dirty="0">
                <a:latin typeface="Candara" panose="020E0502030303020204" pitchFamily="34" charset="0"/>
              </a:rPr>
              <a:t> en los </a:t>
            </a:r>
            <a:r>
              <a:rPr lang="en-US" sz="2400" dirty="0" err="1">
                <a:latin typeface="Candara" panose="020E0502030303020204" pitchFamily="34" charset="0"/>
              </a:rPr>
              <a:t>documentos</a:t>
            </a:r>
            <a:r>
              <a:rPr lang="en-US" sz="2400" dirty="0">
                <a:latin typeface="Candara" panose="020E0502030303020204" pitchFamily="34" charset="0"/>
              </a:rPr>
              <a:t> de los </a:t>
            </a:r>
            <a:r>
              <a:rPr lang="en-US" sz="2400" dirty="0" err="1">
                <a:latin typeface="Candara" panose="020E0502030303020204" pitchFamily="34" charset="0"/>
              </a:rPr>
              <a:t>cuatro</a:t>
            </a:r>
            <a:r>
              <a:rPr lang="en-US" sz="2400" dirty="0">
                <a:latin typeface="Candara" panose="020E0502030303020204" pitchFamily="34" charset="0"/>
              </a:rPr>
              <a:t> </a:t>
            </a:r>
            <a:r>
              <a:rPr lang="en-US" sz="2400" dirty="0" err="1">
                <a:latin typeface="Candara" panose="020E0502030303020204" pitchFamily="34" charset="0"/>
              </a:rPr>
              <a:t>últimos</a:t>
            </a:r>
            <a:r>
              <a:rPr lang="en-US" sz="2400" dirty="0">
                <a:latin typeface="Candara" panose="020E0502030303020204" pitchFamily="34" charset="0"/>
              </a:rPr>
              <a:t> </a:t>
            </a:r>
            <a:r>
              <a:rPr lang="en-US" sz="2400" dirty="0" err="1">
                <a:latin typeface="Candara" panose="020E0502030303020204" pitchFamily="34" charset="0"/>
              </a:rPr>
              <a:t>periodos</a:t>
            </a:r>
            <a:r>
              <a:rPr lang="en-US" sz="2400" dirty="0">
                <a:latin typeface="Candara" panose="020E0502030303020204" pitchFamily="34" charset="0"/>
              </a:rPr>
              <a:t> de </a:t>
            </a:r>
            <a:r>
              <a:rPr lang="en-US" sz="2400" dirty="0" err="1">
                <a:latin typeface="Candara" panose="020E0502030303020204" pitchFamily="34" charset="0"/>
              </a:rPr>
              <a:t>sesiones</a:t>
            </a:r>
            <a:r>
              <a:rPr lang="en-US" sz="2400" dirty="0">
                <a:latin typeface="Candara" panose="020E0502030303020204" pitchFamily="34" charset="0"/>
              </a:rPr>
              <a:t> de la CEPAL. </a:t>
            </a: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46</a:t>
            </a:fld>
            <a:endParaRPr lang="es-ES"/>
          </a:p>
        </p:txBody>
      </p:sp>
    </p:spTree>
    <p:extLst>
      <p:ext uri="{BB962C8B-B14F-4D97-AF65-F5344CB8AC3E}">
        <p14:creationId xmlns="" xmlns:p14="http://schemas.microsoft.com/office/powerpoint/2010/main" val="589751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latin typeface="Candara" panose="020E0502030303020204" pitchFamily="34" charset="0"/>
              </a:rPr>
              <a:t>Escenario apuesta: Desarrollo sostenible en ALC a 2030</a:t>
            </a:r>
          </a:p>
        </p:txBody>
      </p:sp>
      <p:sp>
        <p:nvSpPr>
          <p:cNvPr id="3" name="Marcador de contenido 2"/>
          <p:cNvSpPr>
            <a:spLocks noGrp="1"/>
          </p:cNvSpPr>
          <p:nvPr>
            <p:ph idx="1"/>
          </p:nvPr>
        </p:nvSpPr>
        <p:spPr>
          <a:xfrm>
            <a:off x="0" y="876710"/>
            <a:ext cx="9144000" cy="5981290"/>
          </a:xfrm>
        </p:spPr>
        <p:style>
          <a:lnRef idx="1">
            <a:schemeClr val="accent5"/>
          </a:lnRef>
          <a:fillRef idx="2">
            <a:schemeClr val="accent5"/>
          </a:fillRef>
          <a:effectRef idx="1">
            <a:schemeClr val="accent5"/>
          </a:effectRef>
          <a:fontRef idx="minor">
            <a:schemeClr val="dk1"/>
          </a:fontRef>
        </p:style>
        <p:txBody>
          <a:bodyPr lIns="182880" rIns="182880">
            <a:normAutofit fontScale="25000" lnSpcReduction="20000"/>
          </a:bodyPr>
          <a:lstStyle/>
          <a:p>
            <a:pPr marL="118872" indent="0" algn="ctr">
              <a:lnSpc>
                <a:spcPct val="120000"/>
              </a:lnSpc>
              <a:spcBef>
                <a:spcPts val="0"/>
              </a:spcBef>
              <a:buNone/>
            </a:pPr>
            <a:endParaRPr lang="es-ES_tradnl" sz="4000" b="1" i="1" dirty="0">
              <a:solidFill>
                <a:schemeClr val="tx1"/>
              </a:solidFill>
              <a:latin typeface="Candara" panose="020E0502030303020204" pitchFamily="34" charset="0"/>
            </a:endParaRPr>
          </a:p>
          <a:p>
            <a:pPr marL="118872" indent="0" algn="ctr">
              <a:lnSpc>
                <a:spcPct val="120000"/>
              </a:lnSpc>
              <a:spcBef>
                <a:spcPts val="0"/>
              </a:spcBef>
              <a:buNone/>
            </a:pPr>
            <a:r>
              <a:rPr lang="es-ES_tradnl" sz="5600" b="1" i="1" dirty="0">
                <a:solidFill>
                  <a:schemeClr val="tx1"/>
                </a:solidFill>
                <a:latin typeface="Candara" panose="020E0502030303020204" pitchFamily="34" charset="0"/>
              </a:rPr>
              <a:t>B. Escenario de desarrollo sostenible</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En 2030, el crecimiento del PIB de ALC es mayor al promedio global, la tasa de inversión supera la barrera histórica de 25% del producto, el pacto fiscal se ha consolidado, el gasto público ha mejorado cuantitativa y cualitativamente, las exportaciones se han diversificado, concentrándose en productos y servicios de medio y alto valor agregado, el comercio </a:t>
            </a:r>
            <a:r>
              <a:rPr lang="es-ES_tradnl" sz="5600" i="1" dirty="0" err="1">
                <a:solidFill>
                  <a:schemeClr val="tx1"/>
                </a:solidFill>
                <a:latin typeface="Candara" panose="020E0502030303020204" pitchFamily="34" charset="0"/>
              </a:rPr>
              <a:t>intra</a:t>
            </a:r>
            <a:r>
              <a:rPr lang="es-ES_tradnl" sz="5600" i="1" dirty="0">
                <a:solidFill>
                  <a:schemeClr val="tx1"/>
                </a:solidFill>
                <a:latin typeface="Candara" panose="020E0502030303020204" pitchFamily="34" charset="0"/>
              </a:rPr>
              <a:t> regional convierte al bloque de ALC en el nuevo jugador con capacidad negociadora, estable institucionalmente y  líder en procesos de innovación.</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La redistribución del ingreso ha eliminado la indigencia y ha reducido la pobreza a un solo dígito, lo que se ha acompañado de un crecimiento considerable y sostenible de las clases medias de los países de ALC, que se han transformado en la base de las economías.</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La calidad de la educación y los procesos de innovación educativa de la región posicionan a ALC como un destino académico de primer orden. La igualdad de género ha permitido que al menos el 50% de los cargos públicos y de elección popular sean ocupados por mujeres.</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Se ha logrado enfrentar el cambio climático mediante la transformación de las matrices energéticas, liderando a partir de energías renovables el consumo y la producción, explotando los recursos naturales de manera sostenible y protegiendo las zonas forestales.</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La integración económica, académica, cultural, científica y tecnológica de los países de América Latina y el Caribe es una realidad; a partir de un pacto por el futuro de la región, ALC lucha por un lugar destacado en las decisiones globales.</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 </a:t>
            </a:r>
          </a:p>
          <a:p>
            <a:pPr marL="118872" indent="0" algn="just">
              <a:lnSpc>
                <a:spcPct val="120000"/>
              </a:lnSpc>
              <a:spcBef>
                <a:spcPts val="0"/>
              </a:spcBef>
              <a:buNone/>
            </a:pPr>
            <a:r>
              <a:rPr lang="es-ES_tradnl" sz="5600" i="1" dirty="0">
                <a:solidFill>
                  <a:schemeClr val="tx1"/>
                </a:solidFill>
                <a:latin typeface="Candara" panose="020E0502030303020204" pitchFamily="34" charset="0"/>
              </a:rPr>
              <a:t>En un marco de consolidación de las democracias y la participación,  las prioridades de  este tiempo se concentran en el ser humano, la sostenibilidad del planeta y el conocimiento es considerado nuestro principal capital; la región cumple con lo pactado en la Agenda 2030 para el Desarrollo Sostenible  y la mayoría de los países avanza aun más, acercándose al umbral de los países desarrollados</a:t>
            </a:r>
            <a:r>
              <a:rPr lang="es-ES_tradnl" sz="5600" dirty="0">
                <a:solidFill>
                  <a:schemeClr val="tx1"/>
                </a:solidFill>
                <a:latin typeface="Candara" panose="020E0502030303020204" pitchFamily="34" charset="0"/>
              </a:rPr>
              <a:t>.</a:t>
            </a:r>
          </a:p>
        </p:txBody>
      </p:sp>
      <p:sp>
        <p:nvSpPr>
          <p:cNvPr id="5" name="Slide Number Placeholder 4"/>
          <p:cNvSpPr>
            <a:spLocks noGrp="1"/>
          </p:cNvSpPr>
          <p:nvPr>
            <p:ph type="sldNum" sz="quarter" idx="12"/>
          </p:nvPr>
        </p:nvSpPr>
        <p:spPr/>
        <p:txBody>
          <a:bodyPr/>
          <a:lstStyle/>
          <a:p>
            <a:fld id="{6FA07E81-0E39-814A-9B61-69349160A62E}" type="slidenum">
              <a:rPr lang="es-ES" smtClean="0"/>
              <a:pPr/>
              <a:t>47</a:t>
            </a:fld>
            <a:endParaRPr lang="es-ES"/>
          </a:p>
        </p:txBody>
      </p:sp>
    </p:spTree>
    <p:extLst>
      <p:ext uri="{BB962C8B-B14F-4D97-AF65-F5344CB8AC3E}">
        <p14:creationId xmlns="" xmlns:p14="http://schemas.microsoft.com/office/powerpoint/2010/main" val="1096655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ndara" panose="020E0502030303020204" pitchFamily="34" charset="0"/>
              </a:rPr>
              <a:t>Nivel 2: </a:t>
            </a:r>
            <a:r>
              <a:rPr lang="en-US" b="1" dirty="0" err="1">
                <a:latin typeface="Candara" panose="020E0502030303020204" pitchFamily="34" charset="0"/>
              </a:rPr>
              <a:t>Identificación</a:t>
            </a:r>
            <a:r>
              <a:rPr lang="en-US" b="1" dirty="0">
                <a:latin typeface="Candara" panose="020E0502030303020204" pitchFamily="34" charset="0"/>
              </a:rPr>
              <a:t> </a:t>
            </a:r>
            <a:r>
              <a:rPr lang="en-US" b="1" dirty="0" err="1">
                <a:latin typeface="Candara" panose="020E0502030303020204" pitchFamily="34" charset="0"/>
              </a:rPr>
              <a:t>Objetivos</a:t>
            </a:r>
            <a:r>
              <a:rPr lang="en-US" b="1" dirty="0">
                <a:latin typeface="Candara" panose="020E0502030303020204" pitchFamily="34" charset="0"/>
              </a:rPr>
              <a:t> </a:t>
            </a:r>
            <a:r>
              <a:rPr lang="en-US" b="1" dirty="0" err="1">
                <a:latin typeface="Candara" panose="020E0502030303020204" pitchFamily="34" charset="0"/>
              </a:rPr>
              <a:t>estratégicos</a:t>
            </a:r>
            <a:r>
              <a:rPr lang="en-US" b="1" dirty="0">
                <a:latin typeface="Candara" panose="020E0502030303020204" pitchFamily="34" charset="0"/>
              </a:rPr>
              <a:t> </a:t>
            </a:r>
            <a:endParaRPr lang="es-CL" b="1" dirty="0">
              <a:latin typeface="Candara" panose="020E0502030303020204" pitchFamily="34" charset="0"/>
            </a:endParaRPr>
          </a:p>
        </p:txBody>
      </p:sp>
      <p:sp>
        <p:nvSpPr>
          <p:cNvPr id="3" name="Content Placeholder 2"/>
          <p:cNvSpPr>
            <a:spLocks noGrp="1"/>
          </p:cNvSpPr>
          <p:nvPr>
            <p:ph idx="1"/>
          </p:nvPr>
        </p:nvSpPr>
        <p:spPr/>
        <p:txBody>
          <a:bodyPr>
            <a:normAutofit fontScale="70000" lnSpcReduction="20000"/>
          </a:bodyPr>
          <a:lstStyle/>
          <a:p>
            <a:pPr>
              <a:spcBef>
                <a:spcPts val="1200"/>
              </a:spcBef>
              <a:spcAft>
                <a:spcPts val="600"/>
              </a:spcAft>
            </a:pPr>
            <a:r>
              <a:rPr lang="es-CO" dirty="0">
                <a:latin typeface="Candara" panose="020E0502030303020204" pitchFamily="34" charset="0"/>
              </a:rPr>
              <a:t>El segundo paso en la construcción del árbol de pertinencias es la identificación de los objetivos estratégicos, entendidos como los eventos que conforman el escenario apuesta, (hipótesis probables y muy probables).</a:t>
            </a:r>
          </a:p>
          <a:p>
            <a:pPr>
              <a:spcBef>
                <a:spcPts val="1200"/>
              </a:spcBef>
              <a:spcAft>
                <a:spcPts val="600"/>
              </a:spcAft>
            </a:pPr>
            <a:r>
              <a:rPr lang="es-CO" dirty="0">
                <a:latin typeface="Candara" panose="020E0502030303020204" pitchFamily="34" charset="0"/>
              </a:rPr>
              <a:t>Estos objetivos se formulan al horizonte de tiempo predeterminado para el escenario apuesta escogido, y serán las definiciones que darán cuerpo a las acciones estratégicas a definir como la forma de alcanzar cada objetivo.</a:t>
            </a:r>
          </a:p>
          <a:p>
            <a:pPr>
              <a:spcBef>
                <a:spcPts val="1200"/>
              </a:spcBef>
              <a:spcAft>
                <a:spcPts val="600"/>
              </a:spcAft>
            </a:pPr>
            <a:r>
              <a:rPr lang="es-CO" dirty="0">
                <a:latin typeface="Candara" panose="020E0502030303020204" pitchFamily="34" charset="0"/>
              </a:rPr>
              <a:t>En el marco del taller estos han sido previamente identificados.</a:t>
            </a:r>
          </a:p>
          <a:p>
            <a:pPr>
              <a:spcBef>
                <a:spcPts val="1200"/>
              </a:spcBef>
              <a:spcAft>
                <a:spcPts val="600"/>
              </a:spcAft>
            </a:pPr>
            <a:r>
              <a:rPr lang="es-CO" dirty="0">
                <a:latin typeface="Candara" panose="020E0502030303020204" pitchFamily="34" charset="0"/>
              </a:rPr>
              <a:t>A cada grupo se le entregará un objetivo a partir del cual deberá realizar el resto de los ejercicios.</a:t>
            </a:r>
            <a:endParaRPr lang="es-CL" dirty="0">
              <a:latin typeface="Candara" panose="020E0502030303020204" pitchFamily="34" charset="0"/>
            </a:endParaRPr>
          </a:p>
          <a:p>
            <a:pPr>
              <a:spcBef>
                <a:spcPts val="1200"/>
              </a:spcBef>
              <a:spcAft>
                <a:spcPts val="600"/>
              </a:spcAft>
            </a:pP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48</a:t>
            </a:fld>
            <a:endParaRPr lang="es-ES"/>
          </a:p>
        </p:txBody>
      </p:sp>
    </p:spTree>
    <p:extLst>
      <p:ext uri="{BB962C8B-B14F-4D97-AF65-F5344CB8AC3E}">
        <p14:creationId xmlns="" xmlns:p14="http://schemas.microsoft.com/office/powerpoint/2010/main" val="1341709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49</a:t>
            </a:fld>
            <a:endParaRPr lang="es-ES"/>
          </a:p>
        </p:txBody>
      </p:sp>
      <p:sp>
        <p:nvSpPr>
          <p:cNvPr id="5" name="Title 4"/>
          <p:cNvSpPr>
            <a:spLocks noGrp="1"/>
          </p:cNvSpPr>
          <p:nvPr>
            <p:ph type="title"/>
          </p:nvPr>
        </p:nvSpPr>
        <p:spPr/>
        <p:txBody>
          <a:bodyPr/>
          <a:lstStyle/>
          <a:p>
            <a:r>
              <a:rPr lang="es-MX" b="1" dirty="0"/>
              <a:t>Objetivos estratégicos</a:t>
            </a:r>
            <a:endParaRPr lang="en-US" b="1" dirty="0"/>
          </a:p>
        </p:txBody>
      </p:sp>
      <p:graphicFrame>
        <p:nvGraphicFramePr>
          <p:cNvPr id="6" name="Diagram 5"/>
          <p:cNvGraphicFramePr/>
          <p:nvPr>
            <p:extLst>
              <p:ext uri="{D42A27DB-BD31-4B8C-83A1-F6EECF244321}">
                <p14:modId xmlns="" xmlns:p14="http://schemas.microsoft.com/office/powerpoint/2010/main" val="409251482"/>
              </p:ext>
            </p:extLst>
          </p:nvPr>
        </p:nvGraphicFramePr>
        <p:xfrm>
          <a:off x="117695" y="977773"/>
          <a:ext cx="8853177" cy="567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5380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067" y="1717477"/>
            <a:ext cx="8229600" cy="4525963"/>
          </a:xfrm>
        </p:spPr>
        <p:txBody>
          <a:bodyPr>
            <a:normAutofit fontScale="92500" lnSpcReduction="10000"/>
          </a:bodyPr>
          <a:lstStyle/>
          <a:p>
            <a:r>
              <a:rPr lang="es-CL" dirty="0">
                <a:latin typeface="Candara" panose="020E0502030303020204" pitchFamily="34" charset="0"/>
              </a:rPr>
              <a:t>Introducir a los participantes a la temática de la planificación prospectiva, entendida como una herramienta de la gestión pública, tanto a nivel global como subnacional, presentando sus principales elementos conceptuales y herramientas prácticas utilizadas en los procesos prospectivos,  generando una instancia de participación y discusión entre los asistentes, respecto a los futuros deseados y la forma de influir en su logro.</a:t>
            </a:r>
          </a:p>
          <a:p>
            <a:pPr>
              <a:buNone/>
            </a:pPr>
            <a:endParaRPr lang="es-CL" dirty="0">
              <a:latin typeface="Candara" panose="020E0502030303020204" pitchFamily="34" charset="0"/>
            </a:endParaRPr>
          </a:p>
        </p:txBody>
      </p:sp>
      <p:sp>
        <p:nvSpPr>
          <p:cNvPr id="2" name="Title 1"/>
          <p:cNvSpPr>
            <a:spLocks noGrp="1"/>
          </p:cNvSpPr>
          <p:nvPr>
            <p:ph type="title"/>
          </p:nvPr>
        </p:nvSpPr>
        <p:spPr/>
        <p:txBody>
          <a:bodyPr>
            <a:normAutofit/>
          </a:bodyPr>
          <a:lstStyle/>
          <a:p>
            <a:r>
              <a:rPr lang="en-US" sz="4000" b="1" dirty="0">
                <a:latin typeface="Candara" panose="020E0502030303020204" pitchFamily="34" charset="0"/>
              </a:rPr>
              <a:t>Objetivo del taller </a:t>
            </a:r>
            <a:endParaRPr lang="es-CL" sz="4000" b="1"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a:t>
            </a:fld>
            <a:endParaRPr lang="es-ES"/>
          </a:p>
        </p:txBody>
      </p:sp>
    </p:spTree>
    <p:extLst>
      <p:ext uri="{BB962C8B-B14F-4D97-AF65-F5344CB8AC3E}">
        <p14:creationId xmlns="" xmlns:p14="http://schemas.microsoft.com/office/powerpoint/2010/main" val="3157073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Nivel 3:Análisis FODA</a:t>
            </a:r>
            <a:endParaRPr lang="es-CL" b="1" dirty="0">
              <a:latin typeface="Candara" panose="020E0502030303020204" pitchFamily="34" charset="0"/>
            </a:endParaRPr>
          </a:p>
        </p:txBody>
      </p:sp>
      <p:sp>
        <p:nvSpPr>
          <p:cNvPr id="3" name="Content Placeholder 2"/>
          <p:cNvSpPr>
            <a:spLocks noGrp="1"/>
          </p:cNvSpPr>
          <p:nvPr>
            <p:ph idx="1"/>
          </p:nvPr>
        </p:nvSpPr>
        <p:spPr/>
        <p:txBody>
          <a:bodyPr>
            <a:noAutofit/>
          </a:bodyPr>
          <a:lstStyle/>
          <a:p>
            <a:r>
              <a:rPr lang="es-CO" sz="2000" dirty="0">
                <a:latin typeface="Candara" panose="020E0502030303020204" pitchFamily="34" charset="0"/>
              </a:rPr>
              <a:t>Los grupos de trabajo deberán realizar un análisis FODA del Desarrollo Sostenible de América Latina y el Caribe, con relación a un objetivo estratégico del escenario apuesta que les fue asignado.</a:t>
            </a:r>
          </a:p>
          <a:p>
            <a:r>
              <a:rPr lang="es-CL" sz="2000" dirty="0">
                <a:latin typeface="Candara" panose="020E0502030303020204" pitchFamily="34" charset="0"/>
              </a:rPr>
              <a:t>La sigla FODA, es un acróstico de:</a:t>
            </a:r>
          </a:p>
          <a:p>
            <a:pPr lvl="1">
              <a:buFont typeface="Wingdings" pitchFamily="2" charset="2"/>
              <a:buChar char="ü"/>
            </a:pPr>
            <a:r>
              <a:rPr lang="en-US" sz="2000" dirty="0" err="1">
                <a:latin typeface="Candara" panose="020E0502030303020204" pitchFamily="34" charset="0"/>
              </a:rPr>
              <a:t>Fortalezas</a:t>
            </a:r>
            <a:r>
              <a:rPr lang="en-US" sz="2000" dirty="0">
                <a:latin typeface="Candara" panose="020E0502030303020204" pitchFamily="34" charset="0"/>
              </a:rPr>
              <a:t>:  (</a:t>
            </a:r>
            <a:r>
              <a:rPr lang="es-CL" sz="2000" dirty="0">
                <a:latin typeface="Candara" panose="020E0502030303020204" pitchFamily="34" charset="0"/>
              </a:rPr>
              <a:t>factores críticos positivos con los que se cuenta)</a:t>
            </a:r>
          </a:p>
          <a:p>
            <a:pPr lvl="1">
              <a:buFont typeface="Wingdings" pitchFamily="2" charset="2"/>
              <a:buChar char="ü"/>
            </a:pPr>
            <a:r>
              <a:rPr lang="es-CL" sz="2000" dirty="0">
                <a:latin typeface="Candara" panose="020E0502030303020204" pitchFamily="34" charset="0"/>
              </a:rPr>
              <a:t>Oportunidades:   (aspectos externos positivos que podemos aprovechar utilizando nuestras fortalezas)</a:t>
            </a:r>
          </a:p>
          <a:p>
            <a:pPr lvl="1">
              <a:buFont typeface="Wingdings" pitchFamily="2" charset="2"/>
              <a:buChar char="ü"/>
            </a:pPr>
            <a:r>
              <a:rPr lang="es-CL" sz="2000" dirty="0">
                <a:latin typeface="Candara" panose="020E0502030303020204" pitchFamily="34" charset="0"/>
              </a:rPr>
              <a:t> Debilidades: (factores críticos negativos que se deben eliminar o reducir) y </a:t>
            </a:r>
          </a:p>
          <a:p>
            <a:pPr lvl="1">
              <a:buFont typeface="Wingdings" pitchFamily="2" charset="2"/>
              <a:buChar char="ü"/>
            </a:pPr>
            <a:r>
              <a:rPr lang="es-CL" sz="2000" dirty="0">
                <a:latin typeface="Candara" panose="020E0502030303020204" pitchFamily="34" charset="0"/>
              </a:rPr>
              <a:t>Amenazas: (aspectos negativos externos que podrían obstaculizar el logro de nuestros objetivos).</a:t>
            </a:r>
          </a:p>
          <a:p>
            <a:endParaRPr lang="es-CL" sz="2000" dirty="0">
              <a:latin typeface="Candara" panose="020E0502030303020204" pitchFamily="34" charset="0"/>
            </a:endParaRPr>
          </a:p>
          <a:p>
            <a:r>
              <a:rPr lang="es-CO" sz="2000" dirty="0">
                <a:latin typeface="Candara" panose="020E0502030303020204" pitchFamily="34" charset="0"/>
              </a:rPr>
              <a:t>En base al objetivo estratégico asignado, los grupos deberán identificar: dos fortalezas, dos oportunidades, dos debilidades y dos amenazas. </a:t>
            </a:r>
          </a:p>
          <a:p>
            <a:pPr>
              <a:buNone/>
            </a:pPr>
            <a:endParaRPr lang="es-CL" sz="2000" dirty="0">
              <a:latin typeface="Candara" panose="020E0502030303020204" pitchFamily="34" charset="0"/>
            </a:endParaRPr>
          </a:p>
          <a:p>
            <a:endParaRPr lang="es-CL" sz="20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50</a:t>
            </a:fld>
            <a:endParaRPr lang="es-ES"/>
          </a:p>
        </p:txBody>
      </p:sp>
    </p:spTree>
    <p:extLst>
      <p:ext uri="{BB962C8B-B14F-4D97-AF65-F5344CB8AC3E}">
        <p14:creationId xmlns="" xmlns:p14="http://schemas.microsoft.com/office/powerpoint/2010/main" val="171533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ndara" panose="020E0502030303020204" pitchFamily="34" charset="0"/>
              </a:rPr>
              <a:t>Tabla</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49653677"/>
              </p:ext>
            </p:extLst>
          </p:nvPr>
        </p:nvGraphicFramePr>
        <p:xfrm>
          <a:off x="457200" y="1675237"/>
          <a:ext cx="8229600" cy="420433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lvl="0"/>
                      <a:r>
                        <a:rPr lang="es-CL" sz="1800" dirty="0"/>
                        <a:t>1. Desarrollar acuerdos de cooperación e integración económica regional que propicien el incremento de la productividad, logrando aumentar significativamente los intercambios comerciales de productos y servicios con valor agregado.</a:t>
                      </a:r>
                      <a:endParaRPr lang="en-US" sz="1800" dirty="0">
                        <a:solidFill>
                          <a:schemeClr val="tx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51</a:t>
            </a:fld>
            <a:endParaRPr lang="es-ES"/>
          </a:p>
        </p:txBody>
      </p:sp>
    </p:spTree>
    <p:extLst>
      <p:ext uri="{BB962C8B-B14F-4D97-AF65-F5344CB8AC3E}">
        <p14:creationId xmlns="" xmlns:p14="http://schemas.microsoft.com/office/powerpoint/2010/main" val="2361950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ndara" panose="020E0502030303020204" pitchFamily="34" charset="0"/>
              </a:rPr>
              <a:t>Nivel 4: </a:t>
            </a:r>
            <a:r>
              <a:rPr lang="en-US" b="1" dirty="0" err="1">
                <a:latin typeface="Candara" panose="020E0502030303020204" pitchFamily="34" charset="0"/>
              </a:rPr>
              <a:t>Identificación</a:t>
            </a:r>
            <a:r>
              <a:rPr lang="en-US" b="1" dirty="0">
                <a:latin typeface="Candara" panose="020E0502030303020204" pitchFamily="34" charset="0"/>
              </a:rPr>
              <a:t> de acciones</a:t>
            </a:r>
            <a:endParaRPr lang="es-CL" b="1" dirty="0">
              <a:latin typeface="Candara" panose="020E0502030303020204" pitchFamily="34" charset="0"/>
            </a:endParaRPr>
          </a:p>
        </p:txBody>
      </p:sp>
      <p:sp>
        <p:nvSpPr>
          <p:cNvPr id="3" name="Content Placeholder 2"/>
          <p:cNvSpPr>
            <a:spLocks noGrp="1"/>
          </p:cNvSpPr>
          <p:nvPr>
            <p:ph idx="1"/>
          </p:nvPr>
        </p:nvSpPr>
        <p:spPr>
          <a:xfrm>
            <a:off x="364067" y="1083734"/>
            <a:ext cx="8229600" cy="5208424"/>
          </a:xfrm>
        </p:spPr>
        <p:txBody>
          <a:bodyPr>
            <a:normAutofit fontScale="70000" lnSpcReduction="20000"/>
          </a:bodyPr>
          <a:lstStyle/>
          <a:p>
            <a:pPr>
              <a:lnSpc>
                <a:spcPct val="120000"/>
              </a:lnSpc>
            </a:pPr>
            <a:r>
              <a:rPr lang="es-CO" dirty="0">
                <a:latin typeface="Candara" panose="020E0502030303020204" pitchFamily="34" charset="0"/>
              </a:rPr>
              <a:t>Mediante una lluvia de ideas, los grupos de trabajo deberán identificar Programas, Proyectos y/o acciones que permitan lo siguiente: </a:t>
            </a:r>
          </a:p>
          <a:p>
            <a:pPr>
              <a:lnSpc>
                <a:spcPct val="120000"/>
              </a:lnSpc>
            </a:pPr>
            <a:endParaRPr lang="es-CO" dirty="0">
              <a:latin typeface="Candara" panose="020E0502030303020204" pitchFamily="34" charset="0"/>
            </a:endParaRPr>
          </a:p>
          <a:p>
            <a:pPr lvl="2">
              <a:lnSpc>
                <a:spcPct val="120000"/>
              </a:lnSpc>
              <a:buFont typeface="Wingdings" pitchFamily="2" charset="2"/>
              <a:buChar char="Ø"/>
            </a:pPr>
            <a:r>
              <a:rPr lang="es-CO" dirty="0">
                <a:latin typeface="Candara" panose="020E0502030303020204" pitchFamily="34" charset="0"/>
              </a:rPr>
              <a:t>Potenciar las fortalezas</a:t>
            </a:r>
          </a:p>
          <a:p>
            <a:pPr lvl="2">
              <a:lnSpc>
                <a:spcPct val="120000"/>
              </a:lnSpc>
              <a:buFont typeface="Wingdings" pitchFamily="2" charset="2"/>
              <a:buChar char="Ø"/>
            </a:pPr>
            <a:r>
              <a:rPr lang="es-CO" dirty="0">
                <a:latin typeface="Candara" panose="020E0502030303020204" pitchFamily="34" charset="0"/>
              </a:rPr>
              <a:t>Aprovechar oportunidades</a:t>
            </a:r>
          </a:p>
          <a:p>
            <a:pPr lvl="2">
              <a:lnSpc>
                <a:spcPct val="120000"/>
              </a:lnSpc>
              <a:buFont typeface="Wingdings" pitchFamily="2" charset="2"/>
              <a:buChar char="Ø"/>
            </a:pPr>
            <a:r>
              <a:rPr lang="es-CO" dirty="0">
                <a:latin typeface="Candara" panose="020E0502030303020204" pitchFamily="34" charset="0"/>
              </a:rPr>
              <a:t>Reducir debilidades</a:t>
            </a:r>
          </a:p>
          <a:p>
            <a:pPr lvl="2">
              <a:lnSpc>
                <a:spcPct val="120000"/>
              </a:lnSpc>
              <a:buFont typeface="Wingdings" pitchFamily="2" charset="2"/>
              <a:buChar char="Ø"/>
            </a:pPr>
            <a:r>
              <a:rPr lang="es-CO" dirty="0">
                <a:latin typeface="Candara" panose="020E0502030303020204" pitchFamily="34" charset="0"/>
              </a:rPr>
              <a:t>Afrontar amenazas</a:t>
            </a:r>
          </a:p>
          <a:p>
            <a:pPr>
              <a:lnSpc>
                <a:spcPct val="120000"/>
              </a:lnSpc>
              <a:buNone/>
            </a:pPr>
            <a:endParaRPr lang="es-CL" dirty="0">
              <a:latin typeface="Candara" panose="020E0502030303020204" pitchFamily="34" charset="0"/>
            </a:endParaRPr>
          </a:p>
          <a:p>
            <a:pPr>
              <a:lnSpc>
                <a:spcPct val="120000"/>
              </a:lnSpc>
            </a:pPr>
            <a:r>
              <a:rPr lang="es-CO" dirty="0">
                <a:latin typeface="Candara" panose="020E0502030303020204" pitchFamily="34" charset="0"/>
              </a:rPr>
              <a:t>Cada grupo deberá estudiar el respectivo análisis FODA del objetivo asignado y de acuerdo al mismo formular las iniciativas que van a estructurar el plan de acción para el Desarrollo Sostenible de América Latina y el Caribe al 2030, tal como se presenta  a continuación.</a:t>
            </a:r>
            <a:endParaRPr lang="es-CL" dirty="0">
              <a:latin typeface="Candara" panose="020E0502030303020204" pitchFamily="34" charset="0"/>
            </a:endParaRPr>
          </a:p>
          <a:p>
            <a:pPr>
              <a:lnSpc>
                <a:spcPct val="120000"/>
              </a:lnSpc>
            </a:pP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52</a:t>
            </a:fld>
            <a:endParaRPr lang="es-ES"/>
          </a:p>
        </p:txBody>
      </p:sp>
    </p:spTree>
    <p:extLst>
      <p:ext uri="{BB962C8B-B14F-4D97-AF65-F5344CB8AC3E}">
        <p14:creationId xmlns="" xmlns:p14="http://schemas.microsoft.com/office/powerpoint/2010/main" val="167127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latin typeface="Candara" panose="020E0502030303020204" pitchFamily="34" charset="0"/>
              </a:rPr>
              <a:t>Listado</a:t>
            </a:r>
            <a:r>
              <a:rPr lang="en-US" b="1" dirty="0">
                <a:latin typeface="Candara" panose="020E0502030303020204" pitchFamily="34" charset="0"/>
              </a:rPr>
              <a:t> de acciones</a:t>
            </a:r>
            <a:endParaRPr lang="es-CL" b="1" dirty="0">
              <a:latin typeface="Candara" panose="020E0502030303020204" pitchFamily="34" charset="0"/>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36223007"/>
              </p:ext>
            </p:extLst>
          </p:nvPr>
        </p:nvGraphicFramePr>
        <p:xfrm>
          <a:off x="457200" y="1448296"/>
          <a:ext cx="8229600" cy="4526280"/>
        </p:xfrm>
        <a:graphic>
          <a:graphicData uri="http://schemas.openxmlformats.org/drawingml/2006/table">
            <a:tbl>
              <a:tblPr firstRow="1" bandRow="1">
                <a:tableStyleId>{7DF18680-E054-41AD-8BC1-D1AEF772440D}</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gridSpan="2">
                  <a:txBody>
                    <a:bodyPr/>
                    <a:lstStyle/>
                    <a:p>
                      <a:pPr lvl="0"/>
                      <a:r>
                        <a:rPr lang="es-CL" sz="1800" dirty="0"/>
                        <a:t>1. Desarrollar acuerdos de cooperación e integración económica regional que propicien el incremento de la productividad, logrando aumentar significativamente los intercambios comerciales de productos y servicios con valor agregado.</a:t>
                      </a:r>
                      <a:endParaRPr lang="en-US" sz="1800" dirty="0">
                        <a:solidFill>
                          <a:schemeClr val="tx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Factor</a:t>
                      </a:r>
                      <a:endParaRPr lang="es-CL" b="1" dirty="0">
                        <a:solidFill>
                          <a:schemeClr val="bg1"/>
                        </a:solidFill>
                        <a:latin typeface="Candara" panose="020E0502030303020204" pitchFamily="34" charset="0"/>
                      </a:endParaRPr>
                    </a:p>
                  </a:txBody>
                  <a:tcPr/>
                </a:tc>
                <a:tc>
                  <a:txBody>
                    <a:bodyPr/>
                    <a:lstStyle/>
                    <a:p>
                      <a:r>
                        <a:rPr lang="en-US" dirty="0"/>
                        <a:t>Acciones</a:t>
                      </a:r>
                      <a:endParaRPr lang="es-CL" b="1" dirty="0">
                        <a:solidFill>
                          <a:schemeClr val="bg1"/>
                        </a:solidFill>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r>
                        <a:rPr lang="en-US" dirty="0"/>
                        <a:t>A1</a:t>
                      </a:r>
                      <a:endParaRPr lang="es-CL" dirty="0">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Fortaleza 2</a:t>
                      </a:r>
                      <a:endParaRPr lang="es-CL" dirty="0">
                        <a:latin typeface="Candara" panose="020E0502030303020204" pitchFamily="34" charset="0"/>
                      </a:endParaRPr>
                    </a:p>
                  </a:txBody>
                  <a:tcPr/>
                </a:tc>
                <a:tc>
                  <a:txBody>
                    <a:bodyPr/>
                    <a:lstStyle/>
                    <a:p>
                      <a:r>
                        <a:rPr lang="en-US" dirty="0"/>
                        <a:t>A2</a:t>
                      </a:r>
                      <a:endParaRPr lang="es-CL" dirty="0">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1</a:t>
                      </a:r>
                      <a:endParaRPr lang="es-CL" dirty="0">
                        <a:latin typeface="Candara" panose="020E0502030303020204" pitchFamily="34" charset="0"/>
                      </a:endParaRPr>
                    </a:p>
                  </a:txBody>
                  <a:tcPr/>
                </a:tc>
                <a:tc>
                  <a:txBody>
                    <a:bodyPr/>
                    <a:lstStyle/>
                    <a:p>
                      <a:r>
                        <a:rPr lang="en-US" dirty="0"/>
                        <a:t>A3</a:t>
                      </a:r>
                      <a:endParaRPr lang="es-CL" dirty="0">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Oportunidad 2</a:t>
                      </a:r>
                      <a:endParaRPr lang="es-CL" dirty="0">
                        <a:latin typeface="Candara" panose="020E0502030303020204" pitchFamily="34" charset="0"/>
                      </a:endParaRPr>
                    </a:p>
                  </a:txBody>
                  <a:tcPr/>
                </a:tc>
                <a:tc>
                  <a:txBody>
                    <a:bodyPr/>
                    <a:lstStyle/>
                    <a:p>
                      <a:r>
                        <a:rPr lang="en-US" dirty="0"/>
                        <a:t>A4</a:t>
                      </a:r>
                      <a:endParaRPr lang="es-CL" dirty="0">
                        <a:latin typeface="Candara" panose="020E0502030303020204" pitchFamily="34" charset="0"/>
                      </a:endParaRPr>
                    </a:p>
                  </a:txBody>
                  <a:tcPr/>
                </a:tc>
                <a:extLst>
                  <a:ext uri="{0D108BD9-81ED-4DB2-BD59-A6C34878D82A}">
                    <a16:rowId xmlns="" xmlns:a16="http://schemas.microsoft.com/office/drawing/2014/main" val="10005"/>
                  </a:ext>
                </a:extLst>
              </a:tr>
              <a:tr h="370840">
                <a:tc>
                  <a:txBody>
                    <a:bodyPr/>
                    <a:lstStyle/>
                    <a:p>
                      <a:r>
                        <a:rPr lang="en-US" dirty="0"/>
                        <a:t>Debilidad 1</a:t>
                      </a:r>
                      <a:endParaRPr lang="es-CL" dirty="0">
                        <a:latin typeface="Candara" panose="020E0502030303020204" pitchFamily="34" charset="0"/>
                      </a:endParaRPr>
                    </a:p>
                  </a:txBody>
                  <a:tcPr/>
                </a:tc>
                <a:tc>
                  <a:txBody>
                    <a:bodyPr/>
                    <a:lstStyle/>
                    <a:p>
                      <a:r>
                        <a:rPr lang="en-US" dirty="0"/>
                        <a:t>A5</a:t>
                      </a:r>
                      <a:endParaRPr lang="es-CL" dirty="0">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Debilidad 2</a:t>
                      </a:r>
                      <a:endParaRPr lang="es-CL" dirty="0">
                        <a:latin typeface="Candara" panose="020E0502030303020204" pitchFamily="34" charset="0"/>
                      </a:endParaRPr>
                    </a:p>
                  </a:txBody>
                  <a:tcPr/>
                </a:tc>
                <a:tc>
                  <a:txBody>
                    <a:bodyPr/>
                    <a:lstStyle/>
                    <a:p>
                      <a:r>
                        <a:rPr lang="en-US" dirty="0"/>
                        <a:t>A6</a:t>
                      </a:r>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1</a:t>
                      </a:r>
                      <a:endParaRPr lang="es-CL" dirty="0">
                        <a:latin typeface="Candara" panose="020E0502030303020204" pitchFamily="34" charset="0"/>
                      </a:endParaRPr>
                    </a:p>
                  </a:txBody>
                  <a:tcPr/>
                </a:tc>
                <a:tc>
                  <a:txBody>
                    <a:bodyPr/>
                    <a:lstStyle/>
                    <a:p>
                      <a:r>
                        <a:rPr lang="en-US" dirty="0"/>
                        <a:t>A7</a:t>
                      </a:r>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r h="370840">
                <a:tc>
                  <a:txBody>
                    <a:bodyPr/>
                    <a:lstStyle/>
                    <a:p>
                      <a:r>
                        <a:rPr lang="en-US" dirty="0"/>
                        <a:t>Amenaza 2</a:t>
                      </a:r>
                      <a:endParaRPr lang="es-CL" dirty="0">
                        <a:latin typeface="Candara" panose="020E0502030303020204" pitchFamily="34" charset="0"/>
                      </a:endParaRPr>
                    </a:p>
                  </a:txBody>
                  <a:tcPr/>
                </a:tc>
                <a:tc>
                  <a:txBody>
                    <a:bodyPr/>
                    <a:lstStyle/>
                    <a:p>
                      <a:r>
                        <a:rPr lang="en-US" dirty="0"/>
                        <a:t>A8</a:t>
                      </a:r>
                      <a:endParaRPr lang="es-CL" dirty="0">
                        <a:latin typeface="Candara" panose="020E0502030303020204" pitchFamily="34" charset="0"/>
                      </a:endParaRPr>
                    </a:p>
                  </a:txBody>
                  <a:tcPr/>
                </a:tc>
                <a:extLst>
                  <a:ext uri="{0D108BD9-81ED-4DB2-BD59-A6C34878D82A}">
                    <a16:rowId xmlns="" xmlns:a16="http://schemas.microsoft.com/office/drawing/2014/main" val="10009"/>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4" name="Slide Number Placeholder 3"/>
          <p:cNvSpPr>
            <a:spLocks noGrp="1"/>
          </p:cNvSpPr>
          <p:nvPr>
            <p:ph type="sldNum" sz="quarter" idx="12"/>
          </p:nvPr>
        </p:nvSpPr>
        <p:spPr/>
        <p:txBody>
          <a:bodyPr/>
          <a:lstStyle/>
          <a:p>
            <a:fld id="{6FA07E81-0E39-814A-9B61-69349160A62E}" type="slidenum">
              <a:rPr lang="es-ES" smtClean="0"/>
              <a:pPr/>
              <a:t>53</a:t>
            </a:fld>
            <a:endParaRPr lang="es-ES"/>
          </a:p>
        </p:txBody>
      </p:sp>
    </p:spTree>
    <p:extLst>
      <p:ext uri="{BB962C8B-B14F-4D97-AF65-F5344CB8AC3E}">
        <p14:creationId xmlns="" xmlns:p14="http://schemas.microsoft.com/office/powerpoint/2010/main" val="2643624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ndara" panose="020E0502030303020204" pitchFamily="34" charset="0"/>
              </a:rPr>
              <a:t>Nivel 5:Matriz de importancia y </a:t>
            </a:r>
            <a:r>
              <a:rPr lang="en-US" b="1" dirty="0" err="1">
                <a:latin typeface="Candara" panose="020E0502030303020204" pitchFamily="34" charset="0"/>
              </a:rPr>
              <a:t>gobernabilidad</a:t>
            </a:r>
            <a:r>
              <a:rPr lang="en-US" b="1" dirty="0">
                <a:latin typeface="Candara" panose="020E0502030303020204" pitchFamily="34" charset="0"/>
              </a:rPr>
              <a:t> IGO</a:t>
            </a:r>
            <a:endParaRPr lang="es-CL" b="1" dirty="0">
              <a:latin typeface="Candara" panose="020E0502030303020204" pitchFamily="34" charset="0"/>
            </a:endParaRPr>
          </a:p>
        </p:txBody>
      </p:sp>
      <p:sp>
        <p:nvSpPr>
          <p:cNvPr id="3" name="Content Placeholder 2"/>
          <p:cNvSpPr>
            <a:spLocks noGrp="1"/>
          </p:cNvSpPr>
          <p:nvPr>
            <p:ph idx="1"/>
          </p:nvPr>
        </p:nvSpPr>
        <p:spPr>
          <a:xfrm>
            <a:off x="366666" y="1169406"/>
            <a:ext cx="8229600" cy="5029200"/>
          </a:xfrm>
        </p:spPr>
        <p:txBody>
          <a:bodyPr>
            <a:noAutofit/>
          </a:bodyPr>
          <a:lstStyle/>
          <a:p>
            <a:r>
              <a:rPr lang="es-CO" sz="1600" dirty="0">
                <a:latin typeface="Candara" panose="020E0502030303020204" pitchFamily="34" charset="0"/>
              </a:rPr>
              <a:t>Las acciones deben ser factibles y tener efectos relevantes en los objetivos, por lo cual deben ser analizadas desde el punto de vista de la importancia, referida al grado de influencia de cada acción en la consecución del respectivo objetivo, y de la gobernabilidad, relacionada con el grado de control que los actores con injerencia en el logro del escenario puedan tener sobre cada acción.</a:t>
            </a:r>
            <a:endParaRPr lang="es-CL" sz="1600" dirty="0">
              <a:latin typeface="Candara" panose="020E0502030303020204" pitchFamily="34" charset="0"/>
            </a:endParaRPr>
          </a:p>
          <a:p>
            <a:r>
              <a:rPr lang="es-CO" sz="1600" dirty="0">
                <a:latin typeface="Candara" panose="020E0502030303020204" pitchFamily="34" charset="0"/>
              </a:rPr>
              <a:t>Utilice la matriz de Importancia y Gobernabilidad (IGO) para calificar la funcionalidad de las acciones identificadas anteriormente a través de la lluvia de ideas.</a:t>
            </a:r>
          </a:p>
          <a:p>
            <a:r>
              <a:rPr lang="es-CO" sz="1600" dirty="0">
                <a:latin typeface="Candara" panose="020E0502030303020204" pitchFamily="34" charset="0"/>
              </a:rPr>
              <a:t> La misma matriz puede ser una alternativa para calificar variables y definir las más estratégicas.</a:t>
            </a:r>
            <a:endParaRPr lang="es-CL" sz="1600" dirty="0">
              <a:latin typeface="Candara" panose="020E0502030303020204" pitchFamily="34" charset="0"/>
            </a:endParaRPr>
          </a:p>
          <a:p>
            <a:r>
              <a:rPr lang="es-CO" sz="1600" dirty="0">
                <a:latin typeface="Candara" panose="020E0502030303020204" pitchFamily="34" charset="0"/>
              </a:rPr>
              <a:t>Inicialmente se deben calificar las acciones propuestas en la lluvia de ideas, de acuerdo a su importancia y su gobernabilidad, usando una “sugerida” escala entre 1 y 100  puntos, según la siguiente tabla.</a:t>
            </a:r>
          </a:p>
          <a:p>
            <a:endParaRPr lang="es-CL" sz="1400" dirty="0">
              <a:latin typeface="Candara" panose="020E0502030303020204" pitchFamily="34" charset="0"/>
            </a:endParaRPr>
          </a:p>
          <a:p>
            <a:endParaRPr lang="en-US" sz="1600" dirty="0">
              <a:latin typeface="Candara" panose="020E0502030303020204" pitchFamily="34" charset="0"/>
            </a:endParaRPr>
          </a:p>
          <a:p>
            <a:endParaRPr lang="es-CL" sz="1600" dirty="0">
              <a:latin typeface="Candara" panose="020E0502030303020204"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1752600" y="4567227"/>
            <a:ext cx="5732931" cy="1804811"/>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54</a:t>
            </a:fld>
            <a:endParaRPr lang="es-ES"/>
          </a:p>
        </p:txBody>
      </p:sp>
    </p:spTree>
    <p:extLst>
      <p:ext uri="{BB962C8B-B14F-4D97-AF65-F5344CB8AC3E}">
        <p14:creationId xmlns="" xmlns:p14="http://schemas.microsoft.com/office/powerpoint/2010/main" val="3033687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err="1">
                <a:latin typeface="Candara" panose="020E0502030303020204" pitchFamily="34" charset="0"/>
              </a:rPr>
              <a:t>Tabla</a:t>
            </a:r>
            <a:r>
              <a:rPr lang="en-US" b="1" dirty="0">
                <a:latin typeface="Candara" panose="020E0502030303020204" pitchFamily="34" charset="0"/>
              </a:rPr>
              <a:t> de </a:t>
            </a:r>
            <a:r>
              <a:rPr lang="en-US" b="1" dirty="0" err="1">
                <a:latin typeface="Candara" panose="020E0502030303020204" pitchFamily="34" charset="0"/>
              </a:rPr>
              <a:t>calificación</a:t>
            </a:r>
            <a:r>
              <a:rPr lang="en-US" b="1" dirty="0">
                <a:latin typeface="Candara" panose="020E0502030303020204" pitchFamily="34" charset="0"/>
              </a:rPr>
              <a:t> y </a:t>
            </a:r>
            <a:r>
              <a:rPr lang="en-US" b="1" dirty="0" err="1">
                <a:latin typeface="Candara" panose="020E0502030303020204" pitchFamily="34" charset="0"/>
              </a:rPr>
              <a:t>matriz</a:t>
            </a:r>
            <a:r>
              <a:rPr lang="en-US" b="1" dirty="0">
                <a:latin typeface="Candara" panose="020E0502030303020204" pitchFamily="34" charset="0"/>
              </a:rPr>
              <a:t> IGO </a:t>
            </a:r>
            <a:endParaRPr lang="es-CL" b="1" dirty="0">
              <a:latin typeface="Candara" panose="020E0502030303020204" pitchFamily="34" charset="0"/>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802316775"/>
              </p:ext>
            </p:extLst>
          </p:nvPr>
        </p:nvGraphicFramePr>
        <p:xfrm>
          <a:off x="457200" y="1774825"/>
          <a:ext cx="8229600" cy="3337560"/>
        </p:xfrm>
        <a:graphic>
          <a:graphicData uri="http://schemas.openxmlformats.org/drawingml/2006/table">
            <a:tbl>
              <a:tblPr firstRow="1" bandRow="1">
                <a:tableStyleId>{93296810-A885-4BE3-A3E7-6D5BEEA58F35}</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dirty="0"/>
                        <a:t>Acciones</a:t>
                      </a:r>
                      <a:endParaRPr lang="es-CL" dirty="0">
                        <a:latin typeface="Candara" panose="020E0502030303020204" pitchFamily="34" charset="0"/>
                      </a:endParaRPr>
                    </a:p>
                  </a:txBody>
                  <a:tcPr/>
                </a:tc>
                <a:tc>
                  <a:txBody>
                    <a:bodyPr/>
                    <a:lstStyle/>
                    <a:p>
                      <a:r>
                        <a:rPr lang="en-US" dirty="0"/>
                        <a:t>Importancia</a:t>
                      </a:r>
                      <a:endParaRPr lang="es-CL" dirty="0">
                        <a:latin typeface="Candara" panose="020E0502030303020204" pitchFamily="34" charset="0"/>
                      </a:endParaRPr>
                    </a:p>
                  </a:txBody>
                  <a:tcPr/>
                </a:tc>
                <a:tc>
                  <a:txBody>
                    <a:bodyPr/>
                    <a:lstStyle/>
                    <a:p>
                      <a:r>
                        <a:rPr lang="en-US" dirty="0"/>
                        <a:t>Gobernabilidad</a:t>
                      </a:r>
                      <a:endParaRPr lang="es-CL" dirty="0">
                        <a:latin typeface="Candara" panose="020E0502030303020204" pitchFamily="34" charset="0"/>
                      </a:endParaRPr>
                    </a:p>
                  </a:txBody>
                  <a:tcPr/>
                </a:tc>
                <a:extLst>
                  <a:ext uri="{0D108BD9-81ED-4DB2-BD59-A6C34878D82A}">
                    <a16:rowId xmlns="" xmlns:a16="http://schemas.microsoft.com/office/drawing/2014/main" val="10000"/>
                  </a:ext>
                </a:extLst>
              </a:tr>
              <a:tr h="370840">
                <a:tc>
                  <a:txBody>
                    <a:bodyPr/>
                    <a:lstStyle/>
                    <a:p>
                      <a:r>
                        <a:rPr lang="en-US" dirty="0"/>
                        <a:t>A1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A2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A3</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A4</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A5</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370840">
                <a:tc>
                  <a:txBody>
                    <a:bodyPr/>
                    <a:lstStyle/>
                    <a:p>
                      <a:r>
                        <a:rPr lang="en-US" dirty="0"/>
                        <a:t>A6</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A7</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A8</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3" name="Slide Number Placeholder 2"/>
          <p:cNvSpPr>
            <a:spLocks noGrp="1"/>
          </p:cNvSpPr>
          <p:nvPr>
            <p:ph type="sldNum" sz="quarter" idx="12"/>
          </p:nvPr>
        </p:nvSpPr>
        <p:spPr/>
        <p:txBody>
          <a:bodyPr/>
          <a:lstStyle/>
          <a:p>
            <a:fld id="{6FA07E81-0E39-814A-9B61-69349160A62E}" type="slidenum">
              <a:rPr lang="es-ES" smtClean="0"/>
              <a:pPr/>
              <a:t>55</a:t>
            </a:fld>
            <a:endParaRPr lang="es-ES"/>
          </a:p>
        </p:txBody>
      </p:sp>
    </p:spTree>
    <p:extLst>
      <p:ext uri="{BB962C8B-B14F-4D97-AF65-F5344CB8AC3E}">
        <p14:creationId xmlns="" xmlns:p14="http://schemas.microsoft.com/office/powerpoint/2010/main" val="19873085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Candara" panose="020E0502030303020204" pitchFamily="34" charset="0"/>
              </a:rPr>
              <a:t>Plano de importancia y gobernabilidad</a:t>
            </a:r>
            <a:endParaRPr lang="es-CL" sz="2800" b="1" dirty="0">
              <a:latin typeface="Candara" panose="020E0502030303020204" pitchFamily="34" charset="0"/>
            </a:endParaRPr>
          </a:p>
        </p:txBody>
      </p:sp>
      <p:sp>
        <p:nvSpPr>
          <p:cNvPr id="3" name="Content Placeholder 2"/>
          <p:cNvSpPr>
            <a:spLocks noGrp="1"/>
          </p:cNvSpPr>
          <p:nvPr>
            <p:ph idx="1"/>
          </p:nvPr>
        </p:nvSpPr>
        <p:spPr>
          <a:xfrm>
            <a:off x="228600" y="1200355"/>
            <a:ext cx="8229600" cy="1676400"/>
          </a:xfrm>
        </p:spPr>
        <p:txBody>
          <a:bodyPr>
            <a:normAutofit/>
          </a:bodyPr>
          <a:lstStyle/>
          <a:p>
            <a:r>
              <a:rPr lang="es-CO" sz="1400" dirty="0">
                <a:latin typeface="Candara" panose="020E0502030303020204" pitchFamily="34" charset="0"/>
              </a:rPr>
              <a:t>A partir de la clasificación, y considerando que se obtendrán dos calificaciones por acción, (una de importancia y otra de gobernabilidad), es posible graficar los resultados en un plano cartesiano, donde el eje Y corresponde al criterio de importancia y el eje X al criterio de gobernabilidad.</a:t>
            </a:r>
          </a:p>
          <a:p>
            <a:r>
              <a:rPr lang="es-CO" sz="1400" dirty="0">
                <a:latin typeface="Candara" panose="020E0502030303020204" pitchFamily="34" charset="0"/>
              </a:rPr>
              <a:t>Así las acciones quedan clasificadas en cuatro cuadrantes, tomando como límite de referencia el valor de la mediana para cada cuadrante.</a:t>
            </a:r>
          </a:p>
          <a:p>
            <a:r>
              <a:rPr lang="es-CL" sz="1400" dirty="0">
                <a:latin typeface="Candara" panose="020E0502030303020204" pitchFamily="34" charset="0"/>
              </a:rPr>
              <a:t>La mediana es el valor que ocupa el lugar central entre todos los valores del conjunto de datos, cuando estos están ordenados en forma creciente o decreciente. </a:t>
            </a:r>
          </a:p>
          <a:p>
            <a:endParaRPr lang="es-CL" dirty="0">
              <a:latin typeface="Candara" panose="020E0502030303020204" pitchFamily="34" charset="0"/>
            </a:endParaRPr>
          </a:p>
          <a:p>
            <a:endParaRPr lang="es-CL" dirty="0">
              <a:latin typeface="Candara" panose="020E0502030303020204" pitchFamily="34" charset="0"/>
            </a:endParaRPr>
          </a:p>
        </p:txBody>
      </p:sp>
      <p:grpSp>
        <p:nvGrpSpPr>
          <p:cNvPr id="18" name="Group 17"/>
          <p:cNvGrpSpPr/>
          <p:nvPr/>
        </p:nvGrpSpPr>
        <p:grpSpPr>
          <a:xfrm>
            <a:off x="857059" y="3318850"/>
            <a:ext cx="3505200" cy="2590800"/>
            <a:chOff x="1371600" y="3505200"/>
            <a:chExt cx="2057400" cy="1676400"/>
          </a:xfrm>
        </p:grpSpPr>
        <p:cxnSp>
          <p:nvCxnSpPr>
            <p:cNvPr id="19" name="Straight Arrow Connector 18"/>
            <p:cNvCxnSpPr/>
            <p:nvPr/>
          </p:nvCxnSpPr>
          <p:spPr>
            <a:xfrm>
              <a:off x="1371600" y="5181600"/>
              <a:ext cx="2057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71600" y="3505200"/>
              <a:ext cx="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38400" y="35052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371600" y="4343400"/>
              <a:ext cx="20574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2838259" y="3852250"/>
            <a:ext cx="1371600" cy="338554"/>
          </a:xfrm>
          <a:prstGeom prst="rect">
            <a:avLst/>
          </a:prstGeom>
          <a:noFill/>
        </p:spPr>
        <p:txBody>
          <a:bodyPr wrap="square" rtlCol="0">
            <a:spAutoFit/>
          </a:bodyPr>
          <a:lstStyle/>
          <a:p>
            <a:r>
              <a:rPr lang="en-US" sz="1600" b="1" dirty="0">
                <a:latin typeface="Candara" panose="020E0502030303020204" pitchFamily="34" charset="0"/>
              </a:rPr>
              <a:t>1. Inmediatas</a:t>
            </a:r>
            <a:endParaRPr lang="es-CL" sz="1600" b="1" dirty="0">
              <a:latin typeface="Candara" panose="020E0502030303020204" pitchFamily="34" charset="0"/>
            </a:endParaRPr>
          </a:p>
        </p:txBody>
      </p:sp>
      <p:sp>
        <p:nvSpPr>
          <p:cNvPr id="25" name="TextBox 24"/>
          <p:cNvSpPr txBox="1"/>
          <p:nvPr/>
        </p:nvSpPr>
        <p:spPr>
          <a:xfrm>
            <a:off x="1085659" y="3852250"/>
            <a:ext cx="1066800" cy="338554"/>
          </a:xfrm>
          <a:prstGeom prst="rect">
            <a:avLst/>
          </a:prstGeom>
          <a:noFill/>
        </p:spPr>
        <p:txBody>
          <a:bodyPr wrap="square" rtlCol="0">
            <a:spAutoFit/>
          </a:bodyPr>
          <a:lstStyle/>
          <a:p>
            <a:r>
              <a:rPr lang="en-US" sz="1600" b="1" dirty="0">
                <a:latin typeface="Candara" panose="020E0502030303020204" pitchFamily="34" charset="0"/>
              </a:rPr>
              <a:t>2. Retos</a:t>
            </a:r>
            <a:endParaRPr lang="es-CL" sz="1600" b="1" dirty="0">
              <a:latin typeface="Candara" panose="020E0502030303020204" pitchFamily="34" charset="0"/>
            </a:endParaRPr>
          </a:p>
        </p:txBody>
      </p:sp>
      <p:sp>
        <p:nvSpPr>
          <p:cNvPr id="26" name="TextBox 25"/>
          <p:cNvSpPr txBox="1"/>
          <p:nvPr/>
        </p:nvSpPr>
        <p:spPr>
          <a:xfrm>
            <a:off x="1085659" y="4995250"/>
            <a:ext cx="1524000" cy="338554"/>
          </a:xfrm>
          <a:prstGeom prst="rect">
            <a:avLst/>
          </a:prstGeom>
          <a:noFill/>
        </p:spPr>
        <p:txBody>
          <a:bodyPr wrap="square" rtlCol="0">
            <a:spAutoFit/>
          </a:bodyPr>
          <a:lstStyle/>
          <a:p>
            <a:r>
              <a:rPr lang="en-US" sz="1600" b="1" dirty="0">
                <a:latin typeface="Candara" panose="020E0502030303020204" pitchFamily="34" charset="0"/>
              </a:rPr>
              <a:t>3. Innecesarias</a:t>
            </a:r>
            <a:endParaRPr lang="es-CL" sz="1600" b="1" dirty="0">
              <a:latin typeface="Candara" panose="020E0502030303020204" pitchFamily="34" charset="0"/>
            </a:endParaRPr>
          </a:p>
        </p:txBody>
      </p:sp>
      <p:sp>
        <p:nvSpPr>
          <p:cNvPr id="27" name="TextBox 26"/>
          <p:cNvSpPr txBox="1"/>
          <p:nvPr/>
        </p:nvSpPr>
        <p:spPr>
          <a:xfrm>
            <a:off x="2762059" y="4995250"/>
            <a:ext cx="1828800" cy="338554"/>
          </a:xfrm>
          <a:prstGeom prst="rect">
            <a:avLst/>
          </a:prstGeom>
          <a:noFill/>
        </p:spPr>
        <p:txBody>
          <a:bodyPr wrap="square" rtlCol="0">
            <a:spAutoFit/>
          </a:bodyPr>
          <a:lstStyle/>
          <a:p>
            <a:r>
              <a:rPr lang="en-US" sz="1600" b="1" dirty="0">
                <a:latin typeface="Candara" panose="020E0502030303020204" pitchFamily="34" charset="0"/>
              </a:rPr>
              <a:t>4. Menos urgentes </a:t>
            </a:r>
            <a:endParaRPr lang="es-CL" sz="1600" b="1" dirty="0">
              <a:latin typeface="Candara" panose="020E0502030303020204" pitchFamily="34" charset="0"/>
            </a:endParaRPr>
          </a:p>
        </p:txBody>
      </p:sp>
      <p:sp>
        <p:nvSpPr>
          <p:cNvPr id="28" name="TextBox 27"/>
          <p:cNvSpPr txBox="1"/>
          <p:nvPr/>
        </p:nvSpPr>
        <p:spPr>
          <a:xfrm>
            <a:off x="5105400" y="3073655"/>
            <a:ext cx="3352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b="1" dirty="0">
                <a:latin typeface="Candara" panose="020E0502030303020204" pitchFamily="34" charset="0"/>
              </a:rPr>
              <a:t>1. Inmediatas</a:t>
            </a:r>
            <a:r>
              <a:rPr lang="en-US" sz="1200" dirty="0">
                <a:latin typeface="Candara" panose="020E0502030303020204" pitchFamily="34" charset="0"/>
              </a:rPr>
              <a:t>: son acciones de alta importancia y alta gobernabilidad, es decir, son acciones pertinentes y muy </a:t>
            </a:r>
            <a:r>
              <a:rPr lang="en-US" sz="1200" dirty="0" err="1">
                <a:latin typeface="Candara" panose="020E0502030303020204" pitchFamily="34" charset="0"/>
              </a:rPr>
              <a:t>bien</a:t>
            </a:r>
            <a:r>
              <a:rPr lang="en-US" sz="1200" dirty="0">
                <a:latin typeface="Candara" panose="020E0502030303020204" pitchFamily="34" charset="0"/>
              </a:rPr>
              <a:t> controladas por los </a:t>
            </a:r>
            <a:r>
              <a:rPr lang="en-US" sz="1200" dirty="0" err="1">
                <a:latin typeface="Candara" panose="020E0502030303020204" pitchFamily="34" charset="0"/>
              </a:rPr>
              <a:t>actores</a:t>
            </a:r>
            <a:r>
              <a:rPr lang="en-US" sz="1200" dirty="0">
                <a:latin typeface="Candara" panose="020E0502030303020204" pitchFamily="34" charset="0"/>
              </a:rPr>
              <a:t> </a:t>
            </a:r>
            <a:r>
              <a:rPr lang="en-US" sz="1200" dirty="0" err="1">
                <a:latin typeface="Candara" panose="020E0502030303020204" pitchFamily="34" charset="0"/>
              </a:rPr>
              <a:t>sociales</a:t>
            </a:r>
            <a:endParaRPr lang="es-CL" sz="1200" dirty="0">
              <a:latin typeface="Candara" panose="020E0502030303020204" pitchFamily="34" charset="0"/>
            </a:endParaRPr>
          </a:p>
        </p:txBody>
      </p:sp>
      <p:sp>
        <p:nvSpPr>
          <p:cNvPr id="29" name="TextBox 28"/>
          <p:cNvSpPr txBox="1"/>
          <p:nvPr/>
        </p:nvSpPr>
        <p:spPr>
          <a:xfrm>
            <a:off x="5105400" y="3988055"/>
            <a:ext cx="3352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b="1" dirty="0">
                <a:latin typeface="Candara" panose="020E0502030303020204" pitchFamily="34" charset="0"/>
              </a:rPr>
              <a:t>2. Retos: </a:t>
            </a:r>
            <a:r>
              <a:rPr lang="en-US" sz="1200" dirty="0">
                <a:latin typeface="Candara" panose="020E0502030303020204" pitchFamily="34" charset="0"/>
              </a:rPr>
              <a:t>Acciones de </a:t>
            </a:r>
            <a:r>
              <a:rPr lang="en-US" sz="1200" dirty="0" err="1">
                <a:latin typeface="Candara" panose="020E0502030303020204" pitchFamily="34" charset="0"/>
              </a:rPr>
              <a:t>gran</a:t>
            </a:r>
            <a:r>
              <a:rPr lang="en-US" sz="1200" dirty="0">
                <a:latin typeface="Candara" panose="020E0502030303020204" pitchFamily="34" charset="0"/>
              </a:rPr>
              <a:t> importancia </a:t>
            </a:r>
            <a:r>
              <a:rPr lang="en-US" sz="1200" dirty="0" err="1">
                <a:latin typeface="Candara" panose="020E0502030303020204" pitchFamily="34" charset="0"/>
              </a:rPr>
              <a:t>pero</a:t>
            </a:r>
            <a:r>
              <a:rPr lang="en-US" sz="1200" dirty="0">
                <a:latin typeface="Candara" panose="020E0502030303020204" pitchFamily="34" charset="0"/>
              </a:rPr>
              <a:t> con </a:t>
            </a:r>
            <a:r>
              <a:rPr lang="en-US" sz="1200" dirty="0" err="1">
                <a:latin typeface="Candara" panose="020E0502030303020204" pitchFamily="34" charset="0"/>
              </a:rPr>
              <a:t>poca</a:t>
            </a:r>
            <a:r>
              <a:rPr lang="en-US" sz="1200" dirty="0">
                <a:latin typeface="Candara" panose="020E0502030303020204" pitchFamily="34" charset="0"/>
              </a:rPr>
              <a:t> gobernabilidad. Son </a:t>
            </a:r>
            <a:r>
              <a:rPr lang="en-US" sz="1200" dirty="0" err="1">
                <a:latin typeface="Candara" panose="020E0502030303020204" pitchFamily="34" charset="0"/>
              </a:rPr>
              <a:t>actores</a:t>
            </a:r>
            <a:r>
              <a:rPr lang="en-US" sz="1200" dirty="0">
                <a:latin typeface="Candara" panose="020E0502030303020204" pitchFamily="34" charset="0"/>
              </a:rPr>
              <a:t> pertinentes </a:t>
            </a:r>
            <a:r>
              <a:rPr lang="en-US" sz="1200" dirty="0" err="1">
                <a:latin typeface="Candara" panose="020E0502030303020204" pitchFamily="34" charset="0"/>
              </a:rPr>
              <a:t>pero</a:t>
            </a:r>
            <a:r>
              <a:rPr lang="en-US" sz="1200" dirty="0">
                <a:latin typeface="Candara" panose="020E0502030303020204" pitchFamily="34" charset="0"/>
              </a:rPr>
              <a:t> los </a:t>
            </a:r>
            <a:r>
              <a:rPr lang="en-US" sz="1200" dirty="0" err="1">
                <a:latin typeface="Candara" panose="020E0502030303020204" pitchFamily="34" charset="0"/>
              </a:rPr>
              <a:t>actores</a:t>
            </a:r>
            <a:r>
              <a:rPr lang="en-US" sz="1200" dirty="0">
                <a:latin typeface="Candara" panose="020E0502030303020204" pitchFamily="34" charset="0"/>
              </a:rPr>
              <a:t> </a:t>
            </a:r>
            <a:r>
              <a:rPr lang="en-US" sz="1200" dirty="0" err="1">
                <a:latin typeface="Candara" panose="020E0502030303020204" pitchFamily="34" charset="0"/>
              </a:rPr>
              <a:t>sociales</a:t>
            </a:r>
            <a:r>
              <a:rPr lang="en-US" sz="1200" dirty="0">
                <a:latin typeface="Candara" panose="020E0502030303020204" pitchFamily="34" charset="0"/>
              </a:rPr>
              <a:t> no </a:t>
            </a:r>
            <a:r>
              <a:rPr lang="en-US" sz="1200" dirty="0" err="1">
                <a:latin typeface="Candara" panose="020E0502030303020204" pitchFamily="34" charset="0"/>
              </a:rPr>
              <a:t>tienen</a:t>
            </a:r>
            <a:r>
              <a:rPr lang="en-US" sz="1200" dirty="0">
                <a:latin typeface="Candara" panose="020E0502030303020204" pitchFamily="34" charset="0"/>
              </a:rPr>
              <a:t> </a:t>
            </a:r>
            <a:r>
              <a:rPr lang="en-US" sz="1200" dirty="0" err="1">
                <a:latin typeface="Candara" panose="020E0502030303020204" pitchFamily="34" charset="0"/>
              </a:rPr>
              <a:t>dominio</a:t>
            </a:r>
            <a:r>
              <a:rPr lang="en-US" sz="1200" dirty="0">
                <a:latin typeface="Candara" panose="020E0502030303020204" pitchFamily="34" charset="0"/>
              </a:rPr>
              <a:t> sobre </a:t>
            </a:r>
            <a:r>
              <a:rPr lang="en-US" sz="1200" dirty="0" err="1">
                <a:latin typeface="Candara" panose="020E0502030303020204" pitchFamily="34" charset="0"/>
              </a:rPr>
              <a:t>ellas</a:t>
            </a:r>
            <a:r>
              <a:rPr lang="en-US" sz="1200" dirty="0">
                <a:latin typeface="Candara" panose="020E0502030303020204" pitchFamily="34" charset="0"/>
              </a:rPr>
              <a:t>. </a:t>
            </a:r>
            <a:endParaRPr lang="es-CL" sz="1200" dirty="0">
              <a:latin typeface="Candara" panose="020E0502030303020204" pitchFamily="34" charset="0"/>
            </a:endParaRPr>
          </a:p>
        </p:txBody>
      </p:sp>
      <p:sp>
        <p:nvSpPr>
          <p:cNvPr id="30" name="TextBox 29"/>
          <p:cNvSpPr txBox="1"/>
          <p:nvPr/>
        </p:nvSpPr>
        <p:spPr>
          <a:xfrm>
            <a:off x="5105400" y="4862467"/>
            <a:ext cx="33528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b="1" dirty="0">
                <a:latin typeface="Candara" panose="020E0502030303020204" pitchFamily="34" charset="0"/>
              </a:rPr>
              <a:t>3.Innecesarias: </a:t>
            </a:r>
            <a:r>
              <a:rPr lang="en-US" sz="1200" dirty="0">
                <a:latin typeface="Candara" panose="020E0502030303020204" pitchFamily="34" charset="0"/>
              </a:rPr>
              <a:t>Acciones de </a:t>
            </a:r>
            <a:r>
              <a:rPr lang="en-US" sz="1200" dirty="0" err="1">
                <a:latin typeface="Candara" panose="020E0502030303020204" pitchFamily="34" charset="0"/>
              </a:rPr>
              <a:t>poca</a:t>
            </a:r>
            <a:r>
              <a:rPr lang="en-US" sz="1200" dirty="0">
                <a:latin typeface="Candara" panose="020E0502030303020204" pitchFamily="34" charset="0"/>
              </a:rPr>
              <a:t> importancia  y </a:t>
            </a:r>
            <a:r>
              <a:rPr lang="en-US" sz="1200" dirty="0" err="1">
                <a:latin typeface="Candara" panose="020E0502030303020204" pitchFamily="34" charset="0"/>
              </a:rPr>
              <a:t>poco</a:t>
            </a:r>
            <a:r>
              <a:rPr lang="en-US" sz="1200" dirty="0">
                <a:latin typeface="Candara" panose="020E0502030303020204" pitchFamily="34" charset="0"/>
              </a:rPr>
              <a:t> </a:t>
            </a:r>
            <a:r>
              <a:rPr lang="en-US" sz="1200" dirty="0" err="1">
                <a:latin typeface="Candara" panose="020E0502030303020204" pitchFamily="34" charset="0"/>
              </a:rPr>
              <a:t>gobernables</a:t>
            </a:r>
            <a:r>
              <a:rPr lang="en-US" sz="1200" dirty="0">
                <a:latin typeface="Candara" panose="020E0502030303020204" pitchFamily="34" charset="0"/>
              </a:rPr>
              <a:t>, por lo </a:t>
            </a:r>
            <a:r>
              <a:rPr lang="en-US" sz="1200" dirty="0" err="1">
                <a:latin typeface="Candara" panose="020E0502030303020204" pitchFamily="34" charset="0"/>
              </a:rPr>
              <a:t>tanto</a:t>
            </a:r>
            <a:r>
              <a:rPr lang="en-US" sz="1200" dirty="0">
                <a:latin typeface="Candara" panose="020E0502030303020204" pitchFamily="34" charset="0"/>
              </a:rPr>
              <a:t> , son acciones </a:t>
            </a:r>
            <a:r>
              <a:rPr lang="en-US" sz="1200" dirty="0" err="1">
                <a:latin typeface="Candara" panose="020E0502030303020204" pitchFamily="34" charset="0"/>
              </a:rPr>
              <a:t>innecesarias</a:t>
            </a:r>
            <a:r>
              <a:rPr lang="en-US" sz="1200" dirty="0">
                <a:latin typeface="Candara" panose="020E0502030303020204" pitchFamily="34" charset="0"/>
              </a:rPr>
              <a:t>.</a:t>
            </a:r>
            <a:endParaRPr lang="es-CL" sz="1200" dirty="0">
              <a:latin typeface="Candara" panose="020E0502030303020204" pitchFamily="34" charset="0"/>
            </a:endParaRPr>
          </a:p>
        </p:txBody>
      </p:sp>
      <p:sp>
        <p:nvSpPr>
          <p:cNvPr id="31" name="TextBox 30"/>
          <p:cNvSpPr txBox="1"/>
          <p:nvPr/>
        </p:nvSpPr>
        <p:spPr>
          <a:xfrm>
            <a:off x="5105400" y="5588255"/>
            <a:ext cx="335280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200" b="1" dirty="0">
                <a:latin typeface="Candara" panose="020E0502030303020204" pitchFamily="34" charset="0"/>
              </a:rPr>
              <a:t>4.Menos urgentes: </a:t>
            </a:r>
            <a:r>
              <a:rPr lang="en-US" sz="1200" dirty="0">
                <a:latin typeface="Candara" panose="020E0502030303020204" pitchFamily="34" charset="0"/>
              </a:rPr>
              <a:t>son acciones de alta gobernabilidad  </a:t>
            </a:r>
            <a:r>
              <a:rPr lang="en-US" sz="1200" dirty="0" err="1">
                <a:latin typeface="Candara" panose="020E0502030303020204" pitchFamily="34" charset="0"/>
              </a:rPr>
              <a:t>pero</a:t>
            </a:r>
            <a:r>
              <a:rPr lang="en-US" sz="1200" dirty="0">
                <a:latin typeface="Candara" panose="020E0502030303020204" pitchFamily="34" charset="0"/>
              </a:rPr>
              <a:t> de </a:t>
            </a:r>
            <a:r>
              <a:rPr lang="en-US" sz="1200" dirty="0" err="1">
                <a:latin typeface="Candara" panose="020E0502030303020204" pitchFamily="34" charset="0"/>
              </a:rPr>
              <a:t>poca</a:t>
            </a:r>
            <a:r>
              <a:rPr lang="en-US" sz="1200" dirty="0">
                <a:latin typeface="Candara" panose="020E0502030303020204" pitchFamily="34" charset="0"/>
              </a:rPr>
              <a:t> importancia; se les </a:t>
            </a:r>
            <a:r>
              <a:rPr lang="en-US" sz="1200" dirty="0" err="1">
                <a:latin typeface="Candara" panose="020E0502030303020204" pitchFamily="34" charset="0"/>
              </a:rPr>
              <a:t>conoce</a:t>
            </a:r>
            <a:r>
              <a:rPr lang="en-US" sz="1200" dirty="0">
                <a:latin typeface="Candara" panose="020E0502030303020204" pitchFamily="34" charset="0"/>
              </a:rPr>
              <a:t> </a:t>
            </a:r>
            <a:r>
              <a:rPr lang="en-US" sz="1200" dirty="0" err="1">
                <a:latin typeface="Candara" panose="020E0502030303020204" pitchFamily="34" charset="0"/>
              </a:rPr>
              <a:t>como</a:t>
            </a:r>
            <a:r>
              <a:rPr lang="en-US" sz="1200" dirty="0">
                <a:latin typeface="Candara" panose="020E0502030303020204" pitchFamily="34" charset="0"/>
              </a:rPr>
              <a:t> las </a:t>
            </a:r>
            <a:r>
              <a:rPr lang="en-US" sz="1200" dirty="0" err="1">
                <a:latin typeface="Candara" panose="020E0502030303020204" pitchFamily="34" charset="0"/>
              </a:rPr>
              <a:t>menos</a:t>
            </a:r>
            <a:r>
              <a:rPr lang="en-US" sz="1200" dirty="0">
                <a:latin typeface="Candara" panose="020E0502030303020204" pitchFamily="34" charset="0"/>
              </a:rPr>
              <a:t> urgentes, </a:t>
            </a:r>
            <a:r>
              <a:rPr lang="en-US" sz="1200" dirty="0" err="1">
                <a:latin typeface="Candara" panose="020E0502030303020204" pitchFamily="34" charset="0"/>
              </a:rPr>
              <a:t>ya</a:t>
            </a:r>
            <a:r>
              <a:rPr lang="en-US" sz="1200" dirty="0">
                <a:latin typeface="Candara" panose="020E0502030303020204" pitchFamily="34" charset="0"/>
              </a:rPr>
              <a:t> </a:t>
            </a:r>
            <a:r>
              <a:rPr lang="en-US" sz="1200" dirty="0" err="1">
                <a:latin typeface="Candara" panose="020E0502030303020204" pitchFamily="34" charset="0"/>
              </a:rPr>
              <a:t>que</a:t>
            </a:r>
            <a:r>
              <a:rPr lang="en-US" sz="1200" dirty="0">
                <a:latin typeface="Candara" panose="020E0502030303020204" pitchFamily="34" charset="0"/>
              </a:rPr>
              <a:t> </a:t>
            </a:r>
            <a:r>
              <a:rPr lang="en-US" sz="1200" dirty="0" err="1">
                <a:latin typeface="Candara" panose="020E0502030303020204" pitchFamily="34" charset="0"/>
              </a:rPr>
              <a:t>tienen</a:t>
            </a:r>
            <a:r>
              <a:rPr lang="en-US" sz="1200" dirty="0">
                <a:latin typeface="Candara" panose="020E0502030303020204" pitchFamily="34" charset="0"/>
              </a:rPr>
              <a:t> </a:t>
            </a:r>
            <a:r>
              <a:rPr lang="en-US" sz="1200" dirty="0" err="1">
                <a:latin typeface="Candara" panose="020E0502030303020204" pitchFamily="34" charset="0"/>
              </a:rPr>
              <a:t>prioridad</a:t>
            </a:r>
            <a:r>
              <a:rPr lang="en-US" sz="1200" dirty="0">
                <a:latin typeface="Candara" panose="020E0502030303020204" pitchFamily="34" charset="0"/>
              </a:rPr>
              <a:t> las </a:t>
            </a:r>
            <a:r>
              <a:rPr lang="en-US" sz="1200" dirty="0" err="1">
                <a:latin typeface="Candara" panose="020E0502030303020204" pitchFamily="34" charset="0"/>
              </a:rPr>
              <a:t>que</a:t>
            </a:r>
            <a:r>
              <a:rPr lang="en-US" sz="1200" dirty="0">
                <a:latin typeface="Candara" panose="020E0502030303020204" pitchFamily="34" charset="0"/>
              </a:rPr>
              <a:t> </a:t>
            </a:r>
            <a:r>
              <a:rPr lang="en-US" sz="1200" dirty="0" err="1">
                <a:latin typeface="Candara" panose="020E0502030303020204" pitchFamily="34" charset="0"/>
              </a:rPr>
              <a:t>están</a:t>
            </a:r>
            <a:r>
              <a:rPr lang="en-US" sz="1200" dirty="0">
                <a:latin typeface="Candara" panose="020E0502030303020204" pitchFamily="34" charset="0"/>
              </a:rPr>
              <a:t> sobre la </a:t>
            </a:r>
            <a:r>
              <a:rPr lang="en-US" sz="1200" dirty="0" err="1">
                <a:latin typeface="Candara" panose="020E0502030303020204" pitchFamily="34" charset="0"/>
              </a:rPr>
              <a:t>mediana</a:t>
            </a:r>
            <a:r>
              <a:rPr lang="en-US" sz="1200" dirty="0">
                <a:latin typeface="Candara" panose="020E0502030303020204" pitchFamily="34" charset="0"/>
              </a:rPr>
              <a:t> de importancia. </a:t>
            </a:r>
            <a:endParaRPr lang="es-CL" sz="1200" dirty="0">
              <a:latin typeface="Candara" panose="020E0502030303020204" pitchFamily="34" charset="0"/>
            </a:endParaRPr>
          </a:p>
        </p:txBody>
      </p:sp>
      <p:sp>
        <p:nvSpPr>
          <p:cNvPr id="23" name="TextBox 22"/>
          <p:cNvSpPr txBox="1"/>
          <p:nvPr/>
        </p:nvSpPr>
        <p:spPr>
          <a:xfrm>
            <a:off x="247459" y="3623650"/>
            <a:ext cx="461665" cy="1477328"/>
          </a:xfrm>
          <a:prstGeom prst="rect">
            <a:avLst/>
          </a:prstGeom>
          <a:noFill/>
        </p:spPr>
        <p:txBody>
          <a:bodyPr vert="vert270" wrap="square" rtlCol="0">
            <a:spAutoFit/>
          </a:bodyPr>
          <a:lstStyle/>
          <a:p>
            <a:r>
              <a:rPr lang="en-US" dirty="0">
                <a:latin typeface="Candara" panose="020E0502030303020204" pitchFamily="34" charset="0"/>
              </a:rPr>
              <a:t>Importancia</a:t>
            </a:r>
            <a:endParaRPr lang="es-CL" dirty="0">
              <a:latin typeface="Candara" panose="020E0502030303020204" pitchFamily="34" charset="0"/>
            </a:endParaRPr>
          </a:p>
        </p:txBody>
      </p:sp>
      <p:sp>
        <p:nvSpPr>
          <p:cNvPr id="32" name="TextBox 31"/>
          <p:cNvSpPr txBox="1"/>
          <p:nvPr/>
        </p:nvSpPr>
        <p:spPr>
          <a:xfrm>
            <a:off x="1314259" y="6062050"/>
            <a:ext cx="2667000" cy="369332"/>
          </a:xfrm>
          <a:prstGeom prst="rect">
            <a:avLst/>
          </a:prstGeom>
          <a:noFill/>
        </p:spPr>
        <p:txBody>
          <a:bodyPr wrap="square" rtlCol="0">
            <a:spAutoFit/>
          </a:bodyPr>
          <a:lstStyle/>
          <a:p>
            <a:pPr algn="ctr"/>
            <a:r>
              <a:rPr lang="en-US" dirty="0">
                <a:latin typeface="Candara" panose="020E0502030303020204" pitchFamily="34" charset="0"/>
              </a:rPr>
              <a:t>Gobernabilidad</a:t>
            </a:r>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56</a:t>
            </a:fld>
            <a:endParaRPr lang="es-ES"/>
          </a:p>
        </p:txBody>
      </p:sp>
    </p:spTree>
    <p:extLst>
      <p:ext uri="{BB962C8B-B14F-4D97-AF65-F5344CB8AC3E}">
        <p14:creationId xmlns="" xmlns:p14="http://schemas.microsoft.com/office/powerpoint/2010/main" val="967807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p:txBody>
          <a:bodyPr/>
          <a:lstStyle/>
          <a:p>
            <a:endParaRPr lang="es-GT"/>
          </a:p>
        </p:txBody>
      </p:sp>
      <p:sp>
        <p:nvSpPr>
          <p:cNvPr id="3" name="Marcador de pie de página 2"/>
          <p:cNvSpPr>
            <a:spLocks noGrp="1"/>
          </p:cNvSpPr>
          <p:nvPr>
            <p:ph type="ftr" sz="quarter" idx="11"/>
          </p:nvPr>
        </p:nvSpPr>
        <p:spPr/>
        <p:txBody>
          <a:bodyPr/>
          <a:lstStyle/>
          <a:p>
            <a:r>
              <a:rPr lang="es-ES_tradnl"/>
              <a:t>Taller Planificación Prospectiva CEPAL-ILPES</a:t>
            </a:r>
            <a:endParaRPr lang="es-ES"/>
          </a:p>
        </p:txBody>
      </p:sp>
      <p:sp>
        <p:nvSpPr>
          <p:cNvPr id="4" name="Marcador de número de diapositiva 3"/>
          <p:cNvSpPr>
            <a:spLocks noGrp="1"/>
          </p:cNvSpPr>
          <p:nvPr>
            <p:ph type="sldNum" sz="quarter" idx="12"/>
          </p:nvPr>
        </p:nvSpPr>
        <p:spPr/>
        <p:txBody>
          <a:bodyPr/>
          <a:lstStyle/>
          <a:p>
            <a:fld id="{6FA07E81-0E39-814A-9B61-69349160A62E}" type="slidenum">
              <a:rPr lang="es-ES" smtClean="0"/>
              <a:pPr/>
              <a:t>57</a:t>
            </a:fld>
            <a:endParaRPr lang="es-ES"/>
          </a:p>
        </p:txBody>
      </p:sp>
      <p:sp>
        <p:nvSpPr>
          <p:cNvPr id="5" name="Título 4"/>
          <p:cNvSpPr>
            <a:spLocks noGrp="1"/>
          </p:cNvSpPr>
          <p:nvPr>
            <p:ph type="title"/>
          </p:nvPr>
        </p:nvSpPr>
        <p:spPr/>
        <p:txBody>
          <a:bodyPr/>
          <a:lstStyle/>
          <a:p>
            <a:r>
              <a:rPr lang="es-GT" dirty="0"/>
              <a:t>Recapitulando</a:t>
            </a:r>
          </a:p>
        </p:txBody>
      </p:sp>
    </p:spTree>
    <p:extLst>
      <p:ext uri="{BB962C8B-B14F-4D97-AF65-F5344CB8AC3E}">
        <p14:creationId xmlns="" xmlns:p14="http://schemas.microsoft.com/office/powerpoint/2010/main" val="2162128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ndara" panose="020E0502030303020204" pitchFamily="34" charset="0"/>
              </a:rPr>
              <a:t>Fin del taller</a:t>
            </a:r>
            <a:endParaRPr lang="es-CL" b="1" dirty="0">
              <a:latin typeface="Candara" panose="020E0502030303020204" pitchFamily="34" charset="0"/>
            </a:endParaRPr>
          </a:p>
        </p:txBody>
      </p:sp>
      <p:sp>
        <p:nvSpPr>
          <p:cNvPr id="3" name="Content Placeholder 2"/>
          <p:cNvSpPr>
            <a:spLocks noGrp="1"/>
          </p:cNvSpPr>
          <p:nvPr>
            <p:ph idx="1"/>
          </p:nvPr>
        </p:nvSpPr>
        <p:spPr>
          <a:xfrm>
            <a:off x="457200" y="1257823"/>
            <a:ext cx="8229600" cy="2806874"/>
          </a:xfrm>
        </p:spPr>
        <p:txBody>
          <a:bodyPr>
            <a:normAutofit fontScale="92500" lnSpcReduction="10000"/>
          </a:bodyPr>
          <a:lstStyle/>
          <a:p>
            <a:pPr algn="ctr">
              <a:buNone/>
            </a:pPr>
            <a:endParaRPr lang="en-US" sz="6600" dirty="0">
              <a:latin typeface="Candara" panose="020E0502030303020204" pitchFamily="34" charset="0"/>
            </a:endParaRPr>
          </a:p>
          <a:p>
            <a:pPr algn="ctr">
              <a:buNone/>
            </a:pPr>
            <a:r>
              <a:rPr lang="en-US" sz="6600" dirty="0">
                <a:latin typeface="Candara" panose="020E0502030303020204" pitchFamily="34" charset="0"/>
              </a:rPr>
              <a:t>¡</a:t>
            </a:r>
            <a:r>
              <a:rPr lang="en-US" sz="6600" dirty="0" err="1">
                <a:latin typeface="Candara" panose="020E0502030303020204" pitchFamily="34" charset="0"/>
              </a:rPr>
              <a:t>Muchas</a:t>
            </a:r>
            <a:r>
              <a:rPr lang="en-US" sz="6600" dirty="0">
                <a:latin typeface="Candara" panose="020E0502030303020204" pitchFamily="34" charset="0"/>
              </a:rPr>
              <a:t> gracias por </a:t>
            </a:r>
            <a:r>
              <a:rPr lang="en-US" sz="6600" dirty="0" err="1">
                <a:latin typeface="Candara" panose="020E0502030303020204" pitchFamily="34" charset="0"/>
              </a:rPr>
              <a:t>su</a:t>
            </a:r>
            <a:r>
              <a:rPr lang="en-US" sz="6600" dirty="0">
                <a:latin typeface="Candara" panose="020E0502030303020204" pitchFamily="34" charset="0"/>
              </a:rPr>
              <a:t> </a:t>
            </a:r>
            <a:r>
              <a:rPr lang="en-US" sz="6600" dirty="0" err="1">
                <a:latin typeface="Candara" panose="020E0502030303020204" pitchFamily="34" charset="0"/>
              </a:rPr>
              <a:t>atención</a:t>
            </a:r>
            <a:r>
              <a:rPr lang="en-US" sz="6600" dirty="0">
                <a:latin typeface="Candara" panose="020E0502030303020204" pitchFamily="34" charset="0"/>
              </a:rPr>
              <a:t>!</a:t>
            </a:r>
            <a:endParaRPr lang="es-CL" sz="6600"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58</a:t>
            </a:fld>
            <a:endParaRPr lang="es-ES"/>
          </a:p>
        </p:txBody>
      </p:sp>
      <p:sp>
        <p:nvSpPr>
          <p:cNvPr id="6" name="CuadroTexto 5"/>
          <p:cNvSpPr txBox="1"/>
          <p:nvPr/>
        </p:nvSpPr>
        <p:spPr>
          <a:xfrm>
            <a:off x="1562622" y="4574791"/>
            <a:ext cx="6018756" cy="646331"/>
          </a:xfrm>
          <a:prstGeom prst="rect">
            <a:avLst/>
          </a:prstGeom>
          <a:noFill/>
        </p:spPr>
        <p:txBody>
          <a:bodyPr wrap="square" rtlCol="0">
            <a:spAutoFit/>
          </a:bodyPr>
          <a:lstStyle/>
          <a:p>
            <a:pPr algn="ctr"/>
            <a:r>
              <a:rPr lang="es-GT" i="1" dirty="0"/>
              <a:t>…todo nuestro conocimiento es sobre el pasado, pero todas nuestras decisiones son sobre el futuro…</a:t>
            </a:r>
          </a:p>
        </p:txBody>
      </p:sp>
    </p:spTree>
    <p:extLst>
      <p:ext uri="{BB962C8B-B14F-4D97-AF65-F5344CB8AC3E}">
        <p14:creationId xmlns="" xmlns:p14="http://schemas.microsoft.com/office/powerpoint/2010/main" val="2169893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anose="020E0502030303020204" pitchFamily="34" charset="0"/>
              </a:rPr>
              <a:t>Fuentes </a:t>
            </a:r>
            <a:r>
              <a:rPr lang="en-US" dirty="0" err="1">
                <a:latin typeface="Candara" panose="020E0502030303020204" pitchFamily="34" charset="0"/>
              </a:rPr>
              <a:t>consultadas</a:t>
            </a:r>
            <a:endParaRPr lang="es-CL" dirty="0">
              <a:latin typeface="Candara" panose="020E0502030303020204" pitchFamily="34" charset="0"/>
            </a:endParaRPr>
          </a:p>
        </p:txBody>
      </p:sp>
      <p:sp>
        <p:nvSpPr>
          <p:cNvPr id="3" name="Content Placeholder 2"/>
          <p:cNvSpPr>
            <a:spLocks noGrp="1"/>
          </p:cNvSpPr>
          <p:nvPr>
            <p:ph idx="1"/>
          </p:nvPr>
        </p:nvSpPr>
        <p:spPr/>
        <p:txBody>
          <a:bodyPr/>
          <a:lstStyle/>
          <a:p>
            <a:pPr lvl="0"/>
            <a:r>
              <a:rPr lang="es-CL" sz="1600" dirty="0">
                <a:latin typeface="Candara" panose="020E0502030303020204" pitchFamily="34" charset="0"/>
              </a:rPr>
              <a:t>Medina, J., Becerra, S., Castaño, P. (2014). </a:t>
            </a:r>
            <a:r>
              <a:rPr lang="es-CL" sz="1600" i="1" dirty="0">
                <a:latin typeface="Candara" panose="020E0502030303020204" pitchFamily="34" charset="0"/>
              </a:rPr>
              <a:t>Prospectiva y política pública para el cambio estructural en América Latina y el Caribe</a:t>
            </a:r>
            <a:r>
              <a:rPr lang="es-CL" sz="1600" dirty="0">
                <a:latin typeface="Candara" panose="020E0502030303020204" pitchFamily="34" charset="0"/>
              </a:rPr>
              <a:t>. Libros de la CEPAL, N° 129 (LC/G.2622-P), Santiago de Chile, Comisión Económica para América Latina y el Caribe (CEPAL).</a:t>
            </a:r>
          </a:p>
          <a:p>
            <a:pPr lvl="0"/>
            <a:r>
              <a:rPr lang="en-US" sz="1600" dirty="0" err="1">
                <a:latin typeface="Candara" panose="020E0502030303020204" pitchFamily="34" charset="0"/>
              </a:rPr>
              <a:t>Gándara</a:t>
            </a:r>
            <a:r>
              <a:rPr lang="en-US" sz="1600" dirty="0">
                <a:latin typeface="Candara" panose="020E0502030303020204" pitchFamily="34" charset="0"/>
              </a:rPr>
              <a:t>, J, Osorio, F. (2014). </a:t>
            </a:r>
            <a:r>
              <a:rPr lang="en-US" sz="1600" i="1" dirty="0">
                <a:latin typeface="Candara" panose="020E0502030303020204" pitchFamily="34" charset="0"/>
              </a:rPr>
              <a:t>Métodos Prospectivos. Manual para el estudio y la construcción del futuro. </a:t>
            </a:r>
            <a:r>
              <a:rPr lang="en-US" sz="1600" dirty="0">
                <a:latin typeface="Candara" panose="020E0502030303020204" pitchFamily="34" charset="0"/>
              </a:rPr>
              <a:t>Editorial </a:t>
            </a:r>
            <a:r>
              <a:rPr lang="en-US" sz="1600" dirty="0" err="1">
                <a:latin typeface="Candara" panose="020E0502030303020204" pitchFamily="34" charset="0"/>
              </a:rPr>
              <a:t>Paidós</a:t>
            </a:r>
            <a:r>
              <a:rPr lang="en-US" sz="1600" dirty="0">
                <a:latin typeface="Candara" panose="020E0502030303020204" pitchFamily="34" charset="0"/>
              </a:rPr>
              <a:t>.</a:t>
            </a:r>
            <a:endParaRPr lang="es-CL" sz="1600" dirty="0">
              <a:latin typeface="Candara" panose="020E0502030303020204" pitchFamily="34" charset="0"/>
            </a:endParaRPr>
          </a:p>
          <a:p>
            <a:endParaRPr lang="es-CL"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59</a:t>
            </a:fld>
            <a:endParaRPr lang="es-ES"/>
          </a:p>
        </p:txBody>
      </p:sp>
    </p:spTree>
    <p:extLst>
      <p:ext uri="{BB962C8B-B14F-4D97-AF65-F5344CB8AC3E}">
        <p14:creationId xmlns="" xmlns:p14="http://schemas.microsoft.com/office/powerpoint/2010/main" val="138872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latin typeface="Candara" panose="020E0502030303020204" pitchFamily="34" charset="0"/>
              </a:rPr>
              <a:t>Metodología</a:t>
            </a:r>
            <a:r>
              <a:rPr lang="en-US" b="1" dirty="0">
                <a:latin typeface="Candara" panose="020E0502030303020204" pitchFamily="34" charset="0"/>
              </a:rPr>
              <a:t> y </a:t>
            </a:r>
            <a:r>
              <a:rPr lang="en-US" b="1" dirty="0" err="1">
                <a:latin typeface="Candara" panose="020E0502030303020204" pitchFamily="34" charset="0"/>
              </a:rPr>
              <a:t>productos</a:t>
            </a:r>
            <a:r>
              <a:rPr lang="en-US" b="1" dirty="0">
                <a:latin typeface="Candara" panose="020E0502030303020204" pitchFamily="34" charset="0"/>
              </a:rPr>
              <a:t> </a:t>
            </a:r>
            <a:r>
              <a:rPr lang="en-US" b="1" dirty="0" err="1">
                <a:latin typeface="Candara" panose="020E0502030303020204" pitchFamily="34" charset="0"/>
              </a:rPr>
              <a:t>esperados</a:t>
            </a:r>
            <a:endParaRPr lang="es-CL" b="1" dirty="0">
              <a:latin typeface="Candara" panose="020E0502030303020204" pitchFamily="34" charset="0"/>
            </a:endParaRPr>
          </a:p>
        </p:txBody>
      </p:sp>
      <p:sp>
        <p:nvSpPr>
          <p:cNvPr id="3" name="Content Placeholder 2"/>
          <p:cNvSpPr>
            <a:spLocks noGrp="1"/>
          </p:cNvSpPr>
          <p:nvPr>
            <p:ph idx="1"/>
          </p:nvPr>
        </p:nvSpPr>
        <p:spPr>
          <a:xfrm>
            <a:off x="364067" y="1252604"/>
            <a:ext cx="8229600" cy="5240272"/>
          </a:xfrm>
        </p:spPr>
        <p:txBody>
          <a:bodyPr>
            <a:noAutofit/>
          </a:bodyPr>
          <a:lstStyle/>
          <a:p>
            <a:r>
              <a:rPr lang="en-US" sz="2200" b="1" dirty="0" err="1">
                <a:latin typeface="Candara" panose="020E0502030303020204" pitchFamily="34" charset="0"/>
              </a:rPr>
              <a:t>Metodología</a:t>
            </a:r>
            <a:r>
              <a:rPr lang="en-US" sz="2200" b="1" dirty="0">
                <a:latin typeface="Candara" panose="020E0502030303020204" pitchFamily="34" charset="0"/>
              </a:rPr>
              <a:t>: </a:t>
            </a:r>
            <a:r>
              <a:rPr lang="es-CL" sz="2200" dirty="0">
                <a:latin typeface="Candara" panose="020E0502030303020204" pitchFamily="34" charset="0"/>
              </a:rPr>
              <a:t>A la luz del ejercicio tipo DELPHI denominado consulta del Clima de la Igualdad en América Latina y el Caribe a 2030, desarrollado por el Instituto Latinoamericano de Planificación Económica y Social (ILPES), se expondrán secuencialmente tres de las etapas principales de un proceso prospectivo: </a:t>
            </a:r>
            <a:r>
              <a:rPr lang="es-CL" sz="2200" u="sng" dirty="0">
                <a:latin typeface="Candara" panose="020E0502030303020204" pitchFamily="34" charset="0"/>
              </a:rPr>
              <a:t>definición de un sistema de estudio, diseño de escenarios y construcción de estrategias. </a:t>
            </a:r>
            <a:r>
              <a:rPr lang="es-CL" sz="2200" dirty="0">
                <a:latin typeface="Candara" panose="020E0502030303020204" pitchFamily="34" charset="0"/>
              </a:rPr>
              <a:t>Concluida la exposición se les solicitará a los asistentes que elaboren iniciativas estratégicas orientadas a alcanzar un escenario apuesta pre definido.</a:t>
            </a:r>
          </a:p>
          <a:p>
            <a:pPr>
              <a:buNone/>
            </a:pPr>
            <a:endParaRPr lang="es-CL" sz="2200" dirty="0">
              <a:latin typeface="Candara" panose="020E0502030303020204" pitchFamily="34" charset="0"/>
            </a:endParaRPr>
          </a:p>
          <a:p>
            <a:r>
              <a:rPr lang="en-US" sz="2200" b="1" dirty="0" err="1">
                <a:latin typeface="Candara" panose="020E0502030303020204" pitchFamily="34" charset="0"/>
              </a:rPr>
              <a:t>Productos</a:t>
            </a:r>
            <a:r>
              <a:rPr lang="en-US" sz="2200" b="1" dirty="0">
                <a:latin typeface="Candara" panose="020E0502030303020204" pitchFamily="34" charset="0"/>
              </a:rPr>
              <a:t> </a:t>
            </a:r>
            <a:r>
              <a:rPr lang="en-US" sz="2200" b="1" dirty="0" err="1">
                <a:latin typeface="Candara" panose="020E0502030303020204" pitchFamily="34" charset="0"/>
              </a:rPr>
              <a:t>esperados</a:t>
            </a:r>
            <a:r>
              <a:rPr lang="en-US" sz="2200" b="1" dirty="0">
                <a:latin typeface="Candara" panose="020E0502030303020204" pitchFamily="34" charset="0"/>
              </a:rPr>
              <a:t>:</a:t>
            </a:r>
            <a:r>
              <a:rPr lang="es-CL" sz="2200" dirty="0">
                <a:latin typeface="Candara" panose="020E0502030303020204" pitchFamily="34" charset="0"/>
              </a:rPr>
              <a:t> Conjunto  de Iniciativas estratégicas para alcanzar un escenario apuesta de cara al desarrollo sostenible de América Latina y el Caribe al 2030</a:t>
            </a:r>
          </a:p>
          <a:p>
            <a:endParaRPr lang="es-CL" sz="2200" b="1" dirty="0">
              <a:latin typeface="Candara" panose="020E0502030303020204" pitchFamily="34" charset="0"/>
            </a:endParaRPr>
          </a:p>
        </p:txBody>
      </p:sp>
      <p:sp>
        <p:nvSpPr>
          <p:cNvPr id="4" name="Footer Placeholder 3"/>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a:t>
            </a:fld>
            <a:endParaRPr lang="es-ES"/>
          </a:p>
        </p:txBody>
      </p:sp>
    </p:spTree>
    <p:extLst>
      <p:ext uri="{BB962C8B-B14F-4D97-AF65-F5344CB8AC3E}">
        <p14:creationId xmlns="" xmlns:p14="http://schemas.microsoft.com/office/powerpoint/2010/main" val="2178596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55683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1.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83637008"/>
              </p:ext>
            </p:extLst>
          </p:nvPr>
        </p:nvGraphicFramePr>
        <p:xfrm>
          <a:off x="457200" y="2209851"/>
          <a:ext cx="8229600" cy="420433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lvl="0"/>
                      <a:r>
                        <a:rPr lang="es-CL" sz="1800" dirty="0"/>
                        <a:t>1. Desarrollar acuerdos de cooperación e integración económica regional que propicien el incremento de la productividad, logrando aumentar significativamente los intercambios comerciales de productos y servicios con valor agregado.</a:t>
                      </a:r>
                      <a:endParaRPr lang="en-US" sz="1800" dirty="0">
                        <a:solidFill>
                          <a:schemeClr val="tx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61</a:t>
            </a:fld>
            <a:endParaRPr lang="es-ES"/>
          </a:p>
        </p:txBody>
      </p:sp>
      <p:sp>
        <p:nvSpPr>
          <p:cNvPr id="6" name="TextBox 5"/>
          <p:cNvSpPr txBox="1"/>
          <p:nvPr/>
        </p:nvSpPr>
        <p:spPr>
          <a:xfrm>
            <a:off x="724278" y="1099630"/>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602496"/>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estratégico 1 </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31408747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2.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542499822"/>
              </p:ext>
            </p:extLst>
          </p:nvPr>
        </p:nvGraphicFramePr>
        <p:xfrm>
          <a:off x="400991" y="2208675"/>
          <a:ext cx="8229600" cy="420433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chemeClr val="bg1"/>
                          </a:solidFill>
                        </a:rPr>
                        <a:t>2. </a:t>
                      </a:r>
                      <a:r>
                        <a:rPr lang="es-CL" sz="1800" b="1" dirty="0">
                          <a:solidFill>
                            <a:schemeClr val="bg1"/>
                          </a:solidFill>
                        </a:rPr>
                        <a:t>Profundizar en la implementación de la Reforma de la Gestión del Gasto Público con Enfoque de Resultados en los países, haciendo más eficiente el gasto público y generando un gasto de mejor calidad y mayor impacto en el bienestar de la población.</a:t>
                      </a:r>
                      <a:endParaRPr lang="en-US" sz="1800" dirty="0">
                        <a:solidFill>
                          <a:schemeClr val="bg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solidFill>
                            <a:schemeClr val="tx1"/>
                          </a:solidFill>
                        </a:rPr>
                        <a:t>Fortaleza</a:t>
                      </a:r>
                      <a:r>
                        <a:rPr lang="en-US" baseline="0" dirty="0">
                          <a:solidFill>
                            <a:schemeClr val="tx1"/>
                          </a:solidFill>
                        </a:rPr>
                        <a:t> 1</a:t>
                      </a:r>
                      <a:endParaRPr lang="es-CL" dirty="0">
                        <a:solidFill>
                          <a:schemeClr val="tx1"/>
                        </a:solidFill>
                        <a:latin typeface="Candara" panose="020E0502030303020204" pitchFamily="34" charset="0"/>
                      </a:endParaRPr>
                    </a:p>
                  </a:txBody>
                  <a:tcPr/>
                </a:tc>
                <a:tc>
                  <a:txBody>
                    <a:bodyPr/>
                    <a:lstStyle/>
                    <a:p>
                      <a:endParaRPr lang="es-CL" dirty="0">
                        <a:solidFill>
                          <a:schemeClr val="bg1"/>
                        </a:solidFill>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solidFill>
                            <a:schemeClr val="tx1"/>
                          </a:solidFill>
                        </a:rPr>
                        <a:t>Fortaleza 2</a:t>
                      </a:r>
                      <a:endParaRPr lang="es-CL" dirty="0">
                        <a:solidFill>
                          <a:schemeClr val="tx1"/>
                        </a:solidFill>
                        <a:latin typeface="Candara" panose="020E0502030303020204" pitchFamily="34" charset="0"/>
                      </a:endParaRPr>
                    </a:p>
                  </a:txBody>
                  <a:tcPr/>
                </a:tc>
                <a:tc>
                  <a:txBody>
                    <a:bodyPr/>
                    <a:lstStyle/>
                    <a:p>
                      <a:endParaRPr lang="es-CL">
                        <a:solidFill>
                          <a:schemeClr val="bg1"/>
                        </a:solidFil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solidFill>
                            <a:schemeClr val="tx1"/>
                          </a:solidFill>
                        </a:rPr>
                        <a:t>Oportunidad 1</a:t>
                      </a:r>
                      <a:endParaRPr lang="es-CL" dirty="0">
                        <a:solidFill>
                          <a:schemeClr val="tx1"/>
                        </a:solidFill>
                        <a:latin typeface="Candara" panose="020E0502030303020204" pitchFamily="34" charset="0"/>
                      </a:endParaRPr>
                    </a:p>
                  </a:txBody>
                  <a:tcPr/>
                </a:tc>
                <a:tc>
                  <a:txBody>
                    <a:bodyPr/>
                    <a:lstStyle/>
                    <a:p>
                      <a:endParaRPr lang="es-CL">
                        <a:solidFill>
                          <a:schemeClr val="bg1"/>
                        </a:solidFil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solidFill>
                            <a:schemeClr val="tx1"/>
                          </a:solidFill>
                        </a:rPr>
                        <a:t>Oportunidad 2</a:t>
                      </a:r>
                      <a:endParaRPr lang="es-CL" dirty="0">
                        <a:solidFill>
                          <a:schemeClr val="tx1"/>
                        </a:solidFill>
                        <a:latin typeface="Candara" panose="020E0502030303020204" pitchFamily="34" charset="0"/>
                      </a:endParaRPr>
                    </a:p>
                  </a:txBody>
                  <a:tcPr/>
                </a:tc>
                <a:tc>
                  <a:txBody>
                    <a:bodyPr/>
                    <a:lstStyle/>
                    <a:p>
                      <a:endParaRPr lang="es-CL">
                        <a:solidFill>
                          <a:schemeClr val="bg1"/>
                        </a:solidFil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solidFill>
                            <a:schemeClr val="tx1"/>
                          </a:solidFill>
                        </a:rPr>
                        <a:t>Debilidad 1</a:t>
                      </a:r>
                      <a:endParaRPr lang="es-CL" dirty="0">
                        <a:solidFill>
                          <a:schemeClr val="tx1"/>
                        </a:solidFill>
                        <a:latin typeface="Candara" panose="020E0502030303020204" pitchFamily="34" charset="0"/>
                      </a:endParaRPr>
                    </a:p>
                  </a:txBody>
                  <a:tcPr/>
                </a:tc>
                <a:tc>
                  <a:txBody>
                    <a:bodyPr/>
                    <a:lstStyle/>
                    <a:p>
                      <a:endParaRPr lang="es-CL">
                        <a:solidFill>
                          <a:schemeClr val="bg1"/>
                        </a:solidFil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solidFill>
                            <a:schemeClr val="tx1"/>
                          </a:solidFill>
                        </a:rPr>
                        <a:t>Debilidad 2</a:t>
                      </a:r>
                      <a:endParaRPr lang="es-CL" dirty="0">
                        <a:solidFill>
                          <a:schemeClr val="tx1"/>
                        </a:solidFill>
                        <a:latin typeface="Candara" panose="020E0502030303020204" pitchFamily="34" charset="0"/>
                      </a:endParaRPr>
                    </a:p>
                  </a:txBody>
                  <a:tcPr/>
                </a:tc>
                <a:tc>
                  <a:txBody>
                    <a:bodyPr/>
                    <a:lstStyle/>
                    <a:p>
                      <a:endParaRPr lang="es-CL">
                        <a:solidFill>
                          <a:schemeClr val="bg1"/>
                        </a:solidFil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solidFill>
                            <a:schemeClr val="tx1"/>
                          </a:solidFill>
                        </a:rPr>
                        <a:t>Amenaza 1</a:t>
                      </a:r>
                      <a:endParaRPr lang="es-CL" dirty="0">
                        <a:solidFill>
                          <a:schemeClr val="tx1"/>
                        </a:solidFill>
                        <a:latin typeface="Candara" panose="020E0502030303020204" pitchFamily="34" charset="0"/>
                      </a:endParaRPr>
                    </a:p>
                  </a:txBody>
                  <a:tcPr/>
                </a:tc>
                <a:tc>
                  <a:txBody>
                    <a:bodyPr/>
                    <a:lstStyle/>
                    <a:p>
                      <a:endParaRPr lang="es-CL" dirty="0">
                        <a:solidFill>
                          <a:schemeClr val="bg1"/>
                        </a:solidFill>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solidFill>
                            <a:schemeClr val="tx1"/>
                          </a:solidFill>
                        </a:rPr>
                        <a:t>Amenaza 2</a:t>
                      </a:r>
                      <a:endParaRPr lang="es-CL" dirty="0">
                        <a:solidFill>
                          <a:schemeClr val="tx1"/>
                        </a:solidFill>
                        <a:latin typeface="Candara" panose="020E0502030303020204" pitchFamily="34" charset="0"/>
                      </a:endParaRPr>
                    </a:p>
                  </a:txBody>
                  <a:tcPr/>
                </a:tc>
                <a:tc>
                  <a:txBody>
                    <a:bodyPr/>
                    <a:lstStyle/>
                    <a:p>
                      <a:endParaRPr lang="es-CL" dirty="0">
                        <a:solidFill>
                          <a:schemeClr val="bg1"/>
                        </a:solidFill>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62</a:t>
            </a:fld>
            <a:endParaRPr lang="es-ES"/>
          </a:p>
        </p:txBody>
      </p:sp>
      <p:sp>
        <p:nvSpPr>
          <p:cNvPr id="6" name="TextBox 5"/>
          <p:cNvSpPr txBox="1"/>
          <p:nvPr/>
        </p:nvSpPr>
        <p:spPr>
          <a:xfrm>
            <a:off x="724278" y="1099630"/>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602496"/>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a:t>
            </a:r>
            <a:r>
              <a:rPr lang="en-US" sz="1600" b="1" dirty="0" err="1">
                <a:solidFill>
                  <a:schemeClr val="tx1"/>
                </a:solidFill>
                <a:latin typeface="Candara" panose="020E0502030303020204" pitchFamily="34" charset="0"/>
              </a:rPr>
              <a:t>estratégico</a:t>
            </a:r>
            <a:r>
              <a:rPr lang="en-US" sz="1600" b="1" dirty="0">
                <a:solidFill>
                  <a:schemeClr val="tx1"/>
                </a:solidFill>
                <a:latin typeface="Candara" panose="020E0502030303020204" pitchFamily="34" charset="0"/>
              </a:rPr>
              <a:t> 2</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3340398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3.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33985423"/>
              </p:ext>
            </p:extLst>
          </p:nvPr>
        </p:nvGraphicFramePr>
        <p:xfrm>
          <a:off x="457200" y="2347011"/>
          <a:ext cx="8229600" cy="393001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chemeClr val="bg1"/>
                          </a:solidFill>
                        </a:rPr>
                        <a:t>3. </a:t>
                      </a:r>
                      <a:r>
                        <a:rPr lang="es-CL" sz="1800" b="1" dirty="0">
                          <a:solidFill>
                            <a:schemeClr val="bg1"/>
                          </a:solidFill>
                        </a:rPr>
                        <a:t>Aumento progresivo en el gasto público en educación, investigación, ciencia y tecnología, logrando mejoras en las coberturas y la calidad de la educación en todos los niveles y formando sociedades y economías del conocimiento.</a:t>
                      </a:r>
                      <a:endParaRPr lang="en-US" sz="1800" dirty="0">
                        <a:solidFill>
                          <a:schemeClr val="bg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63</a:t>
            </a:fld>
            <a:endParaRPr lang="es-ES"/>
          </a:p>
        </p:txBody>
      </p:sp>
      <p:sp>
        <p:nvSpPr>
          <p:cNvPr id="6" name="TextBox 5"/>
          <p:cNvSpPr txBox="1"/>
          <p:nvPr/>
        </p:nvSpPr>
        <p:spPr>
          <a:xfrm>
            <a:off x="724278" y="1099630"/>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602496"/>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a:t>
            </a:r>
            <a:r>
              <a:rPr lang="en-US" sz="1600" b="1" dirty="0" err="1">
                <a:solidFill>
                  <a:schemeClr val="tx1"/>
                </a:solidFill>
                <a:latin typeface="Candara" panose="020E0502030303020204" pitchFamily="34" charset="0"/>
              </a:rPr>
              <a:t>estratégico</a:t>
            </a:r>
            <a:r>
              <a:rPr lang="en-US" sz="1600" b="1" dirty="0">
                <a:solidFill>
                  <a:schemeClr val="tx1"/>
                </a:solidFill>
                <a:latin typeface="Candara" panose="020E0502030303020204" pitchFamily="34" charset="0"/>
              </a:rPr>
              <a:t> 3 </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3354498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4.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52367118"/>
              </p:ext>
            </p:extLst>
          </p:nvPr>
        </p:nvGraphicFramePr>
        <p:xfrm>
          <a:off x="400991" y="2274306"/>
          <a:ext cx="8229600" cy="420433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chemeClr val="bg1"/>
                          </a:solidFill>
                        </a:rPr>
                        <a:t>4. </a:t>
                      </a:r>
                      <a:r>
                        <a:rPr lang="es-CL" sz="1800" b="1" dirty="0">
                          <a:solidFill>
                            <a:schemeClr val="bg1"/>
                          </a:solidFill>
                        </a:rPr>
                        <a:t>Transitar hacia la implementación de políticas públicas de Estado que permitan la gobernabilidad de los recursos naturales y su uso racional y eficiente. Logrando la </a:t>
                      </a:r>
                      <a:r>
                        <a:rPr lang="es-CL" sz="1800" b="1" dirty="0" err="1">
                          <a:solidFill>
                            <a:schemeClr val="bg1"/>
                          </a:solidFill>
                        </a:rPr>
                        <a:t>operativización</a:t>
                      </a:r>
                      <a:r>
                        <a:rPr lang="es-CL" sz="1800" b="1" dirty="0">
                          <a:solidFill>
                            <a:schemeClr val="bg1"/>
                          </a:solidFill>
                        </a:rPr>
                        <a:t> de acciones y normativas que garanticen el desarrollo económico y social preservando la naturaleza.</a:t>
                      </a:r>
                      <a:endParaRPr lang="en-US" sz="1800" dirty="0">
                        <a:solidFill>
                          <a:schemeClr val="bg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64</a:t>
            </a:fld>
            <a:endParaRPr lang="es-ES"/>
          </a:p>
        </p:txBody>
      </p:sp>
      <p:sp>
        <p:nvSpPr>
          <p:cNvPr id="6" name="TextBox 5"/>
          <p:cNvSpPr txBox="1"/>
          <p:nvPr/>
        </p:nvSpPr>
        <p:spPr>
          <a:xfrm>
            <a:off x="724278" y="1099630"/>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602496"/>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a:t>
            </a:r>
            <a:r>
              <a:rPr lang="en-US" sz="1600" b="1" dirty="0" err="1">
                <a:solidFill>
                  <a:schemeClr val="tx1"/>
                </a:solidFill>
                <a:latin typeface="Candara" panose="020E0502030303020204" pitchFamily="34" charset="0"/>
              </a:rPr>
              <a:t>estratégico</a:t>
            </a:r>
            <a:r>
              <a:rPr lang="en-US" sz="1600" b="1" dirty="0">
                <a:solidFill>
                  <a:schemeClr val="tx1"/>
                </a:solidFill>
                <a:latin typeface="Candara" panose="020E0502030303020204" pitchFamily="34" charset="0"/>
              </a:rPr>
              <a:t> 4</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21710768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5.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75910003"/>
              </p:ext>
            </p:extLst>
          </p:nvPr>
        </p:nvGraphicFramePr>
        <p:xfrm>
          <a:off x="400991" y="2335955"/>
          <a:ext cx="8229600" cy="420433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chemeClr val="bg1"/>
                          </a:solidFill>
                        </a:rPr>
                        <a:t>5. </a:t>
                      </a:r>
                      <a:r>
                        <a:rPr lang="es-CL" sz="1800" b="1" dirty="0">
                          <a:solidFill>
                            <a:schemeClr val="bg1"/>
                          </a:solidFill>
                        </a:rPr>
                        <a:t>Promover y crear los mecanismos e instancias de participación ciudadana en los asuntos públicos, en todos los niveles de la administración pública (gobierno central, y gobiernos locales), logrando así consolidar Estados democráticos en la región.</a:t>
                      </a:r>
                      <a:endParaRPr lang="en-US" sz="1800" dirty="0">
                        <a:solidFill>
                          <a:schemeClr val="bg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65</a:t>
            </a:fld>
            <a:endParaRPr lang="es-ES"/>
          </a:p>
        </p:txBody>
      </p:sp>
      <p:sp>
        <p:nvSpPr>
          <p:cNvPr id="6" name="TextBox 5"/>
          <p:cNvSpPr txBox="1"/>
          <p:nvPr/>
        </p:nvSpPr>
        <p:spPr>
          <a:xfrm>
            <a:off x="724278" y="1099630"/>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602496"/>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a:t>
            </a:r>
            <a:r>
              <a:rPr lang="en-US" sz="1600" b="1" dirty="0" err="1">
                <a:solidFill>
                  <a:schemeClr val="tx1"/>
                </a:solidFill>
                <a:latin typeface="Candara" panose="020E0502030303020204" pitchFamily="34" charset="0"/>
              </a:rPr>
              <a:t>estratégico</a:t>
            </a:r>
            <a:r>
              <a:rPr lang="en-US" sz="1600" b="1" dirty="0">
                <a:solidFill>
                  <a:schemeClr val="tx1"/>
                </a:solidFill>
                <a:latin typeface="Candara" panose="020E0502030303020204" pitchFamily="34" charset="0"/>
              </a:rPr>
              <a:t> 5</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34018619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b="1" dirty="0">
                <a:latin typeface="Candara" panose="020E0502030303020204" pitchFamily="34" charset="0"/>
              </a:rPr>
              <a:t>Grupo</a:t>
            </a:r>
            <a:r>
              <a:rPr lang="en-US" b="1" dirty="0">
                <a:latin typeface="Candara" panose="020E0502030303020204" pitchFamily="34" charset="0"/>
              </a:rPr>
              <a:t> 6. </a:t>
            </a:r>
            <a:r>
              <a:rPr lang="es-MX" b="1" dirty="0">
                <a:latin typeface="Candara" panose="020E0502030303020204" pitchFamily="34" charset="0"/>
              </a:rPr>
              <a:t>Análisis</a:t>
            </a:r>
            <a:r>
              <a:rPr lang="en-US" b="1" dirty="0">
                <a:latin typeface="Candara" panose="020E0502030303020204" pitchFamily="34" charset="0"/>
              </a:rPr>
              <a:t> FODA</a:t>
            </a:r>
            <a:endParaRPr lang="es-CL" b="1" dirty="0">
              <a:latin typeface="Candara" panose="020E0502030303020204"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73936953"/>
              </p:ext>
            </p:extLst>
          </p:nvPr>
        </p:nvGraphicFramePr>
        <p:xfrm>
          <a:off x="457200" y="2105362"/>
          <a:ext cx="8229600" cy="4478655"/>
        </p:xfrm>
        <a:graphic>
          <a:graphicData uri="http://schemas.openxmlformats.org/drawingml/2006/table">
            <a:tbl>
              <a:tblPr firstRow="1" bandRow="1">
                <a:tableStyleId>{073A0DAA-6AF3-43AB-8588-CEC1D06C72B9}</a:tableStyleId>
              </a:tblPr>
              <a:tblGrid>
                <a:gridCol w="1788059">
                  <a:extLst>
                    <a:ext uri="{9D8B030D-6E8A-4147-A177-3AD203B41FA5}">
                      <a16:colId xmlns="" xmlns:a16="http://schemas.microsoft.com/office/drawing/2014/main" val="20000"/>
                    </a:ext>
                  </a:extLst>
                </a:gridCol>
                <a:gridCol w="6441541">
                  <a:extLst>
                    <a:ext uri="{9D8B030D-6E8A-4147-A177-3AD203B41FA5}">
                      <a16:colId xmlns="" xmlns:a16="http://schemas.microsoft.com/office/drawing/2014/main" val="20001"/>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L" sz="1800" dirty="0">
                          <a:solidFill>
                            <a:schemeClr val="bg1"/>
                          </a:solidFill>
                        </a:rPr>
                        <a:t>6. </a:t>
                      </a:r>
                      <a:r>
                        <a:rPr lang="es-CL" sz="1800" b="1" dirty="0">
                          <a:solidFill>
                            <a:schemeClr val="bg1"/>
                          </a:solidFill>
                        </a:rPr>
                        <a:t>Avanzar en la incorporación de la perspectiva de género en todos los programas, acciones y políticas de Estado, logrando acciones afirmativas para las mujeres que permitan reducir las brechas de desigualdad entre mujeres y hombres y que redunden en su efectiva participación en la vida económica, social y política.</a:t>
                      </a:r>
                      <a:endParaRPr lang="en-US" sz="1800" dirty="0">
                        <a:solidFill>
                          <a:schemeClr val="bg1"/>
                        </a:solidFill>
                      </a:endParaRPr>
                    </a:p>
                  </a:txBody>
                  <a:tcPr/>
                </a:tc>
                <a:tc hMerge="1">
                  <a:txBody>
                    <a:bodyPr/>
                    <a:lstStyle/>
                    <a:p>
                      <a:endParaRPr lang="es-CL" dirty="0"/>
                    </a:p>
                  </a:txBody>
                  <a:tcPr/>
                </a:tc>
                <a:extLst>
                  <a:ext uri="{0D108BD9-81ED-4DB2-BD59-A6C34878D82A}">
                    <a16:rowId xmlns="" xmlns:a16="http://schemas.microsoft.com/office/drawing/2014/main" val="10000"/>
                  </a:ext>
                </a:extLst>
              </a:tr>
              <a:tr h="370840">
                <a:tc>
                  <a:txBody>
                    <a:bodyPr/>
                    <a:lstStyle/>
                    <a:p>
                      <a:r>
                        <a:rPr lang="en-US" dirty="0"/>
                        <a:t>Fortaleza</a:t>
                      </a:r>
                      <a:r>
                        <a:rPr lang="en-US" baseline="0" dirty="0"/>
                        <a:t>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1"/>
                  </a:ext>
                </a:extLst>
              </a:tr>
              <a:tr h="370840">
                <a:tc>
                  <a:txBody>
                    <a:bodyPr/>
                    <a:lstStyle/>
                    <a:p>
                      <a:r>
                        <a:rPr lang="en-US" dirty="0"/>
                        <a:t>Fortaleza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2"/>
                  </a:ext>
                </a:extLst>
              </a:tr>
              <a:tr h="370840">
                <a:tc>
                  <a:txBody>
                    <a:bodyPr/>
                    <a:lstStyle/>
                    <a:p>
                      <a:r>
                        <a:rPr lang="en-US" dirty="0"/>
                        <a:t>Oportunidad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3"/>
                  </a:ext>
                </a:extLst>
              </a:tr>
              <a:tr h="370840">
                <a:tc>
                  <a:txBody>
                    <a:bodyPr/>
                    <a:lstStyle/>
                    <a:p>
                      <a:r>
                        <a:rPr lang="en-US" dirty="0"/>
                        <a:t>Oportunidad 2</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4"/>
                  </a:ext>
                </a:extLst>
              </a:tr>
              <a:tr h="370840">
                <a:tc>
                  <a:txBody>
                    <a:bodyPr/>
                    <a:lstStyle/>
                    <a:p>
                      <a:r>
                        <a:rPr lang="en-US" dirty="0"/>
                        <a:t>Debilidad 1</a:t>
                      </a:r>
                      <a:endParaRPr lang="es-CL" dirty="0">
                        <a:latin typeface="Candara" panose="020E0502030303020204" pitchFamily="34" charset="0"/>
                      </a:endParaRPr>
                    </a:p>
                  </a:txBody>
                  <a:tcPr/>
                </a:tc>
                <a:tc>
                  <a:txBody>
                    <a:bodyPr/>
                    <a:lstStyle/>
                    <a:p>
                      <a:endParaRPr lang="es-CL">
                        <a:latin typeface="Candara" panose="020E0502030303020204" pitchFamily="34" charset="0"/>
                      </a:endParaRPr>
                    </a:p>
                  </a:txBody>
                  <a:tcPr/>
                </a:tc>
                <a:extLst>
                  <a:ext uri="{0D108BD9-81ED-4DB2-BD59-A6C34878D82A}">
                    <a16:rowId xmlns="" xmlns:a16="http://schemas.microsoft.com/office/drawing/2014/main" val="10005"/>
                  </a:ext>
                </a:extLst>
              </a:tr>
              <a:tr h="419735">
                <a:tc>
                  <a:txBody>
                    <a:bodyPr/>
                    <a:lstStyle/>
                    <a:p>
                      <a:r>
                        <a:rPr lang="en-US" dirty="0"/>
                        <a:t>Debilidad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6"/>
                  </a:ext>
                </a:extLst>
              </a:tr>
              <a:tr h="370840">
                <a:tc>
                  <a:txBody>
                    <a:bodyPr/>
                    <a:lstStyle/>
                    <a:p>
                      <a:r>
                        <a:rPr lang="en-US" dirty="0"/>
                        <a:t>Amenaza 1</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7"/>
                  </a:ext>
                </a:extLst>
              </a:tr>
              <a:tr h="370840">
                <a:tc>
                  <a:txBody>
                    <a:bodyPr/>
                    <a:lstStyle/>
                    <a:p>
                      <a:r>
                        <a:rPr lang="en-US" dirty="0"/>
                        <a:t>Amenaza 2</a:t>
                      </a:r>
                      <a:endParaRPr lang="es-CL" dirty="0">
                        <a:latin typeface="Candara" panose="020E0502030303020204" pitchFamily="34" charset="0"/>
                      </a:endParaRPr>
                    </a:p>
                  </a:txBody>
                  <a:tcPr/>
                </a:tc>
                <a:tc>
                  <a:txBody>
                    <a:bodyPr/>
                    <a:lstStyle/>
                    <a:p>
                      <a:endParaRPr lang="es-CL" dirty="0">
                        <a:latin typeface="Candara" panose="020E0502030303020204" pitchFamily="34" charset="0"/>
                      </a:endParaRPr>
                    </a:p>
                  </a:txBody>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s-ES_tradnl"/>
              <a:t>Taller Planificación Prospectiva CEPAL-ILPES</a:t>
            </a:r>
            <a:endParaRPr lang="es-ES"/>
          </a:p>
        </p:txBody>
      </p:sp>
      <p:sp>
        <p:nvSpPr>
          <p:cNvPr id="5" name="Slide Number Placeholder 4"/>
          <p:cNvSpPr>
            <a:spLocks noGrp="1"/>
          </p:cNvSpPr>
          <p:nvPr>
            <p:ph type="sldNum" sz="quarter" idx="12"/>
          </p:nvPr>
        </p:nvSpPr>
        <p:spPr/>
        <p:txBody>
          <a:bodyPr/>
          <a:lstStyle/>
          <a:p>
            <a:fld id="{6FA07E81-0E39-814A-9B61-69349160A62E}" type="slidenum">
              <a:rPr lang="es-ES" smtClean="0"/>
              <a:pPr/>
              <a:t>66</a:t>
            </a:fld>
            <a:endParaRPr lang="es-ES"/>
          </a:p>
        </p:txBody>
      </p:sp>
      <p:sp>
        <p:nvSpPr>
          <p:cNvPr id="6" name="TextBox 5"/>
          <p:cNvSpPr txBox="1"/>
          <p:nvPr/>
        </p:nvSpPr>
        <p:spPr>
          <a:xfrm>
            <a:off x="724278" y="1036259"/>
            <a:ext cx="7822194" cy="476071"/>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b="1" dirty="0">
                <a:latin typeface="Candara" panose="020E0502030303020204" pitchFamily="34" charset="0"/>
              </a:rPr>
              <a:t>Escenario Apuesta: Desarollo Sostenible en ALC al 2030</a:t>
            </a:r>
            <a:endParaRPr lang="es-CL" sz="1600" b="1" dirty="0">
              <a:latin typeface="Candara" panose="020E0502030303020204" pitchFamily="34" charset="0"/>
            </a:endParaRPr>
          </a:p>
        </p:txBody>
      </p:sp>
      <p:sp>
        <p:nvSpPr>
          <p:cNvPr id="7" name="TextBox 6"/>
          <p:cNvSpPr txBox="1"/>
          <p:nvPr/>
        </p:nvSpPr>
        <p:spPr>
          <a:xfrm>
            <a:off x="1064533" y="1539125"/>
            <a:ext cx="6902516" cy="476071"/>
          </a:xfrm>
          <a:prstGeom prst="ellipse">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b="1" dirty="0">
                <a:solidFill>
                  <a:schemeClr val="tx1"/>
                </a:solidFill>
                <a:latin typeface="Candara" panose="020E0502030303020204" pitchFamily="34" charset="0"/>
              </a:rPr>
              <a:t>Objetivo </a:t>
            </a:r>
            <a:r>
              <a:rPr lang="en-US" sz="1600" b="1" dirty="0" err="1">
                <a:solidFill>
                  <a:schemeClr val="tx1"/>
                </a:solidFill>
                <a:latin typeface="Candara" panose="020E0502030303020204" pitchFamily="34" charset="0"/>
              </a:rPr>
              <a:t>estratégico</a:t>
            </a:r>
            <a:r>
              <a:rPr lang="en-US" sz="1600" b="1" dirty="0">
                <a:solidFill>
                  <a:schemeClr val="tx1"/>
                </a:solidFill>
                <a:latin typeface="Candara" panose="020E0502030303020204" pitchFamily="34" charset="0"/>
              </a:rPr>
              <a:t> 6</a:t>
            </a:r>
            <a:endParaRPr lang="es-CL" sz="1600" b="1" dirty="0">
              <a:solidFill>
                <a:schemeClr val="tx1"/>
              </a:solidFill>
              <a:latin typeface="Candara" panose="020E0502030303020204" pitchFamily="34" charset="0"/>
            </a:endParaRPr>
          </a:p>
        </p:txBody>
      </p:sp>
    </p:spTree>
    <p:extLst>
      <p:ext uri="{BB962C8B-B14F-4D97-AF65-F5344CB8AC3E}">
        <p14:creationId xmlns="" xmlns:p14="http://schemas.microsoft.com/office/powerpoint/2010/main" val="413556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4000" dirty="0">
                <a:latin typeface="Candara" panose="020E0502030303020204" pitchFamily="34" charset="0"/>
              </a:rPr>
              <a:t>Planificación Prospectiva</a:t>
            </a:r>
            <a:endParaRPr lang="es-ES" sz="4000" dirty="0">
              <a:latin typeface="Candara" panose="020E0502030303020204" pitchFamily="34" charset="0"/>
            </a:endParaRPr>
          </a:p>
        </p:txBody>
      </p:sp>
      <p:sp>
        <p:nvSpPr>
          <p:cNvPr id="3" name="Subtítulo 2"/>
          <p:cNvSpPr>
            <a:spLocks noGrp="1"/>
          </p:cNvSpPr>
          <p:nvPr>
            <p:ph type="subTitle" idx="1"/>
          </p:nvPr>
        </p:nvSpPr>
        <p:spPr>
          <a:xfrm>
            <a:off x="1371600" y="3252839"/>
            <a:ext cx="6595450" cy="644832"/>
          </a:xfrm>
        </p:spPr>
        <p:txBody>
          <a:bodyPr>
            <a:noAutofit/>
          </a:bodyPr>
          <a:lstStyle/>
          <a:p>
            <a:r>
              <a:rPr lang="es-ES" sz="4000" b="1" dirty="0">
                <a:latin typeface="Candara" panose="020E0502030303020204" pitchFamily="34" charset="0"/>
              </a:rPr>
              <a:t>Introducción a la prospectiva</a:t>
            </a:r>
          </a:p>
        </p:txBody>
      </p:sp>
      <p:sp>
        <p:nvSpPr>
          <p:cNvPr id="4" name="Marcador de pie de página 3"/>
          <p:cNvSpPr>
            <a:spLocks noGrp="1"/>
          </p:cNvSpPr>
          <p:nvPr>
            <p:ph type="ftr" sz="quarter" idx="3"/>
          </p:nvPr>
        </p:nvSpPr>
        <p:spPr/>
        <p:txBody>
          <a:bodyPr/>
          <a:lstStyle/>
          <a:p>
            <a:r>
              <a:rPr lang="es-ES_tradnl"/>
              <a:t>Taller Planificación Prospectiva CEPAL-ILPES</a:t>
            </a:r>
            <a:endParaRPr lang="es-ES" dirty="0"/>
          </a:p>
        </p:txBody>
      </p:sp>
      <p:sp>
        <p:nvSpPr>
          <p:cNvPr id="5" name="Marcador de número de diapositiva 4"/>
          <p:cNvSpPr>
            <a:spLocks noGrp="1"/>
          </p:cNvSpPr>
          <p:nvPr>
            <p:ph type="sldNum" sz="quarter" idx="4"/>
          </p:nvPr>
        </p:nvSpPr>
        <p:spPr/>
        <p:txBody>
          <a:bodyPr/>
          <a:lstStyle/>
          <a:p>
            <a:fld id="{6FA07E81-0E39-814A-9B61-69349160A62E}" type="slidenum">
              <a:rPr lang="es-ES" smtClean="0"/>
              <a:pPr/>
              <a:t>7</a:t>
            </a:fld>
            <a:endParaRPr lang="es-ES" dirty="0"/>
          </a:p>
        </p:txBody>
      </p:sp>
    </p:spTree>
    <p:extLst>
      <p:ext uri="{BB962C8B-B14F-4D97-AF65-F5344CB8AC3E}">
        <p14:creationId xmlns="" xmlns:p14="http://schemas.microsoft.com/office/powerpoint/2010/main" val="72746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s-ES_tradnl"/>
              <a:t>Taller Planificación Prospectiva CEPAL-ILPES</a:t>
            </a:r>
            <a:endParaRPr lang="es-ES" dirty="0"/>
          </a:p>
        </p:txBody>
      </p:sp>
      <p:sp>
        <p:nvSpPr>
          <p:cNvPr id="5" name="Slide Number Placeholder 4"/>
          <p:cNvSpPr>
            <a:spLocks noGrp="1"/>
          </p:cNvSpPr>
          <p:nvPr>
            <p:ph type="sldNum" sz="quarter" idx="12"/>
          </p:nvPr>
        </p:nvSpPr>
        <p:spPr/>
        <p:txBody>
          <a:bodyPr/>
          <a:lstStyle/>
          <a:p>
            <a:fld id="{6FA07E81-0E39-814A-9B61-69349160A62E}" type="slidenum">
              <a:rPr lang="es-ES" smtClean="0"/>
              <a:pPr/>
              <a:t>8</a:t>
            </a:fld>
            <a:endParaRPr lang="es-ES" dirty="0"/>
          </a:p>
        </p:txBody>
      </p:sp>
      <p:sp>
        <p:nvSpPr>
          <p:cNvPr id="6" name="Title 5"/>
          <p:cNvSpPr>
            <a:spLocks noGrp="1"/>
          </p:cNvSpPr>
          <p:nvPr>
            <p:ph type="title"/>
          </p:nvPr>
        </p:nvSpPr>
        <p:spPr/>
        <p:txBody>
          <a:bodyPr>
            <a:normAutofit fontScale="90000"/>
          </a:bodyPr>
          <a:lstStyle/>
          <a:p>
            <a:r>
              <a:rPr lang="en-US" b="1" dirty="0">
                <a:latin typeface="+mj-lt"/>
              </a:rPr>
              <a:t>PLANIFICACIÓN, PROSPECTIVA Y ESTRATEGIA </a:t>
            </a:r>
            <a:br>
              <a:rPr lang="en-US" b="1" dirty="0">
                <a:latin typeface="+mj-lt"/>
              </a:rPr>
            </a:br>
            <a:r>
              <a:rPr lang="en-US" b="1" dirty="0">
                <a:latin typeface="+mj-lt"/>
              </a:rPr>
              <a:t>(Michel Godet)</a:t>
            </a:r>
            <a:endParaRPr lang="en-US" dirty="0">
              <a:latin typeface="+mj-lt"/>
            </a:endParaRPr>
          </a:p>
        </p:txBody>
      </p:sp>
      <p:graphicFrame>
        <p:nvGraphicFramePr>
          <p:cNvPr id="7" name="Diagram 6"/>
          <p:cNvGraphicFramePr/>
          <p:nvPr>
            <p:extLst>
              <p:ext uri="{D42A27DB-BD31-4B8C-83A1-F6EECF244321}">
                <p14:modId xmlns="" xmlns:p14="http://schemas.microsoft.com/office/powerpoint/2010/main" val="1904226437"/>
              </p:ext>
            </p:extLst>
          </p:nvPr>
        </p:nvGraphicFramePr>
        <p:xfrm>
          <a:off x="457199" y="1004835"/>
          <a:ext cx="6672104" cy="494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83379" y="5188484"/>
            <a:ext cx="4572000" cy="646331"/>
          </a:xfrm>
          <a:prstGeom prst="rect">
            <a:avLst/>
          </a:prstGeom>
        </p:spPr>
        <p:txBody>
          <a:bodyPr>
            <a:spAutoFit/>
          </a:bodyPr>
          <a:lstStyle/>
          <a:p>
            <a:r>
              <a:rPr lang="en-US" i="1" dirty="0">
                <a:latin typeface="Candara" panose="020E0502030303020204" pitchFamily="34" charset="0"/>
              </a:rPr>
              <a:t>“</a:t>
            </a:r>
            <a:r>
              <a:rPr lang="en-US" i="1" dirty="0" err="1">
                <a:latin typeface="Candara" panose="020E0502030303020204" pitchFamily="34" charset="0"/>
              </a:rPr>
              <a:t>Establecer</a:t>
            </a:r>
            <a:r>
              <a:rPr lang="en-US" i="1" dirty="0">
                <a:latin typeface="Candara" panose="020E0502030303020204" pitchFamily="34" charset="0"/>
              </a:rPr>
              <a:t> un plan y </a:t>
            </a:r>
            <a:r>
              <a:rPr lang="en-US" i="1" dirty="0" err="1">
                <a:latin typeface="Candara" panose="020E0502030303020204" pitchFamily="34" charset="0"/>
              </a:rPr>
              <a:t>los</a:t>
            </a:r>
            <a:r>
              <a:rPr lang="en-US" i="1" dirty="0">
                <a:latin typeface="Candara" panose="020E0502030303020204" pitchFamily="34" charset="0"/>
              </a:rPr>
              <a:t> </a:t>
            </a:r>
            <a:r>
              <a:rPr lang="en-US" i="1" dirty="0" err="1">
                <a:latin typeface="Candara" panose="020E0502030303020204" pitchFamily="34" charset="0"/>
              </a:rPr>
              <a:t>medios</a:t>
            </a:r>
            <a:r>
              <a:rPr lang="en-US" i="1" dirty="0">
                <a:latin typeface="Candara" panose="020E0502030303020204" pitchFamily="34" charset="0"/>
              </a:rPr>
              <a:t> </a:t>
            </a:r>
            <a:r>
              <a:rPr lang="es-ES" i="1" dirty="0">
                <a:latin typeface="Candara" panose="020E0502030303020204" pitchFamily="34" charset="0"/>
              </a:rPr>
              <a:t>necesarios para alcanzar un objetivo determinado"</a:t>
            </a:r>
            <a:endParaRPr lang="en-US" dirty="0">
              <a:latin typeface="Candara" panose="020E0502030303020204" pitchFamily="34" charset="0"/>
            </a:endParaRPr>
          </a:p>
        </p:txBody>
      </p:sp>
      <p:sp>
        <p:nvSpPr>
          <p:cNvPr id="9" name="Rectangle 8"/>
          <p:cNvSpPr/>
          <p:nvPr/>
        </p:nvSpPr>
        <p:spPr>
          <a:xfrm>
            <a:off x="4755379" y="1057931"/>
            <a:ext cx="4195187" cy="1569660"/>
          </a:xfrm>
          <a:prstGeom prst="rect">
            <a:avLst/>
          </a:prstGeom>
        </p:spPr>
        <p:txBody>
          <a:bodyPr wrap="square">
            <a:spAutoFit/>
          </a:bodyPr>
          <a:lstStyle/>
          <a:p>
            <a:r>
              <a:rPr lang="es-ES" sz="1600" i="1" dirty="0">
                <a:latin typeface="Candara" panose="020E0502030303020204" pitchFamily="34" charset="0"/>
              </a:rPr>
              <a:t>“Anticipación para esclarecer la acción, (Pierre </a:t>
            </a:r>
            <a:r>
              <a:rPr lang="es-ES" sz="1600" i="1" dirty="0" err="1">
                <a:latin typeface="Candara" panose="020E0502030303020204" pitchFamily="34" charset="0"/>
              </a:rPr>
              <a:t>Massé</a:t>
            </a:r>
            <a:r>
              <a:rPr lang="es-ES" sz="1600" i="1" dirty="0">
                <a:latin typeface="Candara" panose="020E0502030303020204" pitchFamily="34" charset="0"/>
              </a:rPr>
              <a:t>) tiene que ver con « ver de lejos , largo y profundo» (</a:t>
            </a:r>
            <a:r>
              <a:rPr lang="es-ES" sz="1600" i="1" dirty="0" err="1">
                <a:latin typeface="Candara" panose="020E0502030303020204" pitchFamily="34" charset="0"/>
              </a:rPr>
              <a:t>Gaston</a:t>
            </a:r>
            <a:r>
              <a:rPr lang="es-ES" sz="1600" i="1" dirty="0">
                <a:latin typeface="Candara" panose="020E0502030303020204" pitchFamily="34" charset="0"/>
              </a:rPr>
              <a:t> Berger), pero también con [innovación y conjunto (apropiación)]. La visión global, voluntaria y a largo plazo, se impone para dar sentido a la acción.</a:t>
            </a:r>
            <a:endParaRPr lang="en-US" sz="1600" i="1" dirty="0">
              <a:latin typeface="Candara" panose="020E0502030303020204" pitchFamily="34" charset="0"/>
            </a:endParaRPr>
          </a:p>
        </p:txBody>
      </p:sp>
      <p:sp>
        <p:nvSpPr>
          <p:cNvPr id="10" name="Rectangle 9"/>
          <p:cNvSpPr/>
          <p:nvPr/>
        </p:nvSpPr>
        <p:spPr>
          <a:xfrm>
            <a:off x="5186251" y="5170036"/>
            <a:ext cx="3500549" cy="1200329"/>
          </a:xfrm>
          <a:prstGeom prst="rect">
            <a:avLst/>
          </a:prstGeom>
        </p:spPr>
        <p:txBody>
          <a:bodyPr wrap="square">
            <a:spAutoFit/>
          </a:bodyPr>
          <a:lstStyle/>
          <a:p>
            <a:r>
              <a:rPr lang="es-ES" i="1" dirty="0">
                <a:latin typeface="Candara" panose="020E0502030303020204" pitchFamily="34" charset="0"/>
              </a:rPr>
              <a:t>“Conjunto de reglas de conducta de un actor que le permitan conseguir sus </a:t>
            </a:r>
            <a:r>
              <a:rPr lang="en-US" i="1" dirty="0" err="1">
                <a:latin typeface="Candara" panose="020E0502030303020204" pitchFamily="34" charset="0"/>
              </a:rPr>
              <a:t>objetivos</a:t>
            </a:r>
            <a:r>
              <a:rPr lang="en-US" i="1" dirty="0">
                <a:latin typeface="Candara" panose="020E0502030303020204" pitchFamily="34" charset="0"/>
              </a:rPr>
              <a:t> y </a:t>
            </a:r>
            <a:r>
              <a:rPr lang="en-US" i="1" dirty="0" err="1">
                <a:latin typeface="Candara" panose="020E0502030303020204" pitchFamily="34" charset="0"/>
              </a:rPr>
              <a:t>su</a:t>
            </a:r>
            <a:r>
              <a:rPr lang="en-US" i="1" dirty="0">
                <a:latin typeface="Candara" panose="020E0502030303020204" pitchFamily="34" charset="0"/>
              </a:rPr>
              <a:t> </a:t>
            </a:r>
            <a:r>
              <a:rPr lang="en-US" i="1" dirty="0" err="1">
                <a:latin typeface="Candara" panose="020E0502030303020204" pitchFamily="34" charset="0"/>
              </a:rPr>
              <a:t>proyecto</a:t>
            </a:r>
            <a:r>
              <a:rPr lang="en-US" i="1" dirty="0">
                <a:latin typeface="Candara" panose="020E0502030303020204" pitchFamily="34" charset="0"/>
              </a:rPr>
              <a:t>”</a:t>
            </a:r>
          </a:p>
        </p:txBody>
      </p:sp>
    </p:spTree>
    <p:extLst>
      <p:ext uri="{BB962C8B-B14F-4D97-AF65-F5344CB8AC3E}">
        <p14:creationId xmlns="" xmlns:p14="http://schemas.microsoft.com/office/powerpoint/2010/main" val="37362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05282" y="1257190"/>
            <a:ext cx="8229600" cy="4880564"/>
          </a:xfrm>
        </p:spPr>
        <p:txBody>
          <a:bodyPr>
            <a:normAutofit fontScale="55000" lnSpcReduction="20000"/>
          </a:bodyPr>
          <a:lstStyle/>
          <a:p>
            <a:pPr>
              <a:lnSpc>
                <a:spcPct val="120000"/>
              </a:lnSpc>
            </a:pPr>
            <a:r>
              <a:rPr lang="es-ES" b="1" u="sng" dirty="0">
                <a:latin typeface="+mj-lt"/>
              </a:rPr>
              <a:t>Planificación estratégica : </a:t>
            </a:r>
            <a:r>
              <a:rPr lang="es-ES" dirty="0">
                <a:latin typeface="+mj-lt"/>
              </a:rPr>
              <a:t>concepto aparecido a finales de los 60 (Igor </a:t>
            </a:r>
            <a:r>
              <a:rPr lang="es-ES" dirty="0" err="1">
                <a:latin typeface="+mj-lt"/>
              </a:rPr>
              <a:t>Ansoff</a:t>
            </a:r>
            <a:r>
              <a:rPr lang="es-ES" dirty="0">
                <a:latin typeface="+mj-lt"/>
              </a:rPr>
              <a:t>) para traducir el hecho de que la planificación debía tener en cuenta cada vez más las turbulencias del entorno (dicho estratégico) y adaptar, en consecuencia, sus objetivos.</a:t>
            </a:r>
          </a:p>
          <a:p>
            <a:pPr>
              <a:lnSpc>
                <a:spcPct val="120000"/>
              </a:lnSpc>
            </a:pPr>
            <a:endParaRPr lang="es-ES" dirty="0">
              <a:latin typeface="+mj-lt"/>
            </a:endParaRPr>
          </a:p>
          <a:p>
            <a:pPr>
              <a:lnSpc>
                <a:spcPct val="120000"/>
              </a:lnSpc>
            </a:pPr>
            <a:r>
              <a:rPr lang="es-ES" b="1" u="sng" dirty="0">
                <a:latin typeface="+mj-lt"/>
              </a:rPr>
              <a:t>Gestión estratégica : </a:t>
            </a:r>
            <a:r>
              <a:rPr lang="es-ES" dirty="0">
                <a:latin typeface="+mj-lt"/>
              </a:rPr>
              <a:t>concepto lanzado a mediados de los 70, siempre por Igor </a:t>
            </a:r>
            <a:r>
              <a:rPr lang="es-ES" dirty="0" err="1">
                <a:latin typeface="+mj-lt"/>
              </a:rPr>
              <a:t>Ansoff</a:t>
            </a:r>
            <a:r>
              <a:rPr lang="es-ES" dirty="0">
                <a:latin typeface="+mj-lt"/>
              </a:rPr>
              <a:t>, para establecer las condiciones que permitan a las estructuras y a las organizaciones adaptarse a un mundo cada vez más turbulento.</a:t>
            </a:r>
          </a:p>
          <a:p>
            <a:pPr>
              <a:lnSpc>
                <a:spcPct val="120000"/>
              </a:lnSpc>
            </a:pPr>
            <a:endParaRPr lang="es-ES" dirty="0">
              <a:latin typeface="+mj-lt"/>
            </a:endParaRPr>
          </a:p>
          <a:p>
            <a:pPr>
              <a:lnSpc>
                <a:spcPct val="120000"/>
              </a:lnSpc>
            </a:pPr>
            <a:r>
              <a:rPr lang="es-ES" b="1" u="sng" dirty="0">
                <a:latin typeface="+mj-lt"/>
              </a:rPr>
              <a:t>Prospectiva estratégica : </a:t>
            </a:r>
            <a:r>
              <a:rPr lang="es-ES" dirty="0">
                <a:latin typeface="+mj-lt"/>
              </a:rPr>
              <a:t>concepto de los años 90 donde la anticipación de la prospectiva se pone al servicio de la acción estratégica y proyecto de la empresa.</a:t>
            </a:r>
          </a:p>
          <a:p>
            <a:pPr>
              <a:lnSpc>
                <a:spcPct val="120000"/>
              </a:lnSpc>
            </a:pPr>
            <a:endParaRPr lang="es-ES" dirty="0">
              <a:latin typeface="+mj-lt"/>
            </a:endParaRPr>
          </a:p>
          <a:p>
            <a:pPr>
              <a:lnSpc>
                <a:spcPct val="120000"/>
              </a:lnSpc>
            </a:pPr>
            <a:r>
              <a:rPr lang="es-ES" b="1" u="sng" dirty="0">
                <a:latin typeface="+mj-lt"/>
              </a:rPr>
              <a:t>Planificación prospectiva:</a:t>
            </a:r>
            <a:endParaRPr lang="en-US" dirty="0">
              <a:latin typeface="+mj-lt"/>
            </a:endParaRPr>
          </a:p>
        </p:txBody>
      </p:sp>
      <p:sp>
        <p:nvSpPr>
          <p:cNvPr id="2" name="Footer Placeholder 1"/>
          <p:cNvSpPr>
            <a:spLocks noGrp="1"/>
          </p:cNvSpPr>
          <p:nvPr>
            <p:ph type="ftr" sz="quarter" idx="11"/>
          </p:nvPr>
        </p:nvSpPr>
        <p:spPr/>
        <p:txBody>
          <a:bodyPr/>
          <a:lstStyle/>
          <a:p>
            <a:r>
              <a:rPr lang="es-ES_tradnl"/>
              <a:t>Taller Planificación Prospectiva CEPAL-ILPES</a:t>
            </a:r>
            <a:endParaRPr lang="es-ES"/>
          </a:p>
        </p:txBody>
      </p:sp>
      <p:sp>
        <p:nvSpPr>
          <p:cNvPr id="3" name="Slide Number Placeholder 2"/>
          <p:cNvSpPr>
            <a:spLocks noGrp="1"/>
          </p:cNvSpPr>
          <p:nvPr>
            <p:ph type="sldNum" sz="quarter" idx="12"/>
          </p:nvPr>
        </p:nvSpPr>
        <p:spPr/>
        <p:txBody>
          <a:bodyPr/>
          <a:lstStyle/>
          <a:p>
            <a:fld id="{6FA07E81-0E39-814A-9B61-69349160A62E}" type="slidenum">
              <a:rPr lang="es-ES" smtClean="0"/>
              <a:pPr/>
              <a:t>9</a:t>
            </a:fld>
            <a:endParaRPr lang="es-ES"/>
          </a:p>
        </p:txBody>
      </p:sp>
      <p:sp>
        <p:nvSpPr>
          <p:cNvPr id="5" name="Title 4"/>
          <p:cNvSpPr>
            <a:spLocks noGrp="1"/>
          </p:cNvSpPr>
          <p:nvPr>
            <p:ph type="title"/>
          </p:nvPr>
        </p:nvSpPr>
        <p:spPr/>
        <p:txBody>
          <a:bodyPr>
            <a:noAutofit/>
          </a:bodyPr>
          <a:lstStyle/>
          <a:p>
            <a:r>
              <a:rPr lang="en-US" sz="2400" b="1" dirty="0" err="1">
                <a:latin typeface="+mn-lt"/>
              </a:rPr>
              <a:t>Planificación</a:t>
            </a:r>
            <a:r>
              <a:rPr lang="en-US" sz="2400" b="1" dirty="0">
                <a:latin typeface="+mn-lt"/>
              </a:rPr>
              <a:t>, </a:t>
            </a:r>
            <a:r>
              <a:rPr lang="en-US" sz="2400" b="1" dirty="0" err="1">
                <a:latin typeface="+mn-lt"/>
              </a:rPr>
              <a:t>Prospectiva</a:t>
            </a:r>
            <a:r>
              <a:rPr lang="en-US" sz="2400" b="1" dirty="0">
                <a:latin typeface="+mn-lt"/>
              </a:rPr>
              <a:t> y </a:t>
            </a:r>
            <a:r>
              <a:rPr lang="en-US" sz="2400" b="1" dirty="0" err="1">
                <a:latin typeface="+mn-lt"/>
              </a:rPr>
              <a:t>Estrategia</a:t>
            </a:r>
            <a:r>
              <a:rPr lang="en-US" sz="2400" b="1" dirty="0">
                <a:latin typeface="+mn-lt"/>
              </a:rPr>
              <a:t> </a:t>
            </a:r>
            <a:br>
              <a:rPr lang="en-US" sz="2400" b="1" dirty="0">
                <a:latin typeface="+mn-lt"/>
              </a:rPr>
            </a:br>
            <a:r>
              <a:rPr lang="en-US" sz="2000" i="1" dirty="0">
                <a:latin typeface="+mn-lt"/>
              </a:rPr>
              <a:t>(Michel Godet)</a:t>
            </a:r>
            <a:endParaRPr lang="en-US" sz="1800" i="1" dirty="0">
              <a:latin typeface="+mn-lt"/>
            </a:endParaRPr>
          </a:p>
        </p:txBody>
      </p:sp>
      <p:sp>
        <p:nvSpPr>
          <p:cNvPr id="4" name="Rectángulo 3"/>
          <p:cNvSpPr/>
          <p:nvPr/>
        </p:nvSpPr>
        <p:spPr>
          <a:xfrm>
            <a:off x="3502974" y="5126820"/>
            <a:ext cx="4572000" cy="1477328"/>
          </a:xfrm>
          <a:prstGeom prst="rect">
            <a:avLst/>
          </a:prstGeom>
        </p:spPr>
        <p:txBody>
          <a:bodyPr>
            <a:spAutoFit/>
          </a:bodyPr>
          <a:lstStyle/>
          <a:p>
            <a:r>
              <a:rPr lang="es-ES" dirty="0"/>
              <a:t>Especulación razonada sobre posibles alternativas de futuros (de largo plazo). Establecido el futuro deseable, diseño del curso de acción (¿Qué?, ¿Cómo? ¿Cuándo?, ¿Con que recursos?) para alcanzarlo.</a:t>
            </a:r>
            <a:endParaRPr lang="es-GT" dirty="0"/>
          </a:p>
        </p:txBody>
      </p:sp>
    </p:spTree>
    <p:extLst>
      <p:ext uri="{BB962C8B-B14F-4D97-AF65-F5344CB8AC3E}">
        <p14:creationId xmlns="" xmlns:p14="http://schemas.microsoft.com/office/powerpoint/2010/main" val="20302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ema de Offic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TotalTime>
  <Words>7182</Words>
  <Application>Microsoft Office PowerPoint</Application>
  <PresentationFormat>Presentación en pantalla (4:3)</PresentationFormat>
  <Paragraphs>739</Paragraphs>
  <Slides>66</Slides>
  <Notes>52</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Diapositiva 1</vt:lpstr>
      <vt:lpstr>Taller V. Planificación Prospectiva  El Clima de la Igualdad en América Latina              y el Caribe al 2030 </vt:lpstr>
      <vt:lpstr>Planificación Prospectiva</vt:lpstr>
      <vt:lpstr>Estructura del taller</vt:lpstr>
      <vt:lpstr>Objetivo del taller </vt:lpstr>
      <vt:lpstr>Metodología y productos esperados</vt:lpstr>
      <vt:lpstr>Planificación Prospectiva</vt:lpstr>
      <vt:lpstr>PLANIFICACIÓN, PROSPECTIVA Y ESTRATEGIA  (Michel Godet)</vt:lpstr>
      <vt:lpstr>Planificación, Prospectiva y Estrategia  (Michel Godet)</vt:lpstr>
      <vt:lpstr>Introducción a la prospectiva  (Antonio Alonso Concheiro)</vt:lpstr>
      <vt:lpstr>Principios y características básicas</vt:lpstr>
      <vt:lpstr>Principales escuelas y enfoques</vt:lpstr>
      <vt:lpstr>Funciones y utilidad</vt:lpstr>
      <vt:lpstr>El triangulo griego de Godet</vt:lpstr>
      <vt:lpstr>Tipos de prospectiva</vt:lpstr>
      <vt:lpstr>El diamante de los métodos de la prospectiva</vt:lpstr>
      <vt:lpstr>Método de escenarios (Michel Godet)</vt:lpstr>
      <vt:lpstr>Proceso para la ejecución de un ejercicio prospectivo </vt:lpstr>
      <vt:lpstr>Etapas que serán revisadas en el taller</vt:lpstr>
      <vt:lpstr>Planificación Prospectiva</vt:lpstr>
      <vt:lpstr>¿Qué se entiende por un “Sistema”?</vt:lpstr>
      <vt:lpstr>Definición del sistema: Exposición variables clave Consulta sobre el Clima de la Igualdad en ALC</vt:lpstr>
      <vt:lpstr>El Clima de la Igualdad en ALC al 2030: Bases para la definición del sistema de estudio</vt:lpstr>
      <vt:lpstr>Brechas de desarrollo</vt:lpstr>
      <vt:lpstr>Ejemplo Consulta del Clima de la Igualdad</vt:lpstr>
      <vt:lpstr>Metodología DELPHI</vt:lpstr>
      <vt:lpstr>Metodología DELPHI</vt:lpstr>
      <vt:lpstr>Metodología DELPHI</vt:lpstr>
      <vt:lpstr>Pasos del método Delphi</vt:lpstr>
      <vt:lpstr>Metodología DELPHI</vt:lpstr>
      <vt:lpstr>Antecedentes: Consulta El Clima de la Igualdad en América Latina y el Caribe</vt:lpstr>
      <vt:lpstr>Proceso metodológico Consulta del Clima de la Igualdad en ALC al 2030</vt:lpstr>
      <vt:lpstr>Resultados consulta del Clima de la Igualdad en ALC a 2030 fase 1</vt:lpstr>
      <vt:lpstr>Resultados consulta del Clima de la Igualdad en ALC a 2030 fase 1</vt:lpstr>
      <vt:lpstr>Resultados consulta del Clima de la Igualdad en ALC a 2030 fase 2</vt:lpstr>
      <vt:lpstr>Resultados consulta del Clima de la Igualdad en ALC a 2030 fase 2</vt:lpstr>
      <vt:lpstr>Resultados consulta del Clima de la Igualdad en ALC a 2030 fase 2 </vt:lpstr>
      <vt:lpstr>Planificación Prospectiva</vt:lpstr>
      <vt:lpstr>Diseño de escenarios </vt:lpstr>
      <vt:lpstr>Los futuros posibles, probables deseables y el escenario apuesta</vt:lpstr>
      <vt:lpstr>Diseño de escenarios: exposición escenarios Consulta sobre el Clima de la Igualdad en ALC a 2030</vt:lpstr>
      <vt:lpstr>Diseño de escenarios: exposición escenarios Consulta sobre el Clima de la Igualdad en ALC A 2030</vt:lpstr>
      <vt:lpstr>Planificación Prospectiva</vt:lpstr>
      <vt:lpstr>Estrategias para alcanzar el escenario apuesta: técnica del árbol de pertinencias </vt:lpstr>
      <vt:lpstr>Árbol de pertinencias</vt:lpstr>
      <vt:lpstr>Nivel 1:Identificación del escenario apuesta </vt:lpstr>
      <vt:lpstr>Escenario apuesta: Desarrollo sostenible en ALC a 2030</vt:lpstr>
      <vt:lpstr>Nivel 2: Identificación Objetivos estratégicos </vt:lpstr>
      <vt:lpstr>Objetivos estratégicos</vt:lpstr>
      <vt:lpstr>Nivel 3:Análisis FODA</vt:lpstr>
      <vt:lpstr>Tabla FODA</vt:lpstr>
      <vt:lpstr>Nivel 4: Identificación de acciones</vt:lpstr>
      <vt:lpstr>Listado de acciones</vt:lpstr>
      <vt:lpstr>Nivel 5:Matriz de importancia y gobernabilidad IGO</vt:lpstr>
      <vt:lpstr>Tabla de calificación y matriz IGO </vt:lpstr>
      <vt:lpstr>Plano de importancia y gobernabilidad</vt:lpstr>
      <vt:lpstr>Recapitulando</vt:lpstr>
      <vt:lpstr>Fin del taller</vt:lpstr>
      <vt:lpstr>Fuentes consultadas</vt:lpstr>
      <vt:lpstr>Diapositiva 60</vt:lpstr>
      <vt:lpstr>Grupo 1. Análisis FODA</vt:lpstr>
      <vt:lpstr>Grupo 2. Análisis FODA</vt:lpstr>
      <vt:lpstr>Grupo 3. Análisis FODA</vt:lpstr>
      <vt:lpstr>Grupo 4. Análisis FODA</vt:lpstr>
      <vt:lpstr>Grupo 5. Análisis FODA</vt:lpstr>
      <vt:lpstr>Grupo 6. Análisis FODA</vt:lpstr>
    </vt:vector>
  </TitlesOfParts>
  <Company>Subsecretaría de Planeación y Evaluación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 Palomera</dc:creator>
  <cp:lastModifiedBy>lcasian</cp:lastModifiedBy>
  <cp:revision>71</cp:revision>
  <cp:lastPrinted>2016-09-06T19:04:25Z</cp:lastPrinted>
  <dcterms:created xsi:type="dcterms:W3CDTF">2016-07-19T16:09:08Z</dcterms:created>
  <dcterms:modified xsi:type="dcterms:W3CDTF">2016-09-20T15:42:28Z</dcterms:modified>
</cp:coreProperties>
</file>