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8"/>
  </p:notesMasterIdLst>
  <p:handoutMasterIdLst>
    <p:handoutMasterId r:id="rId29"/>
  </p:handoutMasterIdLst>
  <p:sldIdLst>
    <p:sldId id="950" r:id="rId2"/>
    <p:sldId id="951" r:id="rId3"/>
    <p:sldId id="915" r:id="rId4"/>
    <p:sldId id="924" r:id="rId5"/>
    <p:sldId id="943" r:id="rId6"/>
    <p:sldId id="916" r:id="rId7"/>
    <p:sldId id="925" r:id="rId8"/>
    <p:sldId id="944" r:id="rId9"/>
    <p:sldId id="926" r:id="rId10"/>
    <p:sldId id="928" r:id="rId11"/>
    <p:sldId id="931" r:id="rId12"/>
    <p:sldId id="945" r:id="rId13"/>
    <p:sldId id="949" r:id="rId14"/>
    <p:sldId id="929" r:id="rId15"/>
    <p:sldId id="930" r:id="rId16"/>
    <p:sldId id="948" r:id="rId17"/>
    <p:sldId id="933" r:id="rId18"/>
    <p:sldId id="936" r:id="rId19"/>
    <p:sldId id="934" r:id="rId20"/>
    <p:sldId id="937" r:id="rId21"/>
    <p:sldId id="938" r:id="rId22"/>
    <p:sldId id="939" r:id="rId23"/>
    <p:sldId id="940" r:id="rId24"/>
    <p:sldId id="941" r:id="rId25"/>
    <p:sldId id="942" r:id="rId26"/>
    <p:sldId id="952" r:id="rId27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90" userDrawn="1">
          <p15:clr>
            <a:srgbClr val="A4A3A4"/>
          </p15:clr>
        </p15:guide>
        <p15:guide id="2" pos="35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stavo Ulloa Lopez" initials="GU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888D"/>
    <a:srgbClr val="7F7F7F"/>
    <a:srgbClr val="01653F"/>
    <a:srgbClr val="00853E"/>
    <a:srgbClr val="325C5F"/>
    <a:srgbClr val="487A02"/>
    <a:srgbClr val="B3C4AA"/>
    <a:srgbClr val="94AE84"/>
    <a:srgbClr val="007836"/>
    <a:srgbClr val="94AE0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0" autoAdjust="0"/>
    <p:restoredTop sz="94533" autoAdjust="0"/>
  </p:normalViewPr>
  <p:slideViewPr>
    <p:cSldViewPr snapToGrid="0">
      <p:cViewPr varScale="1">
        <p:scale>
          <a:sx n="66" d="100"/>
          <a:sy n="66" d="100"/>
        </p:scale>
        <p:origin x="-1194" y="-114"/>
      </p:cViewPr>
      <p:guideLst>
        <p:guide orient="horz" pos="890"/>
        <p:guide pos="35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830" y="2376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3DB49C-97B4-4253-84EA-1715D5EA2CE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7EB6130-1E0F-4273-9CED-14E0B60F801A}">
      <dgm:prSet phldrT="[Texto]" custT="1"/>
      <dgm:spPr>
        <a:solidFill>
          <a:srgbClr val="FFFFFF"/>
        </a:solidFill>
        <a:ln w="28575">
          <a:solidFill>
            <a:srgbClr val="BE0F34"/>
          </a:solidFill>
          <a:prstDash val="lgDash"/>
        </a:ln>
        <a:effectLst>
          <a:glow rad="63500">
            <a:schemeClr val="bg1">
              <a:lumMod val="95000"/>
              <a:alpha val="40000"/>
            </a:schemeClr>
          </a:glow>
          <a:softEdge rad="0"/>
        </a:effectLst>
      </dgm:spPr>
      <dgm:t>
        <a:bodyPr/>
        <a:lstStyle/>
        <a:p>
          <a:pPr algn="ctr"/>
          <a:r>
            <a:rPr lang="es-MX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rPr>
            <a:t>Pilares de la Gestión para Resultados</a:t>
          </a:r>
          <a:endParaRPr lang="es-MX" sz="1600" b="1" dirty="0">
            <a:solidFill>
              <a:schemeClr val="tx1">
                <a:lumMod val="65000"/>
                <a:lumOff val="35000"/>
              </a:schemeClr>
            </a:solidFill>
            <a:latin typeface="Calibri" pitchFamily="34" charset="0"/>
          </a:endParaRPr>
        </a:p>
      </dgm:t>
    </dgm:pt>
    <dgm:pt modelId="{A1020823-3BF3-4212-BD22-73BFB748164C}" type="parTrans" cxnId="{984FE104-4864-4448-B612-0AA1CB924E77}">
      <dgm:prSet/>
      <dgm:spPr/>
      <dgm:t>
        <a:bodyPr/>
        <a:lstStyle/>
        <a:p>
          <a:pPr algn="ctr"/>
          <a:endParaRPr lang="es-MX" sz="1600">
            <a:latin typeface="Calibri" pitchFamily="34" charset="0"/>
          </a:endParaRPr>
        </a:p>
      </dgm:t>
    </dgm:pt>
    <dgm:pt modelId="{B4D7146B-2340-48F5-B3BC-8400E67AB48F}" type="sibTrans" cxnId="{984FE104-4864-4448-B612-0AA1CB924E77}">
      <dgm:prSet/>
      <dgm:spPr/>
      <dgm:t>
        <a:bodyPr/>
        <a:lstStyle/>
        <a:p>
          <a:pPr algn="ctr"/>
          <a:endParaRPr lang="es-MX" sz="1600">
            <a:latin typeface="Calibri" pitchFamily="34" charset="0"/>
          </a:endParaRPr>
        </a:p>
      </dgm:t>
    </dgm:pt>
    <dgm:pt modelId="{A1E7D6A2-E98B-4DFD-91FC-6655AAB48185}">
      <dgm:prSet phldrT="[Texto]" custT="1"/>
      <dgm:spPr>
        <a:solidFill>
          <a:schemeClr val="bg1"/>
        </a:solidFill>
        <a:ln>
          <a:solidFill>
            <a:srgbClr val="007836"/>
          </a:solidFill>
        </a:ln>
      </dgm:spPr>
      <dgm:t>
        <a:bodyPr/>
        <a:lstStyle/>
        <a:p>
          <a:pPr algn="ctr"/>
          <a:r>
            <a:rPr lang="es-MX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rPr>
            <a:t>1. Planeación orientada a Resultados</a:t>
          </a:r>
          <a:endParaRPr lang="es-MX" sz="1400" dirty="0">
            <a:solidFill>
              <a:schemeClr val="tx1">
                <a:lumMod val="65000"/>
                <a:lumOff val="35000"/>
              </a:schemeClr>
            </a:solidFill>
            <a:latin typeface="Calibri" pitchFamily="34" charset="0"/>
          </a:endParaRPr>
        </a:p>
      </dgm:t>
    </dgm:pt>
    <dgm:pt modelId="{4ECD10EC-CF5E-4D47-8010-C6C3FC517C32}" type="parTrans" cxnId="{B507E594-8AF5-474A-82E9-ABBA7B32439B}">
      <dgm:prSet/>
      <dgm:spPr>
        <a:solidFill>
          <a:schemeClr val="bg1">
            <a:lumMod val="50000"/>
          </a:schemeClr>
        </a:solidFill>
        <a:ln w="57150"/>
      </dgm:spPr>
      <dgm:t>
        <a:bodyPr/>
        <a:lstStyle/>
        <a:p>
          <a:pPr algn="ctr"/>
          <a:endParaRPr lang="es-MX" sz="1600">
            <a:latin typeface="Calibri" pitchFamily="34" charset="0"/>
          </a:endParaRPr>
        </a:p>
      </dgm:t>
    </dgm:pt>
    <dgm:pt modelId="{292E73D1-4584-4C44-8FCC-0EA33EAC9DEA}" type="sibTrans" cxnId="{B507E594-8AF5-474A-82E9-ABBA7B32439B}">
      <dgm:prSet/>
      <dgm:spPr/>
      <dgm:t>
        <a:bodyPr/>
        <a:lstStyle/>
        <a:p>
          <a:pPr algn="ctr"/>
          <a:endParaRPr lang="es-MX" sz="1600">
            <a:latin typeface="Calibri" pitchFamily="34" charset="0"/>
          </a:endParaRPr>
        </a:p>
      </dgm:t>
    </dgm:pt>
    <dgm:pt modelId="{D9D77D7D-D358-465F-B666-48A49383308A}">
      <dgm:prSet phldrT="[Texto]" custT="1"/>
      <dgm:spPr>
        <a:solidFill>
          <a:schemeClr val="bg1"/>
        </a:solidFill>
        <a:ln>
          <a:solidFill>
            <a:srgbClr val="007836"/>
          </a:solidFill>
        </a:ln>
      </dgm:spPr>
      <dgm:t>
        <a:bodyPr/>
        <a:lstStyle/>
        <a:p>
          <a:pPr algn="ctr"/>
          <a:r>
            <a:rPr lang="es-MX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rPr>
            <a:t>2. Presupuesto por Resultados</a:t>
          </a:r>
          <a:endParaRPr lang="es-MX" sz="1400" dirty="0">
            <a:solidFill>
              <a:schemeClr val="tx1">
                <a:lumMod val="65000"/>
                <a:lumOff val="35000"/>
              </a:schemeClr>
            </a:solidFill>
            <a:latin typeface="Calibri" pitchFamily="34" charset="0"/>
          </a:endParaRPr>
        </a:p>
      </dgm:t>
    </dgm:pt>
    <dgm:pt modelId="{99ED6084-4A42-48B5-AD22-19B5B808918F}" type="parTrans" cxnId="{CE4E291D-39FE-4B9E-AF5A-E8A69AF593B5}">
      <dgm:prSet/>
      <dgm:spPr>
        <a:solidFill>
          <a:schemeClr val="bg1">
            <a:lumMod val="50000"/>
          </a:schemeClr>
        </a:solidFill>
        <a:ln w="57150"/>
      </dgm:spPr>
      <dgm:t>
        <a:bodyPr/>
        <a:lstStyle/>
        <a:p>
          <a:pPr algn="ctr"/>
          <a:endParaRPr lang="es-MX" sz="1600">
            <a:latin typeface="Calibri" pitchFamily="34" charset="0"/>
          </a:endParaRPr>
        </a:p>
      </dgm:t>
    </dgm:pt>
    <dgm:pt modelId="{48A3A395-90C9-4D5C-8BC8-4146CDDEA274}" type="sibTrans" cxnId="{CE4E291D-39FE-4B9E-AF5A-E8A69AF593B5}">
      <dgm:prSet/>
      <dgm:spPr/>
      <dgm:t>
        <a:bodyPr/>
        <a:lstStyle/>
        <a:p>
          <a:pPr algn="ctr"/>
          <a:endParaRPr lang="es-MX" sz="1600">
            <a:latin typeface="Calibri" pitchFamily="34" charset="0"/>
          </a:endParaRPr>
        </a:p>
      </dgm:t>
    </dgm:pt>
    <dgm:pt modelId="{0EBBA5C0-20EA-4D60-B9C2-37158D7C1C38}">
      <dgm:prSet phldrT="[Texto]" custT="1"/>
      <dgm:spPr>
        <a:solidFill>
          <a:schemeClr val="bg1"/>
        </a:solidFill>
        <a:ln>
          <a:solidFill>
            <a:srgbClr val="007836"/>
          </a:solidFill>
        </a:ln>
      </dgm:spPr>
      <dgm:t>
        <a:bodyPr/>
        <a:lstStyle/>
        <a:p>
          <a:pPr algn="ctr"/>
          <a:r>
            <a:rPr lang="es-MX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rPr>
            <a:t>3. Gestión financiera, auditoría y adquisiciones</a:t>
          </a:r>
          <a:endParaRPr lang="es-MX" sz="1400" dirty="0">
            <a:solidFill>
              <a:schemeClr val="tx1">
                <a:lumMod val="65000"/>
                <a:lumOff val="35000"/>
              </a:schemeClr>
            </a:solidFill>
            <a:latin typeface="Calibri" pitchFamily="34" charset="0"/>
          </a:endParaRPr>
        </a:p>
      </dgm:t>
    </dgm:pt>
    <dgm:pt modelId="{427E23DD-A3D6-4918-B5C9-18C20969D45F}" type="parTrans" cxnId="{C158D913-118C-4188-9AE3-F1F265E05C31}">
      <dgm:prSet/>
      <dgm:spPr>
        <a:solidFill>
          <a:schemeClr val="bg1">
            <a:lumMod val="50000"/>
          </a:schemeClr>
        </a:solidFill>
        <a:ln w="57150"/>
      </dgm:spPr>
      <dgm:t>
        <a:bodyPr/>
        <a:lstStyle/>
        <a:p>
          <a:pPr algn="ctr"/>
          <a:endParaRPr lang="es-MX" sz="1600">
            <a:latin typeface="Calibri" pitchFamily="34" charset="0"/>
          </a:endParaRPr>
        </a:p>
      </dgm:t>
    </dgm:pt>
    <dgm:pt modelId="{1BB5C63F-6334-4569-AA52-CEA70B30C1B7}" type="sibTrans" cxnId="{C158D913-118C-4188-9AE3-F1F265E05C31}">
      <dgm:prSet/>
      <dgm:spPr/>
      <dgm:t>
        <a:bodyPr/>
        <a:lstStyle/>
        <a:p>
          <a:pPr algn="ctr"/>
          <a:endParaRPr lang="es-MX" sz="1600">
            <a:latin typeface="Calibri" pitchFamily="34" charset="0"/>
          </a:endParaRPr>
        </a:p>
      </dgm:t>
    </dgm:pt>
    <dgm:pt modelId="{0F13F152-1EB8-46C3-B334-8A6A5D7BA852}">
      <dgm:prSet phldrT="[Texto]" custT="1"/>
      <dgm:spPr>
        <a:solidFill>
          <a:schemeClr val="bg1"/>
        </a:solidFill>
        <a:ln>
          <a:solidFill>
            <a:srgbClr val="007836"/>
          </a:solidFill>
        </a:ln>
      </dgm:spPr>
      <dgm:t>
        <a:bodyPr/>
        <a:lstStyle/>
        <a:p>
          <a:pPr algn="ctr"/>
          <a:r>
            <a:rPr lang="es-MX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rPr>
            <a:t>4. Gestión de programas y proyectos</a:t>
          </a:r>
          <a:endParaRPr lang="es-MX" sz="1400" dirty="0">
            <a:solidFill>
              <a:schemeClr val="tx1">
                <a:lumMod val="65000"/>
                <a:lumOff val="35000"/>
              </a:schemeClr>
            </a:solidFill>
            <a:latin typeface="Calibri" pitchFamily="34" charset="0"/>
          </a:endParaRPr>
        </a:p>
      </dgm:t>
    </dgm:pt>
    <dgm:pt modelId="{41569CE5-0DAF-415C-B5C6-30606720F7CD}" type="parTrans" cxnId="{4A1153DC-EEB8-4687-9896-5A41C9C57F28}">
      <dgm:prSet/>
      <dgm:spPr>
        <a:solidFill>
          <a:schemeClr val="bg1">
            <a:lumMod val="50000"/>
          </a:schemeClr>
        </a:solidFill>
        <a:ln w="57150"/>
      </dgm:spPr>
      <dgm:t>
        <a:bodyPr/>
        <a:lstStyle/>
        <a:p>
          <a:pPr algn="ctr"/>
          <a:endParaRPr lang="es-MX" sz="1600">
            <a:latin typeface="Calibri" pitchFamily="34" charset="0"/>
          </a:endParaRPr>
        </a:p>
      </dgm:t>
    </dgm:pt>
    <dgm:pt modelId="{3FA4C0FA-18C5-46A7-8347-ABD4FECF442E}" type="sibTrans" cxnId="{4A1153DC-EEB8-4687-9896-5A41C9C57F28}">
      <dgm:prSet/>
      <dgm:spPr/>
      <dgm:t>
        <a:bodyPr/>
        <a:lstStyle/>
        <a:p>
          <a:pPr algn="ctr"/>
          <a:endParaRPr lang="es-MX" sz="1600">
            <a:latin typeface="Calibri" pitchFamily="34" charset="0"/>
          </a:endParaRPr>
        </a:p>
      </dgm:t>
    </dgm:pt>
    <dgm:pt modelId="{94C01866-88DE-49B2-99B6-739634D2A76E}">
      <dgm:prSet phldrT="[Texto]" custT="1"/>
      <dgm:spPr>
        <a:solidFill>
          <a:schemeClr val="bg1"/>
        </a:solidFill>
        <a:ln>
          <a:solidFill>
            <a:srgbClr val="007836"/>
          </a:solidFill>
        </a:ln>
      </dgm:spPr>
      <dgm:t>
        <a:bodyPr/>
        <a:lstStyle/>
        <a:p>
          <a:pPr algn="ctr"/>
          <a:r>
            <a:rPr lang="es-MX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rPr>
            <a:t>5. Monitoreo y evaluación</a:t>
          </a:r>
          <a:endParaRPr lang="es-MX" sz="1400" dirty="0">
            <a:solidFill>
              <a:schemeClr val="tx1">
                <a:lumMod val="65000"/>
                <a:lumOff val="35000"/>
              </a:schemeClr>
            </a:solidFill>
            <a:latin typeface="Calibri" pitchFamily="34" charset="0"/>
          </a:endParaRPr>
        </a:p>
      </dgm:t>
    </dgm:pt>
    <dgm:pt modelId="{1BEB4E8B-9F59-44CE-AD2F-68E3AAEA3BB4}" type="parTrans" cxnId="{D1561479-9EC5-42DE-B10B-B7122D500C7C}">
      <dgm:prSet/>
      <dgm:spPr>
        <a:solidFill>
          <a:schemeClr val="bg1">
            <a:lumMod val="50000"/>
          </a:schemeClr>
        </a:solidFill>
        <a:ln w="57150"/>
      </dgm:spPr>
      <dgm:t>
        <a:bodyPr/>
        <a:lstStyle/>
        <a:p>
          <a:pPr algn="ctr"/>
          <a:endParaRPr lang="es-MX" sz="1600">
            <a:latin typeface="Calibri" pitchFamily="34" charset="0"/>
          </a:endParaRPr>
        </a:p>
      </dgm:t>
    </dgm:pt>
    <dgm:pt modelId="{DA3C3AEB-2666-41A4-B5C9-A6825A698EEE}" type="sibTrans" cxnId="{D1561479-9EC5-42DE-B10B-B7122D500C7C}">
      <dgm:prSet/>
      <dgm:spPr/>
      <dgm:t>
        <a:bodyPr/>
        <a:lstStyle/>
        <a:p>
          <a:pPr algn="ctr"/>
          <a:endParaRPr lang="es-MX" sz="1600">
            <a:latin typeface="Calibri" pitchFamily="34" charset="0"/>
          </a:endParaRPr>
        </a:p>
      </dgm:t>
    </dgm:pt>
    <dgm:pt modelId="{F4FDFA08-6F30-4BB8-A0FB-9CF61A9AD162}" type="pres">
      <dgm:prSet presAssocID="{0F3DB49C-97B4-4253-84EA-1715D5EA2CE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F83596C-A24E-43D8-87CA-05D044E31579}" type="pres">
      <dgm:prSet presAssocID="{27EB6130-1E0F-4273-9CED-14E0B60F801A}" presName="centerShape" presStyleLbl="node0" presStyleIdx="0" presStyleCnt="1"/>
      <dgm:spPr/>
      <dgm:t>
        <a:bodyPr/>
        <a:lstStyle/>
        <a:p>
          <a:endParaRPr lang="es-MX"/>
        </a:p>
      </dgm:t>
    </dgm:pt>
    <dgm:pt modelId="{A4258A58-3D14-4739-9404-EE83B3A923E4}" type="pres">
      <dgm:prSet presAssocID="{4ECD10EC-CF5E-4D47-8010-C6C3FC517C32}" presName="parTrans" presStyleLbl="bgSibTrans2D1" presStyleIdx="0" presStyleCnt="5" custScaleY="64096"/>
      <dgm:spPr/>
      <dgm:t>
        <a:bodyPr/>
        <a:lstStyle/>
        <a:p>
          <a:endParaRPr lang="es-MX"/>
        </a:p>
      </dgm:t>
    </dgm:pt>
    <dgm:pt modelId="{91DE5594-899F-4D4B-B75A-525691348C5C}" type="pres">
      <dgm:prSet presAssocID="{A1E7D6A2-E98B-4DFD-91FC-6655AAB48185}" presName="node" presStyleLbl="node1" presStyleIdx="0" presStyleCnt="5" custScaleX="107679" custScaleY="8471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A427D79-2E93-42F1-99E0-C2E2C2E5D57B}" type="pres">
      <dgm:prSet presAssocID="{99ED6084-4A42-48B5-AD22-19B5B808918F}" presName="parTrans" presStyleLbl="bgSibTrans2D1" presStyleIdx="1" presStyleCnt="5" custScaleY="64096"/>
      <dgm:spPr/>
      <dgm:t>
        <a:bodyPr/>
        <a:lstStyle/>
        <a:p>
          <a:endParaRPr lang="es-MX"/>
        </a:p>
      </dgm:t>
    </dgm:pt>
    <dgm:pt modelId="{CCD50F3F-1AFE-46AA-96EB-9AFD2EC2BCEE}" type="pres">
      <dgm:prSet presAssocID="{D9D77D7D-D358-465F-B666-48A49383308A}" presName="node" presStyleLbl="node1" presStyleIdx="1" presStyleCnt="5" custScaleX="107344" custScaleY="84712" custRadScaleRad="97894" custRadScaleInc="-996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F051B46-60B7-4923-B129-591C82E5BDBF}" type="pres">
      <dgm:prSet presAssocID="{427E23DD-A3D6-4918-B5C9-18C20969D45F}" presName="parTrans" presStyleLbl="bgSibTrans2D1" presStyleIdx="2" presStyleCnt="5" custScaleY="64096"/>
      <dgm:spPr/>
      <dgm:t>
        <a:bodyPr/>
        <a:lstStyle/>
        <a:p>
          <a:endParaRPr lang="es-MX"/>
        </a:p>
      </dgm:t>
    </dgm:pt>
    <dgm:pt modelId="{A6ABCA13-AA0D-481D-9DC9-7A295525A77A}" type="pres">
      <dgm:prSet presAssocID="{0EBBA5C0-20EA-4D60-B9C2-37158D7C1C38}" presName="node" presStyleLbl="node1" presStyleIdx="2" presStyleCnt="5" custScaleX="104938" custScaleY="8471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626CEB0-D87D-47F5-B1F5-8DCE75B7893A}" type="pres">
      <dgm:prSet presAssocID="{41569CE5-0DAF-415C-B5C6-30606720F7CD}" presName="parTrans" presStyleLbl="bgSibTrans2D1" presStyleIdx="3" presStyleCnt="5" custScaleY="64096"/>
      <dgm:spPr/>
      <dgm:t>
        <a:bodyPr/>
        <a:lstStyle/>
        <a:p>
          <a:endParaRPr lang="es-MX"/>
        </a:p>
      </dgm:t>
    </dgm:pt>
    <dgm:pt modelId="{B7122704-868F-45B2-8DA6-FF2C0379BE77}" type="pres">
      <dgm:prSet presAssocID="{0F13F152-1EB8-46C3-B334-8A6A5D7BA852}" presName="node" presStyleLbl="node1" presStyleIdx="3" presStyleCnt="5" custScaleX="111717" custScaleY="84712" custRadScaleRad="98710" custRadScaleInc="1112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E99588-7DE0-4CD5-A74B-202AA3696642}" type="pres">
      <dgm:prSet presAssocID="{1BEB4E8B-9F59-44CE-AD2F-68E3AAEA3BB4}" presName="parTrans" presStyleLbl="bgSibTrans2D1" presStyleIdx="4" presStyleCnt="5" custScaleY="64096"/>
      <dgm:spPr/>
      <dgm:t>
        <a:bodyPr/>
        <a:lstStyle/>
        <a:p>
          <a:endParaRPr lang="es-MX"/>
        </a:p>
      </dgm:t>
    </dgm:pt>
    <dgm:pt modelId="{30AD2BFC-F663-440E-98D3-C5434F29FABE}" type="pres">
      <dgm:prSet presAssocID="{94C01866-88DE-49B2-99B6-739634D2A76E}" presName="node" presStyleLbl="node1" presStyleIdx="4" presStyleCnt="5" custScaleX="107721" custScaleY="8471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529C0F0-32FB-4C1A-932D-990ED2F03860}" type="presOf" srcId="{427E23DD-A3D6-4918-B5C9-18C20969D45F}" destId="{5F051B46-60B7-4923-B129-591C82E5BDBF}" srcOrd="0" destOrd="0" presId="urn:microsoft.com/office/officeart/2005/8/layout/radial4"/>
    <dgm:cxn modelId="{D1561479-9EC5-42DE-B10B-B7122D500C7C}" srcId="{27EB6130-1E0F-4273-9CED-14E0B60F801A}" destId="{94C01866-88DE-49B2-99B6-739634D2A76E}" srcOrd="4" destOrd="0" parTransId="{1BEB4E8B-9F59-44CE-AD2F-68E3AAEA3BB4}" sibTransId="{DA3C3AEB-2666-41A4-B5C9-A6825A698EEE}"/>
    <dgm:cxn modelId="{4C070984-7604-4CF2-81C3-67AC3775FB13}" type="presOf" srcId="{0F3DB49C-97B4-4253-84EA-1715D5EA2CE6}" destId="{F4FDFA08-6F30-4BB8-A0FB-9CF61A9AD162}" srcOrd="0" destOrd="0" presId="urn:microsoft.com/office/officeart/2005/8/layout/radial4"/>
    <dgm:cxn modelId="{B507E594-8AF5-474A-82E9-ABBA7B32439B}" srcId="{27EB6130-1E0F-4273-9CED-14E0B60F801A}" destId="{A1E7D6A2-E98B-4DFD-91FC-6655AAB48185}" srcOrd="0" destOrd="0" parTransId="{4ECD10EC-CF5E-4D47-8010-C6C3FC517C32}" sibTransId="{292E73D1-4584-4C44-8FCC-0EA33EAC9DEA}"/>
    <dgm:cxn modelId="{EA92378B-65D1-4D78-9C56-DF2E6BD4135A}" type="presOf" srcId="{99ED6084-4A42-48B5-AD22-19B5B808918F}" destId="{AA427D79-2E93-42F1-99E0-C2E2C2E5D57B}" srcOrd="0" destOrd="0" presId="urn:microsoft.com/office/officeart/2005/8/layout/radial4"/>
    <dgm:cxn modelId="{045A80CD-8DF2-4E41-B332-EF3A3668420F}" type="presOf" srcId="{41569CE5-0DAF-415C-B5C6-30606720F7CD}" destId="{E626CEB0-D87D-47F5-B1F5-8DCE75B7893A}" srcOrd="0" destOrd="0" presId="urn:microsoft.com/office/officeart/2005/8/layout/radial4"/>
    <dgm:cxn modelId="{C158D913-118C-4188-9AE3-F1F265E05C31}" srcId="{27EB6130-1E0F-4273-9CED-14E0B60F801A}" destId="{0EBBA5C0-20EA-4D60-B9C2-37158D7C1C38}" srcOrd="2" destOrd="0" parTransId="{427E23DD-A3D6-4918-B5C9-18C20969D45F}" sibTransId="{1BB5C63F-6334-4569-AA52-CEA70B30C1B7}"/>
    <dgm:cxn modelId="{CE4E291D-39FE-4B9E-AF5A-E8A69AF593B5}" srcId="{27EB6130-1E0F-4273-9CED-14E0B60F801A}" destId="{D9D77D7D-D358-465F-B666-48A49383308A}" srcOrd="1" destOrd="0" parTransId="{99ED6084-4A42-48B5-AD22-19B5B808918F}" sibTransId="{48A3A395-90C9-4D5C-8BC8-4146CDDEA274}"/>
    <dgm:cxn modelId="{186E2264-46FC-4978-8E6A-1B048579595A}" type="presOf" srcId="{A1E7D6A2-E98B-4DFD-91FC-6655AAB48185}" destId="{91DE5594-899F-4D4B-B75A-525691348C5C}" srcOrd="0" destOrd="0" presId="urn:microsoft.com/office/officeart/2005/8/layout/radial4"/>
    <dgm:cxn modelId="{6452B5B0-94B4-4794-94B8-6753BFA273B1}" type="presOf" srcId="{4ECD10EC-CF5E-4D47-8010-C6C3FC517C32}" destId="{A4258A58-3D14-4739-9404-EE83B3A923E4}" srcOrd="0" destOrd="0" presId="urn:microsoft.com/office/officeart/2005/8/layout/radial4"/>
    <dgm:cxn modelId="{AD3BE749-C3BF-438B-9D4C-B89A59434907}" type="presOf" srcId="{1BEB4E8B-9F59-44CE-AD2F-68E3AAEA3BB4}" destId="{CFE99588-7DE0-4CD5-A74B-202AA3696642}" srcOrd="0" destOrd="0" presId="urn:microsoft.com/office/officeart/2005/8/layout/radial4"/>
    <dgm:cxn modelId="{854D8280-7B83-4416-B0EC-44755FFBCDAC}" type="presOf" srcId="{0F13F152-1EB8-46C3-B334-8A6A5D7BA852}" destId="{B7122704-868F-45B2-8DA6-FF2C0379BE77}" srcOrd="0" destOrd="0" presId="urn:microsoft.com/office/officeart/2005/8/layout/radial4"/>
    <dgm:cxn modelId="{3E096739-3F55-434B-9D71-E95B9B4748BC}" type="presOf" srcId="{94C01866-88DE-49B2-99B6-739634D2A76E}" destId="{30AD2BFC-F663-440E-98D3-C5434F29FABE}" srcOrd="0" destOrd="0" presId="urn:microsoft.com/office/officeart/2005/8/layout/radial4"/>
    <dgm:cxn modelId="{5E78BAF4-233F-4630-AC4C-753ED17B17BD}" type="presOf" srcId="{D9D77D7D-D358-465F-B666-48A49383308A}" destId="{CCD50F3F-1AFE-46AA-96EB-9AFD2EC2BCEE}" srcOrd="0" destOrd="0" presId="urn:microsoft.com/office/officeart/2005/8/layout/radial4"/>
    <dgm:cxn modelId="{990C5DAF-866F-4BBB-AF81-694AF1C06193}" type="presOf" srcId="{0EBBA5C0-20EA-4D60-B9C2-37158D7C1C38}" destId="{A6ABCA13-AA0D-481D-9DC9-7A295525A77A}" srcOrd="0" destOrd="0" presId="urn:microsoft.com/office/officeart/2005/8/layout/radial4"/>
    <dgm:cxn modelId="{362923B2-5E95-4227-B754-97429789321F}" type="presOf" srcId="{27EB6130-1E0F-4273-9CED-14E0B60F801A}" destId="{3F83596C-A24E-43D8-87CA-05D044E31579}" srcOrd="0" destOrd="0" presId="urn:microsoft.com/office/officeart/2005/8/layout/radial4"/>
    <dgm:cxn modelId="{4A1153DC-EEB8-4687-9896-5A41C9C57F28}" srcId="{27EB6130-1E0F-4273-9CED-14E0B60F801A}" destId="{0F13F152-1EB8-46C3-B334-8A6A5D7BA852}" srcOrd="3" destOrd="0" parTransId="{41569CE5-0DAF-415C-B5C6-30606720F7CD}" sibTransId="{3FA4C0FA-18C5-46A7-8347-ABD4FECF442E}"/>
    <dgm:cxn modelId="{984FE104-4864-4448-B612-0AA1CB924E77}" srcId="{0F3DB49C-97B4-4253-84EA-1715D5EA2CE6}" destId="{27EB6130-1E0F-4273-9CED-14E0B60F801A}" srcOrd="0" destOrd="0" parTransId="{A1020823-3BF3-4212-BD22-73BFB748164C}" sibTransId="{B4D7146B-2340-48F5-B3BC-8400E67AB48F}"/>
    <dgm:cxn modelId="{AFE5606C-7539-4FB2-9A55-02446D5FD794}" type="presParOf" srcId="{F4FDFA08-6F30-4BB8-A0FB-9CF61A9AD162}" destId="{3F83596C-A24E-43D8-87CA-05D044E31579}" srcOrd="0" destOrd="0" presId="urn:microsoft.com/office/officeart/2005/8/layout/radial4"/>
    <dgm:cxn modelId="{8806363C-AB12-4935-8134-E907A85EF6CD}" type="presParOf" srcId="{F4FDFA08-6F30-4BB8-A0FB-9CF61A9AD162}" destId="{A4258A58-3D14-4739-9404-EE83B3A923E4}" srcOrd="1" destOrd="0" presId="urn:microsoft.com/office/officeart/2005/8/layout/radial4"/>
    <dgm:cxn modelId="{1F09917B-A2A9-4B75-A76D-10FF0D30E952}" type="presParOf" srcId="{F4FDFA08-6F30-4BB8-A0FB-9CF61A9AD162}" destId="{91DE5594-899F-4D4B-B75A-525691348C5C}" srcOrd="2" destOrd="0" presId="urn:microsoft.com/office/officeart/2005/8/layout/radial4"/>
    <dgm:cxn modelId="{33D58EFE-EB2E-496D-A42A-076CE64ABBD0}" type="presParOf" srcId="{F4FDFA08-6F30-4BB8-A0FB-9CF61A9AD162}" destId="{AA427D79-2E93-42F1-99E0-C2E2C2E5D57B}" srcOrd="3" destOrd="0" presId="urn:microsoft.com/office/officeart/2005/8/layout/radial4"/>
    <dgm:cxn modelId="{DBF22F95-672D-494D-9F60-A9142FDA6A04}" type="presParOf" srcId="{F4FDFA08-6F30-4BB8-A0FB-9CF61A9AD162}" destId="{CCD50F3F-1AFE-46AA-96EB-9AFD2EC2BCEE}" srcOrd="4" destOrd="0" presId="urn:microsoft.com/office/officeart/2005/8/layout/radial4"/>
    <dgm:cxn modelId="{F77BF850-4D56-4B8E-A044-BFC079E7597A}" type="presParOf" srcId="{F4FDFA08-6F30-4BB8-A0FB-9CF61A9AD162}" destId="{5F051B46-60B7-4923-B129-591C82E5BDBF}" srcOrd="5" destOrd="0" presId="urn:microsoft.com/office/officeart/2005/8/layout/radial4"/>
    <dgm:cxn modelId="{2097A58B-899C-4551-B1BA-9938F78D376D}" type="presParOf" srcId="{F4FDFA08-6F30-4BB8-A0FB-9CF61A9AD162}" destId="{A6ABCA13-AA0D-481D-9DC9-7A295525A77A}" srcOrd="6" destOrd="0" presId="urn:microsoft.com/office/officeart/2005/8/layout/radial4"/>
    <dgm:cxn modelId="{F8947604-9216-49E7-BCCD-26F56C87D4A5}" type="presParOf" srcId="{F4FDFA08-6F30-4BB8-A0FB-9CF61A9AD162}" destId="{E626CEB0-D87D-47F5-B1F5-8DCE75B7893A}" srcOrd="7" destOrd="0" presId="urn:microsoft.com/office/officeart/2005/8/layout/radial4"/>
    <dgm:cxn modelId="{76B62FB5-88DB-4254-A0F4-0C811E9C5D97}" type="presParOf" srcId="{F4FDFA08-6F30-4BB8-A0FB-9CF61A9AD162}" destId="{B7122704-868F-45B2-8DA6-FF2C0379BE77}" srcOrd="8" destOrd="0" presId="urn:microsoft.com/office/officeart/2005/8/layout/radial4"/>
    <dgm:cxn modelId="{18EE1E20-023F-4AB4-962D-A4209C6F8721}" type="presParOf" srcId="{F4FDFA08-6F30-4BB8-A0FB-9CF61A9AD162}" destId="{CFE99588-7DE0-4CD5-A74B-202AA3696642}" srcOrd="9" destOrd="0" presId="urn:microsoft.com/office/officeart/2005/8/layout/radial4"/>
    <dgm:cxn modelId="{5876CCD0-47A7-413C-9192-E4A57F479F25}" type="presParOf" srcId="{F4FDFA08-6F30-4BB8-A0FB-9CF61A9AD162}" destId="{30AD2BFC-F663-440E-98D3-C5434F29FABE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C57012-1281-834B-ADF7-ECA471AB109B}" type="doc">
      <dgm:prSet loTypeId="urn:microsoft.com/office/officeart/2005/8/layout/vList6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_tradnl"/>
        </a:p>
      </dgm:t>
    </dgm:pt>
    <dgm:pt modelId="{01CFB1DF-D121-9548-BCC5-9830BED5E096}">
      <dgm:prSet phldrT="[Texto]" custT="1"/>
      <dgm:spPr>
        <a:xfrm>
          <a:off x="26799" y="72409"/>
          <a:ext cx="2093895" cy="2232645"/>
        </a:xfrm>
        <a:prstGeom prst="round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s-ES_tradnl" sz="2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Artículo 134 de la CPEUM</a:t>
          </a:r>
          <a:endParaRPr lang="es-ES_tradnl" sz="2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58F95F7-C210-0F46-8891-507B5E3B43BF}" type="parTrans" cxnId="{B47064D2-12B5-194B-903A-77C96CDDEEB7}">
      <dgm:prSet/>
      <dgm:spPr/>
      <dgm:t>
        <a:bodyPr/>
        <a:lstStyle/>
        <a:p>
          <a:endParaRPr lang="es-ES_tradnl"/>
        </a:p>
      </dgm:t>
    </dgm:pt>
    <dgm:pt modelId="{33BB1049-09FC-8B41-8087-F424D387D389}" type="sibTrans" cxnId="{B47064D2-12B5-194B-903A-77C96CDDEEB7}">
      <dgm:prSet/>
      <dgm:spPr/>
      <dgm:t>
        <a:bodyPr/>
        <a:lstStyle/>
        <a:p>
          <a:endParaRPr lang="es-ES_tradnl"/>
        </a:p>
      </dgm:t>
    </dgm:pt>
    <dgm:pt modelId="{36A9BD5A-610E-6F4F-AFB2-3C0B6F3B11BE}">
      <dgm:prSet phldrT="[Texto]" custT="1"/>
      <dgm:spPr>
        <a:xfrm>
          <a:off x="2120694" y="730"/>
          <a:ext cx="5853506" cy="2376003"/>
        </a:xfrm>
        <a:prstGeom prst="rightArrow">
          <a:avLst>
            <a:gd name="adj1" fmla="val 75000"/>
            <a:gd name="adj2" fmla="val 50000"/>
          </a:avLst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MX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Los </a:t>
          </a:r>
          <a:r>
            <a:rPr lang="es-MX" sz="1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recursos económicos de que dispongan la Federación, las entidades federativas y los municipios, se administrarán </a:t>
          </a:r>
          <a:r>
            <a:rPr lang="es-MX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con eficiencia, eficacia, economía, transparencia y honradez para satisfacer los objetivos a los que estén destinados.</a:t>
          </a:r>
          <a:br>
            <a:rPr lang="es-MX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endParaRPr lang="es-ES_tradnl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1D39ECE-9F4E-9E4C-9805-295FD808830E}" type="parTrans" cxnId="{A234B1A9-7C24-0F4C-8E9E-1B37F68EAA31}">
      <dgm:prSet/>
      <dgm:spPr/>
      <dgm:t>
        <a:bodyPr/>
        <a:lstStyle/>
        <a:p>
          <a:endParaRPr lang="es-ES_tradnl"/>
        </a:p>
      </dgm:t>
    </dgm:pt>
    <dgm:pt modelId="{CC6DE1B8-381E-2C4C-82CD-2F889B12E20A}" type="sibTrans" cxnId="{A234B1A9-7C24-0F4C-8E9E-1B37F68EAA31}">
      <dgm:prSet/>
      <dgm:spPr/>
      <dgm:t>
        <a:bodyPr/>
        <a:lstStyle/>
        <a:p>
          <a:endParaRPr lang="es-ES_tradnl"/>
        </a:p>
      </dgm:t>
    </dgm:pt>
    <dgm:pt modelId="{524A518E-B29A-2843-9BE7-0E242F48BA4A}">
      <dgm:prSet phldrT="[Texto]" custT="1"/>
      <dgm:spPr>
        <a:xfrm>
          <a:off x="26799" y="2744930"/>
          <a:ext cx="2093895" cy="2672007"/>
        </a:xfrm>
        <a:prstGeom prst="roundRect">
          <a:avLst/>
        </a:prstGeom>
        <a:gradFill rotWithShape="0">
          <a:gsLst>
            <a:gs pos="0">
              <a:srgbClr val="9BBB59">
                <a:hueOff val="11250264"/>
                <a:satOff val="-16880"/>
                <a:lumOff val="-2745"/>
                <a:alphaOff val="0"/>
                <a:shade val="51000"/>
                <a:satMod val="130000"/>
              </a:srgbClr>
            </a:gs>
            <a:gs pos="80000">
              <a:srgbClr val="9BBB59">
                <a:hueOff val="11250264"/>
                <a:satOff val="-16880"/>
                <a:lumOff val="-2745"/>
                <a:alphaOff val="0"/>
                <a:shade val="93000"/>
                <a:satMod val="130000"/>
              </a:srgbClr>
            </a:gs>
            <a:gs pos="100000">
              <a:srgbClr val="9BBB59">
                <a:hueOff val="11250264"/>
                <a:satOff val="-16880"/>
                <a:lumOff val="-274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s-ES_tradnl" sz="3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Artículo 85 de la LFPRH</a:t>
          </a:r>
          <a:endParaRPr lang="es-ES_tradnl" sz="3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D212E66-4FBC-2B45-A764-F3B8A9EAFEEE}" type="parTrans" cxnId="{5B4344C9-BB32-0C45-BA3F-156B7A31DE26}">
      <dgm:prSet/>
      <dgm:spPr/>
      <dgm:t>
        <a:bodyPr/>
        <a:lstStyle/>
        <a:p>
          <a:endParaRPr lang="es-ES_tradnl"/>
        </a:p>
      </dgm:t>
    </dgm:pt>
    <dgm:pt modelId="{4F943FBC-901C-C643-99DC-7CE164944BEC}" type="sibTrans" cxnId="{5B4344C9-BB32-0C45-BA3F-156B7A31DE26}">
      <dgm:prSet/>
      <dgm:spPr/>
      <dgm:t>
        <a:bodyPr/>
        <a:lstStyle/>
        <a:p>
          <a:endParaRPr lang="es-ES_tradnl"/>
        </a:p>
      </dgm:t>
    </dgm:pt>
    <dgm:pt modelId="{02DED86F-2FDF-DF49-AAD9-F532E5DBEEAA}">
      <dgm:prSet phldrT="[Texto]" custT="1"/>
      <dgm:spPr>
        <a:xfrm>
          <a:off x="2120694" y="2599998"/>
          <a:ext cx="5853506" cy="2961871"/>
        </a:xfrm>
        <a:prstGeom prst="rightArrow">
          <a:avLst>
            <a:gd name="adj1" fmla="val 75000"/>
            <a:gd name="adj2" fmla="val 50000"/>
          </a:avLst>
        </a:prstGeom>
        <a:solidFill>
          <a:srgbClr val="9BBB59">
            <a:tint val="40000"/>
            <a:alpha val="90000"/>
            <a:hueOff val="10716854"/>
            <a:satOff val="-13793"/>
            <a:lumOff val="-1075"/>
            <a:alphaOff val="0"/>
          </a:srgbClr>
        </a:solidFill>
        <a:ln w="9525" cap="flat" cmpd="sng" algn="ctr">
          <a:solidFill>
            <a:srgbClr val="9BBB59">
              <a:tint val="40000"/>
              <a:alpha val="90000"/>
              <a:hueOff val="10716854"/>
              <a:satOff val="-13793"/>
              <a:lumOff val="-1075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Establece que </a:t>
          </a:r>
          <a:r>
            <a:rPr lang="es-ES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los recursos federales que ejerzan las entidades federativas y los municipios serán evaluados </a:t>
          </a:r>
          <a:r>
            <a:rPr lang="es-ES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conforme a las bases establecidas en el artículo 110 de esa Ley.</a:t>
          </a:r>
          <a:endParaRPr lang="es-ES_tradnl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8E31C0C-CF69-654C-8435-1ED8BB293E30}" type="parTrans" cxnId="{E4D0B9B7-9281-7A42-951B-C1C3029AACDD}">
      <dgm:prSet/>
      <dgm:spPr/>
      <dgm:t>
        <a:bodyPr/>
        <a:lstStyle/>
        <a:p>
          <a:endParaRPr lang="es-ES_tradnl"/>
        </a:p>
      </dgm:t>
    </dgm:pt>
    <dgm:pt modelId="{97CC23D9-D120-C846-9BCF-E931785802C4}" type="sibTrans" cxnId="{E4D0B9B7-9281-7A42-951B-C1C3029AACDD}">
      <dgm:prSet/>
      <dgm:spPr/>
      <dgm:t>
        <a:bodyPr/>
        <a:lstStyle/>
        <a:p>
          <a:endParaRPr lang="es-ES_tradnl"/>
        </a:p>
      </dgm:t>
    </dgm:pt>
    <dgm:pt modelId="{91AA7053-DB85-A945-BD88-26FA04FA600F}">
      <dgm:prSet phldrT="[Texto]" custT="1"/>
      <dgm:spPr>
        <a:xfrm>
          <a:off x="2120694" y="2599998"/>
          <a:ext cx="5853506" cy="2961871"/>
        </a:xfrm>
        <a:prstGeom prst="rightArrow">
          <a:avLst>
            <a:gd name="adj1" fmla="val 75000"/>
            <a:gd name="adj2" fmla="val 50000"/>
          </a:avLst>
        </a:prstGeom>
        <a:solidFill>
          <a:srgbClr val="9BBB59">
            <a:tint val="40000"/>
            <a:alpha val="90000"/>
            <a:hueOff val="10716854"/>
            <a:satOff val="-13793"/>
            <a:lumOff val="-1075"/>
            <a:alphaOff val="0"/>
          </a:srgbClr>
        </a:solidFill>
        <a:ln w="9525" cap="flat" cmpd="sng" algn="ctr">
          <a:solidFill>
            <a:srgbClr val="9BBB59">
              <a:tint val="40000"/>
              <a:alpha val="90000"/>
              <a:hueOff val="10716854"/>
              <a:satOff val="-13793"/>
              <a:lumOff val="-1075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Se evaluará con base en indicadores estratégicos y de gestión, por instancias técnicas independientes de las instituciones que ejerzan dichos recursos.</a:t>
          </a:r>
          <a:endParaRPr lang="es-ES_tradnl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A4D07B2-B3D2-7C4D-B184-2290AAB70B22}" type="parTrans" cxnId="{CAE18FBA-4C1F-194B-A7A6-A6B857FB385C}">
      <dgm:prSet/>
      <dgm:spPr/>
      <dgm:t>
        <a:bodyPr/>
        <a:lstStyle/>
        <a:p>
          <a:endParaRPr lang="es-ES_tradnl"/>
        </a:p>
      </dgm:t>
    </dgm:pt>
    <dgm:pt modelId="{CA9EDF53-09DA-994E-82AD-E158940B169D}" type="sibTrans" cxnId="{CAE18FBA-4C1F-194B-A7A6-A6B857FB385C}">
      <dgm:prSet/>
      <dgm:spPr/>
      <dgm:t>
        <a:bodyPr/>
        <a:lstStyle/>
        <a:p>
          <a:endParaRPr lang="es-ES_tradnl"/>
        </a:p>
      </dgm:t>
    </dgm:pt>
    <dgm:pt modelId="{575B6664-3DB2-1240-B6AF-F3F8BB99D6D9}">
      <dgm:prSet phldrT="[Texto]" custT="1"/>
      <dgm:spPr>
        <a:xfrm>
          <a:off x="2120694" y="2599998"/>
          <a:ext cx="5853506" cy="2961871"/>
        </a:xfrm>
        <a:prstGeom prst="rightArrow">
          <a:avLst>
            <a:gd name="adj1" fmla="val 75000"/>
            <a:gd name="adj2" fmla="val 50000"/>
          </a:avLst>
        </a:prstGeom>
        <a:solidFill>
          <a:srgbClr val="9BBB59">
            <a:tint val="40000"/>
            <a:alpha val="90000"/>
            <a:hueOff val="10716854"/>
            <a:satOff val="-13793"/>
            <a:lumOff val="-1075"/>
            <a:alphaOff val="0"/>
          </a:srgbClr>
        </a:solidFill>
        <a:ln w="9525" cap="flat" cmpd="sng" algn="ctr">
          <a:solidFill>
            <a:srgbClr val="9BBB59">
              <a:tint val="40000"/>
              <a:alpha val="90000"/>
              <a:hueOff val="10716854"/>
              <a:satOff val="-13793"/>
              <a:lumOff val="-1075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Las entidades federativas enviarán al Ejecutivo Federal, mediante el sistema de información establecido por la SHCP, informes sobre el ejercicio, destino y los resultados obtenidos, respecto de los recursos federales que les sean transferidos. </a:t>
          </a:r>
          <a:endParaRPr lang="es-ES_tradnl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14E2A40-C983-0143-AC62-44CF0C3F94EC}" type="parTrans" cxnId="{C68A57B9-4665-FE4E-B696-A4157692D3B4}">
      <dgm:prSet/>
      <dgm:spPr/>
      <dgm:t>
        <a:bodyPr/>
        <a:lstStyle/>
        <a:p>
          <a:endParaRPr lang="es-ES_tradnl"/>
        </a:p>
      </dgm:t>
    </dgm:pt>
    <dgm:pt modelId="{CA89DB44-F9B9-B546-ABAD-8C69191FFABE}" type="sibTrans" cxnId="{C68A57B9-4665-FE4E-B696-A4157692D3B4}">
      <dgm:prSet/>
      <dgm:spPr/>
      <dgm:t>
        <a:bodyPr/>
        <a:lstStyle/>
        <a:p>
          <a:endParaRPr lang="es-ES_tradnl"/>
        </a:p>
      </dgm:t>
    </dgm:pt>
    <dgm:pt modelId="{8148182A-D71F-4B4F-9137-EC99014A0639}">
      <dgm:prSet phldrT="[Texto]" custT="1"/>
      <dgm:spPr>
        <a:xfrm>
          <a:off x="2120694" y="2599998"/>
          <a:ext cx="5853506" cy="2961871"/>
        </a:xfrm>
        <a:prstGeom prst="rightArrow">
          <a:avLst>
            <a:gd name="adj1" fmla="val 75000"/>
            <a:gd name="adj2" fmla="val 50000"/>
          </a:avLst>
        </a:prstGeom>
        <a:solidFill>
          <a:srgbClr val="9BBB59">
            <a:tint val="40000"/>
            <a:alpha val="90000"/>
            <a:hueOff val="10716854"/>
            <a:satOff val="-13793"/>
            <a:lumOff val="-1075"/>
            <a:alphaOff val="0"/>
          </a:srgbClr>
        </a:solidFill>
        <a:ln w="9525" cap="flat" cmpd="sng" algn="ctr">
          <a:solidFill>
            <a:srgbClr val="9BBB59">
              <a:tint val="40000"/>
              <a:alpha val="90000"/>
              <a:hueOff val="10716854"/>
              <a:satOff val="-13793"/>
              <a:lumOff val="-1075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_tradnl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279F2A9-55E1-4E28-BA56-F77F14E932FF}" type="parTrans" cxnId="{5215A3AF-880C-4AD8-9FC7-7F9AD7E816FB}">
      <dgm:prSet/>
      <dgm:spPr/>
      <dgm:t>
        <a:bodyPr/>
        <a:lstStyle/>
        <a:p>
          <a:endParaRPr lang="es-MX"/>
        </a:p>
      </dgm:t>
    </dgm:pt>
    <dgm:pt modelId="{62E80B85-A2E8-4447-B7A4-7D1C31F7C4B0}" type="sibTrans" cxnId="{5215A3AF-880C-4AD8-9FC7-7F9AD7E816FB}">
      <dgm:prSet/>
      <dgm:spPr/>
      <dgm:t>
        <a:bodyPr/>
        <a:lstStyle/>
        <a:p>
          <a:endParaRPr lang="es-MX"/>
        </a:p>
      </dgm:t>
    </dgm:pt>
    <dgm:pt modelId="{EBF62BA3-27C0-4C80-8E7C-009270D68BA7}">
      <dgm:prSet custT="1"/>
      <dgm:spPr/>
      <dgm:t>
        <a:bodyPr/>
        <a:lstStyle/>
        <a:p>
          <a:r>
            <a:rPr lang="es-MX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Los </a:t>
          </a:r>
          <a:r>
            <a:rPr lang="es-MX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resultados del ejercicio de dichos recursos serán evaluados por las instancias técnicas que establezcan, respectivamente, la Federación, los estados, municipios y el DTCDMX…</a:t>
          </a:r>
          <a:br>
            <a:rPr lang="es-MX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es-MX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/>
          </a:r>
          <a:br>
            <a:rPr lang="es-MX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es-MX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…con el objeto de propiciar que los </a:t>
          </a:r>
          <a:r>
            <a:rPr lang="es-MX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recursos económicos se asignen en los respectivos presupuestos en los términos del párrafo anterior. </a:t>
          </a:r>
        </a:p>
      </dgm:t>
    </dgm:pt>
    <dgm:pt modelId="{9304D408-897A-4DC4-A97F-A7D247171A68}" type="parTrans" cxnId="{0511A428-ED86-497C-A611-E96424DFBB54}">
      <dgm:prSet/>
      <dgm:spPr/>
      <dgm:t>
        <a:bodyPr/>
        <a:lstStyle/>
        <a:p>
          <a:endParaRPr lang="es-MX"/>
        </a:p>
      </dgm:t>
    </dgm:pt>
    <dgm:pt modelId="{EFE5C3D6-AE05-440B-B731-278DF3F15672}" type="sibTrans" cxnId="{0511A428-ED86-497C-A611-E96424DFBB54}">
      <dgm:prSet/>
      <dgm:spPr/>
      <dgm:t>
        <a:bodyPr/>
        <a:lstStyle/>
        <a:p>
          <a:endParaRPr lang="es-MX"/>
        </a:p>
      </dgm:t>
    </dgm:pt>
    <dgm:pt modelId="{3BE6EF70-210C-BC4B-866E-B2A628EBE7C7}" type="pres">
      <dgm:prSet presAssocID="{3FC57012-1281-834B-ADF7-ECA471AB109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760EF7CF-6C24-874A-90EB-56131B0C0EFE}" type="pres">
      <dgm:prSet presAssocID="{01CFB1DF-D121-9548-BCC5-9830BED5E096}" presName="linNode" presStyleCnt="0"/>
      <dgm:spPr/>
    </dgm:pt>
    <dgm:pt modelId="{B7751150-7598-6D47-A7CE-A9B961335A3A}" type="pres">
      <dgm:prSet presAssocID="{01CFB1DF-D121-9548-BCC5-9830BED5E096}" presName="parentShp" presStyleLbl="node1" presStyleIdx="0" presStyleCnt="2" custScaleX="65490" custScaleY="120253" custLinFactNeighborX="-737" custLinFactNeighborY="1110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8F05551-D1B4-854A-875E-63A2589B7B13}" type="pres">
      <dgm:prSet presAssocID="{01CFB1DF-D121-9548-BCC5-9830BED5E096}" presName="childShp" presStyleLbl="bgAccFollowNode1" presStyleIdx="0" presStyleCnt="2" custScaleX="122052" custScaleY="149958" custLinFactNeighborX="-1869" custLinFactNeighborY="11107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es-ES_tradnl"/>
        </a:p>
      </dgm:t>
    </dgm:pt>
    <dgm:pt modelId="{4EA1F0E0-40E2-A54C-A13D-F36D7F4FC815}" type="pres">
      <dgm:prSet presAssocID="{33BB1049-09FC-8B41-8087-F424D387D389}" presName="spacing" presStyleCnt="0"/>
      <dgm:spPr/>
    </dgm:pt>
    <dgm:pt modelId="{F25C59EA-7633-CE47-9AC6-80506E03650A}" type="pres">
      <dgm:prSet presAssocID="{524A518E-B29A-2843-9BE7-0E242F48BA4A}" presName="linNode" presStyleCnt="0"/>
      <dgm:spPr/>
    </dgm:pt>
    <dgm:pt modelId="{5B8DAFB1-3305-C442-80C3-02543E42D50E}" type="pres">
      <dgm:prSet presAssocID="{524A518E-B29A-2843-9BE7-0E242F48BA4A}" presName="parentShp" presStyleLbl="node1" presStyleIdx="1" presStyleCnt="2" custScaleX="65490" custScaleY="119679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83896ED-E5B0-2746-9F9B-40D1C4029B4E}" type="pres">
      <dgm:prSet presAssocID="{524A518E-B29A-2843-9BE7-0E242F48BA4A}" presName="childShp" presStyleLbl="bgAccFollowNode1" presStyleIdx="1" presStyleCnt="2" custScaleX="122052" custScaleY="13266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B3DB724C-209A-42B3-9EEE-9E2F5CC3B56C}" type="presOf" srcId="{524A518E-B29A-2843-9BE7-0E242F48BA4A}" destId="{5B8DAFB1-3305-C442-80C3-02543E42D50E}" srcOrd="0" destOrd="0" presId="urn:microsoft.com/office/officeart/2005/8/layout/vList6"/>
    <dgm:cxn modelId="{05F86FB1-A792-4BCF-9B67-E5D1BDAAED1F}" type="presOf" srcId="{36A9BD5A-610E-6F4F-AFB2-3C0B6F3B11BE}" destId="{98F05551-D1B4-854A-875E-63A2589B7B13}" srcOrd="0" destOrd="0" presId="urn:microsoft.com/office/officeart/2005/8/layout/vList6"/>
    <dgm:cxn modelId="{E4D0B9B7-9281-7A42-951B-C1C3029AACDD}" srcId="{524A518E-B29A-2843-9BE7-0E242F48BA4A}" destId="{02DED86F-2FDF-DF49-AAD9-F532E5DBEEAA}" srcOrd="1" destOrd="0" parTransId="{68E31C0C-CF69-654C-8435-1ED8BB293E30}" sibTransId="{97CC23D9-D120-C846-9BCF-E931785802C4}"/>
    <dgm:cxn modelId="{43AF12B1-0412-4F3E-AAB3-6BADA9EEE774}" type="presOf" srcId="{575B6664-3DB2-1240-B6AF-F3F8BB99D6D9}" destId="{983896ED-E5B0-2746-9F9B-40D1C4029B4E}" srcOrd="0" destOrd="3" presId="urn:microsoft.com/office/officeart/2005/8/layout/vList6"/>
    <dgm:cxn modelId="{E4C00050-B9F3-4F89-9D32-DC999EFD4FE6}" type="presOf" srcId="{01CFB1DF-D121-9548-BCC5-9830BED5E096}" destId="{B7751150-7598-6D47-A7CE-A9B961335A3A}" srcOrd="0" destOrd="0" presId="urn:microsoft.com/office/officeart/2005/8/layout/vList6"/>
    <dgm:cxn modelId="{B47064D2-12B5-194B-903A-77C96CDDEEB7}" srcId="{3FC57012-1281-834B-ADF7-ECA471AB109B}" destId="{01CFB1DF-D121-9548-BCC5-9830BED5E096}" srcOrd="0" destOrd="0" parTransId="{258F95F7-C210-0F46-8891-507B5E3B43BF}" sibTransId="{33BB1049-09FC-8B41-8087-F424D387D389}"/>
    <dgm:cxn modelId="{5215A3AF-880C-4AD8-9FC7-7F9AD7E816FB}" srcId="{524A518E-B29A-2843-9BE7-0E242F48BA4A}" destId="{8148182A-D71F-4B4F-9137-EC99014A0639}" srcOrd="0" destOrd="0" parTransId="{0279F2A9-55E1-4E28-BA56-F77F14E932FF}" sibTransId="{62E80B85-A2E8-4447-B7A4-7D1C31F7C4B0}"/>
    <dgm:cxn modelId="{EAAF2971-EDD2-4440-AC88-26138F626A3F}" type="presOf" srcId="{91AA7053-DB85-A945-BD88-26FA04FA600F}" destId="{983896ED-E5B0-2746-9F9B-40D1C4029B4E}" srcOrd="0" destOrd="2" presId="urn:microsoft.com/office/officeart/2005/8/layout/vList6"/>
    <dgm:cxn modelId="{55B74713-1989-439D-8C98-97C75EF8EA1B}" type="presOf" srcId="{8148182A-D71F-4B4F-9137-EC99014A0639}" destId="{983896ED-E5B0-2746-9F9B-40D1C4029B4E}" srcOrd="0" destOrd="0" presId="urn:microsoft.com/office/officeart/2005/8/layout/vList6"/>
    <dgm:cxn modelId="{0B868DE2-8138-4204-9B85-7F1D35A87F45}" type="presOf" srcId="{02DED86F-2FDF-DF49-AAD9-F532E5DBEEAA}" destId="{983896ED-E5B0-2746-9F9B-40D1C4029B4E}" srcOrd="0" destOrd="1" presId="urn:microsoft.com/office/officeart/2005/8/layout/vList6"/>
    <dgm:cxn modelId="{420B5FC1-9051-4596-83F2-D3671505DF4D}" type="presOf" srcId="{EBF62BA3-27C0-4C80-8E7C-009270D68BA7}" destId="{98F05551-D1B4-854A-875E-63A2589B7B13}" srcOrd="0" destOrd="1" presId="urn:microsoft.com/office/officeart/2005/8/layout/vList6"/>
    <dgm:cxn modelId="{5B4344C9-BB32-0C45-BA3F-156B7A31DE26}" srcId="{3FC57012-1281-834B-ADF7-ECA471AB109B}" destId="{524A518E-B29A-2843-9BE7-0E242F48BA4A}" srcOrd="1" destOrd="0" parTransId="{1D212E66-4FBC-2B45-A764-F3B8A9EAFEEE}" sibTransId="{4F943FBC-901C-C643-99DC-7CE164944BEC}"/>
    <dgm:cxn modelId="{0511A428-ED86-497C-A611-E96424DFBB54}" srcId="{01CFB1DF-D121-9548-BCC5-9830BED5E096}" destId="{EBF62BA3-27C0-4C80-8E7C-009270D68BA7}" srcOrd="1" destOrd="0" parTransId="{9304D408-897A-4DC4-A97F-A7D247171A68}" sibTransId="{EFE5C3D6-AE05-440B-B731-278DF3F15672}"/>
    <dgm:cxn modelId="{C68A57B9-4665-FE4E-B696-A4157692D3B4}" srcId="{524A518E-B29A-2843-9BE7-0E242F48BA4A}" destId="{575B6664-3DB2-1240-B6AF-F3F8BB99D6D9}" srcOrd="3" destOrd="0" parTransId="{B14E2A40-C983-0143-AC62-44CF0C3F94EC}" sibTransId="{CA89DB44-F9B9-B546-ABAD-8C69191FFABE}"/>
    <dgm:cxn modelId="{066C1BCF-F259-4995-86C0-4CEF319A7930}" type="presOf" srcId="{3FC57012-1281-834B-ADF7-ECA471AB109B}" destId="{3BE6EF70-210C-BC4B-866E-B2A628EBE7C7}" srcOrd="0" destOrd="0" presId="urn:microsoft.com/office/officeart/2005/8/layout/vList6"/>
    <dgm:cxn modelId="{CAE18FBA-4C1F-194B-A7A6-A6B857FB385C}" srcId="{524A518E-B29A-2843-9BE7-0E242F48BA4A}" destId="{91AA7053-DB85-A945-BD88-26FA04FA600F}" srcOrd="2" destOrd="0" parTransId="{7A4D07B2-B3D2-7C4D-B184-2290AAB70B22}" sibTransId="{CA9EDF53-09DA-994E-82AD-E158940B169D}"/>
    <dgm:cxn modelId="{A234B1A9-7C24-0F4C-8E9E-1B37F68EAA31}" srcId="{01CFB1DF-D121-9548-BCC5-9830BED5E096}" destId="{36A9BD5A-610E-6F4F-AFB2-3C0B6F3B11BE}" srcOrd="0" destOrd="0" parTransId="{31D39ECE-9F4E-9E4C-9805-295FD808830E}" sibTransId="{CC6DE1B8-381E-2C4C-82CD-2F889B12E20A}"/>
    <dgm:cxn modelId="{E36625AB-3FFB-4806-9EC0-EFC46B3D2C52}" type="presParOf" srcId="{3BE6EF70-210C-BC4B-866E-B2A628EBE7C7}" destId="{760EF7CF-6C24-874A-90EB-56131B0C0EFE}" srcOrd="0" destOrd="0" presId="urn:microsoft.com/office/officeart/2005/8/layout/vList6"/>
    <dgm:cxn modelId="{CF67EC3A-E416-45BB-A5C1-81629682A690}" type="presParOf" srcId="{760EF7CF-6C24-874A-90EB-56131B0C0EFE}" destId="{B7751150-7598-6D47-A7CE-A9B961335A3A}" srcOrd="0" destOrd="0" presId="urn:microsoft.com/office/officeart/2005/8/layout/vList6"/>
    <dgm:cxn modelId="{3430292D-6286-470E-9B33-A05AAB150736}" type="presParOf" srcId="{760EF7CF-6C24-874A-90EB-56131B0C0EFE}" destId="{98F05551-D1B4-854A-875E-63A2589B7B13}" srcOrd="1" destOrd="0" presId="urn:microsoft.com/office/officeart/2005/8/layout/vList6"/>
    <dgm:cxn modelId="{2FC312E7-2BC6-4352-8967-3142975AB4F8}" type="presParOf" srcId="{3BE6EF70-210C-BC4B-866E-B2A628EBE7C7}" destId="{4EA1F0E0-40E2-A54C-A13D-F36D7F4FC815}" srcOrd="1" destOrd="0" presId="urn:microsoft.com/office/officeart/2005/8/layout/vList6"/>
    <dgm:cxn modelId="{0AA04683-7CA1-4D40-A0A6-BE5138826A87}" type="presParOf" srcId="{3BE6EF70-210C-BC4B-866E-B2A628EBE7C7}" destId="{F25C59EA-7633-CE47-9AC6-80506E03650A}" srcOrd="2" destOrd="0" presId="urn:microsoft.com/office/officeart/2005/8/layout/vList6"/>
    <dgm:cxn modelId="{C0C27AFB-8625-44A5-96CE-B77750F03C68}" type="presParOf" srcId="{F25C59EA-7633-CE47-9AC6-80506E03650A}" destId="{5B8DAFB1-3305-C442-80C3-02543E42D50E}" srcOrd="0" destOrd="0" presId="urn:microsoft.com/office/officeart/2005/8/layout/vList6"/>
    <dgm:cxn modelId="{7742073B-3844-4092-A552-3E6F2C1F4313}" type="presParOf" srcId="{F25C59EA-7633-CE47-9AC6-80506E03650A}" destId="{983896ED-E5B0-2746-9F9B-40D1C4029B4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B9B35D-3C0E-4E3B-9016-286226DD6EB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2605A5C-4EC2-4D3C-A316-E1345731EC21}">
      <dgm:prSet phldrT="[Texto]" custT="1"/>
      <dgm:spPr>
        <a:solidFill>
          <a:srgbClr val="325C5F"/>
        </a:solidFill>
      </dgm:spPr>
      <dgm:t>
        <a:bodyPr/>
        <a:lstStyle/>
        <a:p>
          <a:r>
            <a:rPr lang="es-MX" sz="900" b="1" dirty="0" smtClean="0">
              <a:solidFill>
                <a:schemeClr val="bg1"/>
              </a:solidFill>
              <a:latin typeface="Calibri" panose="020F0502020204030204" pitchFamily="34" charset="0"/>
              <a:ea typeface="Calibri" pitchFamily="34" charset="0"/>
              <a:cs typeface="Times New Roman" pitchFamily="18" charset="0"/>
            </a:rPr>
            <a:t>I. Análisis del problema</a:t>
          </a:r>
          <a:endParaRPr lang="es-MX" sz="900" dirty="0">
            <a:solidFill>
              <a:schemeClr val="bg1"/>
            </a:solidFill>
          </a:endParaRPr>
        </a:p>
      </dgm:t>
    </dgm:pt>
    <dgm:pt modelId="{B5A937AC-46CE-40CD-AE46-C92D4EBA1280}" type="parTrans" cxnId="{9F6F034C-B957-4191-AD89-07BADE892C26}">
      <dgm:prSet/>
      <dgm:spPr/>
      <dgm:t>
        <a:bodyPr/>
        <a:lstStyle/>
        <a:p>
          <a:endParaRPr lang="es-MX" sz="2000">
            <a:solidFill>
              <a:schemeClr val="bg1"/>
            </a:solidFill>
          </a:endParaRPr>
        </a:p>
      </dgm:t>
    </dgm:pt>
    <dgm:pt modelId="{FC6A8751-C045-42CF-817E-723B8071ED8F}" type="sibTrans" cxnId="{9F6F034C-B957-4191-AD89-07BADE892C26}">
      <dgm:prSet/>
      <dgm:spPr>
        <a:ln w="190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es-MX" sz="2000">
            <a:solidFill>
              <a:schemeClr val="bg1"/>
            </a:solidFill>
          </a:endParaRPr>
        </a:p>
      </dgm:t>
    </dgm:pt>
    <dgm:pt modelId="{B58F6448-0FAE-43CB-9713-55FBCF137476}">
      <dgm:prSet phldrT="[Texto]" custT="1"/>
      <dgm:spPr>
        <a:solidFill>
          <a:srgbClr val="325C5F"/>
        </a:solidFill>
      </dgm:spPr>
      <dgm:t>
        <a:bodyPr/>
        <a:lstStyle/>
        <a:p>
          <a:r>
            <a:rPr kumimoji="0" lang="es-MX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itchFamily="34" charset="0"/>
              <a:cs typeface="Times New Roman" pitchFamily="18" charset="0"/>
            </a:rPr>
            <a:t>II. Análisis de</a:t>
          </a:r>
          <a:r>
            <a:rPr kumimoji="0" lang="es-MX" sz="900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itchFamily="34" charset="0"/>
              <a:cs typeface="Times New Roman" pitchFamily="18" charset="0"/>
            </a:rPr>
            <a:t> los involucrados</a:t>
          </a:r>
          <a:endParaRPr lang="es-MX" sz="900" dirty="0">
            <a:solidFill>
              <a:schemeClr val="bg1"/>
            </a:solidFill>
          </a:endParaRPr>
        </a:p>
      </dgm:t>
    </dgm:pt>
    <dgm:pt modelId="{65001E40-B19B-4139-9608-095C10626AD8}" type="parTrans" cxnId="{C9D7F4A4-79DA-447E-9F53-E0A39CCA75CF}">
      <dgm:prSet/>
      <dgm:spPr/>
      <dgm:t>
        <a:bodyPr/>
        <a:lstStyle/>
        <a:p>
          <a:endParaRPr lang="es-MX" sz="2000">
            <a:solidFill>
              <a:schemeClr val="bg1"/>
            </a:solidFill>
          </a:endParaRPr>
        </a:p>
      </dgm:t>
    </dgm:pt>
    <dgm:pt modelId="{39C33558-A1A1-4558-B537-F7DAE4A9B7CE}" type="sibTrans" cxnId="{C9D7F4A4-79DA-447E-9F53-E0A39CCA75CF}">
      <dgm:prSet/>
      <dgm:spPr>
        <a:ln w="190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es-MX" sz="2000">
            <a:solidFill>
              <a:schemeClr val="bg1"/>
            </a:solidFill>
          </a:endParaRPr>
        </a:p>
      </dgm:t>
    </dgm:pt>
    <dgm:pt modelId="{93515719-7F0C-4961-BD21-37AC9E54B087}">
      <dgm:prSet phldrT="[Texto]" custT="1"/>
      <dgm:spPr>
        <a:solidFill>
          <a:srgbClr val="325C5F"/>
        </a:solidFill>
      </dgm:spPr>
      <dgm:t>
        <a:bodyPr/>
        <a:lstStyle/>
        <a:p>
          <a:r>
            <a:rPr lang="es-MX" sz="900" b="1" baseline="0" dirty="0" smtClean="0">
              <a:solidFill>
                <a:schemeClr val="bg1"/>
              </a:solidFill>
              <a:latin typeface="Calibri" panose="020F0502020204030204" pitchFamily="34" charset="0"/>
              <a:ea typeface="Calibri" pitchFamily="34" charset="0"/>
              <a:cs typeface="Times New Roman" pitchFamily="18" charset="0"/>
            </a:rPr>
            <a:t>III. Análisis</a:t>
          </a:r>
          <a:r>
            <a:rPr lang="es-MX" sz="900" b="1" dirty="0" smtClean="0">
              <a:solidFill>
                <a:schemeClr val="bg1"/>
              </a:solidFill>
              <a:latin typeface="Calibri" panose="020F0502020204030204" pitchFamily="34" charset="0"/>
              <a:ea typeface="Calibri" pitchFamily="34" charset="0"/>
              <a:cs typeface="Times New Roman" pitchFamily="18" charset="0"/>
            </a:rPr>
            <a:t> de objetivos</a:t>
          </a:r>
          <a:endParaRPr lang="es-MX" sz="900" dirty="0">
            <a:solidFill>
              <a:schemeClr val="bg1"/>
            </a:solidFill>
          </a:endParaRPr>
        </a:p>
      </dgm:t>
    </dgm:pt>
    <dgm:pt modelId="{543A7FF6-22BD-47C2-B472-30CE4271D5C9}" type="parTrans" cxnId="{D8CDEA69-5891-42AF-9215-9C99BFC109E7}">
      <dgm:prSet/>
      <dgm:spPr/>
      <dgm:t>
        <a:bodyPr/>
        <a:lstStyle/>
        <a:p>
          <a:endParaRPr lang="es-MX" sz="2000">
            <a:solidFill>
              <a:schemeClr val="bg1"/>
            </a:solidFill>
          </a:endParaRPr>
        </a:p>
      </dgm:t>
    </dgm:pt>
    <dgm:pt modelId="{3F052603-406F-4DCD-9F73-99B416139473}" type="sibTrans" cxnId="{D8CDEA69-5891-42AF-9215-9C99BFC109E7}">
      <dgm:prSet/>
      <dgm:spPr>
        <a:ln w="190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es-MX" sz="2000">
            <a:solidFill>
              <a:schemeClr val="bg1"/>
            </a:solidFill>
          </a:endParaRPr>
        </a:p>
      </dgm:t>
    </dgm:pt>
    <dgm:pt modelId="{A9FB0A07-FB75-42D4-9339-E2E08EA6DC6B}">
      <dgm:prSet phldrT="[Texto]" custT="1"/>
      <dgm:spPr>
        <a:solidFill>
          <a:srgbClr val="325C5F"/>
        </a:solidFill>
      </dgm:spPr>
      <dgm:t>
        <a:bodyPr/>
        <a:lstStyle/>
        <a:p>
          <a:r>
            <a:rPr kumimoji="0" lang="es-MX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itchFamily="34" charset="0"/>
              <a:cs typeface="Times New Roman" pitchFamily="18" charset="0"/>
            </a:rPr>
            <a:t>IV. Selección</a:t>
          </a:r>
          <a:r>
            <a:rPr kumimoji="0" lang="es-MX" sz="900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itchFamily="34" charset="0"/>
              <a:cs typeface="Times New Roman" pitchFamily="18" charset="0"/>
            </a:rPr>
            <a:t> de alternativas</a:t>
          </a:r>
          <a:endParaRPr lang="es-MX" sz="900" dirty="0">
            <a:solidFill>
              <a:schemeClr val="bg1"/>
            </a:solidFill>
          </a:endParaRPr>
        </a:p>
      </dgm:t>
    </dgm:pt>
    <dgm:pt modelId="{F01BFAFD-B6B6-4E85-9FDF-F1B9F7A62D40}" type="parTrans" cxnId="{7F74B58A-1FBC-48A8-A253-95DDD2B4A195}">
      <dgm:prSet/>
      <dgm:spPr/>
      <dgm:t>
        <a:bodyPr/>
        <a:lstStyle/>
        <a:p>
          <a:endParaRPr lang="es-MX" sz="2000">
            <a:solidFill>
              <a:schemeClr val="bg1"/>
            </a:solidFill>
          </a:endParaRPr>
        </a:p>
      </dgm:t>
    </dgm:pt>
    <dgm:pt modelId="{19EF0437-CDFC-4AD3-AB64-94F3E33E3FEC}" type="sibTrans" cxnId="{7F74B58A-1FBC-48A8-A253-95DDD2B4A195}">
      <dgm:prSet/>
      <dgm:spPr>
        <a:ln w="190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es-MX" sz="2000">
            <a:solidFill>
              <a:schemeClr val="bg1"/>
            </a:solidFill>
          </a:endParaRPr>
        </a:p>
      </dgm:t>
    </dgm:pt>
    <dgm:pt modelId="{3689955B-5ABA-41F9-853D-B9F23645D0F5}">
      <dgm:prSet phldrT="[Texto]" custT="1"/>
      <dgm:spPr>
        <a:solidFill>
          <a:srgbClr val="325C5F"/>
        </a:solidFill>
      </dgm:spPr>
      <dgm:t>
        <a:bodyPr/>
        <a:lstStyle/>
        <a:p>
          <a:r>
            <a:rPr lang="es-MX" sz="900" b="1" dirty="0" smtClean="0">
              <a:solidFill>
                <a:schemeClr val="bg1"/>
              </a:solidFill>
              <a:latin typeface="Calibri" panose="020F0502020204030204" pitchFamily="34" charset="0"/>
              <a:ea typeface="Calibri" pitchFamily="34" charset="0"/>
              <a:cs typeface="Times New Roman" pitchFamily="18" charset="0"/>
            </a:rPr>
            <a:t>V. Diseño de la matriz</a:t>
          </a:r>
          <a:endParaRPr lang="es-MX" sz="900" dirty="0">
            <a:solidFill>
              <a:schemeClr val="bg1"/>
            </a:solidFill>
          </a:endParaRPr>
        </a:p>
      </dgm:t>
    </dgm:pt>
    <dgm:pt modelId="{FAD21995-07B6-407E-8D9A-76C5CF837C11}" type="parTrans" cxnId="{9C6FF938-DD82-4FC4-9381-B68FB07903FB}">
      <dgm:prSet/>
      <dgm:spPr/>
      <dgm:t>
        <a:bodyPr/>
        <a:lstStyle/>
        <a:p>
          <a:endParaRPr lang="es-MX" sz="2000">
            <a:solidFill>
              <a:schemeClr val="bg1"/>
            </a:solidFill>
          </a:endParaRPr>
        </a:p>
      </dgm:t>
    </dgm:pt>
    <dgm:pt modelId="{DA6ABAE2-8503-404B-B84B-85ECC1D9B0FD}" type="sibTrans" cxnId="{9C6FF938-DD82-4FC4-9381-B68FB07903FB}">
      <dgm:prSet/>
      <dgm:spPr>
        <a:ln w="190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es-MX" sz="2000">
            <a:solidFill>
              <a:schemeClr val="bg1"/>
            </a:solidFill>
          </a:endParaRPr>
        </a:p>
      </dgm:t>
    </dgm:pt>
    <dgm:pt modelId="{E7954B7A-30CD-47EC-87E3-561C8815BF97}" type="pres">
      <dgm:prSet presAssocID="{D6B9B35D-3C0E-4E3B-9016-286226DD6EB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098D826-103C-4829-82F1-8EBB04D503DA}" type="pres">
      <dgm:prSet presAssocID="{D2605A5C-4EC2-4D3C-A316-E1345731EC2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94A121E-274E-430B-A490-64DD4EF65A56}" type="pres">
      <dgm:prSet presAssocID="{D2605A5C-4EC2-4D3C-A316-E1345731EC21}" presName="spNode" presStyleCnt="0"/>
      <dgm:spPr/>
    </dgm:pt>
    <dgm:pt modelId="{2046B9B3-7229-428D-95E8-CC70DFD3769E}" type="pres">
      <dgm:prSet presAssocID="{FC6A8751-C045-42CF-817E-723B8071ED8F}" presName="sibTrans" presStyleLbl="sibTrans1D1" presStyleIdx="0" presStyleCnt="5"/>
      <dgm:spPr/>
      <dgm:t>
        <a:bodyPr/>
        <a:lstStyle/>
        <a:p>
          <a:endParaRPr lang="es-MX"/>
        </a:p>
      </dgm:t>
    </dgm:pt>
    <dgm:pt modelId="{843A22EC-32FE-46D0-890E-06E941ACA9B2}" type="pres">
      <dgm:prSet presAssocID="{B58F6448-0FAE-43CB-9713-55FBCF13747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8BA7FAE-21A3-4C77-84BE-9E21E79591DD}" type="pres">
      <dgm:prSet presAssocID="{B58F6448-0FAE-43CB-9713-55FBCF137476}" presName="spNode" presStyleCnt="0"/>
      <dgm:spPr/>
    </dgm:pt>
    <dgm:pt modelId="{8E76C189-5149-4282-B41E-176578D32785}" type="pres">
      <dgm:prSet presAssocID="{39C33558-A1A1-4558-B537-F7DAE4A9B7CE}" presName="sibTrans" presStyleLbl="sibTrans1D1" presStyleIdx="1" presStyleCnt="5"/>
      <dgm:spPr/>
      <dgm:t>
        <a:bodyPr/>
        <a:lstStyle/>
        <a:p>
          <a:endParaRPr lang="es-MX"/>
        </a:p>
      </dgm:t>
    </dgm:pt>
    <dgm:pt modelId="{E285855D-1560-44F1-946B-44F4CB42A557}" type="pres">
      <dgm:prSet presAssocID="{93515719-7F0C-4961-BD21-37AC9E54B08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65AD304-E597-41CA-97E3-287F8BDF79A7}" type="pres">
      <dgm:prSet presAssocID="{93515719-7F0C-4961-BD21-37AC9E54B087}" presName="spNode" presStyleCnt="0"/>
      <dgm:spPr/>
    </dgm:pt>
    <dgm:pt modelId="{0D52E78D-91EF-4F13-8DCF-3C79F3C3B04F}" type="pres">
      <dgm:prSet presAssocID="{3F052603-406F-4DCD-9F73-99B416139473}" presName="sibTrans" presStyleLbl="sibTrans1D1" presStyleIdx="2" presStyleCnt="5"/>
      <dgm:spPr/>
      <dgm:t>
        <a:bodyPr/>
        <a:lstStyle/>
        <a:p>
          <a:endParaRPr lang="es-MX"/>
        </a:p>
      </dgm:t>
    </dgm:pt>
    <dgm:pt modelId="{7A404575-EF23-4390-82EC-41E5B0F439D7}" type="pres">
      <dgm:prSet presAssocID="{A9FB0A07-FB75-42D4-9339-E2E08EA6DC6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C51C8B1-430B-4DF9-AAD9-E2D56F5896F5}" type="pres">
      <dgm:prSet presAssocID="{A9FB0A07-FB75-42D4-9339-E2E08EA6DC6B}" presName="spNode" presStyleCnt="0"/>
      <dgm:spPr/>
    </dgm:pt>
    <dgm:pt modelId="{2EBA759F-C0FD-4C8F-91F1-D3A3E08746B6}" type="pres">
      <dgm:prSet presAssocID="{19EF0437-CDFC-4AD3-AB64-94F3E33E3FEC}" presName="sibTrans" presStyleLbl="sibTrans1D1" presStyleIdx="3" presStyleCnt="5"/>
      <dgm:spPr/>
      <dgm:t>
        <a:bodyPr/>
        <a:lstStyle/>
        <a:p>
          <a:endParaRPr lang="es-MX"/>
        </a:p>
      </dgm:t>
    </dgm:pt>
    <dgm:pt modelId="{B4A9A644-BE90-4E76-BCED-0D301739E2E9}" type="pres">
      <dgm:prSet presAssocID="{3689955B-5ABA-41F9-853D-B9F23645D0F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1BDE50-6FF1-4DC2-93BE-CC0BE72F7A91}" type="pres">
      <dgm:prSet presAssocID="{3689955B-5ABA-41F9-853D-B9F23645D0F5}" presName="spNode" presStyleCnt="0"/>
      <dgm:spPr/>
    </dgm:pt>
    <dgm:pt modelId="{A0362C79-C202-4A06-8147-116BCE11AEB7}" type="pres">
      <dgm:prSet presAssocID="{DA6ABAE2-8503-404B-B84B-85ECC1D9B0FD}" presName="sibTrans" presStyleLbl="sibTrans1D1" presStyleIdx="4" presStyleCnt="5"/>
      <dgm:spPr/>
      <dgm:t>
        <a:bodyPr/>
        <a:lstStyle/>
        <a:p>
          <a:endParaRPr lang="es-MX"/>
        </a:p>
      </dgm:t>
    </dgm:pt>
  </dgm:ptLst>
  <dgm:cxnLst>
    <dgm:cxn modelId="{7F74B58A-1FBC-48A8-A253-95DDD2B4A195}" srcId="{D6B9B35D-3C0E-4E3B-9016-286226DD6EBB}" destId="{A9FB0A07-FB75-42D4-9339-E2E08EA6DC6B}" srcOrd="3" destOrd="0" parTransId="{F01BFAFD-B6B6-4E85-9FDF-F1B9F7A62D40}" sibTransId="{19EF0437-CDFC-4AD3-AB64-94F3E33E3FEC}"/>
    <dgm:cxn modelId="{13B4E4A4-AC1D-48D9-86EB-0E71978545E4}" type="presOf" srcId="{3689955B-5ABA-41F9-853D-B9F23645D0F5}" destId="{B4A9A644-BE90-4E76-BCED-0D301739E2E9}" srcOrd="0" destOrd="0" presId="urn:microsoft.com/office/officeart/2005/8/layout/cycle5"/>
    <dgm:cxn modelId="{0D1D48A2-B75E-4E1F-98A2-6850E8C88A74}" type="presOf" srcId="{3F052603-406F-4DCD-9F73-99B416139473}" destId="{0D52E78D-91EF-4F13-8DCF-3C79F3C3B04F}" srcOrd="0" destOrd="0" presId="urn:microsoft.com/office/officeart/2005/8/layout/cycle5"/>
    <dgm:cxn modelId="{C9D7F4A4-79DA-447E-9F53-E0A39CCA75CF}" srcId="{D6B9B35D-3C0E-4E3B-9016-286226DD6EBB}" destId="{B58F6448-0FAE-43CB-9713-55FBCF137476}" srcOrd="1" destOrd="0" parTransId="{65001E40-B19B-4139-9608-095C10626AD8}" sibTransId="{39C33558-A1A1-4558-B537-F7DAE4A9B7CE}"/>
    <dgm:cxn modelId="{9F6F034C-B957-4191-AD89-07BADE892C26}" srcId="{D6B9B35D-3C0E-4E3B-9016-286226DD6EBB}" destId="{D2605A5C-4EC2-4D3C-A316-E1345731EC21}" srcOrd="0" destOrd="0" parTransId="{B5A937AC-46CE-40CD-AE46-C92D4EBA1280}" sibTransId="{FC6A8751-C045-42CF-817E-723B8071ED8F}"/>
    <dgm:cxn modelId="{240A476D-F51E-4AA5-A5B0-963E10D973AD}" type="presOf" srcId="{A9FB0A07-FB75-42D4-9339-E2E08EA6DC6B}" destId="{7A404575-EF23-4390-82EC-41E5B0F439D7}" srcOrd="0" destOrd="0" presId="urn:microsoft.com/office/officeart/2005/8/layout/cycle5"/>
    <dgm:cxn modelId="{57DDD8EE-A83D-4F56-8764-0850FB9A4045}" type="presOf" srcId="{D2605A5C-4EC2-4D3C-A316-E1345731EC21}" destId="{4098D826-103C-4829-82F1-8EBB04D503DA}" srcOrd="0" destOrd="0" presId="urn:microsoft.com/office/officeart/2005/8/layout/cycle5"/>
    <dgm:cxn modelId="{D57F1E87-4030-475B-AF0B-44C4166B7CAE}" type="presOf" srcId="{B58F6448-0FAE-43CB-9713-55FBCF137476}" destId="{843A22EC-32FE-46D0-890E-06E941ACA9B2}" srcOrd="0" destOrd="0" presId="urn:microsoft.com/office/officeart/2005/8/layout/cycle5"/>
    <dgm:cxn modelId="{F1B7A3B7-A24E-4E1E-ADB2-9D668428AAC6}" type="presOf" srcId="{19EF0437-CDFC-4AD3-AB64-94F3E33E3FEC}" destId="{2EBA759F-C0FD-4C8F-91F1-D3A3E08746B6}" srcOrd="0" destOrd="0" presId="urn:microsoft.com/office/officeart/2005/8/layout/cycle5"/>
    <dgm:cxn modelId="{9C6FF938-DD82-4FC4-9381-B68FB07903FB}" srcId="{D6B9B35D-3C0E-4E3B-9016-286226DD6EBB}" destId="{3689955B-5ABA-41F9-853D-B9F23645D0F5}" srcOrd="4" destOrd="0" parTransId="{FAD21995-07B6-407E-8D9A-76C5CF837C11}" sibTransId="{DA6ABAE2-8503-404B-B84B-85ECC1D9B0FD}"/>
    <dgm:cxn modelId="{49FE1ADF-C075-4AC7-8070-DD71CE825C60}" type="presOf" srcId="{FC6A8751-C045-42CF-817E-723B8071ED8F}" destId="{2046B9B3-7229-428D-95E8-CC70DFD3769E}" srcOrd="0" destOrd="0" presId="urn:microsoft.com/office/officeart/2005/8/layout/cycle5"/>
    <dgm:cxn modelId="{619FD74A-470A-4FEE-8885-2B1E68B3552B}" type="presOf" srcId="{DA6ABAE2-8503-404B-B84B-85ECC1D9B0FD}" destId="{A0362C79-C202-4A06-8147-116BCE11AEB7}" srcOrd="0" destOrd="0" presId="urn:microsoft.com/office/officeart/2005/8/layout/cycle5"/>
    <dgm:cxn modelId="{D8CDEA69-5891-42AF-9215-9C99BFC109E7}" srcId="{D6B9B35D-3C0E-4E3B-9016-286226DD6EBB}" destId="{93515719-7F0C-4961-BD21-37AC9E54B087}" srcOrd="2" destOrd="0" parTransId="{543A7FF6-22BD-47C2-B472-30CE4271D5C9}" sibTransId="{3F052603-406F-4DCD-9F73-99B416139473}"/>
    <dgm:cxn modelId="{65FD3A36-8969-462B-A8F0-95E12FE8F6EE}" type="presOf" srcId="{D6B9B35D-3C0E-4E3B-9016-286226DD6EBB}" destId="{E7954B7A-30CD-47EC-87E3-561C8815BF97}" srcOrd="0" destOrd="0" presId="urn:microsoft.com/office/officeart/2005/8/layout/cycle5"/>
    <dgm:cxn modelId="{C42F524B-5E5A-44F2-B7E1-F12017ED114A}" type="presOf" srcId="{39C33558-A1A1-4558-B537-F7DAE4A9B7CE}" destId="{8E76C189-5149-4282-B41E-176578D32785}" srcOrd="0" destOrd="0" presId="urn:microsoft.com/office/officeart/2005/8/layout/cycle5"/>
    <dgm:cxn modelId="{13AD2236-B9C1-48C0-95BD-34177B6DF2CE}" type="presOf" srcId="{93515719-7F0C-4961-BD21-37AC9E54B087}" destId="{E285855D-1560-44F1-946B-44F4CB42A557}" srcOrd="0" destOrd="0" presId="urn:microsoft.com/office/officeart/2005/8/layout/cycle5"/>
    <dgm:cxn modelId="{D7756BC6-D830-445B-8F7A-383C7088178E}" type="presParOf" srcId="{E7954B7A-30CD-47EC-87E3-561C8815BF97}" destId="{4098D826-103C-4829-82F1-8EBB04D503DA}" srcOrd="0" destOrd="0" presId="urn:microsoft.com/office/officeart/2005/8/layout/cycle5"/>
    <dgm:cxn modelId="{A1E489CC-8EFB-4804-9D68-9780A07DD36F}" type="presParOf" srcId="{E7954B7A-30CD-47EC-87E3-561C8815BF97}" destId="{694A121E-274E-430B-A490-64DD4EF65A56}" srcOrd="1" destOrd="0" presId="urn:microsoft.com/office/officeart/2005/8/layout/cycle5"/>
    <dgm:cxn modelId="{6ACF24A1-000D-4D83-9FDE-296BDA7F173F}" type="presParOf" srcId="{E7954B7A-30CD-47EC-87E3-561C8815BF97}" destId="{2046B9B3-7229-428D-95E8-CC70DFD3769E}" srcOrd="2" destOrd="0" presId="urn:microsoft.com/office/officeart/2005/8/layout/cycle5"/>
    <dgm:cxn modelId="{FBF6BB23-0ED4-456F-A9CD-700E2E2D97C0}" type="presParOf" srcId="{E7954B7A-30CD-47EC-87E3-561C8815BF97}" destId="{843A22EC-32FE-46D0-890E-06E941ACA9B2}" srcOrd="3" destOrd="0" presId="urn:microsoft.com/office/officeart/2005/8/layout/cycle5"/>
    <dgm:cxn modelId="{8450E6F1-2412-4655-B5AD-EEAB34D3ABAE}" type="presParOf" srcId="{E7954B7A-30CD-47EC-87E3-561C8815BF97}" destId="{58BA7FAE-21A3-4C77-84BE-9E21E79591DD}" srcOrd="4" destOrd="0" presId="urn:microsoft.com/office/officeart/2005/8/layout/cycle5"/>
    <dgm:cxn modelId="{E6EE623A-6D59-4F81-9207-8663298E8DA8}" type="presParOf" srcId="{E7954B7A-30CD-47EC-87E3-561C8815BF97}" destId="{8E76C189-5149-4282-B41E-176578D32785}" srcOrd="5" destOrd="0" presId="urn:microsoft.com/office/officeart/2005/8/layout/cycle5"/>
    <dgm:cxn modelId="{56F5D6E9-3C66-463F-85C8-5101267842F1}" type="presParOf" srcId="{E7954B7A-30CD-47EC-87E3-561C8815BF97}" destId="{E285855D-1560-44F1-946B-44F4CB42A557}" srcOrd="6" destOrd="0" presId="urn:microsoft.com/office/officeart/2005/8/layout/cycle5"/>
    <dgm:cxn modelId="{7BF86D33-32A2-4A34-9C64-5AC770A4D73F}" type="presParOf" srcId="{E7954B7A-30CD-47EC-87E3-561C8815BF97}" destId="{765AD304-E597-41CA-97E3-287F8BDF79A7}" srcOrd="7" destOrd="0" presId="urn:microsoft.com/office/officeart/2005/8/layout/cycle5"/>
    <dgm:cxn modelId="{F2C3DCAE-0DA7-4669-82EA-86E749234E1A}" type="presParOf" srcId="{E7954B7A-30CD-47EC-87E3-561C8815BF97}" destId="{0D52E78D-91EF-4F13-8DCF-3C79F3C3B04F}" srcOrd="8" destOrd="0" presId="urn:microsoft.com/office/officeart/2005/8/layout/cycle5"/>
    <dgm:cxn modelId="{335EE683-1783-4F27-9A51-10627D6AD475}" type="presParOf" srcId="{E7954B7A-30CD-47EC-87E3-561C8815BF97}" destId="{7A404575-EF23-4390-82EC-41E5B0F439D7}" srcOrd="9" destOrd="0" presId="urn:microsoft.com/office/officeart/2005/8/layout/cycle5"/>
    <dgm:cxn modelId="{96ECBC4E-F666-4758-BA41-13143DBE37D0}" type="presParOf" srcId="{E7954B7A-30CD-47EC-87E3-561C8815BF97}" destId="{8C51C8B1-430B-4DF9-AAD9-E2D56F5896F5}" srcOrd="10" destOrd="0" presId="urn:microsoft.com/office/officeart/2005/8/layout/cycle5"/>
    <dgm:cxn modelId="{074A4CF0-E6E0-474A-A76F-EB915556D427}" type="presParOf" srcId="{E7954B7A-30CD-47EC-87E3-561C8815BF97}" destId="{2EBA759F-C0FD-4C8F-91F1-D3A3E08746B6}" srcOrd="11" destOrd="0" presId="urn:microsoft.com/office/officeart/2005/8/layout/cycle5"/>
    <dgm:cxn modelId="{6CD6FA1E-1F74-4DF1-92BA-DA34AFA36115}" type="presParOf" srcId="{E7954B7A-30CD-47EC-87E3-561C8815BF97}" destId="{B4A9A644-BE90-4E76-BCED-0D301739E2E9}" srcOrd="12" destOrd="0" presId="urn:microsoft.com/office/officeart/2005/8/layout/cycle5"/>
    <dgm:cxn modelId="{BD50DC40-CF99-4ECF-81F9-5E62F28841AB}" type="presParOf" srcId="{E7954B7A-30CD-47EC-87E3-561C8815BF97}" destId="{7C1BDE50-6FF1-4DC2-93BE-CC0BE72F7A91}" srcOrd="13" destOrd="0" presId="urn:microsoft.com/office/officeart/2005/8/layout/cycle5"/>
    <dgm:cxn modelId="{26F22063-F352-464C-96F6-9161D26A9492}" type="presParOf" srcId="{E7954B7A-30CD-47EC-87E3-561C8815BF97}" destId="{A0362C79-C202-4A06-8147-116BCE11AEB7}" srcOrd="14" destOrd="0" presId="urn:microsoft.com/office/officeart/2005/8/layout/cycle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83596C-A24E-43D8-87CA-05D044E31579}">
      <dsp:nvSpPr>
        <dsp:cNvPr id="0" name=""/>
        <dsp:cNvSpPr/>
      </dsp:nvSpPr>
      <dsp:spPr>
        <a:xfrm>
          <a:off x="2379211" y="1764699"/>
          <a:ext cx="1337309" cy="1337309"/>
        </a:xfrm>
        <a:prstGeom prst="ellipse">
          <a:avLst/>
        </a:prstGeom>
        <a:solidFill>
          <a:srgbClr val="FFFFFF"/>
        </a:solidFill>
        <a:ln w="28575" cap="flat" cmpd="sng" algn="ctr">
          <a:solidFill>
            <a:srgbClr val="BE0F34"/>
          </a:solidFill>
          <a:prstDash val="lgDash"/>
        </a:ln>
        <a:effectLst>
          <a:glow rad="63500">
            <a:schemeClr val="bg1">
              <a:lumMod val="95000"/>
              <a:alpha val="40000"/>
            </a:schemeClr>
          </a:glow>
          <a:softEdge rad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rPr>
            <a:t>Pilares de la Gestión para Resultados</a:t>
          </a:r>
          <a:endParaRPr lang="es-MX" sz="1600" b="1" kern="1200" dirty="0">
            <a:solidFill>
              <a:schemeClr val="tx1">
                <a:lumMod val="65000"/>
                <a:lumOff val="35000"/>
              </a:schemeClr>
            </a:solidFill>
            <a:latin typeface="Calibri" pitchFamily="34" charset="0"/>
          </a:endParaRPr>
        </a:p>
      </dsp:txBody>
      <dsp:txXfrm>
        <a:off x="2379211" y="1764699"/>
        <a:ext cx="1337309" cy="1337309"/>
      </dsp:txXfrm>
    </dsp:sp>
    <dsp:sp modelId="{A4258A58-3D14-4739-9404-EE83B3A923E4}">
      <dsp:nvSpPr>
        <dsp:cNvPr id="0" name=""/>
        <dsp:cNvSpPr/>
      </dsp:nvSpPr>
      <dsp:spPr>
        <a:xfrm rot="10800000">
          <a:off x="1084628" y="2311208"/>
          <a:ext cx="1223381" cy="244291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 w="5715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E5594-899F-4D4B-B75A-525691348C5C}">
      <dsp:nvSpPr>
        <dsp:cNvPr id="0" name=""/>
        <dsp:cNvSpPr/>
      </dsp:nvSpPr>
      <dsp:spPr>
        <a:xfrm>
          <a:off x="400627" y="2002866"/>
          <a:ext cx="1368001" cy="86097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78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rPr>
            <a:t>1. Planeación orientada a Resultados</a:t>
          </a:r>
          <a:endParaRPr lang="es-MX" sz="1400" kern="1200" dirty="0">
            <a:solidFill>
              <a:schemeClr val="tx1">
                <a:lumMod val="65000"/>
                <a:lumOff val="35000"/>
              </a:schemeClr>
            </a:solidFill>
            <a:latin typeface="Calibri" pitchFamily="34" charset="0"/>
          </a:endParaRPr>
        </a:p>
      </dsp:txBody>
      <dsp:txXfrm>
        <a:off x="400627" y="2002866"/>
        <a:ext cx="1368001" cy="860975"/>
      </dsp:txXfrm>
    </dsp:sp>
    <dsp:sp modelId="{AA427D79-2E93-42F1-99E0-C2E2C2E5D57B}">
      <dsp:nvSpPr>
        <dsp:cNvPr id="0" name=""/>
        <dsp:cNvSpPr/>
      </dsp:nvSpPr>
      <dsp:spPr>
        <a:xfrm rot="13284670">
          <a:off x="1458431" y="1431642"/>
          <a:ext cx="1184309" cy="244291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 w="5715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50F3F-1AFE-46AA-96EB-9AFD2EC2BCEE}">
      <dsp:nvSpPr>
        <dsp:cNvPr id="0" name=""/>
        <dsp:cNvSpPr/>
      </dsp:nvSpPr>
      <dsp:spPr>
        <a:xfrm>
          <a:off x="924608" y="731615"/>
          <a:ext cx="1363745" cy="86097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78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rPr>
            <a:t>2. Presupuesto por Resultados</a:t>
          </a:r>
          <a:endParaRPr lang="es-MX" sz="1400" kern="1200" dirty="0">
            <a:solidFill>
              <a:schemeClr val="tx1">
                <a:lumMod val="65000"/>
                <a:lumOff val="35000"/>
              </a:schemeClr>
            </a:solidFill>
            <a:latin typeface="Calibri" pitchFamily="34" charset="0"/>
          </a:endParaRPr>
        </a:p>
      </dsp:txBody>
      <dsp:txXfrm>
        <a:off x="924608" y="731615"/>
        <a:ext cx="1363745" cy="860975"/>
      </dsp:txXfrm>
    </dsp:sp>
    <dsp:sp modelId="{5F051B46-60B7-4923-B129-591C82E5BDBF}">
      <dsp:nvSpPr>
        <dsp:cNvPr id="0" name=""/>
        <dsp:cNvSpPr/>
      </dsp:nvSpPr>
      <dsp:spPr>
        <a:xfrm rot="16200000">
          <a:off x="2436175" y="959660"/>
          <a:ext cx="1223381" cy="244291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 w="5715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BCA13-AA0D-481D-9DC9-7A295525A77A}">
      <dsp:nvSpPr>
        <dsp:cNvPr id="0" name=""/>
        <dsp:cNvSpPr/>
      </dsp:nvSpPr>
      <dsp:spPr>
        <a:xfrm>
          <a:off x="2381277" y="39627"/>
          <a:ext cx="1333179" cy="86097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78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rPr>
            <a:t>3. Gestión financiera, auditoría y adquisiciones</a:t>
          </a:r>
          <a:endParaRPr lang="es-MX" sz="1400" kern="1200" dirty="0">
            <a:solidFill>
              <a:schemeClr val="tx1">
                <a:lumMod val="65000"/>
                <a:lumOff val="35000"/>
              </a:schemeClr>
            </a:solidFill>
            <a:latin typeface="Calibri" pitchFamily="34" charset="0"/>
          </a:endParaRPr>
        </a:p>
      </dsp:txBody>
      <dsp:txXfrm>
        <a:off x="2381277" y="39627"/>
        <a:ext cx="1333179" cy="860975"/>
      </dsp:txXfrm>
    </dsp:sp>
    <dsp:sp modelId="{E626CEB0-D87D-47F5-B1F5-8DCE75B7893A}">
      <dsp:nvSpPr>
        <dsp:cNvPr id="0" name=""/>
        <dsp:cNvSpPr/>
      </dsp:nvSpPr>
      <dsp:spPr>
        <a:xfrm rot="19140257">
          <a:off x="3458151" y="1433353"/>
          <a:ext cx="1199448" cy="244291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 w="5715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22704-868F-45B2-8DA6-FF2C0379BE77}">
      <dsp:nvSpPr>
        <dsp:cNvPr id="0" name=""/>
        <dsp:cNvSpPr/>
      </dsp:nvSpPr>
      <dsp:spPr>
        <a:xfrm>
          <a:off x="3800871" y="731590"/>
          <a:ext cx="1419302" cy="86097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78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rPr>
            <a:t>4. Gestión de programas y proyectos</a:t>
          </a:r>
          <a:endParaRPr lang="es-MX" sz="1400" kern="1200" dirty="0">
            <a:solidFill>
              <a:schemeClr val="tx1">
                <a:lumMod val="65000"/>
                <a:lumOff val="35000"/>
              </a:schemeClr>
            </a:solidFill>
            <a:latin typeface="Calibri" pitchFamily="34" charset="0"/>
          </a:endParaRPr>
        </a:p>
      </dsp:txBody>
      <dsp:txXfrm>
        <a:off x="3800871" y="731590"/>
        <a:ext cx="1419302" cy="860975"/>
      </dsp:txXfrm>
    </dsp:sp>
    <dsp:sp modelId="{CFE99588-7DE0-4CD5-A74B-202AA3696642}">
      <dsp:nvSpPr>
        <dsp:cNvPr id="0" name=""/>
        <dsp:cNvSpPr/>
      </dsp:nvSpPr>
      <dsp:spPr>
        <a:xfrm>
          <a:off x="3787723" y="2311208"/>
          <a:ext cx="1223381" cy="244291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 w="5715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AD2BFC-F663-440E-98D3-C5434F29FABE}">
      <dsp:nvSpPr>
        <dsp:cNvPr id="0" name=""/>
        <dsp:cNvSpPr/>
      </dsp:nvSpPr>
      <dsp:spPr>
        <a:xfrm>
          <a:off x="4326837" y="2002866"/>
          <a:ext cx="1368535" cy="86097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783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rPr>
            <a:t>5. Monitoreo y evaluación</a:t>
          </a:r>
          <a:endParaRPr lang="es-MX" sz="1400" kern="1200" dirty="0">
            <a:solidFill>
              <a:schemeClr val="tx1">
                <a:lumMod val="65000"/>
                <a:lumOff val="35000"/>
              </a:schemeClr>
            </a:solidFill>
            <a:latin typeface="Calibri" pitchFamily="34" charset="0"/>
          </a:endParaRPr>
        </a:p>
      </dsp:txBody>
      <dsp:txXfrm>
        <a:off x="4326837" y="2002866"/>
        <a:ext cx="1368535" cy="8609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4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6459B-7A75-44FE-8E40-08BCF0BF34FE}" type="datetimeFigureOut">
              <a:rPr lang="es-MX" smtClean="0"/>
              <a:pPr/>
              <a:t>20/09/2016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4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F0F84-D70E-4D05-B40F-F3AB7A3FF9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95189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32E8A6-AFB5-43F0-A219-908B1C63569D}" type="datetimeFigureOut">
              <a:rPr lang="es-MX" smtClean="0"/>
              <a:pPr/>
              <a:t>20/09/2016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6D1CA7-AB0C-4C54-A9AF-790E38B0143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26240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1CA7-AB0C-4C54-A9AF-790E38B0143C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985087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1CA7-AB0C-4C54-A9AF-790E38B0143C}" type="slidenum">
              <a:rPr lang="es-MX" smtClean="0"/>
              <a:pPr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6063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1CA7-AB0C-4C54-A9AF-790E38B0143C}" type="slidenum">
              <a:rPr lang="es-MX" smtClean="0"/>
              <a:pPr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193359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1CA7-AB0C-4C54-A9AF-790E38B0143C}" type="slidenum">
              <a:rPr lang="es-MX" smtClean="0"/>
              <a:pPr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850433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1CA7-AB0C-4C54-A9AF-790E38B0143C}" type="slidenum">
              <a:rPr lang="es-MX" smtClean="0"/>
              <a:pPr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2787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1CA7-AB0C-4C54-A9AF-790E38B0143C}" type="slidenum">
              <a:rPr lang="es-MX" smtClean="0"/>
              <a:pPr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39314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1CA7-AB0C-4C54-A9AF-790E38B0143C}" type="slidenum">
              <a:rPr lang="es-MX" smtClean="0"/>
              <a:pPr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914383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1CA7-AB0C-4C54-A9AF-790E38B0143C}" type="slidenum">
              <a:rPr lang="es-MX" smtClean="0"/>
              <a:pPr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429778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1CA7-AB0C-4C54-A9AF-790E38B0143C}" type="slidenum">
              <a:rPr lang="es-MX" smtClean="0"/>
              <a:pPr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7634496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1CA7-AB0C-4C54-A9AF-790E38B0143C}" type="slidenum">
              <a:rPr lang="es-MX" smtClean="0"/>
              <a:pPr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0663941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1CA7-AB0C-4C54-A9AF-790E38B0143C}" type="slidenum">
              <a:rPr lang="es-MX" smtClean="0"/>
              <a:pPr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785744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1CA7-AB0C-4C54-A9AF-790E38B0143C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7441918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1CA7-AB0C-4C54-A9AF-790E38B0143C}" type="slidenum">
              <a:rPr lang="es-MX" smtClean="0"/>
              <a:pPr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8661125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1CA7-AB0C-4C54-A9AF-790E38B0143C}" type="slidenum">
              <a:rPr lang="es-MX" smtClean="0"/>
              <a:pPr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201846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1CA7-AB0C-4C54-A9AF-790E38B0143C}" type="slidenum">
              <a:rPr lang="es-MX" smtClean="0"/>
              <a:pPr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9118523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1CA7-AB0C-4C54-A9AF-790E38B0143C}" type="slidenum">
              <a:rPr lang="es-MX" smtClean="0"/>
              <a:pPr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023472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1CA7-AB0C-4C54-A9AF-790E38B0143C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232256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1CA7-AB0C-4C54-A9AF-790E38B0143C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107948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1CA7-AB0C-4C54-A9AF-790E38B0143C}" type="slidenum">
              <a:rPr lang="es-MX" smtClean="0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21024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1CA7-AB0C-4C54-A9AF-790E38B0143C}" type="slidenum">
              <a:rPr lang="es-MX" smtClean="0"/>
              <a:pPr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853803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1CA7-AB0C-4C54-A9AF-790E38B0143C}" type="slidenum">
              <a:rPr lang="es-MX" smtClean="0"/>
              <a:pPr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332135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1CA7-AB0C-4C54-A9AF-790E38B0143C}" type="slidenum">
              <a:rPr lang="es-MX" smtClean="0"/>
              <a:pPr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381336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1CA7-AB0C-4C54-A9AF-790E38B0143C}" type="slidenum">
              <a:rPr lang="es-MX" smtClean="0"/>
              <a:pPr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551007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319184" y="257386"/>
            <a:ext cx="8229600" cy="634082"/>
          </a:xfrm>
          <a:prstGeom prst="rect">
            <a:avLst/>
          </a:prstGeom>
        </p:spPr>
        <p:txBody>
          <a:bodyPr anchor="ctr"/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pPr algn="l"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9F277-5A35-4E69-8C3E-50850EF288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A6471-425E-4499-B1FE-A5827B2701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876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33674-68E4-4CC6-B0FA-1E60B9931F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425EE-B9FF-485F-A6AB-4C2E4A7977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55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pPr>
              <a:defRPr/>
            </a:pPr>
            <a:r>
              <a:rPr lang="en-US" dirty="0" smtClean="0"/>
              <a:t>Título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23622"/>
            <a:ext cx="2057400" cy="4502541"/>
          </a:xfrm>
        </p:spPr>
        <p:txBody>
          <a:bodyPr vert="eaVert"/>
          <a:lstStyle>
            <a:lvl1pPr>
              <a:defRPr>
                <a:solidFill>
                  <a:srgbClr val="807F8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23622"/>
            <a:ext cx="6019800" cy="450254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9C303-1FE3-4100-A839-0F218BC4B0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92E63-1FAC-4D53-AFC8-AA009E0454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676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646083"/>
            <a:ext cx="8229600" cy="400110"/>
          </a:xfrm>
          <a:prstGeom prst="rect">
            <a:avLst/>
          </a:prstGeom>
        </p:spPr>
        <p:txBody>
          <a:bodyPr rtlCol="0">
            <a:spAutoFit/>
          </a:bodyPr>
          <a:lstStyle>
            <a:lvl1pPr algn="r"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 smtClean="0"/>
              <a:t>Título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7A845-C50F-4852-951D-97BA58DF27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BD533-1023-4B0B-872A-BF5671FA300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Conector recto 20"/>
          <p:cNvCxnSpPr>
            <a:cxnSpLocks noChangeShapeType="1"/>
          </p:cNvCxnSpPr>
          <p:nvPr userDrawn="1"/>
        </p:nvCxnSpPr>
        <p:spPr bwMode="auto">
          <a:xfrm>
            <a:off x="457200" y="1268760"/>
            <a:ext cx="8229600" cy="0"/>
          </a:xfrm>
          <a:prstGeom prst="line">
            <a:avLst/>
          </a:prstGeom>
          <a:noFill/>
          <a:ln w="25400">
            <a:solidFill>
              <a:srgbClr val="BE0F34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xmlns="" val="54435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pPr>
              <a:defRPr/>
            </a:pPr>
            <a:r>
              <a:rPr lang="en-US" dirty="0" smtClean="0"/>
              <a:t>Título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807F8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37C84-837E-4B68-9CD2-59244DB13E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1074D-E003-4C67-9239-E6900B479B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42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C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8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0300" y="1600200"/>
            <a:ext cx="3746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5D37D-82D8-4329-AEAF-A2219F4B6D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5D624-FA47-4303-86F4-81EF2260C5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96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1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1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4900" y="1535113"/>
            <a:ext cx="37719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2174875"/>
            <a:ext cx="37719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6FA38-5944-4ED1-A865-0B4BE621F7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6D7F4-DEF5-4D9D-9D19-12D43E8850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7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12B8F-A0D6-472C-BBAB-62AFA03153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23AF8-4F78-4CDE-A612-CED087D371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278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35D4A-E867-46AB-80B7-2996F79397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1B94D-3DF0-43D6-90BC-67A7F64267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44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6900" y="1767944"/>
            <a:ext cx="4286250" cy="4358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67944"/>
            <a:ext cx="3784600" cy="4358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621F7-DA62-4427-8719-CAE70B1D45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78768-6AD0-4226-9108-96EC409087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FFBA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334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pPr>
              <a:defRPr/>
            </a:pPr>
            <a:r>
              <a:rPr lang="en-US" dirty="0" smtClean="0"/>
              <a:t>Título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59703"/>
            <a:ext cx="5486400" cy="306787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73EB7-5035-47A7-A972-7673BE1C57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41F02-9874-4143-B09B-AADFBF5218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074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457200" y="274638"/>
            <a:ext cx="6008688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Título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defTabSz="457200">
              <a:defRPr/>
            </a:pPr>
            <a:fld id="{B1E67C06-CF31-4EB6-ACF2-C266874A6F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9/20/2016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688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defTabSz="457200">
              <a:defRPr/>
            </a:pPr>
            <a:fld id="{C6258E5D-3F96-40AB-A3DD-83C4975FAB95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ángulo 21"/>
          <p:cNvSpPr/>
          <p:nvPr/>
        </p:nvSpPr>
        <p:spPr>
          <a:xfrm>
            <a:off x="457200" y="6438900"/>
            <a:ext cx="8039100" cy="230188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s-ES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1797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just" defTabSz="457200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Times New Roman" pitchFamily="18" charset="0"/>
          <a:ea typeface="Times New Roman" pitchFamily="18" charset="0"/>
          <a:cs typeface="Times New Roman" pitchFamily="18" charset="0"/>
        </a:defRPr>
      </a:lvl1pPr>
      <a:lvl2pPr algn="just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imes New Roman" pitchFamily="18" charset="0"/>
          <a:ea typeface="Trajan Pro" pitchFamily="18" charset="0"/>
          <a:cs typeface="Times New Roman" pitchFamily="18" charset="0"/>
        </a:defRPr>
      </a:lvl2pPr>
      <a:lvl3pPr algn="just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imes New Roman" pitchFamily="18" charset="0"/>
          <a:ea typeface="Trajan Pro" pitchFamily="18" charset="0"/>
          <a:cs typeface="Times New Roman" pitchFamily="18" charset="0"/>
        </a:defRPr>
      </a:lvl3pPr>
      <a:lvl4pPr algn="just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imes New Roman" pitchFamily="18" charset="0"/>
          <a:ea typeface="Trajan Pro" pitchFamily="18" charset="0"/>
          <a:cs typeface="Times New Roman" pitchFamily="18" charset="0"/>
        </a:defRPr>
      </a:lvl4pPr>
      <a:lvl5pPr algn="just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imes New Roman" pitchFamily="18" charset="0"/>
          <a:ea typeface="Trajan Pro" pitchFamily="18" charset="0"/>
          <a:cs typeface="Times New Roman" pitchFamily="18" charset="0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2000">
          <a:solidFill>
            <a:srgbClr val="807F83"/>
          </a:solidFill>
          <a:latin typeface="Trajan Pro" pitchFamily="18" charset="0"/>
          <a:ea typeface="Trajan Pro" pitchFamily="18" charset="0"/>
          <a:cs typeface="Trajan Pro" pitchFamily="18" charset="0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2000">
          <a:solidFill>
            <a:srgbClr val="807F83"/>
          </a:solidFill>
          <a:latin typeface="Trajan Pro" pitchFamily="18" charset="0"/>
          <a:ea typeface="Trajan Pro" pitchFamily="18" charset="0"/>
          <a:cs typeface="Trajan Pro" pitchFamily="18" charset="0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2000">
          <a:solidFill>
            <a:srgbClr val="807F83"/>
          </a:solidFill>
          <a:latin typeface="Trajan Pro" pitchFamily="18" charset="0"/>
          <a:ea typeface="Trajan Pro" pitchFamily="18" charset="0"/>
          <a:cs typeface="Trajan Pro" pitchFamily="18" charset="0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2000">
          <a:solidFill>
            <a:srgbClr val="807F83"/>
          </a:solidFill>
          <a:latin typeface="Trajan Pro" pitchFamily="18" charset="0"/>
          <a:ea typeface="Trajan Pro" pitchFamily="18" charset="0"/>
          <a:cs typeface="Trajan Pro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Times New Roman" pitchFamily="18" charset="0"/>
          <a:cs typeface="Times New Roman" pitchFamily="18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Times New Roman" pitchFamily="18" charset="0"/>
          <a:cs typeface="Times New Roman" pitchFamily="18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Times New Roman" pitchFamily="18" charset="0"/>
          <a:cs typeface="Times New Roman" pitchFamily="18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Times New Roman" pitchFamily="18" charset="0"/>
          <a:cs typeface="Times New Roman" pitchFamily="18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Times New Roman" pitchFamily="18" charset="0"/>
          <a:cs typeface="Times New Roman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BD533-1023-4B0B-872A-BF5671FA3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813" y="-4763"/>
            <a:ext cx="9191625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1197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BD533-1023-4B0B-872A-BF5671FA3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2 Título"/>
          <p:cNvSpPr>
            <a:spLocks noGrp="1"/>
          </p:cNvSpPr>
          <p:nvPr>
            <p:ph type="title"/>
          </p:nvPr>
        </p:nvSpPr>
        <p:spPr>
          <a:xfrm>
            <a:off x="457200" y="45818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PLANEACIÓN NACIONAL CON BASE EN RESULTADOS</a:t>
            </a: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520006" y="3847341"/>
            <a:ext cx="3460917" cy="3934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alibri" panose="020F0502020204030204" pitchFamily="34" charset="0"/>
                <a:cs typeface="Arial" pitchFamily="34" charset="0"/>
              </a:rPr>
              <a:t>PROGRAMA DERIVADO DEL PND</a:t>
            </a:r>
            <a:endParaRPr lang="es-MX" b="1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022768" y="4382512"/>
            <a:ext cx="1644372" cy="3934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alibri" panose="020F0502020204030204" pitchFamily="34" charset="0"/>
                <a:cs typeface="Arial" pitchFamily="34" charset="0"/>
              </a:rPr>
              <a:t>OBJETIVOS</a:t>
            </a:r>
            <a:endParaRPr lang="es-MX" b="1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497686" y="4868061"/>
            <a:ext cx="1610833" cy="3934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alibri" panose="020F0502020204030204" pitchFamily="34" charset="0"/>
                <a:cs typeface="Arial" pitchFamily="34" charset="0"/>
              </a:rPr>
              <a:t>ESTRATEGIAS</a:t>
            </a:r>
            <a:endParaRPr lang="es-MX" b="1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986759" y="5358747"/>
            <a:ext cx="1754297" cy="432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latin typeface="Calibri" panose="020F0502020204030204" pitchFamily="34" charset="0"/>
                <a:cs typeface="Arial" pitchFamily="34" charset="0"/>
              </a:rPr>
              <a:t>LÍNEAS DE ACCIÓN</a:t>
            </a:r>
            <a:endParaRPr lang="es-MX" sz="16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447583" y="4302890"/>
            <a:ext cx="2005413" cy="52362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alibri" panose="020F0502020204030204" pitchFamily="34" charset="0"/>
                <a:cs typeface="Arial" pitchFamily="34" charset="0"/>
              </a:rPr>
              <a:t>INDICADORES</a:t>
            </a:r>
          </a:p>
          <a:p>
            <a:pPr algn="ctr"/>
            <a:r>
              <a:rPr lang="es-MX" dirty="0" smtClean="0">
                <a:latin typeface="Calibri" panose="020F0502020204030204" pitchFamily="34" charset="0"/>
                <a:cs typeface="Arial" pitchFamily="34" charset="0"/>
              </a:rPr>
              <a:t>(Estratégicos)</a:t>
            </a:r>
            <a:endParaRPr lang="es-MX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931104" y="5133297"/>
            <a:ext cx="1038368" cy="393404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alibri" panose="020F0502020204030204" pitchFamily="34" charset="0"/>
                <a:cs typeface="Arial" pitchFamily="34" charset="0"/>
              </a:rPr>
              <a:t>METAS</a:t>
            </a:r>
            <a:endParaRPr lang="es-MX" b="1" dirty="0">
              <a:latin typeface="Calibri" panose="020F0502020204030204" pitchFamily="34" charset="0"/>
              <a:cs typeface="Arial" pitchFamily="34" charset="0"/>
            </a:endParaRPr>
          </a:p>
        </p:txBody>
      </p:sp>
      <p:cxnSp>
        <p:nvCxnSpPr>
          <p:cNvPr id="12" name="12 Conector angular"/>
          <p:cNvCxnSpPr>
            <a:stCxn id="6" idx="1"/>
            <a:endCxn id="7" idx="1"/>
          </p:cNvCxnSpPr>
          <p:nvPr/>
        </p:nvCxnSpPr>
        <p:spPr>
          <a:xfrm rot="10800000" flipH="1" flipV="1">
            <a:off x="2520006" y="4044042"/>
            <a:ext cx="1502762" cy="535171"/>
          </a:xfrm>
          <a:prstGeom prst="bentConnector3">
            <a:avLst>
              <a:gd name="adj1" fmla="val -15212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13 Conector angular"/>
          <p:cNvCxnSpPr>
            <a:stCxn id="8" idx="1"/>
            <a:endCxn id="9" idx="1"/>
          </p:cNvCxnSpPr>
          <p:nvPr/>
        </p:nvCxnSpPr>
        <p:spPr>
          <a:xfrm rot="10800000" flipH="1" flipV="1">
            <a:off x="4497685" y="5064763"/>
            <a:ext cx="489073" cy="510356"/>
          </a:xfrm>
          <a:prstGeom prst="bentConnector3">
            <a:avLst>
              <a:gd name="adj1" fmla="val -46741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13 Forma"/>
          <p:cNvCxnSpPr>
            <a:stCxn id="7" idx="1"/>
            <a:endCxn id="8" idx="1"/>
          </p:cNvCxnSpPr>
          <p:nvPr/>
        </p:nvCxnSpPr>
        <p:spPr>
          <a:xfrm rot="10800000" flipH="1" flipV="1">
            <a:off x="4022768" y="4579213"/>
            <a:ext cx="474918" cy="485549"/>
          </a:xfrm>
          <a:prstGeom prst="bentConnector3">
            <a:avLst>
              <a:gd name="adj1" fmla="val -4813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15 Rectángulo"/>
          <p:cNvSpPr/>
          <p:nvPr/>
        </p:nvSpPr>
        <p:spPr>
          <a:xfrm>
            <a:off x="669861" y="2730925"/>
            <a:ext cx="3700230" cy="414670"/>
          </a:xfrm>
          <a:prstGeom prst="rect">
            <a:avLst/>
          </a:prstGeom>
          <a:solidFill>
            <a:srgbClr val="00783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PLAN NACIONAL DE DESARROLLO</a:t>
            </a:r>
            <a:endParaRPr lang="es-MX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16 Rectángulo"/>
          <p:cNvSpPr/>
          <p:nvPr/>
        </p:nvSpPr>
        <p:spPr>
          <a:xfrm>
            <a:off x="1013648" y="3273711"/>
            <a:ext cx="4781088" cy="456137"/>
          </a:xfrm>
          <a:prstGeom prst="rect">
            <a:avLst/>
          </a:prstGeom>
          <a:solidFill>
            <a:srgbClr val="00783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METAS NACIONALES / ESTRATEGIAS TRANSVERSALES</a:t>
            </a:r>
          </a:p>
        </p:txBody>
      </p:sp>
      <p:cxnSp>
        <p:nvCxnSpPr>
          <p:cNvPr id="17" name="17 Conector angular"/>
          <p:cNvCxnSpPr>
            <a:stCxn id="15" idx="1"/>
            <a:endCxn id="16" idx="1"/>
          </p:cNvCxnSpPr>
          <p:nvPr/>
        </p:nvCxnSpPr>
        <p:spPr>
          <a:xfrm rot="10800000" flipH="1" flipV="1">
            <a:off x="669860" y="2938260"/>
            <a:ext cx="343787" cy="563520"/>
          </a:xfrm>
          <a:prstGeom prst="bentConnector3">
            <a:avLst>
              <a:gd name="adj1" fmla="val -6649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18 Conector angular"/>
          <p:cNvCxnSpPr>
            <a:stCxn id="16" idx="1"/>
            <a:endCxn id="6" idx="1"/>
          </p:cNvCxnSpPr>
          <p:nvPr/>
        </p:nvCxnSpPr>
        <p:spPr>
          <a:xfrm rot="10800000" flipH="1" flipV="1">
            <a:off x="1013648" y="3501779"/>
            <a:ext cx="1506358" cy="542263"/>
          </a:xfrm>
          <a:prstGeom prst="bentConnector3">
            <a:avLst>
              <a:gd name="adj1" fmla="val -15176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19 Rectángulo"/>
          <p:cNvSpPr/>
          <p:nvPr/>
        </p:nvSpPr>
        <p:spPr>
          <a:xfrm>
            <a:off x="2832596" y="5920670"/>
            <a:ext cx="3093700" cy="4979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Arial" pitchFamily="34" charset="0"/>
              </a:rPr>
              <a:t>PROGRAMAS</a:t>
            </a:r>
            <a:r>
              <a:rPr lang="es-MX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s-MX" b="1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Arial" pitchFamily="34" charset="0"/>
              </a:rPr>
              <a:t>PRESUPUESTARIOS</a:t>
            </a:r>
            <a:endParaRPr lang="es-MX" b="1" dirty="0">
              <a:solidFill>
                <a:sysClr val="windowText" lastClr="0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cxnSp>
        <p:nvCxnSpPr>
          <p:cNvPr id="20" name="20 Conector angular"/>
          <p:cNvCxnSpPr>
            <a:stCxn id="7" idx="1"/>
            <a:endCxn id="19" idx="1"/>
          </p:cNvCxnSpPr>
          <p:nvPr/>
        </p:nvCxnSpPr>
        <p:spPr>
          <a:xfrm rot="10800000" flipV="1">
            <a:off x="2832596" y="4579214"/>
            <a:ext cx="1190172" cy="1590424"/>
          </a:xfrm>
          <a:prstGeom prst="bentConnector3">
            <a:avLst>
              <a:gd name="adj1" fmla="val 119207"/>
            </a:avLst>
          </a:prstGeom>
          <a:ln w="190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36 Forma"/>
          <p:cNvCxnSpPr>
            <a:stCxn id="10" idx="3"/>
            <a:endCxn id="19" idx="3"/>
          </p:cNvCxnSpPr>
          <p:nvPr/>
        </p:nvCxnSpPr>
        <p:spPr>
          <a:xfrm flipH="1">
            <a:off x="5926296" y="4564700"/>
            <a:ext cx="2526700" cy="1604938"/>
          </a:xfrm>
          <a:prstGeom prst="bentConnector3">
            <a:avLst>
              <a:gd name="adj1" fmla="val -9047"/>
            </a:avLst>
          </a:prstGeom>
          <a:ln w="19050"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22 Conector recto de flecha"/>
          <p:cNvCxnSpPr>
            <a:stCxn id="7" idx="3"/>
            <a:endCxn id="10" idx="1"/>
          </p:cNvCxnSpPr>
          <p:nvPr/>
        </p:nvCxnSpPr>
        <p:spPr>
          <a:xfrm flipV="1">
            <a:off x="5667140" y="4564700"/>
            <a:ext cx="780443" cy="14514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57 CuadroTexto"/>
          <p:cNvSpPr txBox="1"/>
          <p:nvPr/>
        </p:nvSpPr>
        <p:spPr>
          <a:xfrm>
            <a:off x="340242" y="1305266"/>
            <a:ext cx="83465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La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planeación debe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ser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estratégica, operativa y participativa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.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Se debe partir de una visión clara de los objetivos nacionales a largo, mediano y corto plazo. </a:t>
            </a:r>
          </a:p>
          <a:p>
            <a:pPr algn="just"/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Desde el Plan Nacional de Desarrollo se identifican los objetivos que todos los programas en conjunto deberán perseguir y lograr.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4" name="9 Rectángulo"/>
          <p:cNvSpPr/>
          <p:nvPr/>
        </p:nvSpPr>
        <p:spPr>
          <a:xfrm>
            <a:off x="6641117" y="5888773"/>
            <a:ext cx="1618343" cy="52362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latin typeface="Calibri" panose="020F0502020204030204" pitchFamily="34" charset="0"/>
                <a:cs typeface="Arial" pitchFamily="34" charset="0"/>
              </a:rPr>
              <a:t>INDICADORES</a:t>
            </a:r>
          </a:p>
          <a:p>
            <a:pPr algn="ctr"/>
            <a:r>
              <a:rPr lang="es-MX" dirty="0" smtClean="0">
                <a:latin typeface="Calibri" panose="020F0502020204030204" pitchFamily="34" charset="0"/>
                <a:cs typeface="Arial" pitchFamily="34" charset="0"/>
              </a:rPr>
              <a:t>(MML)</a:t>
            </a:r>
            <a:endParaRPr lang="es-MX" dirty="0">
              <a:latin typeface="Calibri" panose="020F0502020204030204" pitchFamily="34" charset="0"/>
              <a:cs typeface="Arial" pitchFamily="34" charset="0"/>
            </a:endParaRPr>
          </a:p>
        </p:txBody>
      </p:sp>
      <p:cxnSp>
        <p:nvCxnSpPr>
          <p:cNvPr id="29" name="Conector recto de flecha 28"/>
          <p:cNvCxnSpPr>
            <a:stCxn id="11" idx="2"/>
            <a:endCxn id="24" idx="0"/>
          </p:cNvCxnSpPr>
          <p:nvPr/>
        </p:nvCxnSpPr>
        <p:spPr>
          <a:xfrm>
            <a:off x="7450288" y="5526701"/>
            <a:ext cx="1" cy="362072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>
            <a:stCxn id="10" idx="2"/>
            <a:endCxn id="11" idx="0"/>
          </p:cNvCxnSpPr>
          <p:nvPr/>
        </p:nvCxnSpPr>
        <p:spPr>
          <a:xfrm flipH="1">
            <a:off x="7450288" y="4826510"/>
            <a:ext cx="2" cy="306787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687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BD533-1023-4B0B-872A-BF5671FA3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2 Título"/>
          <p:cNvSpPr>
            <a:spLocks noGrp="1"/>
          </p:cNvSpPr>
          <p:nvPr>
            <p:ph type="title"/>
          </p:nvPr>
        </p:nvSpPr>
        <p:spPr>
          <a:xfrm>
            <a:off x="457200" y="294547"/>
            <a:ext cx="8229600" cy="461665"/>
          </a:xfrm>
        </p:spPr>
        <p:txBody>
          <a:bodyPr/>
          <a:lstStyle/>
          <a:p>
            <a:r>
              <a:rPr lang="es-MX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PLAN NACIONAL DE DESARROLLO 2013 - 2018</a:t>
            </a: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6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070" y="1484420"/>
            <a:ext cx="8720919" cy="415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7129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615306"/>
            <a:ext cx="8229600" cy="461665"/>
          </a:xfrm>
        </p:spPr>
        <p:txBody>
          <a:bodyPr/>
          <a:lstStyle/>
          <a:p>
            <a:r>
              <a:rPr lang="es-MX" sz="2400" dirty="0" smtClean="0">
                <a:latin typeface="Calibri" panose="020F0502020204030204" pitchFamily="34" charset="0"/>
              </a:rPr>
              <a:t>MATRIZ DE INDICADORES PARA RESULTADOS (MIR)</a:t>
            </a:r>
            <a:endParaRPr lang="es-MX" sz="2400" dirty="0">
              <a:latin typeface="Calibri" panose="020F05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BD533-1023-4B0B-872A-BF5671FA3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8" name="1 Diagrama"/>
          <p:cNvGraphicFramePr/>
          <p:nvPr>
            <p:extLst>
              <p:ext uri="{D42A27DB-BD31-4B8C-83A1-F6EECF244321}">
                <p14:modId xmlns:p14="http://schemas.microsoft.com/office/powerpoint/2010/main" xmlns="" val="2944273828"/>
              </p:ext>
            </p:extLst>
          </p:nvPr>
        </p:nvGraphicFramePr>
        <p:xfrm>
          <a:off x="578813" y="1969477"/>
          <a:ext cx="2885355" cy="226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9" name="Rectángulo 48"/>
          <p:cNvSpPr/>
          <p:nvPr/>
        </p:nvSpPr>
        <p:spPr>
          <a:xfrm>
            <a:off x="1056985" y="1358779"/>
            <a:ext cx="1929009" cy="692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Etapas de la MML</a:t>
            </a:r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10284" y="1704884"/>
            <a:ext cx="4476516" cy="2380756"/>
          </a:xfrm>
          <a:prstGeom prst="rect">
            <a:avLst/>
          </a:prstGeom>
        </p:spPr>
      </p:pic>
      <p:pic>
        <p:nvPicPr>
          <p:cNvPr id="7" name="Picture 2" descr="C:\Users\mercedes_gonzalez\Desktop\Vinc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217" t="75218" r="26530" b="3495"/>
          <a:stretch/>
        </p:blipFill>
        <p:spPr bwMode="auto">
          <a:xfrm>
            <a:off x="4114801" y="4693525"/>
            <a:ext cx="4703356" cy="138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57201" y="4418835"/>
            <a:ext cx="3657600" cy="1937515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latin typeface="Calibri" panose="020F0502020204030204" pitchFamily="34" charset="0"/>
              </a:rPr>
              <a:t>MONITOREO</a:t>
            </a:r>
          </a:p>
          <a:p>
            <a:pPr algn="ctr"/>
            <a:endParaRPr lang="es-MX" sz="1600" b="1" dirty="0" smtClean="0"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Calibri" panose="020F0502020204030204" pitchFamily="34" charset="0"/>
              </a:rPr>
              <a:t>Elaboración MIR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Calibri" panose="020F0502020204030204" pitchFamily="34" charset="0"/>
              </a:rPr>
              <a:t>Alineación de los objetivos sectoriales  o transversales con los programas presupuestarios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Calibri" panose="020F0502020204030204" pitchFamily="34" charset="0"/>
              </a:rPr>
              <a:t>Reporte de avance de metas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Calibri" panose="020F0502020204030204" pitchFamily="34" charset="0"/>
              </a:rPr>
              <a:t>Revisión, actualización y mejoras de la MIR</a:t>
            </a:r>
            <a:endParaRPr lang="es-MX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957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ángulo redondeado 55"/>
          <p:cNvSpPr/>
          <p:nvPr/>
        </p:nvSpPr>
        <p:spPr>
          <a:xfrm>
            <a:off x="1962153" y="1615456"/>
            <a:ext cx="5353047" cy="5715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7" name="Rectángulo redondeado 56"/>
          <p:cNvSpPr/>
          <p:nvPr/>
        </p:nvSpPr>
        <p:spPr>
          <a:xfrm>
            <a:off x="1962153" y="2668987"/>
            <a:ext cx="5353047" cy="2256857"/>
          </a:xfrm>
          <a:prstGeom prst="roundRect">
            <a:avLst>
              <a:gd name="adj" fmla="val 4867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8" name="Rectángulo redondeado 77"/>
          <p:cNvSpPr/>
          <p:nvPr/>
        </p:nvSpPr>
        <p:spPr>
          <a:xfrm>
            <a:off x="1962153" y="5428567"/>
            <a:ext cx="5353047" cy="693555"/>
          </a:xfrm>
          <a:prstGeom prst="roundRect">
            <a:avLst>
              <a:gd name="adj" fmla="val 4867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Calibri" panose="020F0502020204030204" pitchFamily="34" charset="0"/>
              </a:rPr>
              <a:t>EVALUACIÓN DE PROGRAMAS Y POLÍTICAS PÚBLICAS</a:t>
            </a:r>
            <a:endParaRPr lang="es-MX" dirty="0">
              <a:latin typeface="Calibri" panose="020F05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BD533-1023-4B0B-872A-BF5671FA3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0" name="17 Grupo"/>
          <p:cNvGrpSpPr/>
          <p:nvPr/>
        </p:nvGrpSpPr>
        <p:grpSpPr>
          <a:xfrm>
            <a:off x="2174798" y="1845291"/>
            <a:ext cx="4797840" cy="268796"/>
            <a:chOff x="1836296" y="855967"/>
            <a:chExt cx="5471408" cy="357081"/>
          </a:xfrm>
        </p:grpSpPr>
        <p:sp>
          <p:nvSpPr>
            <p:cNvPr id="51" name="18 Forma libre"/>
            <p:cNvSpPr/>
            <p:nvPr/>
          </p:nvSpPr>
          <p:spPr>
            <a:xfrm>
              <a:off x="1836296" y="877430"/>
              <a:ext cx="1439844" cy="314155"/>
            </a:xfrm>
            <a:custGeom>
              <a:avLst/>
              <a:gdLst>
                <a:gd name="connsiteX0" fmla="*/ 0 w 1439844"/>
                <a:gd name="connsiteY0" fmla="*/ 31416 h 314155"/>
                <a:gd name="connsiteX1" fmla="*/ 31416 w 1439844"/>
                <a:gd name="connsiteY1" fmla="*/ 0 h 314155"/>
                <a:gd name="connsiteX2" fmla="*/ 1408429 w 1439844"/>
                <a:gd name="connsiteY2" fmla="*/ 0 h 314155"/>
                <a:gd name="connsiteX3" fmla="*/ 1439845 w 1439844"/>
                <a:gd name="connsiteY3" fmla="*/ 31416 h 314155"/>
                <a:gd name="connsiteX4" fmla="*/ 1439844 w 1439844"/>
                <a:gd name="connsiteY4" fmla="*/ 282740 h 314155"/>
                <a:gd name="connsiteX5" fmla="*/ 1408428 w 1439844"/>
                <a:gd name="connsiteY5" fmla="*/ 314156 h 314155"/>
                <a:gd name="connsiteX6" fmla="*/ 31416 w 1439844"/>
                <a:gd name="connsiteY6" fmla="*/ 314155 h 314155"/>
                <a:gd name="connsiteX7" fmla="*/ 0 w 1439844"/>
                <a:gd name="connsiteY7" fmla="*/ 282739 h 314155"/>
                <a:gd name="connsiteX8" fmla="*/ 0 w 1439844"/>
                <a:gd name="connsiteY8" fmla="*/ 31416 h 31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9844" h="314155">
                  <a:moveTo>
                    <a:pt x="0" y="31416"/>
                  </a:moveTo>
                  <a:cubicBezTo>
                    <a:pt x="0" y="14065"/>
                    <a:pt x="14065" y="0"/>
                    <a:pt x="31416" y="0"/>
                  </a:cubicBezTo>
                  <a:lnTo>
                    <a:pt x="1408429" y="0"/>
                  </a:lnTo>
                  <a:cubicBezTo>
                    <a:pt x="1425780" y="0"/>
                    <a:pt x="1439845" y="14065"/>
                    <a:pt x="1439845" y="31416"/>
                  </a:cubicBezTo>
                  <a:cubicBezTo>
                    <a:pt x="1439845" y="115191"/>
                    <a:pt x="1439844" y="198965"/>
                    <a:pt x="1439844" y="282740"/>
                  </a:cubicBezTo>
                  <a:cubicBezTo>
                    <a:pt x="1439844" y="300091"/>
                    <a:pt x="1425779" y="314156"/>
                    <a:pt x="1408428" y="314156"/>
                  </a:cubicBezTo>
                  <a:lnTo>
                    <a:pt x="31416" y="314155"/>
                  </a:lnTo>
                  <a:cubicBezTo>
                    <a:pt x="14065" y="314155"/>
                    <a:pt x="0" y="300090"/>
                    <a:pt x="0" y="282739"/>
                  </a:cubicBezTo>
                  <a:lnTo>
                    <a:pt x="0" y="31416"/>
                  </a:lnTo>
                  <a:close/>
                </a:path>
              </a:pathLst>
            </a:custGeom>
            <a:solidFill>
              <a:srgbClr val="3D6701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38783" tIns="38783" rIns="38783" bIns="38783" numCol="1" spcCol="1270" anchor="ctr" anchorCtr="0">
              <a:noAutofit/>
            </a:bodyPr>
            <a:lstStyle/>
            <a:p>
              <a:pPr algn="ctr" defTabSz="3858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000" kern="0" dirty="0">
                  <a:solidFill>
                    <a:prstClr val="white"/>
                  </a:solidFill>
                  <a:latin typeface="Calibri" panose="020F0502020204030204" pitchFamily="34" charset="0"/>
                </a:rPr>
                <a:t>Surgimiento</a:t>
              </a:r>
            </a:p>
          </p:txBody>
        </p:sp>
        <p:sp>
          <p:nvSpPr>
            <p:cNvPr id="52" name="19 Forma libre"/>
            <p:cNvSpPr/>
            <p:nvPr/>
          </p:nvSpPr>
          <p:spPr>
            <a:xfrm>
              <a:off x="3420124" y="855967"/>
              <a:ext cx="305246" cy="357081"/>
            </a:xfrm>
            <a:custGeom>
              <a:avLst/>
              <a:gdLst>
                <a:gd name="connsiteX0" fmla="*/ 0 w 305246"/>
                <a:gd name="connsiteY0" fmla="*/ 71416 h 357081"/>
                <a:gd name="connsiteX1" fmla="*/ 152623 w 305246"/>
                <a:gd name="connsiteY1" fmla="*/ 71416 h 357081"/>
                <a:gd name="connsiteX2" fmla="*/ 152623 w 305246"/>
                <a:gd name="connsiteY2" fmla="*/ 0 h 357081"/>
                <a:gd name="connsiteX3" fmla="*/ 305246 w 305246"/>
                <a:gd name="connsiteY3" fmla="*/ 178541 h 357081"/>
                <a:gd name="connsiteX4" fmla="*/ 152623 w 305246"/>
                <a:gd name="connsiteY4" fmla="*/ 357081 h 357081"/>
                <a:gd name="connsiteX5" fmla="*/ 152623 w 305246"/>
                <a:gd name="connsiteY5" fmla="*/ 285665 h 357081"/>
                <a:gd name="connsiteX6" fmla="*/ 0 w 305246"/>
                <a:gd name="connsiteY6" fmla="*/ 285665 h 357081"/>
                <a:gd name="connsiteX7" fmla="*/ 0 w 305246"/>
                <a:gd name="connsiteY7" fmla="*/ 71416 h 357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6" h="357081">
                  <a:moveTo>
                    <a:pt x="0" y="71416"/>
                  </a:moveTo>
                  <a:lnTo>
                    <a:pt x="152623" y="71416"/>
                  </a:lnTo>
                  <a:lnTo>
                    <a:pt x="152623" y="0"/>
                  </a:lnTo>
                  <a:lnTo>
                    <a:pt x="305246" y="178541"/>
                  </a:lnTo>
                  <a:lnTo>
                    <a:pt x="152623" y="357081"/>
                  </a:lnTo>
                  <a:lnTo>
                    <a:pt x="152623" y="285665"/>
                  </a:lnTo>
                  <a:lnTo>
                    <a:pt x="0" y="285665"/>
                  </a:lnTo>
                  <a:lnTo>
                    <a:pt x="0" y="71416"/>
                  </a:lnTo>
                  <a:close/>
                </a:path>
              </a:pathLst>
            </a:custGeom>
            <a:solidFill>
              <a:srgbClr val="3D6701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  <p:txBody>
            <a:bodyPr spcFirstLastPara="0" vert="horz" wrap="square" lIns="0" tIns="44286" rIns="56786" bIns="44286" numCol="1" spcCol="1270" anchor="ctr" anchorCtr="0">
              <a:noAutofit/>
            </a:bodyPr>
            <a:lstStyle/>
            <a:p>
              <a:pPr algn="ctr" defTabSz="4410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992" kern="0">
                <a:solidFill>
                  <a:prstClr val="white"/>
                </a:solidFill>
                <a:latin typeface="Calisto MT"/>
              </a:endParaRPr>
            </a:p>
          </p:txBody>
        </p:sp>
        <p:sp>
          <p:nvSpPr>
            <p:cNvPr id="53" name="20 Forma libre"/>
            <p:cNvSpPr/>
            <p:nvPr/>
          </p:nvSpPr>
          <p:spPr>
            <a:xfrm>
              <a:off x="3852077" y="885920"/>
              <a:ext cx="1439844" cy="297175"/>
            </a:xfrm>
            <a:custGeom>
              <a:avLst/>
              <a:gdLst>
                <a:gd name="connsiteX0" fmla="*/ 0 w 1439844"/>
                <a:gd name="connsiteY0" fmla="*/ 29718 h 297175"/>
                <a:gd name="connsiteX1" fmla="*/ 29718 w 1439844"/>
                <a:gd name="connsiteY1" fmla="*/ 0 h 297175"/>
                <a:gd name="connsiteX2" fmla="*/ 1410127 w 1439844"/>
                <a:gd name="connsiteY2" fmla="*/ 0 h 297175"/>
                <a:gd name="connsiteX3" fmla="*/ 1439845 w 1439844"/>
                <a:gd name="connsiteY3" fmla="*/ 29718 h 297175"/>
                <a:gd name="connsiteX4" fmla="*/ 1439844 w 1439844"/>
                <a:gd name="connsiteY4" fmla="*/ 267458 h 297175"/>
                <a:gd name="connsiteX5" fmla="*/ 1410126 w 1439844"/>
                <a:gd name="connsiteY5" fmla="*/ 297176 h 297175"/>
                <a:gd name="connsiteX6" fmla="*/ 29718 w 1439844"/>
                <a:gd name="connsiteY6" fmla="*/ 297175 h 297175"/>
                <a:gd name="connsiteX7" fmla="*/ 0 w 1439844"/>
                <a:gd name="connsiteY7" fmla="*/ 267457 h 297175"/>
                <a:gd name="connsiteX8" fmla="*/ 0 w 1439844"/>
                <a:gd name="connsiteY8" fmla="*/ 29718 h 29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9844" h="297175">
                  <a:moveTo>
                    <a:pt x="0" y="29718"/>
                  </a:moveTo>
                  <a:cubicBezTo>
                    <a:pt x="0" y="13305"/>
                    <a:pt x="13305" y="0"/>
                    <a:pt x="29718" y="0"/>
                  </a:cubicBezTo>
                  <a:lnTo>
                    <a:pt x="1410127" y="0"/>
                  </a:lnTo>
                  <a:cubicBezTo>
                    <a:pt x="1426540" y="0"/>
                    <a:pt x="1439845" y="13305"/>
                    <a:pt x="1439845" y="29718"/>
                  </a:cubicBezTo>
                  <a:cubicBezTo>
                    <a:pt x="1439845" y="108965"/>
                    <a:pt x="1439844" y="188211"/>
                    <a:pt x="1439844" y="267458"/>
                  </a:cubicBezTo>
                  <a:cubicBezTo>
                    <a:pt x="1439844" y="283871"/>
                    <a:pt x="1426539" y="297176"/>
                    <a:pt x="1410126" y="297176"/>
                  </a:cubicBezTo>
                  <a:lnTo>
                    <a:pt x="29718" y="297175"/>
                  </a:lnTo>
                  <a:cubicBezTo>
                    <a:pt x="13305" y="297175"/>
                    <a:pt x="0" y="283870"/>
                    <a:pt x="0" y="267457"/>
                  </a:cubicBezTo>
                  <a:lnTo>
                    <a:pt x="0" y="29718"/>
                  </a:lnTo>
                  <a:close/>
                </a:path>
              </a:pathLst>
            </a:custGeom>
            <a:solidFill>
              <a:srgbClr val="3D6701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38474" tIns="38474" rIns="38474" bIns="38474" numCol="1" spcCol="1270" anchor="ctr" anchorCtr="0">
              <a:noAutofit/>
            </a:bodyPr>
            <a:lstStyle/>
            <a:p>
              <a:pPr algn="ctr" defTabSz="3858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000" kern="0" dirty="0">
                  <a:solidFill>
                    <a:prstClr val="white"/>
                  </a:solidFill>
                  <a:latin typeface="Calibri" panose="020F0502020204030204" pitchFamily="34" charset="0"/>
                </a:rPr>
                <a:t>Consolidación</a:t>
              </a:r>
            </a:p>
          </p:txBody>
        </p:sp>
        <p:sp>
          <p:nvSpPr>
            <p:cNvPr id="54" name="21 Forma libre"/>
            <p:cNvSpPr/>
            <p:nvPr/>
          </p:nvSpPr>
          <p:spPr>
            <a:xfrm>
              <a:off x="5435906" y="855967"/>
              <a:ext cx="305246" cy="357081"/>
            </a:xfrm>
            <a:custGeom>
              <a:avLst/>
              <a:gdLst>
                <a:gd name="connsiteX0" fmla="*/ 0 w 305246"/>
                <a:gd name="connsiteY0" fmla="*/ 71416 h 357081"/>
                <a:gd name="connsiteX1" fmla="*/ 152623 w 305246"/>
                <a:gd name="connsiteY1" fmla="*/ 71416 h 357081"/>
                <a:gd name="connsiteX2" fmla="*/ 152623 w 305246"/>
                <a:gd name="connsiteY2" fmla="*/ 0 h 357081"/>
                <a:gd name="connsiteX3" fmla="*/ 305246 w 305246"/>
                <a:gd name="connsiteY3" fmla="*/ 178541 h 357081"/>
                <a:gd name="connsiteX4" fmla="*/ 152623 w 305246"/>
                <a:gd name="connsiteY4" fmla="*/ 357081 h 357081"/>
                <a:gd name="connsiteX5" fmla="*/ 152623 w 305246"/>
                <a:gd name="connsiteY5" fmla="*/ 285665 h 357081"/>
                <a:gd name="connsiteX6" fmla="*/ 0 w 305246"/>
                <a:gd name="connsiteY6" fmla="*/ 285665 h 357081"/>
                <a:gd name="connsiteX7" fmla="*/ 0 w 305246"/>
                <a:gd name="connsiteY7" fmla="*/ 71416 h 357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246" h="357081">
                  <a:moveTo>
                    <a:pt x="0" y="71416"/>
                  </a:moveTo>
                  <a:lnTo>
                    <a:pt x="152623" y="71416"/>
                  </a:lnTo>
                  <a:lnTo>
                    <a:pt x="152623" y="0"/>
                  </a:lnTo>
                  <a:lnTo>
                    <a:pt x="305246" y="178541"/>
                  </a:lnTo>
                  <a:lnTo>
                    <a:pt x="152623" y="357081"/>
                  </a:lnTo>
                  <a:lnTo>
                    <a:pt x="152623" y="285665"/>
                  </a:lnTo>
                  <a:lnTo>
                    <a:pt x="0" y="285665"/>
                  </a:lnTo>
                  <a:lnTo>
                    <a:pt x="0" y="71416"/>
                  </a:lnTo>
                  <a:close/>
                </a:path>
              </a:pathLst>
            </a:custGeom>
            <a:solidFill>
              <a:srgbClr val="3D6701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  <p:txBody>
            <a:bodyPr spcFirstLastPara="0" vert="horz" wrap="square" lIns="0" tIns="44286" rIns="56786" bIns="44286" numCol="1" spcCol="1270" anchor="ctr" anchorCtr="0">
              <a:noAutofit/>
            </a:bodyPr>
            <a:lstStyle/>
            <a:p>
              <a:pPr algn="ctr" defTabSz="4410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992" kern="0">
                <a:solidFill>
                  <a:prstClr val="white"/>
                </a:solidFill>
                <a:latin typeface="Calisto MT"/>
              </a:endParaRPr>
            </a:p>
          </p:txBody>
        </p:sp>
        <p:sp>
          <p:nvSpPr>
            <p:cNvPr id="55" name="22 Forma libre"/>
            <p:cNvSpPr/>
            <p:nvPr/>
          </p:nvSpPr>
          <p:spPr>
            <a:xfrm>
              <a:off x="5867860" y="877429"/>
              <a:ext cx="1439844" cy="280314"/>
            </a:xfrm>
            <a:custGeom>
              <a:avLst/>
              <a:gdLst>
                <a:gd name="connsiteX0" fmla="*/ 0 w 1439844"/>
                <a:gd name="connsiteY0" fmla="*/ 24647 h 246472"/>
                <a:gd name="connsiteX1" fmla="*/ 24647 w 1439844"/>
                <a:gd name="connsiteY1" fmla="*/ 0 h 246472"/>
                <a:gd name="connsiteX2" fmla="*/ 1415197 w 1439844"/>
                <a:gd name="connsiteY2" fmla="*/ 0 h 246472"/>
                <a:gd name="connsiteX3" fmla="*/ 1439844 w 1439844"/>
                <a:gd name="connsiteY3" fmla="*/ 24647 h 246472"/>
                <a:gd name="connsiteX4" fmla="*/ 1439844 w 1439844"/>
                <a:gd name="connsiteY4" fmla="*/ 221825 h 246472"/>
                <a:gd name="connsiteX5" fmla="*/ 1415197 w 1439844"/>
                <a:gd name="connsiteY5" fmla="*/ 246472 h 246472"/>
                <a:gd name="connsiteX6" fmla="*/ 24647 w 1439844"/>
                <a:gd name="connsiteY6" fmla="*/ 246472 h 246472"/>
                <a:gd name="connsiteX7" fmla="*/ 0 w 1439844"/>
                <a:gd name="connsiteY7" fmla="*/ 221825 h 246472"/>
                <a:gd name="connsiteX8" fmla="*/ 0 w 1439844"/>
                <a:gd name="connsiteY8" fmla="*/ 24647 h 24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9844" h="246472">
                  <a:moveTo>
                    <a:pt x="0" y="24647"/>
                  </a:moveTo>
                  <a:cubicBezTo>
                    <a:pt x="0" y="11035"/>
                    <a:pt x="11035" y="0"/>
                    <a:pt x="24647" y="0"/>
                  </a:cubicBezTo>
                  <a:lnTo>
                    <a:pt x="1415197" y="0"/>
                  </a:lnTo>
                  <a:cubicBezTo>
                    <a:pt x="1428809" y="0"/>
                    <a:pt x="1439844" y="11035"/>
                    <a:pt x="1439844" y="24647"/>
                  </a:cubicBezTo>
                  <a:lnTo>
                    <a:pt x="1439844" y="221825"/>
                  </a:lnTo>
                  <a:cubicBezTo>
                    <a:pt x="1439844" y="235437"/>
                    <a:pt x="1428809" y="246472"/>
                    <a:pt x="1415197" y="246472"/>
                  </a:cubicBezTo>
                  <a:lnTo>
                    <a:pt x="24647" y="246472"/>
                  </a:lnTo>
                  <a:cubicBezTo>
                    <a:pt x="11035" y="246472"/>
                    <a:pt x="0" y="235437"/>
                    <a:pt x="0" y="221825"/>
                  </a:cubicBezTo>
                  <a:lnTo>
                    <a:pt x="0" y="24647"/>
                  </a:lnTo>
                  <a:close/>
                </a:path>
              </a:pathLst>
            </a:custGeom>
            <a:solidFill>
              <a:srgbClr val="3D6701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txBody>
            <a:bodyPr spcFirstLastPara="0" vert="horz" wrap="square" lIns="38474" tIns="38474" rIns="38474" bIns="38474" numCol="1" spcCol="1270" anchor="ctr" anchorCtr="0">
              <a:noAutofit/>
            </a:bodyPr>
            <a:lstStyle/>
            <a:p>
              <a:pPr algn="ctr" defTabSz="38588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000" kern="0" dirty="0">
                  <a:solidFill>
                    <a:prstClr val="white"/>
                  </a:solidFill>
                  <a:latin typeface="Calibri" panose="020F0502020204030204" pitchFamily="34" charset="0"/>
                </a:rPr>
                <a:t>Maduración</a:t>
              </a:r>
            </a:p>
          </p:txBody>
        </p:sp>
      </p:grpSp>
      <p:sp>
        <p:nvSpPr>
          <p:cNvPr id="41" name="7 Flecha abajo"/>
          <p:cNvSpPr/>
          <p:nvPr/>
        </p:nvSpPr>
        <p:spPr>
          <a:xfrm>
            <a:off x="2465327" y="2321394"/>
            <a:ext cx="602487" cy="250154"/>
          </a:xfrm>
          <a:prstGeom prst="downArrow">
            <a:avLst/>
          </a:prstGeom>
          <a:solidFill>
            <a:srgbClr val="990000"/>
          </a:solidFill>
          <a:ln w="25400" cap="flat" cmpd="sng" algn="ctr">
            <a:solidFill>
              <a:srgbClr val="990000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56704" tIns="28352" rIns="56704" bIns="283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283510"/>
            <a:endParaRPr lang="es-MX" sz="1116" kern="0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42" name="4 Flecha abajo"/>
          <p:cNvSpPr/>
          <p:nvPr/>
        </p:nvSpPr>
        <p:spPr>
          <a:xfrm>
            <a:off x="4270756" y="2298926"/>
            <a:ext cx="602487" cy="260192"/>
          </a:xfrm>
          <a:prstGeom prst="downArrow">
            <a:avLst/>
          </a:prstGeom>
          <a:solidFill>
            <a:srgbClr val="990000"/>
          </a:solidFill>
          <a:ln w="25400" cap="flat" cmpd="sng" algn="ctr">
            <a:solidFill>
              <a:srgbClr val="990000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56704" tIns="28352" rIns="56704" bIns="283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283510"/>
            <a:endParaRPr lang="es-MX" sz="1116" kern="0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43" name="6 Flecha abajo"/>
          <p:cNvSpPr/>
          <p:nvPr/>
        </p:nvSpPr>
        <p:spPr>
          <a:xfrm>
            <a:off x="6076138" y="2320642"/>
            <a:ext cx="602487" cy="271745"/>
          </a:xfrm>
          <a:prstGeom prst="downArrow">
            <a:avLst/>
          </a:prstGeom>
          <a:solidFill>
            <a:srgbClr val="990000"/>
          </a:solidFill>
          <a:ln w="25400" cap="flat" cmpd="sng" algn="ctr">
            <a:solidFill>
              <a:srgbClr val="990000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56704" tIns="28352" rIns="56704" bIns="283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283510"/>
            <a:endParaRPr lang="es-MX" sz="1116" kern="0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44" name="5 Cuadro de texto"/>
          <p:cNvSpPr txBox="1"/>
          <p:nvPr/>
        </p:nvSpPr>
        <p:spPr>
          <a:xfrm>
            <a:off x="2222847" y="2909460"/>
            <a:ext cx="1275167" cy="341293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90000"/>
            </a:solidFill>
            <a:prstDash val="solid"/>
          </a:ln>
          <a:effectLst/>
        </p:spPr>
        <p:txBody>
          <a:bodyPr rot="0" spcFirstLastPara="0" vert="horz" wrap="square" lIns="56704" tIns="28352" rIns="56704" bIns="2835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algn="ctr" defTabSz="283510">
              <a:lnSpc>
                <a:spcPct val="115000"/>
              </a:lnSpc>
              <a:spcAft>
                <a:spcPts val="620"/>
              </a:spcAft>
              <a:defRPr sz="1200" kern="0">
                <a:solidFill>
                  <a:prstClr val="black"/>
                </a:solidFill>
                <a:latin typeface="Soberana Sans" pitchFamily="50" charset="0"/>
                <a:ea typeface="Calibri"/>
                <a:cs typeface="Times New Roman"/>
              </a:defRPr>
            </a:lvl1pPr>
          </a:lstStyle>
          <a:p>
            <a:r>
              <a:rPr lang="es-MX" sz="1400" dirty="0">
                <a:latin typeface="Calibri" panose="020F0502020204030204" pitchFamily="34" charset="0"/>
              </a:rPr>
              <a:t>Diseño</a:t>
            </a:r>
          </a:p>
        </p:txBody>
      </p:sp>
      <p:sp>
        <p:nvSpPr>
          <p:cNvPr id="45" name="9 Cuadro de texto"/>
          <p:cNvSpPr txBox="1"/>
          <p:nvPr/>
        </p:nvSpPr>
        <p:spPr>
          <a:xfrm>
            <a:off x="3913604" y="2906114"/>
            <a:ext cx="1456103" cy="34463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90000"/>
            </a:solidFill>
            <a:prstDash val="solid"/>
          </a:ln>
          <a:effectLst/>
        </p:spPr>
        <p:txBody>
          <a:bodyPr rot="0" spcFirstLastPara="0" vert="horz" wrap="square" lIns="56704" tIns="28352" rIns="56704" bIns="2835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algn="ctr" defTabSz="283510">
              <a:lnSpc>
                <a:spcPct val="115000"/>
              </a:lnSpc>
              <a:spcAft>
                <a:spcPts val="620"/>
              </a:spcAft>
              <a:defRPr sz="1200" kern="0">
                <a:solidFill>
                  <a:prstClr val="black"/>
                </a:solidFill>
                <a:latin typeface="Soberana Sans" pitchFamily="50" charset="0"/>
                <a:ea typeface="Calibri"/>
                <a:cs typeface="Times New Roman"/>
              </a:defRPr>
            </a:lvl1pPr>
          </a:lstStyle>
          <a:p>
            <a:r>
              <a:rPr lang="es-MX" sz="1400" dirty="0">
                <a:latin typeface="Calibri" panose="020F0502020204030204" pitchFamily="34" charset="0"/>
              </a:rPr>
              <a:t>Procesos</a:t>
            </a:r>
          </a:p>
        </p:txBody>
      </p:sp>
      <p:sp>
        <p:nvSpPr>
          <p:cNvPr id="46" name="15 Cuadro de texto"/>
          <p:cNvSpPr txBox="1"/>
          <p:nvPr/>
        </p:nvSpPr>
        <p:spPr>
          <a:xfrm>
            <a:off x="5727433" y="2893208"/>
            <a:ext cx="1378704" cy="389873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90000"/>
            </a:solidFill>
            <a:prstDash val="solid"/>
          </a:ln>
          <a:effectLst/>
        </p:spPr>
        <p:txBody>
          <a:bodyPr rot="0" spcFirstLastPara="0" vert="horz" wrap="square" lIns="56704" tIns="28352" rIns="56704" bIns="2835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algn="ctr" defTabSz="283510">
              <a:lnSpc>
                <a:spcPct val="115000"/>
              </a:lnSpc>
              <a:spcAft>
                <a:spcPts val="620"/>
              </a:spcAft>
              <a:defRPr sz="1200" kern="0">
                <a:solidFill>
                  <a:prstClr val="black"/>
                </a:solidFill>
                <a:latin typeface="Soberana Sans" pitchFamily="50" charset="0"/>
                <a:ea typeface="Calibri"/>
                <a:cs typeface="Times New Roman"/>
              </a:defRPr>
            </a:lvl1pPr>
          </a:lstStyle>
          <a:p>
            <a:r>
              <a:rPr lang="es-MX" sz="1400" dirty="0">
                <a:latin typeface="Calibri" panose="020F0502020204030204" pitchFamily="34" charset="0"/>
              </a:rPr>
              <a:t>Impacto</a:t>
            </a:r>
          </a:p>
        </p:txBody>
      </p:sp>
      <p:sp>
        <p:nvSpPr>
          <p:cNvPr id="47" name="12 Cuadro de texto"/>
          <p:cNvSpPr txBox="1"/>
          <p:nvPr/>
        </p:nvSpPr>
        <p:spPr>
          <a:xfrm>
            <a:off x="3933020" y="3346070"/>
            <a:ext cx="1423807" cy="500481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90000"/>
            </a:solidFill>
            <a:prstDash val="solid"/>
          </a:ln>
          <a:effectLst/>
        </p:spPr>
        <p:txBody>
          <a:bodyPr rot="0" spcFirstLastPara="0" vert="horz" wrap="square" lIns="56704" tIns="28352" rIns="56704" bIns="2835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algn="ctr" defTabSz="283510">
              <a:lnSpc>
                <a:spcPct val="115000"/>
              </a:lnSpc>
              <a:spcAft>
                <a:spcPts val="620"/>
              </a:spcAft>
              <a:defRPr sz="1200" kern="0">
                <a:solidFill>
                  <a:prstClr val="black"/>
                </a:solidFill>
                <a:latin typeface="Soberana Sans" pitchFamily="50" charset="0"/>
                <a:ea typeface="Calibri"/>
                <a:cs typeface="Times New Roman"/>
              </a:defRPr>
            </a:lvl1pPr>
          </a:lstStyle>
          <a:p>
            <a:r>
              <a:rPr lang="es-MX" sz="1400" dirty="0">
                <a:latin typeface="Calibri" panose="020F0502020204030204" pitchFamily="34" charset="0"/>
              </a:rPr>
              <a:t>Consistencia y Resultados</a:t>
            </a:r>
          </a:p>
        </p:txBody>
      </p:sp>
      <p:sp>
        <p:nvSpPr>
          <p:cNvPr id="48" name="13 Cuadro de texto"/>
          <p:cNvSpPr txBox="1"/>
          <p:nvPr/>
        </p:nvSpPr>
        <p:spPr>
          <a:xfrm>
            <a:off x="3923348" y="3944746"/>
            <a:ext cx="1436614" cy="495651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90000"/>
            </a:solidFill>
            <a:prstDash val="solid"/>
          </a:ln>
          <a:effectLst/>
        </p:spPr>
        <p:txBody>
          <a:bodyPr rot="0" spcFirstLastPara="0" vert="horz" wrap="square" lIns="56704" tIns="28352" rIns="56704" bIns="2835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algn="ctr" defTabSz="283510">
              <a:lnSpc>
                <a:spcPct val="115000"/>
              </a:lnSpc>
              <a:spcAft>
                <a:spcPts val="620"/>
              </a:spcAft>
              <a:defRPr sz="1200" kern="0">
                <a:solidFill>
                  <a:prstClr val="black"/>
                </a:solidFill>
                <a:latin typeface="Soberana Sans" pitchFamily="50" charset="0"/>
                <a:ea typeface="Calibri"/>
                <a:cs typeface="Times New Roman"/>
              </a:defRPr>
            </a:lvl1pPr>
          </a:lstStyle>
          <a:p>
            <a:r>
              <a:rPr lang="es-MX" sz="1400" dirty="0">
                <a:latin typeface="Calibri" panose="020F0502020204030204" pitchFamily="34" charset="0"/>
              </a:rPr>
              <a:t>Específica de Desempeño</a:t>
            </a:r>
          </a:p>
        </p:txBody>
      </p:sp>
      <p:sp>
        <p:nvSpPr>
          <p:cNvPr id="49" name="16 Cuadro de texto"/>
          <p:cNvSpPr txBox="1"/>
          <p:nvPr/>
        </p:nvSpPr>
        <p:spPr>
          <a:xfrm>
            <a:off x="5727433" y="3363769"/>
            <a:ext cx="1411000" cy="41951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90000"/>
            </a:solidFill>
            <a:prstDash val="solid"/>
          </a:ln>
          <a:effectLst/>
        </p:spPr>
        <p:txBody>
          <a:bodyPr rot="0" spcFirstLastPara="0" vert="horz" wrap="square" lIns="56704" tIns="28352" rIns="56704" bIns="2835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algn="ctr" defTabSz="283510">
              <a:lnSpc>
                <a:spcPct val="115000"/>
              </a:lnSpc>
              <a:spcAft>
                <a:spcPts val="620"/>
              </a:spcAft>
              <a:defRPr sz="1200" kern="0">
                <a:solidFill>
                  <a:prstClr val="black"/>
                </a:solidFill>
                <a:latin typeface="Soberana Sans" pitchFamily="50" charset="0"/>
                <a:ea typeface="Calibri"/>
                <a:cs typeface="Times New Roman"/>
              </a:defRPr>
            </a:lvl1pPr>
          </a:lstStyle>
          <a:p>
            <a:r>
              <a:rPr lang="es-MX" sz="1400" dirty="0">
                <a:latin typeface="Calibri" panose="020F0502020204030204" pitchFamily="34" charset="0"/>
              </a:rPr>
              <a:t>Costo – Efectividad</a:t>
            </a:r>
          </a:p>
        </p:txBody>
      </p:sp>
      <p:sp>
        <p:nvSpPr>
          <p:cNvPr id="50" name="3 Cuadro de texto"/>
          <p:cNvSpPr txBox="1"/>
          <p:nvPr/>
        </p:nvSpPr>
        <p:spPr>
          <a:xfrm>
            <a:off x="2303584" y="4557530"/>
            <a:ext cx="4920243" cy="236133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90000"/>
            </a:solidFill>
            <a:prstDash val="solid"/>
          </a:ln>
          <a:effectLst/>
        </p:spPr>
        <p:txBody>
          <a:bodyPr rot="0" spcFirstLastPara="0" vert="horz" wrap="square" lIns="56704" tIns="28352" rIns="56704" bIns="2835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algn="ctr" defTabSz="283510">
              <a:lnSpc>
                <a:spcPct val="115000"/>
              </a:lnSpc>
              <a:spcAft>
                <a:spcPts val="620"/>
              </a:spcAft>
              <a:defRPr sz="1200" kern="0">
                <a:solidFill>
                  <a:prstClr val="black"/>
                </a:solidFill>
                <a:latin typeface="Soberana Sans" pitchFamily="50" charset="0"/>
                <a:ea typeface="Calibri"/>
                <a:cs typeface="Times New Roman"/>
              </a:defRPr>
            </a:lvl1pPr>
          </a:lstStyle>
          <a:p>
            <a:r>
              <a:rPr lang="es-MX" sz="1400" dirty="0">
                <a:latin typeface="Calibri" panose="020F0502020204030204" pitchFamily="34" charset="0"/>
              </a:rPr>
              <a:t>Específica</a:t>
            </a:r>
          </a:p>
        </p:txBody>
      </p:sp>
      <p:sp>
        <p:nvSpPr>
          <p:cNvPr id="77" name="4 Flecha abajo"/>
          <p:cNvSpPr/>
          <p:nvPr/>
        </p:nvSpPr>
        <p:spPr>
          <a:xfrm>
            <a:off x="4376167" y="5051799"/>
            <a:ext cx="602487" cy="260192"/>
          </a:xfrm>
          <a:prstGeom prst="downArrow">
            <a:avLst/>
          </a:prstGeom>
          <a:solidFill>
            <a:srgbClr val="990000"/>
          </a:solidFill>
          <a:ln w="25400" cap="flat" cmpd="sng" algn="ctr">
            <a:solidFill>
              <a:srgbClr val="990000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56704" tIns="28352" rIns="56704" bIns="283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283510"/>
            <a:endParaRPr lang="es-MX" sz="1116" kern="0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79" name="Rectángulo redondeado 78"/>
          <p:cNvSpPr/>
          <p:nvPr/>
        </p:nvSpPr>
        <p:spPr>
          <a:xfrm rot="16200000">
            <a:off x="5616437" y="3522012"/>
            <a:ext cx="4506668" cy="693555"/>
          </a:xfrm>
          <a:prstGeom prst="roundRect">
            <a:avLst>
              <a:gd name="adj" fmla="val 4867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kern="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Rendición de Cuentas</a:t>
            </a:r>
            <a:endParaRPr lang="es-MX" sz="2200" kern="0" dirty="0">
              <a:solidFill>
                <a:prstClr val="black"/>
              </a:solidFill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sp>
        <p:nvSpPr>
          <p:cNvPr id="80" name="5 Cuadro de texto"/>
          <p:cNvSpPr txBox="1"/>
          <p:nvPr/>
        </p:nvSpPr>
        <p:spPr>
          <a:xfrm>
            <a:off x="2626038" y="5532833"/>
            <a:ext cx="1308544" cy="50486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90000"/>
            </a:solidFill>
            <a:prstDash val="solid"/>
          </a:ln>
          <a:effectLst/>
        </p:spPr>
        <p:txBody>
          <a:bodyPr rot="0" spcFirstLastPara="0" vert="horz" wrap="square" lIns="56704" tIns="28352" rIns="56704" bIns="283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83510">
              <a:lnSpc>
                <a:spcPct val="115000"/>
              </a:lnSpc>
              <a:spcAft>
                <a:spcPts val="620"/>
              </a:spcAft>
            </a:pPr>
            <a:r>
              <a:rPr lang="es-MX" sz="1400" kern="0" dirty="0" smtClean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Hallazgos</a:t>
            </a:r>
            <a:endParaRPr lang="es-MX" sz="1400" kern="0" dirty="0">
              <a:solidFill>
                <a:prstClr val="black"/>
              </a:solidFill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sp>
        <p:nvSpPr>
          <p:cNvPr id="81" name="5 Cuadro de texto"/>
          <p:cNvSpPr txBox="1"/>
          <p:nvPr/>
        </p:nvSpPr>
        <p:spPr>
          <a:xfrm>
            <a:off x="5542104" y="5532833"/>
            <a:ext cx="1308544" cy="50486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990000"/>
            </a:solidFill>
            <a:prstDash val="solid"/>
          </a:ln>
          <a:effectLst/>
        </p:spPr>
        <p:txBody>
          <a:bodyPr rot="0" spcFirstLastPara="0" vert="horz" wrap="square" lIns="56704" tIns="28352" rIns="56704" bIns="283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83510">
              <a:lnSpc>
                <a:spcPct val="115000"/>
              </a:lnSpc>
              <a:spcAft>
                <a:spcPts val="620"/>
              </a:spcAft>
            </a:pPr>
            <a:r>
              <a:rPr lang="es-MX" sz="1400" kern="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Compromisos de Mejora</a:t>
            </a:r>
          </a:p>
        </p:txBody>
      </p:sp>
      <p:cxnSp>
        <p:nvCxnSpPr>
          <p:cNvPr id="83" name="Conector recto de flecha 82"/>
          <p:cNvCxnSpPr>
            <a:stCxn id="80" idx="3"/>
            <a:endCxn id="81" idx="1"/>
          </p:cNvCxnSpPr>
          <p:nvPr/>
        </p:nvCxnSpPr>
        <p:spPr>
          <a:xfrm>
            <a:off x="3934582" y="5785265"/>
            <a:ext cx="1607522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onector angular 87"/>
          <p:cNvCxnSpPr>
            <a:stCxn id="81" idx="2"/>
            <a:endCxn id="56" idx="1"/>
          </p:cNvCxnSpPr>
          <p:nvPr/>
        </p:nvCxnSpPr>
        <p:spPr>
          <a:xfrm rot="5400000" flipH="1">
            <a:off x="2011019" y="1852341"/>
            <a:ext cx="4136491" cy="4234223"/>
          </a:xfrm>
          <a:prstGeom prst="bentConnector4">
            <a:avLst>
              <a:gd name="adj1" fmla="val -5526"/>
              <a:gd name="adj2" fmla="val 105399"/>
            </a:avLst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CuadroTexto 89"/>
          <p:cNvSpPr txBox="1"/>
          <p:nvPr/>
        </p:nvSpPr>
        <p:spPr>
          <a:xfrm>
            <a:off x="1962153" y="1467474"/>
            <a:ext cx="2368084" cy="307777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Programas y políticas públicas</a:t>
            </a:r>
            <a:endParaRPr lang="es-MX" sz="14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2" name="CuadroTexto 91"/>
          <p:cNvSpPr txBox="1"/>
          <p:nvPr/>
        </p:nvSpPr>
        <p:spPr>
          <a:xfrm rot="16200000">
            <a:off x="1394680" y="3584199"/>
            <a:ext cx="1252459" cy="338554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s-ES_tradnl" sz="16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Evaluaciones</a:t>
            </a:r>
            <a:endParaRPr lang="es-MX" sz="16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3" name="CuadroTexto 92"/>
          <p:cNvSpPr txBox="1"/>
          <p:nvPr/>
        </p:nvSpPr>
        <p:spPr>
          <a:xfrm>
            <a:off x="1962153" y="5150361"/>
            <a:ext cx="1098186" cy="307777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s-ES_tradnl" sz="1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Seguimiento</a:t>
            </a:r>
            <a:endParaRPr lang="es-MX" sz="14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sultado de imagen para logo shc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878" y="2750377"/>
            <a:ext cx="1255091" cy="125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conev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360" y="4163472"/>
            <a:ext cx="1363799" cy="91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3088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615306"/>
            <a:ext cx="8229600" cy="461665"/>
          </a:xfrm>
        </p:spPr>
        <p:txBody>
          <a:bodyPr/>
          <a:lstStyle/>
          <a:p>
            <a:r>
              <a:rPr lang="es-MX" sz="2400" dirty="0" smtClean="0">
                <a:latin typeface="Calibri" panose="020F0502020204030204" pitchFamily="34" charset="0"/>
              </a:rPr>
              <a:t>CONCEPTUALIZACIÓN DEL PBR</a:t>
            </a:r>
            <a:endParaRPr lang="es-MX" sz="2400" dirty="0">
              <a:latin typeface="Calibri" panose="020F05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BD533-1023-4B0B-872A-BF5671FA3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57200" y="1381125"/>
            <a:ext cx="8229600" cy="4975225"/>
          </a:xfrm>
          <a:prstGeom prst="rect">
            <a:avLst/>
          </a:prstGeom>
          <a:noFill/>
          <a:ln>
            <a:solidFill>
              <a:srgbClr val="94AE8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Condición necesaria: </a:t>
            </a:r>
          </a:p>
          <a:p>
            <a:r>
              <a:rPr lang="es-MX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Marco Jurídico que permita la aplicación del PbR</a:t>
            </a:r>
          </a:p>
          <a:p>
            <a:endParaRPr lang="es-MX" sz="1200" b="1" dirty="0" smtClean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es-MX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MX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MX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MX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MX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MX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MX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MX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MX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MX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MX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MX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MX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MX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MX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MX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MX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MX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MX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MX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MX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MX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MX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MX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37820" y="2038624"/>
            <a:ext cx="1955151" cy="1066801"/>
          </a:xfrm>
          <a:prstGeom prst="rect">
            <a:avLst/>
          </a:prstGeom>
          <a:solidFill>
            <a:srgbClr val="00783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Formulación y</a:t>
            </a:r>
          </a:p>
          <a:p>
            <a:pPr algn="ctr"/>
            <a:r>
              <a:rPr lang="es-MX" sz="1200" b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establecimiento de objetivos de carácter</a:t>
            </a:r>
          </a:p>
          <a:p>
            <a:pPr algn="ctr"/>
            <a:r>
              <a:rPr lang="es-MX" sz="1200" b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prioritario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452393" y="2038623"/>
            <a:ext cx="1982288" cy="1066801"/>
          </a:xfrm>
          <a:prstGeom prst="rect">
            <a:avLst/>
          </a:prstGeom>
          <a:solidFill>
            <a:srgbClr val="00783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Definición </a:t>
            </a:r>
            <a:r>
              <a:rPr lang="es-MX" sz="1200" b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de los Programas </a:t>
            </a:r>
            <a:r>
              <a:rPr lang="es-MX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presupuestarios </a:t>
            </a:r>
            <a:r>
              <a:rPr lang="es-MX" sz="1200" b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alineación con objetivos</a:t>
            </a:r>
            <a:endParaRPr lang="es-MX" sz="12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5061993" y="3535605"/>
            <a:ext cx="1982289" cy="1066801"/>
          </a:xfrm>
          <a:prstGeom prst="rect">
            <a:avLst/>
          </a:prstGeom>
          <a:solidFill>
            <a:srgbClr val="00783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Evaluación de los Programas presupuestarios</a:t>
            </a:r>
            <a:endParaRPr lang="es-MX" sz="12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1747420" y="3535605"/>
            <a:ext cx="1955151" cy="1066801"/>
          </a:xfrm>
          <a:prstGeom prst="rect">
            <a:avLst/>
          </a:prstGeom>
          <a:solidFill>
            <a:srgbClr val="00783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Incorporación de Indicadores y metas de cumplimiento</a:t>
            </a:r>
            <a:endParaRPr lang="es-MX" sz="12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2633244" y="5023061"/>
            <a:ext cx="1955151" cy="1028508"/>
          </a:xfrm>
          <a:prstGeom prst="rect">
            <a:avLst/>
          </a:prstGeom>
          <a:solidFill>
            <a:srgbClr val="00783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Contraste de las metas y logros establecidos y el valor real de los indicadores</a:t>
            </a:r>
            <a:endParaRPr lang="es-MX" sz="12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5947818" y="5023061"/>
            <a:ext cx="1982289" cy="1037313"/>
          </a:xfrm>
          <a:prstGeom prst="rect">
            <a:avLst/>
          </a:prstGeom>
          <a:solidFill>
            <a:srgbClr val="00783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Uso de los resultados de los Programas como insumo para mejorar decisiones presupuestales </a:t>
            </a:r>
            <a:endParaRPr lang="es-MX" sz="12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977222" y="1867173"/>
            <a:ext cx="321196" cy="3429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94AE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es-MX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4291795" y="1867173"/>
            <a:ext cx="321196" cy="3429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94AE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s-MX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1586822" y="3364155"/>
            <a:ext cx="321196" cy="3429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94AE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es-MX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Elipse 32"/>
          <p:cNvSpPr/>
          <p:nvPr/>
        </p:nvSpPr>
        <p:spPr>
          <a:xfrm>
            <a:off x="4901395" y="3364155"/>
            <a:ext cx="321196" cy="3429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94AE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MX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Elipse 33"/>
          <p:cNvSpPr/>
          <p:nvPr/>
        </p:nvSpPr>
        <p:spPr>
          <a:xfrm>
            <a:off x="2472646" y="4851611"/>
            <a:ext cx="321196" cy="3429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94AE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</a:t>
            </a:r>
            <a:endParaRPr lang="es-MX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Elipse 34"/>
          <p:cNvSpPr/>
          <p:nvPr/>
        </p:nvSpPr>
        <p:spPr>
          <a:xfrm>
            <a:off x="5787220" y="4851611"/>
            <a:ext cx="321196" cy="3429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94AE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6</a:t>
            </a:r>
            <a:endParaRPr lang="es-MX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302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615306"/>
            <a:ext cx="8229600" cy="461665"/>
          </a:xfrm>
        </p:spPr>
        <p:txBody>
          <a:bodyPr/>
          <a:lstStyle/>
          <a:p>
            <a:r>
              <a:rPr lang="es-MX" sz="2400" dirty="0" smtClean="0">
                <a:latin typeface="Calibri" panose="020F0502020204030204" pitchFamily="34" charset="0"/>
              </a:rPr>
              <a:t>ACTORES INVOLUCRADOS</a:t>
            </a:r>
            <a:endParaRPr lang="es-MX" sz="2400" dirty="0">
              <a:latin typeface="Calibri" panose="020F05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BD533-1023-4B0B-872A-BF5671FA3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5178079" y="1440547"/>
            <a:ext cx="1822967" cy="376216"/>
          </a:xfrm>
          <a:prstGeom prst="roundRect">
            <a:avLst>
              <a:gd name="adj" fmla="val 841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Conduce el proceso de instrumentación del PbR-SED</a:t>
            </a:r>
            <a:endParaRPr lang="es-MX" sz="8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6679642" y="2160410"/>
            <a:ext cx="2130207" cy="563298"/>
          </a:xfrm>
          <a:prstGeom prst="roundRect">
            <a:avLst>
              <a:gd name="adj" fmla="val 841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Coordina la </a:t>
            </a: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evaluación y el monitoreo de programas y políticas </a:t>
            </a: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sociales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Desarrolla metodología para la aplicación de las evaluaciones</a:t>
            </a:r>
            <a:endParaRPr lang="es-MX" sz="8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7087990" y="3099145"/>
            <a:ext cx="1608635" cy="512089"/>
          </a:xfrm>
          <a:prstGeom prst="roundRect">
            <a:avLst>
              <a:gd name="adj" fmla="val 841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Establece los objetivos y prioridades a las que se orienta el quehacer del gobierno y el presupuesto</a:t>
            </a:r>
            <a:endParaRPr lang="es-MX" sz="8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2538943" y="2018039"/>
            <a:ext cx="4236925" cy="3421621"/>
            <a:chOff x="2255910" y="2420821"/>
            <a:chExt cx="4236925" cy="3421621"/>
          </a:xfrm>
        </p:grpSpPr>
        <p:sp>
          <p:nvSpPr>
            <p:cNvPr id="36" name="Anillo 35"/>
            <p:cNvSpPr/>
            <p:nvPr/>
          </p:nvSpPr>
          <p:spPr>
            <a:xfrm>
              <a:off x="2335336" y="2420821"/>
              <a:ext cx="4027381" cy="3373597"/>
            </a:xfrm>
            <a:prstGeom prst="donut">
              <a:avLst>
                <a:gd name="adj" fmla="val 8172"/>
              </a:avLst>
            </a:prstGeom>
            <a:solidFill>
              <a:srgbClr val="B3C4AA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orma libre 24"/>
            <p:cNvSpPr/>
            <p:nvPr/>
          </p:nvSpPr>
          <p:spPr>
            <a:xfrm>
              <a:off x="3581894" y="3652860"/>
              <a:ext cx="1584013" cy="856438"/>
            </a:xfrm>
            <a:custGeom>
              <a:avLst/>
              <a:gdLst>
                <a:gd name="connsiteX0" fmla="*/ 0 w 942082"/>
                <a:gd name="connsiteY0" fmla="*/ 471041 h 942082"/>
                <a:gd name="connsiteX1" fmla="*/ 471041 w 942082"/>
                <a:gd name="connsiteY1" fmla="*/ 0 h 942082"/>
                <a:gd name="connsiteX2" fmla="*/ 942082 w 942082"/>
                <a:gd name="connsiteY2" fmla="*/ 471041 h 942082"/>
                <a:gd name="connsiteX3" fmla="*/ 471041 w 942082"/>
                <a:gd name="connsiteY3" fmla="*/ 942082 h 942082"/>
                <a:gd name="connsiteX4" fmla="*/ 0 w 942082"/>
                <a:gd name="connsiteY4" fmla="*/ 471041 h 94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082" h="942082">
                  <a:moveTo>
                    <a:pt x="0" y="471041"/>
                  </a:moveTo>
                  <a:cubicBezTo>
                    <a:pt x="0" y="210892"/>
                    <a:pt x="210892" y="0"/>
                    <a:pt x="471041" y="0"/>
                  </a:cubicBezTo>
                  <a:cubicBezTo>
                    <a:pt x="731190" y="0"/>
                    <a:pt x="942082" y="210892"/>
                    <a:pt x="942082" y="471041"/>
                  </a:cubicBezTo>
                  <a:cubicBezTo>
                    <a:pt x="942082" y="731190"/>
                    <a:pt x="731190" y="942082"/>
                    <a:pt x="471041" y="942082"/>
                  </a:cubicBezTo>
                  <a:cubicBezTo>
                    <a:pt x="210892" y="942082"/>
                    <a:pt x="0" y="731190"/>
                    <a:pt x="0" y="4710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>
                  <a:latin typeface="Calibri" panose="020F0502020204030204" pitchFamily="34" charset="0"/>
                  <a:cs typeface="Arial" pitchFamily="34" charset="0"/>
                </a:rPr>
                <a:t>Principales actores involucrados en el PbR-SED</a:t>
              </a:r>
            </a:p>
          </p:txBody>
        </p:sp>
        <p:sp>
          <p:nvSpPr>
            <p:cNvPr id="26" name="Forma libre 25"/>
            <p:cNvSpPr/>
            <p:nvPr/>
          </p:nvSpPr>
          <p:spPr>
            <a:xfrm>
              <a:off x="4469074" y="2462151"/>
              <a:ext cx="965511" cy="599506"/>
            </a:xfrm>
            <a:custGeom>
              <a:avLst/>
              <a:gdLst>
                <a:gd name="connsiteX0" fmla="*/ 0 w 659457"/>
                <a:gd name="connsiteY0" fmla="*/ 329729 h 659457"/>
                <a:gd name="connsiteX1" fmla="*/ 329729 w 659457"/>
                <a:gd name="connsiteY1" fmla="*/ 0 h 659457"/>
                <a:gd name="connsiteX2" fmla="*/ 659458 w 659457"/>
                <a:gd name="connsiteY2" fmla="*/ 329729 h 659457"/>
                <a:gd name="connsiteX3" fmla="*/ 329729 w 659457"/>
                <a:gd name="connsiteY3" fmla="*/ 659458 h 659457"/>
                <a:gd name="connsiteX4" fmla="*/ 0 w 659457"/>
                <a:gd name="connsiteY4" fmla="*/ 329729 h 659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457" h="659457">
                  <a:moveTo>
                    <a:pt x="0" y="329729"/>
                  </a:moveTo>
                  <a:cubicBezTo>
                    <a:pt x="0" y="147625"/>
                    <a:pt x="147625" y="0"/>
                    <a:pt x="329729" y="0"/>
                  </a:cubicBezTo>
                  <a:cubicBezTo>
                    <a:pt x="511833" y="0"/>
                    <a:pt x="659458" y="147625"/>
                    <a:pt x="659458" y="329729"/>
                  </a:cubicBezTo>
                  <a:cubicBezTo>
                    <a:pt x="659458" y="511833"/>
                    <a:pt x="511833" y="659458"/>
                    <a:pt x="329729" y="659458"/>
                  </a:cubicBezTo>
                  <a:cubicBezTo>
                    <a:pt x="147625" y="659458"/>
                    <a:pt x="0" y="511833"/>
                    <a:pt x="0" y="329729"/>
                  </a:cubicBezTo>
                  <a:close/>
                </a:path>
              </a:pathLst>
            </a:custGeom>
            <a:solidFill>
              <a:srgbClr val="00783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465" tIns="105465" rIns="105465" bIns="10546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000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SHCP (Ministerio de Finanzas)</a:t>
              </a:r>
              <a:endParaRPr lang="es-MX" sz="1000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orma libre 26"/>
            <p:cNvSpPr/>
            <p:nvPr/>
          </p:nvSpPr>
          <p:spPr>
            <a:xfrm>
              <a:off x="5165907" y="2978003"/>
              <a:ext cx="965511" cy="599506"/>
            </a:xfrm>
            <a:custGeom>
              <a:avLst/>
              <a:gdLst>
                <a:gd name="connsiteX0" fmla="*/ 0 w 659457"/>
                <a:gd name="connsiteY0" fmla="*/ 329729 h 659457"/>
                <a:gd name="connsiteX1" fmla="*/ 329729 w 659457"/>
                <a:gd name="connsiteY1" fmla="*/ 0 h 659457"/>
                <a:gd name="connsiteX2" fmla="*/ 659458 w 659457"/>
                <a:gd name="connsiteY2" fmla="*/ 329729 h 659457"/>
                <a:gd name="connsiteX3" fmla="*/ 329729 w 659457"/>
                <a:gd name="connsiteY3" fmla="*/ 659458 h 659457"/>
                <a:gd name="connsiteX4" fmla="*/ 0 w 659457"/>
                <a:gd name="connsiteY4" fmla="*/ 329729 h 659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457" h="659457">
                  <a:moveTo>
                    <a:pt x="0" y="329729"/>
                  </a:moveTo>
                  <a:cubicBezTo>
                    <a:pt x="0" y="147625"/>
                    <a:pt x="147625" y="0"/>
                    <a:pt x="329729" y="0"/>
                  </a:cubicBezTo>
                  <a:cubicBezTo>
                    <a:pt x="511833" y="0"/>
                    <a:pt x="659458" y="147625"/>
                    <a:pt x="659458" y="329729"/>
                  </a:cubicBezTo>
                  <a:cubicBezTo>
                    <a:pt x="659458" y="511833"/>
                    <a:pt x="511833" y="659458"/>
                    <a:pt x="329729" y="659458"/>
                  </a:cubicBezTo>
                  <a:cubicBezTo>
                    <a:pt x="147625" y="659458"/>
                    <a:pt x="0" y="511833"/>
                    <a:pt x="0" y="329729"/>
                  </a:cubicBezTo>
                  <a:close/>
                </a:path>
              </a:pathLst>
            </a:custGeom>
            <a:solidFill>
              <a:srgbClr val="00783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465" tIns="105465" rIns="105465" bIns="10546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000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CONEVAL (Evaluación Social)</a:t>
              </a:r>
              <a:endParaRPr lang="es-MX" sz="1000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orma libre 27"/>
            <p:cNvSpPr/>
            <p:nvPr/>
          </p:nvSpPr>
          <p:spPr>
            <a:xfrm>
              <a:off x="5527324" y="3647056"/>
              <a:ext cx="965511" cy="599506"/>
            </a:xfrm>
            <a:custGeom>
              <a:avLst/>
              <a:gdLst>
                <a:gd name="connsiteX0" fmla="*/ 0 w 659457"/>
                <a:gd name="connsiteY0" fmla="*/ 329729 h 659457"/>
                <a:gd name="connsiteX1" fmla="*/ 329729 w 659457"/>
                <a:gd name="connsiteY1" fmla="*/ 0 h 659457"/>
                <a:gd name="connsiteX2" fmla="*/ 659458 w 659457"/>
                <a:gd name="connsiteY2" fmla="*/ 329729 h 659457"/>
                <a:gd name="connsiteX3" fmla="*/ 329729 w 659457"/>
                <a:gd name="connsiteY3" fmla="*/ 659458 h 659457"/>
                <a:gd name="connsiteX4" fmla="*/ 0 w 659457"/>
                <a:gd name="connsiteY4" fmla="*/ 329729 h 659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457" h="659457">
                  <a:moveTo>
                    <a:pt x="0" y="329729"/>
                  </a:moveTo>
                  <a:cubicBezTo>
                    <a:pt x="0" y="147625"/>
                    <a:pt x="147625" y="0"/>
                    <a:pt x="329729" y="0"/>
                  </a:cubicBezTo>
                  <a:cubicBezTo>
                    <a:pt x="511833" y="0"/>
                    <a:pt x="659458" y="147625"/>
                    <a:pt x="659458" y="329729"/>
                  </a:cubicBezTo>
                  <a:cubicBezTo>
                    <a:pt x="659458" y="511833"/>
                    <a:pt x="511833" y="659458"/>
                    <a:pt x="329729" y="659458"/>
                  </a:cubicBezTo>
                  <a:cubicBezTo>
                    <a:pt x="147625" y="659458"/>
                    <a:pt x="0" y="511833"/>
                    <a:pt x="0" y="329729"/>
                  </a:cubicBezTo>
                  <a:close/>
                </a:path>
              </a:pathLst>
            </a:custGeom>
            <a:solidFill>
              <a:srgbClr val="00783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465" tIns="105465" rIns="105465" bIns="10546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000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Presidencia de la República</a:t>
              </a:r>
              <a:endParaRPr lang="es-MX" sz="1000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orma libre 28"/>
            <p:cNvSpPr/>
            <p:nvPr/>
          </p:nvSpPr>
          <p:spPr>
            <a:xfrm>
              <a:off x="5426144" y="4341445"/>
              <a:ext cx="965511" cy="599506"/>
            </a:xfrm>
            <a:custGeom>
              <a:avLst/>
              <a:gdLst>
                <a:gd name="connsiteX0" fmla="*/ 0 w 659457"/>
                <a:gd name="connsiteY0" fmla="*/ 329729 h 659457"/>
                <a:gd name="connsiteX1" fmla="*/ 329729 w 659457"/>
                <a:gd name="connsiteY1" fmla="*/ 0 h 659457"/>
                <a:gd name="connsiteX2" fmla="*/ 659458 w 659457"/>
                <a:gd name="connsiteY2" fmla="*/ 329729 h 659457"/>
                <a:gd name="connsiteX3" fmla="*/ 329729 w 659457"/>
                <a:gd name="connsiteY3" fmla="*/ 659458 h 659457"/>
                <a:gd name="connsiteX4" fmla="*/ 0 w 659457"/>
                <a:gd name="connsiteY4" fmla="*/ 329729 h 659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457" h="659457">
                  <a:moveTo>
                    <a:pt x="0" y="329729"/>
                  </a:moveTo>
                  <a:cubicBezTo>
                    <a:pt x="0" y="147625"/>
                    <a:pt x="147625" y="0"/>
                    <a:pt x="329729" y="0"/>
                  </a:cubicBezTo>
                  <a:cubicBezTo>
                    <a:pt x="511833" y="0"/>
                    <a:pt x="659458" y="147625"/>
                    <a:pt x="659458" y="329729"/>
                  </a:cubicBezTo>
                  <a:cubicBezTo>
                    <a:pt x="659458" y="511833"/>
                    <a:pt x="511833" y="659458"/>
                    <a:pt x="329729" y="659458"/>
                  </a:cubicBezTo>
                  <a:cubicBezTo>
                    <a:pt x="147625" y="659458"/>
                    <a:pt x="0" y="511833"/>
                    <a:pt x="0" y="329729"/>
                  </a:cubicBezTo>
                  <a:close/>
                </a:path>
              </a:pathLst>
            </a:custGeom>
            <a:solidFill>
              <a:srgbClr val="00783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465" tIns="105465" rIns="105465" bIns="10546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000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Poder Legislativo</a:t>
              </a:r>
              <a:endParaRPr lang="es-MX" sz="1000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orma libre 29"/>
            <p:cNvSpPr/>
            <p:nvPr/>
          </p:nvSpPr>
          <p:spPr>
            <a:xfrm>
              <a:off x="4895046" y="4940951"/>
              <a:ext cx="965511" cy="599506"/>
            </a:xfrm>
            <a:custGeom>
              <a:avLst/>
              <a:gdLst>
                <a:gd name="connsiteX0" fmla="*/ 0 w 659457"/>
                <a:gd name="connsiteY0" fmla="*/ 329729 h 659457"/>
                <a:gd name="connsiteX1" fmla="*/ 329729 w 659457"/>
                <a:gd name="connsiteY1" fmla="*/ 0 h 659457"/>
                <a:gd name="connsiteX2" fmla="*/ 659458 w 659457"/>
                <a:gd name="connsiteY2" fmla="*/ 329729 h 659457"/>
                <a:gd name="connsiteX3" fmla="*/ 329729 w 659457"/>
                <a:gd name="connsiteY3" fmla="*/ 659458 h 659457"/>
                <a:gd name="connsiteX4" fmla="*/ 0 w 659457"/>
                <a:gd name="connsiteY4" fmla="*/ 329729 h 659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457" h="659457">
                  <a:moveTo>
                    <a:pt x="0" y="329729"/>
                  </a:moveTo>
                  <a:cubicBezTo>
                    <a:pt x="0" y="147625"/>
                    <a:pt x="147625" y="0"/>
                    <a:pt x="329729" y="0"/>
                  </a:cubicBezTo>
                  <a:cubicBezTo>
                    <a:pt x="511833" y="0"/>
                    <a:pt x="659458" y="147625"/>
                    <a:pt x="659458" y="329729"/>
                  </a:cubicBezTo>
                  <a:cubicBezTo>
                    <a:pt x="659458" y="511833"/>
                    <a:pt x="511833" y="659458"/>
                    <a:pt x="329729" y="659458"/>
                  </a:cubicBezTo>
                  <a:cubicBezTo>
                    <a:pt x="147625" y="659458"/>
                    <a:pt x="0" y="511833"/>
                    <a:pt x="0" y="329729"/>
                  </a:cubicBezTo>
                  <a:close/>
                </a:path>
              </a:pathLst>
            </a:custGeom>
            <a:solidFill>
              <a:srgbClr val="00783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465" tIns="105465" rIns="105465" bIns="10546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000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Entidades y dependencias de la APF</a:t>
              </a:r>
              <a:endParaRPr lang="es-MX" sz="1000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orma libre 30"/>
            <p:cNvSpPr/>
            <p:nvPr/>
          </p:nvSpPr>
          <p:spPr>
            <a:xfrm>
              <a:off x="3873755" y="5242936"/>
              <a:ext cx="965511" cy="599506"/>
            </a:xfrm>
            <a:custGeom>
              <a:avLst/>
              <a:gdLst>
                <a:gd name="connsiteX0" fmla="*/ 0 w 659457"/>
                <a:gd name="connsiteY0" fmla="*/ 329729 h 659457"/>
                <a:gd name="connsiteX1" fmla="*/ 329729 w 659457"/>
                <a:gd name="connsiteY1" fmla="*/ 0 h 659457"/>
                <a:gd name="connsiteX2" fmla="*/ 659458 w 659457"/>
                <a:gd name="connsiteY2" fmla="*/ 329729 h 659457"/>
                <a:gd name="connsiteX3" fmla="*/ 329729 w 659457"/>
                <a:gd name="connsiteY3" fmla="*/ 659458 h 659457"/>
                <a:gd name="connsiteX4" fmla="*/ 0 w 659457"/>
                <a:gd name="connsiteY4" fmla="*/ 329729 h 659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457" h="659457">
                  <a:moveTo>
                    <a:pt x="0" y="329729"/>
                  </a:moveTo>
                  <a:cubicBezTo>
                    <a:pt x="0" y="147625"/>
                    <a:pt x="147625" y="0"/>
                    <a:pt x="329729" y="0"/>
                  </a:cubicBezTo>
                  <a:cubicBezTo>
                    <a:pt x="511833" y="0"/>
                    <a:pt x="659458" y="147625"/>
                    <a:pt x="659458" y="329729"/>
                  </a:cubicBezTo>
                  <a:cubicBezTo>
                    <a:pt x="659458" y="511833"/>
                    <a:pt x="511833" y="659458"/>
                    <a:pt x="329729" y="659458"/>
                  </a:cubicBezTo>
                  <a:cubicBezTo>
                    <a:pt x="147625" y="659458"/>
                    <a:pt x="0" y="511833"/>
                    <a:pt x="0" y="329729"/>
                  </a:cubicBezTo>
                  <a:close/>
                </a:path>
              </a:pathLst>
            </a:custGeom>
            <a:solidFill>
              <a:srgbClr val="00783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465" tIns="105465" rIns="105465" bIns="10546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900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Entidades </a:t>
              </a:r>
              <a:r>
                <a:rPr lang="es-MX" sz="900" dirty="0">
                  <a:latin typeface="Calibri" panose="020F0502020204030204" pitchFamily="34" charset="0"/>
                  <a:cs typeface="Arial" panose="020B0604020202020204" pitchFamily="34" charset="0"/>
                </a:rPr>
                <a:t>f</a:t>
              </a:r>
              <a:r>
                <a:rPr lang="es-MX" sz="900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ederativas, municipios (G. subnacionales)</a:t>
              </a:r>
              <a:endParaRPr lang="es-MX" sz="900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orma libre 31"/>
            <p:cNvSpPr/>
            <p:nvPr/>
          </p:nvSpPr>
          <p:spPr>
            <a:xfrm>
              <a:off x="2822232" y="4918055"/>
              <a:ext cx="1051522" cy="599506"/>
            </a:xfrm>
            <a:custGeom>
              <a:avLst/>
              <a:gdLst>
                <a:gd name="connsiteX0" fmla="*/ 0 w 659457"/>
                <a:gd name="connsiteY0" fmla="*/ 329729 h 659457"/>
                <a:gd name="connsiteX1" fmla="*/ 329729 w 659457"/>
                <a:gd name="connsiteY1" fmla="*/ 0 h 659457"/>
                <a:gd name="connsiteX2" fmla="*/ 659458 w 659457"/>
                <a:gd name="connsiteY2" fmla="*/ 329729 h 659457"/>
                <a:gd name="connsiteX3" fmla="*/ 329729 w 659457"/>
                <a:gd name="connsiteY3" fmla="*/ 659458 h 659457"/>
                <a:gd name="connsiteX4" fmla="*/ 0 w 659457"/>
                <a:gd name="connsiteY4" fmla="*/ 329729 h 659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457" h="659457">
                  <a:moveTo>
                    <a:pt x="0" y="329729"/>
                  </a:moveTo>
                  <a:cubicBezTo>
                    <a:pt x="0" y="147625"/>
                    <a:pt x="147625" y="0"/>
                    <a:pt x="329729" y="0"/>
                  </a:cubicBezTo>
                  <a:cubicBezTo>
                    <a:pt x="511833" y="0"/>
                    <a:pt x="659458" y="147625"/>
                    <a:pt x="659458" y="329729"/>
                  </a:cubicBezTo>
                  <a:cubicBezTo>
                    <a:pt x="659458" y="511833"/>
                    <a:pt x="511833" y="659458"/>
                    <a:pt x="329729" y="659458"/>
                  </a:cubicBezTo>
                  <a:cubicBezTo>
                    <a:pt x="147625" y="659458"/>
                    <a:pt x="0" y="511833"/>
                    <a:pt x="0" y="329729"/>
                  </a:cubicBezTo>
                  <a:close/>
                </a:path>
              </a:pathLst>
            </a:custGeom>
            <a:solidFill>
              <a:srgbClr val="00783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465" tIns="105465" rIns="105465" bIns="10546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000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Organismos internacionales</a:t>
              </a:r>
              <a:endParaRPr lang="es-MX" sz="1000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orma libre 32"/>
            <p:cNvSpPr/>
            <p:nvPr/>
          </p:nvSpPr>
          <p:spPr>
            <a:xfrm>
              <a:off x="2255910" y="4328767"/>
              <a:ext cx="965511" cy="599506"/>
            </a:xfrm>
            <a:custGeom>
              <a:avLst/>
              <a:gdLst>
                <a:gd name="connsiteX0" fmla="*/ 0 w 659457"/>
                <a:gd name="connsiteY0" fmla="*/ 329729 h 659457"/>
                <a:gd name="connsiteX1" fmla="*/ 329729 w 659457"/>
                <a:gd name="connsiteY1" fmla="*/ 0 h 659457"/>
                <a:gd name="connsiteX2" fmla="*/ 659458 w 659457"/>
                <a:gd name="connsiteY2" fmla="*/ 329729 h 659457"/>
                <a:gd name="connsiteX3" fmla="*/ 329729 w 659457"/>
                <a:gd name="connsiteY3" fmla="*/ 659458 h 659457"/>
                <a:gd name="connsiteX4" fmla="*/ 0 w 659457"/>
                <a:gd name="connsiteY4" fmla="*/ 329729 h 659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457" h="659457">
                  <a:moveTo>
                    <a:pt x="0" y="329729"/>
                  </a:moveTo>
                  <a:cubicBezTo>
                    <a:pt x="0" y="147625"/>
                    <a:pt x="147625" y="0"/>
                    <a:pt x="329729" y="0"/>
                  </a:cubicBezTo>
                  <a:cubicBezTo>
                    <a:pt x="511833" y="0"/>
                    <a:pt x="659458" y="147625"/>
                    <a:pt x="659458" y="329729"/>
                  </a:cubicBezTo>
                  <a:cubicBezTo>
                    <a:pt x="659458" y="511833"/>
                    <a:pt x="511833" y="659458"/>
                    <a:pt x="329729" y="659458"/>
                  </a:cubicBezTo>
                  <a:cubicBezTo>
                    <a:pt x="147625" y="659458"/>
                    <a:pt x="0" y="511833"/>
                    <a:pt x="0" y="329729"/>
                  </a:cubicBezTo>
                  <a:close/>
                </a:path>
              </a:pathLst>
            </a:custGeom>
            <a:solidFill>
              <a:srgbClr val="00783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465" tIns="105465" rIns="105465" bIns="10546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000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Organismos autónomos</a:t>
              </a:r>
              <a:endParaRPr lang="es-MX" sz="1000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orma libre 33"/>
            <p:cNvSpPr/>
            <p:nvPr/>
          </p:nvSpPr>
          <p:spPr>
            <a:xfrm>
              <a:off x="2255910" y="3593122"/>
              <a:ext cx="965511" cy="599506"/>
            </a:xfrm>
            <a:custGeom>
              <a:avLst/>
              <a:gdLst>
                <a:gd name="connsiteX0" fmla="*/ 0 w 659457"/>
                <a:gd name="connsiteY0" fmla="*/ 329729 h 659457"/>
                <a:gd name="connsiteX1" fmla="*/ 329729 w 659457"/>
                <a:gd name="connsiteY1" fmla="*/ 0 h 659457"/>
                <a:gd name="connsiteX2" fmla="*/ 659458 w 659457"/>
                <a:gd name="connsiteY2" fmla="*/ 329729 h 659457"/>
                <a:gd name="connsiteX3" fmla="*/ 329729 w 659457"/>
                <a:gd name="connsiteY3" fmla="*/ 659458 h 659457"/>
                <a:gd name="connsiteX4" fmla="*/ 0 w 659457"/>
                <a:gd name="connsiteY4" fmla="*/ 329729 h 659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457" h="659457">
                  <a:moveTo>
                    <a:pt x="0" y="329729"/>
                  </a:moveTo>
                  <a:cubicBezTo>
                    <a:pt x="0" y="147625"/>
                    <a:pt x="147625" y="0"/>
                    <a:pt x="329729" y="0"/>
                  </a:cubicBezTo>
                  <a:cubicBezTo>
                    <a:pt x="511833" y="0"/>
                    <a:pt x="659458" y="147625"/>
                    <a:pt x="659458" y="329729"/>
                  </a:cubicBezTo>
                  <a:cubicBezTo>
                    <a:pt x="659458" y="511833"/>
                    <a:pt x="511833" y="659458"/>
                    <a:pt x="329729" y="659458"/>
                  </a:cubicBezTo>
                  <a:cubicBezTo>
                    <a:pt x="147625" y="659458"/>
                    <a:pt x="0" y="511833"/>
                    <a:pt x="0" y="329729"/>
                  </a:cubicBezTo>
                  <a:close/>
                </a:path>
              </a:pathLst>
            </a:custGeom>
            <a:solidFill>
              <a:srgbClr val="00783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465" tIns="105465" rIns="105465" bIns="10546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000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Órganos Fiscalizadores</a:t>
              </a:r>
              <a:endParaRPr lang="es-MX" sz="1000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orma libre 34"/>
            <p:cNvSpPr/>
            <p:nvPr/>
          </p:nvSpPr>
          <p:spPr>
            <a:xfrm>
              <a:off x="2598029" y="2945592"/>
              <a:ext cx="965511" cy="599506"/>
            </a:xfrm>
            <a:custGeom>
              <a:avLst/>
              <a:gdLst>
                <a:gd name="connsiteX0" fmla="*/ 0 w 659457"/>
                <a:gd name="connsiteY0" fmla="*/ 329729 h 659457"/>
                <a:gd name="connsiteX1" fmla="*/ 329729 w 659457"/>
                <a:gd name="connsiteY1" fmla="*/ 0 h 659457"/>
                <a:gd name="connsiteX2" fmla="*/ 659458 w 659457"/>
                <a:gd name="connsiteY2" fmla="*/ 329729 h 659457"/>
                <a:gd name="connsiteX3" fmla="*/ 329729 w 659457"/>
                <a:gd name="connsiteY3" fmla="*/ 659458 h 659457"/>
                <a:gd name="connsiteX4" fmla="*/ 0 w 659457"/>
                <a:gd name="connsiteY4" fmla="*/ 329729 h 659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457" h="659457">
                  <a:moveTo>
                    <a:pt x="0" y="329729"/>
                  </a:moveTo>
                  <a:cubicBezTo>
                    <a:pt x="0" y="147625"/>
                    <a:pt x="147625" y="0"/>
                    <a:pt x="329729" y="0"/>
                  </a:cubicBezTo>
                  <a:cubicBezTo>
                    <a:pt x="511833" y="0"/>
                    <a:pt x="659458" y="147625"/>
                    <a:pt x="659458" y="329729"/>
                  </a:cubicBezTo>
                  <a:cubicBezTo>
                    <a:pt x="659458" y="511833"/>
                    <a:pt x="511833" y="659458"/>
                    <a:pt x="329729" y="659458"/>
                  </a:cubicBezTo>
                  <a:cubicBezTo>
                    <a:pt x="147625" y="659458"/>
                    <a:pt x="0" y="511833"/>
                    <a:pt x="0" y="329729"/>
                  </a:cubicBezTo>
                  <a:close/>
                </a:path>
              </a:pathLst>
            </a:custGeom>
            <a:solidFill>
              <a:srgbClr val="00783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465" tIns="105465" rIns="105465" bIns="10546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000" kern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Sociedad civil</a:t>
              </a:r>
              <a:endParaRPr lang="es-MX" sz="1000" kern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ectángulo redondeado 36"/>
          <p:cNvSpPr/>
          <p:nvPr/>
        </p:nvSpPr>
        <p:spPr>
          <a:xfrm>
            <a:off x="7001046" y="3938663"/>
            <a:ext cx="1761367" cy="681591"/>
          </a:xfrm>
          <a:prstGeom prst="roundRect">
            <a:avLst>
              <a:gd name="adj" fmla="val 841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Aprueba reformas y utiliza la información del desempeño para la toma de decisiones como la aprobación  del presupuesto</a:t>
            </a:r>
            <a:endParaRPr lang="es-MX" sz="8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ángulo redondeado 37"/>
          <p:cNvSpPr/>
          <p:nvPr/>
        </p:nvSpPr>
        <p:spPr>
          <a:xfrm>
            <a:off x="6678212" y="5025150"/>
            <a:ext cx="1946449" cy="675062"/>
          </a:xfrm>
          <a:prstGeom prst="roundRect">
            <a:avLst>
              <a:gd name="adj" fmla="val 841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Mejoran la calidad del gasto utilizando la información del desempeño y de las evaluaciones para mejorar sus resultados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Rinden cuentas a la ciudadanía </a:t>
            </a:r>
            <a:endParaRPr lang="es-MX" sz="8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Conector recto de flecha 39"/>
          <p:cNvCxnSpPr>
            <a:stCxn id="30" idx="2"/>
            <a:endCxn id="38" idx="1"/>
          </p:cNvCxnSpPr>
          <p:nvPr/>
        </p:nvCxnSpPr>
        <p:spPr>
          <a:xfrm>
            <a:off x="6143591" y="4837922"/>
            <a:ext cx="534621" cy="52475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ángulo redondeado 43"/>
          <p:cNvSpPr/>
          <p:nvPr/>
        </p:nvSpPr>
        <p:spPr>
          <a:xfrm>
            <a:off x="2731693" y="5757373"/>
            <a:ext cx="3815699" cy="675062"/>
          </a:xfrm>
          <a:prstGeom prst="roundRect">
            <a:avLst>
              <a:gd name="adj" fmla="val 841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Adecuan la normatividad, orientan sus procesos a resultados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Mejoran la calidad del gasto utilizando la información del desempeño y de las evaluaciones para mejorar sus resultados.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Participan en la armonización contable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Rinden cuentas a la ciudadanía </a:t>
            </a:r>
            <a:endParaRPr lang="es-MX" sz="8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Conector recto de flecha 44"/>
          <p:cNvCxnSpPr>
            <a:stCxn id="31" idx="3"/>
            <a:endCxn id="44" idx="0"/>
          </p:cNvCxnSpPr>
          <p:nvPr/>
        </p:nvCxnSpPr>
        <p:spPr>
          <a:xfrm flipH="1">
            <a:off x="4639543" y="5439661"/>
            <a:ext cx="1" cy="31771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ángulo redondeado 48"/>
          <p:cNvSpPr/>
          <p:nvPr/>
        </p:nvSpPr>
        <p:spPr>
          <a:xfrm>
            <a:off x="457201" y="5244725"/>
            <a:ext cx="2084982" cy="694135"/>
          </a:xfrm>
          <a:prstGeom prst="roundRect">
            <a:avLst>
              <a:gd name="adj" fmla="val 841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Colaboran brindando asistencia técnica y financiera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Promueven las mejores prácticas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Generan información útil para mejorar los resultados del gasto</a:t>
            </a:r>
            <a:endParaRPr lang="es-MX" sz="8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Forma libre 50"/>
          <p:cNvSpPr/>
          <p:nvPr/>
        </p:nvSpPr>
        <p:spPr>
          <a:xfrm>
            <a:off x="3628090" y="2162868"/>
            <a:ext cx="965511" cy="599506"/>
          </a:xfrm>
          <a:custGeom>
            <a:avLst/>
            <a:gdLst>
              <a:gd name="connsiteX0" fmla="*/ 0 w 659457"/>
              <a:gd name="connsiteY0" fmla="*/ 329729 h 659457"/>
              <a:gd name="connsiteX1" fmla="*/ 329729 w 659457"/>
              <a:gd name="connsiteY1" fmla="*/ 0 h 659457"/>
              <a:gd name="connsiteX2" fmla="*/ 659458 w 659457"/>
              <a:gd name="connsiteY2" fmla="*/ 329729 h 659457"/>
              <a:gd name="connsiteX3" fmla="*/ 329729 w 659457"/>
              <a:gd name="connsiteY3" fmla="*/ 659458 h 659457"/>
              <a:gd name="connsiteX4" fmla="*/ 0 w 659457"/>
              <a:gd name="connsiteY4" fmla="*/ 329729 h 65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457" h="659457">
                <a:moveTo>
                  <a:pt x="0" y="329729"/>
                </a:moveTo>
                <a:cubicBezTo>
                  <a:pt x="0" y="147625"/>
                  <a:pt x="147625" y="0"/>
                  <a:pt x="329729" y="0"/>
                </a:cubicBezTo>
                <a:cubicBezTo>
                  <a:pt x="511833" y="0"/>
                  <a:pt x="659458" y="147625"/>
                  <a:pt x="659458" y="329729"/>
                </a:cubicBezTo>
                <a:cubicBezTo>
                  <a:pt x="659458" y="511833"/>
                  <a:pt x="511833" y="659458"/>
                  <a:pt x="329729" y="659458"/>
                </a:cubicBezTo>
                <a:cubicBezTo>
                  <a:pt x="147625" y="659458"/>
                  <a:pt x="0" y="511833"/>
                  <a:pt x="0" y="329729"/>
                </a:cubicBezTo>
                <a:close/>
              </a:path>
            </a:pathLst>
          </a:custGeom>
          <a:solidFill>
            <a:srgbClr val="00783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465" tIns="105465" rIns="105465" bIns="105465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000" dirty="0" smtClean="0">
                <a:latin typeface="Calibri" panose="020F0502020204030204" pitchFamily="34" charset="0"/>
                <a:cs typeface="Arial" panose="020B0604020202020204" pitchFamily="34" charset="0"/>
              </a:rPr>
              <a:t>SFP (Ministerio de Gestión Pública)</a:t>
            </a:r>
            <a:endParaRPr lang="es-MX" sz="1000" kern="1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ángulo redondeado 51"/>
          <p:cNvSpPr/>
          <p:nvPr/>
        </p:nvSpPr>
        <p:spPr>
          <a:xfrm>
            <a:off x="311021" y="4193741"/>
            <a:ext cx="1885799" cy="921038"/>
          </a:xfrm>
          <a:prstGeom prst="roundRect">
            <a:avLst>
              <a:gd name="adj" fmla="val 841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Colaboran utilizando las herramientas disponibles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Generan información para mejorar sus resultados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Rinden cuentas a la ciudadanía </a:t>
            </a:r>
            <a:endParaRPr lang="es-MX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_tradnl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Operan sus propios esquemas PbR-SED</a:t>
            </a:r>
            <a:endParaRPr lang="es-MX" sz="8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Conector recto de flecha 52"/>
          <p:cNvCxnSpPr>
            <a:stCxn id="36" idx="3"/>
            <a:endCxn id="49" idx="3"/>
          </p:cNvCxnSpPr>
          <p:nvPr/>
        </p:nvCxnSpPr>
        <p:spPr>
          <a:xfrm flipH="1">
            <a:off x="2542183" y="4897584"/>
            <a:ext cx="665982" cy="69420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56"/>
          <p:cNvCxnSpPr>
            <a:stCxn id="33" idx="0"/>
            <a:endCxn id="52" idx="3"/>
          </p:cNvCxnSpPr>
          <p:nvPr/>
        </p:nvCxnSpPr>
        <p:spPr>
          <a:xfrm flipH="1">
            <a:off x="2196820" y="4225738"/>
            <a:ext cx="342123" cy="42852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ángulo redondeado 61"/>
          <p:cNvSpPr/>
          <p:nvPr/>
        </p:nvSpPr>
        <p:spPr>
          <a:xfrm>
            <a:off x="249936" y="3028365"/>
            <a:ext cx="1906295" cy="920254"/>
          </a:xfrm>
          <a:prstGeom prst="roundRect">
            <a:avLst>
              <a:gd name="adj" fmla="val 841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Vigilan y apoyan el cumplimiento de la normatividad enfocándose en los resultados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Vigilan la calidad de la información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Vigilan la rendición de cuentas </a:t>
            </a:r>
            <a:endParaRPr lang="es-MX" sz="8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ángulo redondeado 62"/>
          <p:cNvSpPr/>
          <p:nvPr/>
        </p:nvSpPr>
        <p:spPr>
          <a:xfrm>
            <a:off x="672734" y="1870774"/>
            <a:ext cx="2074379" cy="681591"/>
          </a:xfrm>
          <a:prstGeom prst="roundRect">
            <a:avLst>
              <a:gd name="adj" fmla="val 841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Se informa y exige mejores resultados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Realiza análisis e investigaciones externas que coadyuven a la mejora del PbR-SED</a:t>
            </a:r>
            <a:endParaRPr lang="es-MX" sz="8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ángulo redondeado 63"/>
          <p:cNvSpPr/>
          <p:nvPr/>
        </p:nvSpPr>
        <p:spPr>
          <a:xfrm>
            <a:off x="2618369" y="1409307"/>
            <a:ext cx="2074379" cy="349764"/>
          </a:xfrm>
          <a:prstGeom prst="roundRect">
            <a:avLst>
              <a:gd name="adj" fmla="val 841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Promueve la mejora de la </a:t>
            </a: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estión</a:t>
            </a:r>
            <a:endParaRPr lang="es-MX" sz="8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5" name="Conector recto de flecha 64"/>
          <p:cNvCxnSpPr>
            <a:stCxn id="34" idx="0"/>
            <a:endCxn id="62" idx="3"/>
          </p:cNvCxnSpPr>
          <p:nvPr/>
        </p:nvCxnSpPr>
        <p:spPr>
          <a:xfrm flipH="1" flipV="1">
            <a:off x="2156231" y="3488492"/>
            <a:ext cx="382712" cy="160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de flecha 67"/>
          <p:cNvCxnSpPr>
            <a:endCxn id="63" idx="2"/>
          </p:cNvCxnSpPr>
          <p:nvPr/>
        </p:nvCxnSpPr>
        <p:spPr>
          <a:xfrm flipH="1" flipV="1">
            <a:off x="1709924" y="2552365"/>
            <a:ext cx="1157401" cy="42663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de flecha 70"/>
          <p:cNvCxnSpPr>
            <a:stCxn id="51" idx="1"/>
            <a:endCxn id="64" idx="2"/>
          </p:cNvCxnSpPr>
          <p:nvPr/>
        </p:nvCxnSpPr>
        <p:spPr>
          <a:xfrm flipH="1" flipV="1">
            <a:off x="3655559" y="1759071"/>
            <a:ext cx="455287" cy="40379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de flecha 73"/>
          <p:cNvCxnSpPr>
            <a:stCxn id="26" idx="1"/>
            <a:endCxn id="8" idx="2"/>
          </p:cNvCxnSpPr>
          <p:nvPr/>
        </p:nvCxnSpPr>
        <p:spPr>
          <a:xfrm flipV="1">
            <a:off x="5234863" y="1816763"/>
            <a:ext cx="854700" cy="24260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de flecha 76"/>
          <p:cNvCxnSpPr>
            <a:stCxn id="27" idx="1"/>
            <a:endCxn id="10" idx="1"/>
          </p:cNvCxnSpPr>
          <p:nvPr/>
        </p:nvCxnSpPr>
        <p:spPr>
          <a:xfrm flipV="1">
            <a:off x="5931696" y="2442059"/>
            <a:ext cx="747946" cy="13316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de flecha 81"/>
          <p:cNvCxnSpPr>
            <a:stCxn id="28" idx="2"/>
            <a:endCxn id="12" idx="1"/>
          </p:cNvCxnSpPr>
          <p:nvPr/>
        </p:nvCxnSpPr>
        <p:spPr>
          <a:xfrm flipV="1">
            <a:off x="6775869" y="3355190"/>
            <a:ext cx="312121" cy="18883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de flecha 84"/>
          <p:cNvCxnSpPr>
            <a:stCxn id="29" idx="2"/>
            <a:endCxn id="37" idx="1"/>
          </p:cNvCxnSpPr>
          <p:nvPr/>
        </p:nvCxnSpPr>
        <p:spPr>
          <a:xfrm>
            <a:off x="6674689" y="4238416"/>
            <a:ext cx="326357" cy="4104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9484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BD533-1023-4B0B-872A-BF5671FA3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3 Conector recto"/>
          <p:cNvCxnSpPr/>
          <p:nvPr/>
        </p:nvCxnSpPr>
        <p:spPr>
          <a:xfrm>
            <a:off x="4100281" y="5286880"/>
            <a:ext cx="0" cy="504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4 Conector recto de flecha"/>
          <p:cNvCxnSpPr/>
          <p:nvPr/>
        </p:nvCxnSpPr>
        <p:spPr>
          <a:xfrm>
            <a:off x="4107170" y="5796683"/>
            <a:ext cx="14400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5 Conector recto"/>
          <p:cNvCxnSpPr/>
          <p:nvPr/>
        </p:nvCxnSpPr>
        <p:spPr>
          <a:xfrm>
            <a:off x="3623906" y="4609972"/>
            <a:ext cx="0" cy="504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6 Conector recto de flecha"/>
          <p:cNvCxnSpPr/>
          <p:nvPr/>
        </p:nvCxnSpPr>
        <p:spPr>
          <a:xfrm>
            <a:off x="3630795" y="5109142"/>
            <a:ext cx="14400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7 Conector recto"/>
          <p:cNvCxnSpPr/>
          <p:nvPr/>
        </p:nvCxnSpPr>
        <p:spPr>
          <a:xfrm>
            <a:off x="3182388" y="3965999"/>
            <a:ext cx="0" cy="504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8 Conector recto de flecha"/>
          <p:cNvCxnSpPr/>
          <p:nvPr/>
        </p:nvCxnSpPr>
        <p:spPr>
          <a:xfrm>
            <a:off x="3189277" y="4465169"/>
            <a:ext cx="14400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9 Conector recto"/>
          <p:cNvCxnSpPr/>
          <p:nvPr/>
        </p:nvCxnSpPr>
        <p:spPr>
          <a:xfrm>
            <a:off x="2514199" y="2669753"/>
            <a:ext cx="0" cy="504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10 Conector recto de flecha"/>
          <p:cNvCxnSpPr/>
          <p:nvPr/>
        </p:nvCxnSpPr>
        <p:spPr>
          <a:xfrm>
            <a:off x="2521088" y="3168923"/>
            <a:ext cx="14400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11 Conector recto"/>
          <p:cNvCxnSpPr/>
          <p:nvPr/>
        </p:nvCxnSpPr>
        <p:spPr>
          <a:xfrm>
            <a:off x="2794117" y="3306889"/>
            <a:ext cx="0" cy="504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12 Conector recto de flecha"/>
          <p:cNvCxnSpPr/>
          <p:nvPr/>
        </p:nvCxnSpPr>
        <p:spPr>
          <a:xfrm>
            <a:off x="2801006" y="3806059"/>
            <a:ext cx="14400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17 Rectángulo redondeado"/>
          <p:cNvSpPr/>
          <p:nvPr/>
        </p:nvSpPr>
        <p:spPr>
          <a:xfrm>
            <a:off x="356340" y="1487296"/>
            <a:ext cx="1440000" cy="6120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¿Qué </a:t>
            </a:r>
            <a:r>
              <a:rPr lang="es-MX" sz="1000" dirty="0">
                <a:solidFill>
                  <a:schemeClr val="bg1"/>
                </a:solidFill>
                <a:latin typeface="Calibri" panose="020F0502020204030204" pitchFamily="34" charset="0"/>
              </a:rPr>
              <a:t>se quiere hacer</a:t>
            </a:r>
            <a:r>
              <a:rPr lang="es-MX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  <a:endParaRPr lang="es-MX" sz="1000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18 Rectángulo redondeado"/>
          <p:cNvSpPr/>
          <p:nvPr/>
        </p:nvSpPr>
        <p:spPr>
          <a:xfrm>
            <a:off x="356340" y="2156588"/>
            <a:ext cx="1440000" cy="6120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¿Cómo </a:t>
            </a:r>
            <a:r>
              <a:rPr lang="es-MX" sz="1000" dirty="0">
                <a:solidFill>
                  <a:schemeClr val="bg1"/>
                </a:solidFill>
                <a:latin typeface="Calibri" panose="020F0502020204030204" pitchFamily="34" charset="0"/>
              </a:rPr>
              <a:t>se va a hacer? </a:t>
            </a:r>
            <a:endParaRPr lang="es-MX" sz="1000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7" name="19 Rectángulo redondeado"/>
          <p:cNvSpPr/>
          <p:nvPr/>
        </p:nvSpPr>
        <p:spPr>
          <a:xfrm>
            <a:off x="356340" y="2825706"/>
            <a:ext cx="1440000" cy="6120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¿Cuánto </a:t>
            </a:r>
            <a:r>
              <a:rPr lang="es-MX" sz="1000" dirty="0">
                <a:solidFill>
                  <a:schemeClr val="bg1"/>
                </a:solidFill>
                <a:latin typeface="Calibri" panose="020F0502020204030204" pitchFamily="34" charset="0"/>
              </a:rPr>
              <a:t>se requiere para hacerlo? </a:t>
            </a:r>
            <a:endParaRPr lang="es-MX" sz="1000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8" name="21 Rectángulo redondeado"/>
          <p:cNvSpPr/>
          <p:nvPr/>
        </p:nvSpPr>
        <p:spPr>
          <a:xfrm>
            <a:off x="356340" y="4170266"/>
            <a:ext cx="1440000" cy="6120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¿Está </a:t>
            </a:r>
            <a:r>
              <a:rPr lang="es-MX" sz="1000" dirty="0">
                <a:solidFill>
                  <a:schemeClr val="bg1"/>
                </a:solidFill>
                <a:latin typeface="Calibri" panose="020F0502020204030204" pitchFamily="34" charset="0"/>
              </a:rPr>
              <a:t>ofreciendo los beneficios previstos? </a:t>
            </a:r>
            <a:endParaRPr lang="es-MX" sz="1000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9" name="20 Rectángulo redondeado"/>
          <p:cNvSpPr/>
          <p:nvPr/>
        </p:nvSpPr>
        <p:spPr>
          <a:xfrm>
            <a:off x="356340" y="3496054"/>
            <a:ext cx="1440000" cy="6120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¿Se </a:t>
            </a:r>
            <a:r>
              <a:rPr lang="es-MX" sz="1000" dirty="0">
                <a:solidFill>
                  <a:schemeClr val="bg1"/>
                </a:solidFill>
                <a:latin typeface="Calibri" panose="020F0502020204030204" pitchFamily="34" charset="0"/>
              </a:rPr>
              <a:t>está gastando conforme a lo planeado? </a:t>
            </a:r>
            <a:endParaRPr lang="es-MX" sz="1000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cxnSp>
        <p:nvCxnSpPr>
          <p:cNvPr id="20" name="18 Conector recto de flecha"/>
          <p:cNvCxnSpPr/>
          <p:nvPr/>
        </p:nvCxnSpPr>
        <p:spPr>
          <a:xfrm flipV="1">
            <a:off x="1823106" y="1802360"/>
            <a:ext cx="252000" cy="2559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19 Conector recto de flecha"/>
          <p:cNvCxnSpPr/>
          <p:nvPr/>
        </p:nvCxnSpPr>
        <p:spPr>
          <a:xfrm flipV="1">
            <a:off x="1823106" y="2499820"/>
            <a:ext cx="252000" cy="2559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20 Conector recto de flecha"/>
          <p:cNvCxnSpPr/>
          <p:nvPr/>
        </p:nvCxnSpPr>
        <p:spPr>
          <a:xfrm flipV="1">
            <a:off x="1823106" y="3147150"/>
            <a:ext cx="252000" cy="2559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21 Conector recto de flecha"/>
          <p:cNvCxnSpPr/>
          <p:nvPr/>
        </p:nvCxnSpPr>
        <p:spPr>
          <a:xfrm flipV="1">
            <a:off x="1823106" y="3829932"/>
            <a:ext cx="252000" cy="2559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22 Conector recto de flecha"/>
          <p:cNvCxnSpPr/>
          <p:nvPr/>
        </p:nvCxnSpPr>
        <p:spPr>
          <a:xfrm flipV="1">
            <a:off x="1823106" y="4482329"/>
            <a:ext cx="252000" cy="2559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24 Rectángulo redondeado"/>
          <p:cNvSpPr/>
          <p:nvPr/>
        </p:nvSpPr>
        <p:spPr>
          <a:xfrm>
            <a:off x="2096372" y="1560697"/>
            <a:ext cx="1080000" cy="478521"/>
          </a:xfrm>
          <a:prstGeom prst="roundRect">
            <a:avLst/>
          </a:prstGeom>
          <a:solidFill>
            <a:srgbClr val="00783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524169"/>
              <a:satOff val="-2584"/>
              <a:lumOff val="-1129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sz="1000" dirty="0" smtClean="0">
                <a:latin typeface="Calibri" panose="020F0502020204030204" pitchFamily="34" charset="0"/>
              </a:rPr>
              <a:t>Planeación</a:t>
            </a:r>
            <a:endParaRPr lang="es-MX" sz="1000" dirty="0">
              <a:latin typeface="Calibri" panose="020F0502020204030204" pitchFamily="34" charset="0"/>
            </a:endParaRPr>
          </a:p>
        </p:txBody>
      </p:sp>
      <p:grpSp>
        <p:nvGrpSpPr>
          <p:cNvPr id="26" name="26 Grupo"/>
          <p:cNvGrpSpPr/>
          <p:nvPr/>
        </p:nvGrpSpPr>
        <p:grpSpPr>
          <a:xfrm>
            <a:off x="2311813" y="2313395"/>
            <a:ext cx="1080000" cy="478521"/>
            <a:chOff x="2112948" y="1064055"/>
            <a:chExt cx="1115008" cy="704935"/>
          </a:xfrm>
          <a:solidFill>
            <a:srgbClr val="007836"/>
          </a:solidFill>
          <a:scene3d>
            <a:camera prst="orthographicFront"/>
            <a:lightRig rig="flat" dir="t"/>
          </a:scene3d>
        </p:grpSpPr>
        <p:sp>
          <p:nvSpPr>
            <p:cNvPr id="27" name="27 Rectángulo redondeado"/>
            <p:cNvSpPr/>
            <p:nvPr/>
          </p:nvSpPr>
          <p:spPr>
            <a:xfrm>
              <a:off x="2112948" y="1064055"/>
              <a:ext cx="1115008" cy="70493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524169"/>
                <a:satOff val="-2584"/>
                <a:lumOff val="-112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28 Rectángulo"/>
            <p:cNvSpPr/>
            <p:nvPr/>
          </p:nvSpPr>
          <p:spPr>
            <a:xfrm>
              <a:off x="2147360" y="1098467"/>
              <a:ext cx="1046184" cy="63611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53340" rIns="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kern="12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/>
                </a:rPr>
                <a:t>Programación</a:t>
              </a:r>
              <a:endParaRPr lang="es-ES" sz="1000" kern="1200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endParaRPr>
            </a:p>
          </p:txBody>
        </p:sp>
      </p:grpSp>
      <p:grpSp>
        <p:nvGrpSpPr>
          <p:cNvPr id="29" name="29 Grupo"/>
          <p:cNvGrpSpPr/>
          <p:nvPr/>
        </p:nvGrpSpPr>
        <p:grpSpPr>
          <a:xfrm>
            <a:off x="2665088" y="2945331"/>
            <a:ext cx="1080000" cy="478521"/>
            <a:chOff x="2112948" y="1064055"/>
            <a:chExt cx="1115008" cy="704935"/>
          </a:xfrm>
          <a:solidFill>
            <a:srgbClr val="007836"/>
          </a:solidFill>
          <a:scene3d>
            <a:camera prst="orthographicFront"/>
            <a:lightRig rig="flat" dir="t"/>
          </a:scene3d>
        </p:grpSpPr>
        <p:sp>
          <p:nvSpPr>
            <p:cNvPr id="30" name="30 Rectángulo redondeado"/>
            <p:cNvSpPr/>
            <p:nvPr/>
          </p:nvSpPr>
          <p:spPr>
            <a:xfrm>
              <a:off x="2112948" y="1064055"/>
              <a:ext cx="1115008" cy="70493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524169"/>
                <a:satOff val="-2584"/>
                <a:lumOff val="-112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31 Rectángulo"/>
            <p:cNvSpPr/>
            <p:nvPr/>
          </p:nvSpPr>
          <p:spPr>
            <a:xfrm>
              <a:off x="2147360" y="1098467"/>
              <a:ext cx="1046184" cy="63611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53340" rIns="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kern="12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/>
                </a:rPr>
                <a:t>Presupuesto</a:t>
              </a:r>
              <a:endParaRPr lang="es-ES" sz="1000" kern="1200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endParaRPr>
            </a:p>
          </p:txBody>
        </p:sp>
      </p:grpSp>
      <p:grpSp>
        <p:nvGrpSpPr>
          <p:cNvPr id="32" name="32 Grupo"/>
          <p:cNvGrpSpPr/>
          <p:nvPr/>
        </p:nvGrpSpPr>
        <p:grpSpPr>
          <a:xfrm>
            <a:off x="2956604" y="3570267"/>
            <a:ext cx="1080000" cy="478521"/>
            <a:chOff x="2112948" y="1064055"/>
            <a:chExt cx="1115008" cy="704935"/>
          </a:xfrm>
          <a:solidFill>
            <a:srgbClr val="007836"/>
          </a:solidFill>
          <a:scene3d>
            <a:camera prst="orthographicFront"/>
            <a:lightRig rig="flat" dir="t"/>
          </a:scene3d>
        </p:grpSpPr>
        <p:sp>
          <p:nvSpPr>
            <p:cNvPr id="33" name="33 Rectángulo redondeado"/>
            <p:cNvSpPr/>
            <p:nvPr/>
          </p:nvSpPr>
          <p:spPr>
            <a:xfrm>
              <a:off x="2112948" y="1064055"/>
              <a:ext cx="1115008" cy="70493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524169"/>
                <a:satOff val="-2584"/>
                <a:lumOff val="-112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34 Rectángulo"/>
            <p:cNvSpPr/>
            <p:nvPr/>
          </p:nvSpPr>
          <p:spPr>
            <a:xfrm>
              <a:off x="2147360" y="1098467"/>
              <a:ext cx="1046184" cy="63611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53340" rIns="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kern="12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/>
                </a:rPr>
                <a:t>Ejercicio y Control</a:t>
              </a:r>
              <a:endParaRPr lang="es-ES" sz="1000" kern="1200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endParaRPr>
            </a:p>
          </p:txBody>
        </p:sp>
      </p:grpSp>
      <p:grpSp>
        <p:nvGrpSpPr>
          <p:cNvPr id="35" name="35 Grupo"/>
          <p:cNvGrpSpPr/>
          <p:nvPr/>
        </p:nvGrpSpPr>
        <p:grpSpPr>
          <a:xfrm>
            <a:off x="3341544" y="4251811"/>
            <a:ext cx="1080000" cy="478521"/>
            <a:chOff x="2112948" y="1064055"/>
            <a:chExt cx="1115008" cy="704935"/>
          </a:xfrm>
          <a:solidFill>
            <a:srgbClr val="007836"/>
          </a:solidFill>
          <a:scene3d>
            <a:camera prst="orthographicFront"/>
            <a:lightRig rig="flat" dir="t"/>
          </a:scene3d>
        </p:grpSpPr>
        <p:sp>
          <p:nvSpPr>
            <p:cNvPr id="36" name="36 Rectángulo redondeado"/>
            <p:cNvSpPr/>
            <p:nvPr/>
          </p:nvSpPr>
          <p:spPr>
            <a:xfrm>
              <a:off x="2112948" y="1064055"/>
              <a:ext cx="1115008" cy="70493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524169"/>
                <a:satOff val="-2584"/>
                <a:lumOff val="-112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37 Rectángulo"/>
            <p:cNvSpPr/>
            <p:nvPr/>
          </p:nvSpPr>
          <p:spPr>
            <a:xfrm>
              <a:off x="2147360" y="1098467"/>
              <a:ext cx="1046184" cy="63611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53340" rIns="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kern="12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/>
                </a:rPr>
                <a:t>Seguimiento</a:t>
              </a:r>
              <a:endParaRPr lang="es-ES" sz="1000" kern="1200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endParaRPr>
            </a:p>
          </p:txBody>
        </p:sp>
      </p:grpSp>
      <p:grpSp>
        <p:nvGrpSpPr>
          <p:cNvPr id="38" name="38 Grupo"/>
          <p:cNvGrpSpPr/>
          <p:nvPr/>
        </p:nvGrpSpPr>
        <p:grpSpPr>
          <a:xfrm>
            <a:off x="3780776" y="4902411"/>
            <a:ext cx="1080000" cy="478521"/>
            <a:chOff x="2112948" y="1064055"/>
            <a:chExt cx="1115008" cy="704935"/>
          </a:xfrm>
          <a:solidFill>
            <a:srgbClr val="007836"/>
          </a:solidFill>
          <a:scene3d>
            <a:camera prst="orthographicFront"/>
            <a:lightRig rig="flat" dir="t"/>
          </a:scene3d>
        </p:grpSpPr>
        <p:sp>
          <p:nvSpPr>
            <p:cNvPr id="39" name="39 Rectángulo redondeado"/>
            <p:cNvSpPr/>
            <p:nvPr/>
          </p:nvSpPr>
          <p:spPr>
            <a:xfrm>
              <a:off x="2112948" y="1064055"/>
              <a:ext cx="1115008" cy="70493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524169"/>
                <a:satOff val="-2584"/>
                <a:lumOff val="-112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40 Rectángulo"/>
            <p:cNvSpPr/>
            <p:nvPr/>
          </p:nvSpPr>
          <p:spPr>
            <a:xfrm>
              <a:off x="2147360" y="1098467"/>
              <a:ext cx="1046184" cy="63611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53340" rIns="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kern="12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/>
                </a:rPr>
                <a:t>Evaluación</a:t>
              </a:r>
              <a:endParaRPr lang="es-ES" sz="1000" kern="1200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endParaRPr>
            </a:p>
          </p:txBody>
        </p:sp>
      </p:grpSp>
      <p:grpSp>
        <p:nvGrpSpPr>
          <p:cNvPr id="41" name="41 Grupo"/>
          <p:cNvGrpSpPr/>
          <p:nvPr/>
        </p:nvGrpSpPr>
        <p:grpSpPr>
          <a:xfrm>
            <a:off x="4274648" y="5581412"/>
            <a:ext cx="1080000" cy="478521"/>
            <a:chOff x="2112948" y="1064055"/>
            <a:chExt cx="1115008" cy="704935"/>
          </a:xfrm>
          <a:solidFill>
            <a:srgbClr val="007836"/>
          </a:solidFill>
          <a:scene3d>
            <a:camera prst="orthographicFront"/>
            <a:lightRig rig="flat" dir="t"/>
          </a:scene3d>
        </p:grpSpPr>
        <p:sp>
          <p:nvSpPr>
            <p:cNvPr id="42" name="42 Rectángulo redondeado"/>
            <p:cNvSpPr/>
            <p:nvPr/>
          </p:nvSpPr>
          <p:spPr>
            <a:xfrm>
              <a:off x="2112948" y="1064055"/>
              <a:ext cx="1115008" cy="704935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524169"/>
                <a:satOff val="-2584"/>
                <a:lumOff val="-112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43 Rectángulo"/>
            <p:cNvSpPr/>
            <p:nvPr/>
          </p:nvSpPr>
          <p:spPr>
            <a:xfrm>
              <a:off x="2147360" y="1098467"/>
              <a:ext cx="1046184" cy="63611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53340" rIns="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kern="120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/>
                </a:rPr>
                <a:t>Rendición de Cuentas</a:t>
              </a:r>
              <a:endParaRPr lang="es-ES" sz="1000" kern="1200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endParaRPr>
            </a:p>
          </p:txBody>
        </p:sp>
      </p:grpSp>
      <p:sp>
        <p:nvSpPr>
          <p:cNvPr id="44" name="44 Rectángulo"/>
          <p:cNvSpPr/>
          <p:nvPr/>
        </p:nvSpPr>
        <p:spPr>
          <a:xfrm>
            <a:off x="3451280" y="1617397"/>
            <a:ext cx="5235520" cy="32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Alineación con las prioridades nacionales.</a:t>
            </a:r>
            <a:endParaRPr lang="es-MX" sz="1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45 Rectángulo"/>
          <p:cNvSpPr/>
          <p:nvPr/>
        </p:nvSpPr>
        <p:spPr>
          <a:xfrm>
            <a:off x="4057749" y="2029375"/>
            <a:ext cx="4639684" cy="91595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s-MX" sz="1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Elaboración y aprobación de estructuras programáticas.</a:t>
            </a:r>
          </a:p>
          <a:p>
            <a:pPr>
              <a:buFont typeface="Arial" pitchFamily="34" charset="0"/>
              <a:buChar char="•"/>
            </a:pPr>
            <a:r>
              <a:rPr lang="es-MX" sz="1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Definición de Programas presupuestarios (Pp).</a:t>
            </a:r>
          </a:p>
          <a:p>
            <a:pPr>
              <a:buFont typeface="Arial" pitchFamily="34" charset="0"/>
              <a:buChar char="•"/>
            </a:pPr>
            <a:r>
              <a:rPr lang="es-MX" sz="1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Elaboración de la Matriz de Indicadores para Resultados (MIR).</a:t>
            </a:r>
          </a:p>
          <a:p>
            <a:pPr>
              <a:buFont typeface="Arial" pitchFamily="34" charset="0"/>
              <a:buChar char="•"/>
            </a:pPr>
            <a:r>
              <a:rPr lang="es-MX" sz="1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Formulación de Indicadores de Desempeño (estratégicos y de gestión).</a:t>
            </a:r>
            <a:endParaRPr lang="es-MX" sz="1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46 Rectángulo"/>
          <p:cNvSpPr/>
          <p:nvPr/>
        </p:nvSpPr>
        <p:spPr>
          <a:xfrm>
            <a:off x="4805910" y="3023061"/>
            <a:ext cx="3891523" cy="32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Asignaciones presupuestarias que consideren los resultados.</a:t>
            </a:r>
            <a:endParaRPr lang="es-MX" sz="1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47 Rectángulo"/>
          <p:cNvSpPr/>
          <p:nvPr/>
        </p:nvSpPr>
        <p:spPr>
          <a:xfrm>
            <a:off x="5284381" y="3571394"/>
            <a:ext cx="3413052" cy="43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s-MX" sz="1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Mejora en la gestión y calidad del gasto público. </a:t>
            </a:r>
          </a:p>
          <a:p>
            <a:pPr>
              <a:buFont typeface="Arial" pitchFamily="34" charset="0"/>
              <a:buChar char="•"/>
            </a:pPr>
            <a:r>
              <a:rPr lang="es-MX" sz="1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Reglas de Operación  (ROP) de los programas.</a:t>
            </a:r>
            <a:endParaRPr lang="es-MX" sz="1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48 Rectángulo"/>
          <p:cNvSpPr/>
          <p:nvPr/>
        </p:nvSpPr>
        <p:spPr>
          <a:xfrm>
            <a:off x="5794745" y="4264339"/>
            <a:ext cx="2902688" cy="43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s-MX" sz="1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Informe de resultados</a:t>
            </a:r>
          </a:p>
          <a:p>
            <a:pPr>
              <a:buFont typeface="Arial" pitchFamily="34" charset="0"/>
              <a:buChar char="•"/>
            </a:pPr>
            <a:r>
              <a:rPr lang="es-MX" sz="1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Monitoreo de Indicadores.</a:t>
            </a:r>
            <a:endParaRPr lang="es-MX" sz="1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49 Rectángulo"/>
          <p:cNvSpPr/>
          <p:nvPr/>
        </p:nvSpPr>
        <p:spPr>
          <a:xfrm>
            <a:off x="6251945" y="4858262"/>
            <a:ext cx="2445488" cy="57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Evaluaciones y compromisos de mejora de políticas, programas e instituciones</a:t>
            </a:r>
            <a:endParaRPr lang="es-MX" sz="1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50 Rectángulo"/>
          <p:cNvSpPr/>
          <p:nvPr/>
        </p:nvSpPr>
        <p:spPr>
          <a:xfrm>
            <a:off x="6974958" y="5597295"/>
            <a:ext cx="1722475" cy="432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Cuenta Pública e Informes</a:t>
            </a:r>
            <a:endParaRPr lang="es-MX" sz="1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51" name="51 Conector recto"/>
          <p:cNvCxnSpPr/>
          <p:nvPr/>
        </p:nvCxnSpPr>
        <p:spPr>
          <a:xfrm>
            <a:off x="2166861" y="2029374"/>
            <a:ext cx="0" cy="504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52 Conector recto de flecha"/>
          <p:cNvCxnSpPr/>
          <p:nvPr/>
        </p:nvCxnSpPr>
        <p:spPr>
          <a:xfrm>
            <a:off x="2173750" y="2528544"/>
            <a:ext cx="14400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53 Rectángulo"/>
          <p:cNvSpPr/>
          <p:nvPr/>
        </p:nvSpPr>
        <p:spPr>
          <a:xfrm>
            <a:off x="8888817" y="2592104"/>
            <a:ext cx="216000" cy="21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b="1" dirty="0" smtClean="0">
                <a:latin typeface="Calibri" panose="020F0502020204030204" pitchFamily="34" charset="0"/>
              </a:rPr>
              <a:t>R</a:t>
            </a:r>
          </a:p>
          <a:p>
            <a:pPr algn="ctr"/>
            <a:r>
              <a:rPr lang="es-MX" sz="1000" b="1" dirty="0" smtClean="0">
                <a:latin typeface="Calibri" panose="020F0502020204030204" pitchFamily="34" charset="0"/>
              </a:rPr>
              <a:t>E</a:t>
            </a:r>
          </a:p>
          <a:p>
            <a:pPr algn="ctr"/>
            <a:r>
              <a:rPr lang="es-MX" sz="1000" b="1" dirty="0" smtClean="0">
                <a:latin typeface="Calibri" panose="020F0502020204030204" pitchFamily="34" charset="0"/>
              </a:rPr>
              <a:t>S</a:t>
            </a:r>
          </a:p>
          <a:p>
            <a:pPr algn="ctr"/>
            <a:r>
              <a:rPr lang="es-MX" sz="1000" b="1" dirty="0" smtClean="0">
                <a:latin typeface="Calibri" panose="020F0502020204030204" pitchFamily="34" charset="0"/>
              </a:rPr>
              <a:t>U</a:t>
            </a:r>
          </a:p>
          <a:p>
            <a:pPr algn="ctr"/>
            <a:r>
              <a:rPr lang="es-MX" sz="1000" b="1" dirty="0" smtClean="0">
                <a:latin typeface="Calibri" panose="020F0502020204030204" pitchFamily="34" charset="0"/>
              </a:rPr>
              <a:t>L</a:t>
            </a:r>
          </a:p>
          <a:p>
            <a:pPr algn="ctr"/>
            <a:r>
              <a:rPr lang="es-MX" sz="1000" b="1" dirty="0" smtClean="0">
                <a:latin typeface="Calibri" panose="020F0502020204030204" pitchFamily="34" charset="0"/>
              </a:rPr>
              <a:t>T</a:t>
            </a:r>
          </a:p>
          <a:p>
            <a:pPr algn="ctr"/>
            <a:r>
              <a:rPr lang="es-MX" sz="1000" b="1" dirty="0" smtClean="0">
                <a:latin typeface="Calibri" panose="020F0502020204030204" pitchFamily="34" charset="0"/>
              </a:rPr>
              <a:t>A</a:t>
            </a:r>
          </a:p>
          <a:p>
            <a:pPr algn="ctr"/>
            <a:r>
              <a:rPr lang="es-MX" sz="1000" b="1" dirty="0" smtClean="0">
                <a:latin typeface="Calibri" panose="020F0502020204030204" pitchFamily="34" charset="0"/>
              </a:rPr>
              <a:t>D</a:t>
            </a:r>
          </a:p>
          <a:p>
            <a:pPr algn="ctr"/>
            <a:r>
              <a:rPr lang="es-MX" sz="1000" b="1" dirty="0" smtClean="0">
                <a:latin typeface="Calibri" panose="020F0502020204030204" pitchFamily="34" charset="0"/>
              </a:rPr>
              <a:t>O</a:t>
            </a:r>
          </a:p>
          <a:p>
            <a:pPr algn="ctr"/>
            <a:r>
              <a:rPr lang="es-MX" sz="1000" b="1" dirty="0" smtClean="0">
                <a:latin typeface="Calibri" panose="020F0502020204030204" pitchFamily="34" charset="0"/>
              </a:rPr>
              <a:t>S</a:t>
            </a:r>
            <a:endParaRPr lang="es-MX" sz="1000" b="1" dirty="0">
              <a:latin typeface="Calibri" panose="020F0502020204030204" pitchFamily="34" charset="0"/>
            </a:endParaRPr>
          </a:p>
        </p:txBody>
      </p:sp>
      <p:cxnSp>
        <p:nvCxnSpPr>
          <p:cNvPr id="54" name="54 Conector recto"/>
          <p:cNvCxnSpPr/>
          <p:nvPr/>
        </p:nvCxnSpPr>
        <p:spPr>
          <a:xfrm>
            <a:off x="8805943" y="1605322"/>
            <a:ext cx="0" cy="44280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55 Conector recto de flecha"/>
          <p:cNvCxnSpPr/>
          <p:nvPr/>
        </p:nvCxnSpPr>
        <p:spPr>
          <a:xfrm flipV="1">
            <a:off x="3199280" y="1758998"/>
            <a:ext cx="252000" cy="2559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56 Conector recto de flecha"/>
          <p:cNvCxnSpPr/>
          <p:nvPr/>
        </p:nvCxnSpPr>
        <p:spPr>
          <a:xfrm flipV="1">
            <a:off x="3413079" y="2512108"/>
            <a:ext cx="612000" cy="2559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57 Conector recto de flecha"/>
          <p:cNvCxnSpPr/>
          <p:nvPr/>
        </p:nvCxnSpPr>
        <p:spPr>
          <a:xfrm flipV="1">
            <a:off x="3772539" y="3176997"/>
            <a:ext cx="1008000" cy="2559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58 Conector recto de flecha"/>
          <p:cNvCxnSpPr/>
          <p:nvPr/>
        </p:nvCxnSpPr>
        <p:spPr>
          <a:xfrm flipV="1">
            <a:off x="4047237" y="3782234"/>
            <a:ext cx="1224000" cy="2559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59 Conector recto de flecha"/>
          <p:cNvCxnSpPr/>
          <p:nvPr/>
        </p:nvCxnSpPr>
        <p:spPr>
          <a:xfrm flipV="1">
            <a:off x="4442810" y="4481049"/>
            <a:ext cx="1332000" cy="2559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60 Conector recto de flecha"/>
          <p:cNvCxnSpPr/>
          <p:nvPr/>
        </p:nvCxnSpPr>
        <p:spPr>
          <a:xfrm flipV="1">
            <a:off x="4892675" y="5124605"/>
            <a:ext cx="1332000" cy="2559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61 Conector recto de flecha"/>
          <p:cNvCxnSpPr/>
          <p:nvPr/>
        </p:nvCxnSpPr>
        <p:spPr>
          <a:xfrm flipV="1">
            <a:off x="5365281" y="5821050"/>
            <a:ext cx="1584000" cy="2559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22 Rectángulo redondeado"/>
          <p:cNvSpPr/>
          <p:nvPr/>
        </p:nvSpPr>
        <p:spPr>
          <a:xfrm>
            <a:off x="356340" y="4840813"/>
            <a:ext cx="1440000" cy="6120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¿Se </a:t>
            </a:r>
            <a:r>
              <a:rPr lang="es-MX" sz="1000" dirty="0">
                <a:solidFill>
                  <a:schemeClr val="bg1"/>
                </a:solidFill>
                <a:latin typeface="Calibri" panose="020F0502020204030204" pitchFamily="34" charset="0"/>
              </a:rPr>
              <a:t>puede hacer mejor? </a:t>
            </a:r>
            <a:endParaRPr lang="es-MX" sz="1000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cxnSp>
        <p:nvCxnSpPr>
          <p:cNvPr id="63" name="64 Conector recto de flecha"/>
          <p:cNvCxnSpPr/>
          <p:nvPr/>
        </p:nvCxnSpPr>
        <p:spPr>
          <a:xfrm flipV="1">
            <a:off x="1823106" y="5169412"/>
            <a:ext cx="252000" cy="2559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22 Rectángulo redondeado"/>
          <p:cNvSpPr/>
          <p:nvPr/>
        </p:nvSpPr>
        <p:spPr>
          <a:xfrm>
            <a:off x="356340" y="5538880"/>
            <a:ext cx="1440000" cy="6120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Información de Resultados definitivos</a:t>
            </a:r>
            <a:endParaRPr lang="es-MX" sz="1000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cxnSp>
        <p:nvCxnSpPr>
          <p:cNvPr id="65" name="66 Conector recto de flecha"/>
          <p:cNvCxnSpPr/>
          <p:nvPr/>
        </p:nvCxnSpPr>
        <p:spPr>
          <a:xfrm flipV="1">
            <a:off x="1823106" y="5914479"/>
            <a:ext cx="252000" cy="2559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ítulo 2"/>
          <p:cNvSpPr>
            <a:spLocks noGrp="1"/>
          </p:cNvSpPr>
          <p:nvPr>
            <p:ph type="title"/>
          </p:nvPr>
        </p:nvSpPr>
        <p:spPr>
          <a:xfrm>
            <a:off x="457200" y="430640"/>
            <a:ext cx="8229600" cy="830997"/>
          </a:xfrm>
        </p:spPr>
        <p:txBody>
          <a:bodyPr/>
          <a:lstStyle/>
          <a:p>
            <a:r>
              <a:rPr lang="es-MX" sz="2400" dirty="0" smtClean="0">
                <a:latin typeface="Calibri" panose="020F0502020204030204" pitchFamily="34" charset="0"/>
              </a:rPr>
              <a:t>ALINEACIÓN DEL PROCESO PRESUPUESTARIO PARA RESULTADOS</a:t>
            </a:r>
            <a:endParaRPr lang="es-MX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610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53" grpId="0" animBg="1"/>
      <p:bldP spid="62" grpId="0" animBg="1"/>
      <p:bldP spid="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430640"/>
            <a:ext cx="8229600" cy="830997"/>
          </a:xfrm>
        </p:spPr>
        <p:txBody>
          <a:bodyPr/>
          <a:lstStyle/>
          <a:p>
            <a:r>
              <a:rPr lang="es-MX" sz="2400" dirty="0">
                <a:latin typeface="Calibri" panose="020F0502020204030204" pitchFamily="34" charset="0"/>
              </a:rPr>
              <a:t>PROCESO PbR ENTIDADES </a:t>
            </a:r>
            <a:r>
              <a:rPr lang="es-MX" sz="2400" dirty="0" smtClean="0">
                <a:latin typeface="Calibri" panose="020F0502020204030204" pitchFamily="34" charset="0"/>
              </a:rPr>
              <a:t>FEDERATIVAS, MUNICIPIOS Y DTCDMX </a:t>
            </a:r>
            <a:r>
              <a:rPr lang="es-MX" sz="2400" baseline="30000" dirty="0" smtClean="0">
                <a:latin typeface="Calibri" panose="020F0502020204030204" pitchFamily="34" charset="0"/>
              </a:rPr>
              <a:t>1/</a:t>
            </a:r>
            <a:endParaRPr lang="es-MX" sz="2400" baseline="30000" dirty="0">
              <a:latin typeface="Calibri" panose="020F05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BD533-1023-4B0B-872A-BF5671FA3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63857" y="1348402"/>
            <a:ext cx="3980999" cy="1347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Constitución Política de los Estados Unidos Mexicanos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Ley General de </a:t>
            </a:r>
            <a:r>
              <a:rPr lang="es-MX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C</a:t>
            </a:r>
            <a:r>
              <a:rPr lang="es-MX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ontabilidad Gubernamental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Ley Federal de Presupuesto y Responsabilidad </a:t>
            </a:r>
            <a:r>
              <a:rPr lang="es-MX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Hacendaria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Ley de Coordinación Fiscal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Ley General de Transparencia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Lineamientos generales para la evaluación de los </a:t>
            </a:r>
            <a:r>
              <a:rPr lang="es-MX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Pp</a:t>
            </a:r>
            <a:endParaRPr lang="es-MX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Octágono 7"/>
          <p:cNvSpPr/>
          <p:nvPr/>
        </p:nvSpPr>
        <p:spPr>
          <a:xfrm>
            <a:off x="1833992" y="1462659"/>
            <a:ext cx="2636408" cy="857985"/>
          </a:xfrm>
          <a:prstGeom prst="octagon">
            <a:avLst>
              <a:gd name="adj" fmla="val 17384"/>
            </a:avLst>
          </a:prstGeom>
          <a:ln w="28575">
            <a:solidFill>
              <a:srgbClr val="325C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Marco Jurídico Federal que permite aplicación del PbR-SED</a:t>
            </a:r>
          </a:p>
        </p:txBody>
      </p:sp>
      <p:cxnSp>
        <p:nvCxnSpPr>
          <p:cNvPr id="13" name="21 Conector angular"/>
          <p:cNvCxnSpPr>
            <a:stCxn id="8" idx="3"/>
            <a:endCxn id="15" idx="0"/>
          </p:cNvCxnSpPr>
          <p:nvPr/>
        </p:nvCxnSpPr>
        <p:spPr>
          <a:xfrm rot="16200000" flipH="1">
            <a:off x="3928086" y="375702"/>
            <a:ext cx="1837073" cy="5726956"/>
          </a:xfrm>
          <a:prstGeom prst="bentConnector3">
            <a:avLst>
              <a:gd name="adj1" fmla="val 27878"/>
            </a:avLst>
          </a:prstGeom>
          <a:ln w="28575">
            <a:solidFill>
              <a:srgbClr val="325C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21 Conector angular"/>
          <p:cNvCxnSpPr>
            <a:stCxn id="6" idx="3"/>
            <a:endCxn id="16" idx="0"/>
          </p:cNvCxnSpPr>
          <p:nvPr/>
        </p:nvCxnSpPr>
        <p:spPr>
          <a:xfrm>
            <a:off x="2092515" y="3292885"/>
            <a:ext cx="2633978" cy="864832"/>
          </a:xfrm>
          <a:prstGeom prst="bentConnector2">
            <a:avLst/>
          </a:prstGeom>
          <a:ln w="28575">
            <a:solidFill>
              <a:srgbClr val="325C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449960" y="4157717"/>
            <a:ext cx="2520280" cy="545480"/>
          </a:xfrm>
          <a:prstGeom prst="rect">
            <a:avLst/>
          </a:prstGeom>
          <a:solidFill>
            <a:srgbClr val="94A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z="1600" dirty="0">
                <a:latin typeface="Calibri" panose="020F0502020204030204" pitchFamily="34" charset="0"/>
              </a:rPr>
              <a:t>Marco Normativo</a:t>
            </a:r>
          </a:p>
          <a:p>
            <a:r>
              <a:rPr lang="es-ES" sz="1600" dirty="0">
                <a:latin typeface="Calibri" panose="020F0502020204030204" pitchFamily="34" charset="0"/>
              </a:rPr>
              <a:t>Municipal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466353" y="4157717"/>
            <a:ext cx="2520280" cy="545480"/>
          </a:xfrm>
          <a:prstGeom prst="rect">
            <a:avLst/>
          </a:prstGeom>
          <a:solidFill>
            <a:srgbClr val="94A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z="1600" dirty="0">
                <a:latin typeface="Calibri" panose="020F0502020204030204" pitchFamily="34" charset="0"/>
              </a:rPr>
              <a:t>Marco Normativo</a:t>
            </a:r>
          </a:p>
          <a:p>
            <a:r>
              <a:rPr lang="es-ES" sz="1600" dirty="0">
                <a:latin typeface="Calibri" panose="020F0502020204030204" pitchFamily="34" charset="0"/>
              </a:rPr>
              <a:t>Estatal</a:t>
            </a:r>
          </a:p>
        </p:txBody>
      </p:sp>
      <p:cxnSp>
        <p:nvCxnSpPr>
          <p:cNvPr id="17" name="33 Conector recto"/>
          <p:cNvCxnSpPr>
            <a:stCxn id="16" idx="3"/>
            <a:endCxn id="15" idx="1"/>
          </p:cNvCxnSpPr>
          <p:nvPr/>
        </p:nvCxnSpPr>
        <p:spPr>
          <a:xfrm>
            <a:off x="5986633" y="4430457"/>
            <a:ext cx="463327" cy="0"/>
          </a:xfrm>
          <a:prstGeom prst="line">
            <a:avLst/>
          </a:prstGeom>
          <a:ln w="28575">
            <a:solidFill>
              <a:srgbClr val="325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321248" y="3079175"/>
            <a:ext cx="3943063" cy="618483"/>
          </a:xfrm>
          <a:prstGeom prst="rect">
            <a:avLst/>
          </a:prstGeom>
          <a:solidFill>
            <a:schemeClr val="bg1"/>
          </a:solidFill>
          <a:ln w="38100">
            <a:solidFill>
              <a:srgbClr val="325C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Soberana Sans" pitchFamily="50" charset="0"/>
              </a:defRPr>
            </a:lvl1pPr>
          </a:lstStyle>
          <a:p>
            <a:r>
              <a:rPr lang="es-E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Implementación de PbR- SED en Gobiernos </a:t>
            </a:r>
            <a:r>
              <a:rPr lang="es-ES" sz="16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Subnacionales</a:t>
            </a:r>
            <a:endParaRPr lang="es-ES" sz="16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Abrir llave 30"/>
          <p:cNvSpPr/>
          <p:nvPr/>
        </p:nvSpPr>
        <p:spPr>
          <a:xfrm>
            <a:off x="4570786" y="1385701"/>
            <a:ext cx="125039" cy="1250556"/>
          </a:xfrm>
          <a:prstGeom prst="leftBrace">
            <a:avLst>
              <a:gd name="adj1" fmla="val 27767"/>
              <a:gd name="adj2" fmla="val 41876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299018" y="3378479"/>
            <a:ext cx="1919380" cy="886646"/>
          </a:xfrm>
          <a:prstGeom prst="rect">
            <a:avLst/>
          </a:prstGeom>
          <a:solidFill>
            <a:srgbClr val="D4DE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sz="1100" dirty="0"/>
          </a:p>
          <a:p>
            <a:r>
              <a:rPr lang="es-ES" dirty="0">
                <a:latin typeface="Calibri" panose="020F0502020204030204" pitchFamily="34" charset="0"/>
              </a:rPr>
              <a:t>Armonización </a:t>
            </a:r>
            <a:r>
              <a:rPr lang="es-ES" dirty="0" smtClean="0">
                <a:latin typeface="Calibri" panose="020F0502020204030204" pitchFamily="34" charset="0"/>
              </a:rPr>
              <a:t>Contable, Lineamientos MIR y Norma para la difusión de evaluaciones</a:t>
            </a:r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424901" y="3002437"/>
            <a:ext cx="1667614" cy="580895"/>
          </a:xfrm>
          <a:prstGeom prst="roundRect">
            <a:avLst>
              <a:gd name="adj" fmla="val 16126"/>
            </a:avLst>
          </a:prstGeom>
          <a:solidFill>
            <a:srgbClr val="94A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b="1" dirty="0" smtClean="0">
                <a:latin typeface="Calibri" panose="020F0502020204030204" pitchFamily="34" charset="0"/>
                <a:cs typeface="Arial" pitchFamily="34" charset="0"/>
              </a:rPr>
              <a:t>CONAC</a:t>
            </a:r>
          </a:p>
          <a:p>
            <a:pPr algn="ctr"/>
            <a:r>
              <a:rPr lang="es-ES_tradnl" sz="900" b="1" dirty="0" smtClean="0">
                <a:latin typeface="Calibri" panose="020F0502020204030204" pitchFamily="34" charset="0"/>
                <a:cs typeface="Arial" pitchFamily="34" charset="0"/>
              </a:rPr>
              <a:t>Emite normatividad para estandarizar información</a:t>
            </a:r>
            <a:endParaRPr lang="es-MX" sz="9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cxnSp>
        <p:nvCxnSpPr>
          <p:cNvPr id="35" name="21 Conector angular"/>
          <p:cNvCxnSpPr>
            <a:stCxn id="15" idx="2"/>
            <a:endCxn id="41" idx="0"/>
          </p:cNvCxnSpPr>
          <p:nvPr/>
        </p:nvCxnSpPr>
        <p:spPr>
          <a:xfrm rot="16200000" flipH="1">
            <a:off x="7458605" y="4954692"/>
            <a:ext cx="855629" cy="352638"/>
          </a:xfrm>
          <a:prstGeom prst="bentConnector4">
            <a:avLst>
              <a:gd name="adj1" fmla="val 19333"/>
              <a:gd name="adj2" fmla="val 208461"/>
            </a:avLst>
          </a:prstGeom>
          <a:ln w="28575">
            <a:solidFill>
              <a:srgbClr val="325C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dondear rectángulo de esquina diagonal 39"/>
          <p:cNvSpPr/>
          <p:nvPr/>
        </p:nvSpPr>
        <p:spPr>
          <a:xfrm>
            <a:off x="1983144" y="5043221"/>
            <a:ext cx="2431701" cy="104957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4DE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Las modificaciones a la normatividad deben ser consistentes con la normatividad federal en la aplicación del PbR-SED</a:t>
            </a:r>
            <a:endParaRPr lang="es-MX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dondear rectángulo de esquina diagonal 40"/>
          <p:cNvSpPr/>
          <p:nvPr/>
        </p:nvSpPr>
        <p:spPr>
          <a:xfrm>
            <a:off x="5631037" y="5034040"/>
            <a:ext cx="2431701" cy="104957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4DE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Las modificaciones a la normatividad deben ser consistentes con la normatividad estatal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 federal en la aplicación del 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PbR-SED</a:t>
            </a:r>
            <a:endParaRPr lang="es-MX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21 Conector angular"/>
          <p:cNvCxnSpPr>
            <a:stCxn id="16" idx="2"/>
            <a:endCxn id="40" idx="0"/>
          </p:cNvCxnSpPr>
          <p:nvPr/>
        </p:nvCxnSpPr>
        <p:spPr>
          <a:xfrm rot="5400000">
            <a:off x="4138264" y="4979778"/>
            <a:ext cx="864810" cy="311648"/>
          </a:xfrm>
          <a:prstGeom prst="bentConnector2">
            <a:avLst/>
          </a:prstGeom>
          <a:ln w="28575">
            <a:solidFill>
              <a:srgbClr val="325C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562708" y="6427178"/>
            <a:ext cx="388587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300" b="1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1\  </a:t>
            </a:r>
            <a:r>
              <a:rPr lang="es-ES_tradnl" sz="13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Demarcaciones Territoriales de la Ciudad de México.</a:t>
            </a:r>
            <a:endParaRPr lang="es-MX" sz="13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223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430640"/>
            <a:ext cx="8229600" cy="830997"/>
          </a:xfrm>
        </p:spPr>
        <p:txBody>
          <a:bodyPr/>
          <a:lstStyle/>
          <a:p>
            <a:r>
              <a:rPr lang="es-MX" sz="2400" dirty="0">
                <a:latin typeface="Calibri" panose="020F0502020204030204" pitchFamily="34" charset="0"/>
              </a:rPr>
              <a:t>PROCESO PbR ENTIDADES </a:t>
            </a:r>
            <a:r>
              <a:rPr lang="es-MX" sz="2400" dirty="0" smtClean="0">
                <a:latin typeface="Calibri" panose="020F0502020204030204" pitchFamily="34" charset="0"/>
              </a:rPr>
              <a:t>FEDERATIVAS, MUNICIPIOS Y DTCDMX </a:t>
            </a:r>
            <a:endParaRPr lang="es-MX" sz="2400" dirty="0">
              <a:latin typeface="Calibri" panose="020F05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BD533-1023-4B0B-872A-BF5671FA3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ctágono 7"/>
          <p:cNvSpPr/>
          <p:nvPr/>
        </p:nvSpPr>
        <p:spPr>
          <a:xfrm>
            <a:off x="373304" y="1686730"/>
            <a:ext cx="1773199" cy="919447"/>
          </a:xfrm>
          <a:prstGeom prst="octagon">
            <a:avLst>
              <a:gd name="adj" fmla="val 20403"/>
            </a:avLst>
          </a:prstGeom>
          <a:ln w="28575">
            <a:solidFill>
              <a:srgbClr val="325C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Planeación</a:t>
            </a:r>
            <a:endParaRPr lang="es-MX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21 Conector angular"/>
          <p:cNvCxnSpPr>
            <a:stCxn id="8" idx="0"/>
            <a:endCxn id="43" idx="1"/>
          </p:cNvCxnSpPr>
          <p:nvPr/>
        </p:nvCxnSpPr>
        <p:spPr>
          <a:xfrm>
            <a:off x="2146503" y="1874325"/>
            <a:ext cx="541506" cy="212396"/>
          </a:xfrm>
          <a:prstGeom prst="bentConnector3">
            <a:avLst>
              <a:gd name="adj1" fmla="val 50000"/>
            </a:avLst>
          </a:prstGeom>
          <a:ln w="28575">
            <a:solidFill>
              <a:srgbClr val="325C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21 Conector angular"/>
          <p:cNvCxnSpPr>
            <a:stCxn id="8" idx="7"/>
            <a:endCxn id="6" idx="1"/>
          </p:cNvCxnSpPr>
          <p:nvPr/>
        </p:nvCxnSpPr>
        <p:spPr>
          <a:xfrm rot="5400000" flipH="1" flipV="1">
            <a:off x="2251252" y="1249974"/>
            <a:ext cx="144412" cy="729101"/>
          </a:xfrm>
          <a:prstGeom prst="bentConnector2">
            <a:avLst/>
          </a:prstGeom>
          <a:ln w="28575">
            <a:solidFill>
              <a:srgbClr val="325C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106744" y="3530519"/>
            <a:ext cx="3049539" cy="545480"/>
          </a:xfrm>
          <a:prstGeom prst="rect">
            <a:avLst/>
          </a:prstGeom>
          <a:solidFill>
            <a:schemeClr val="bg1"/>
          </a:solidFill>
          <a:ln w="38100">
            <a:solidFill>
              <a:srgbClr val="325C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800" dirty="0" smtClean="0">
                <a:latin typeface="Calibri" panose="020F0502020204030204" pitchFamily="34" charset="0"/>
              </a:rPr>
              <a:t>Plan </a:t>
            </a:r>
            <a:r>
              <a:rPr lang="es-ES" sz="1800" dirty="0">
                <a:latin typeface="Calibri" panose="020F0502020204030204" pitchFamily="34" charset="0"/>
              </a:rPr>
              <a:t>Estatal de Desarrollo (PED)</a:t>
            </a: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5700583" y="1401491"/>
            <a:ext cx="2812619" cy="721559"/>
          </a:xfrm>
          <a:prstGeom prst="rect">
            <a:avLst/>
          </a:prstGeom>
          <a:solidFill>
            <a:srgbClr val="D4DE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>
                <a:latin typeface="Calibri" panose="020F0502020204030204" pitchFamily="34" charset="0"/>
              </a:rPr>
              <a:t>Análisis </a:t>
            </a:r>
            <a:r>
              <a:rPr lang="es-ES" dirty="0">
                <a:latin typeface="Calibri" panose="020F0502020204030204" pitchFamily="34" charset="0"/>
              </a:rPr>
              <a:t>de las prioridades </a:t>
            </a:r>
            <a:r>
              <a:rPr lang="es-ES" dirty="0" smtClean="0">
                <a:latin typeface="Calibri" panose="020F0502020204030204" pitchFamily="34" charset="0"/>
              </a:rPr>
              <a:t>(estatales y/o municipales), </a:t>
            </a:r>
            <a:r>
              <a:rPr lang="es-ES" dirty="0">
                <a:latin typeface="Calibri" panose="020F0502020204030204" pitchFamily="34" charset="0"/>
              </a:rPr>
              <a:t>sectoriales, institucionales, </a:t>
            </a:r>
            <a:r>
              <a:rPr lang="es-ES" dirty="0" smtClean="0">
                <a:latin typeface="Calibri" panose="020F0502020204030204" pitchFamily="34" charset="0"/>
              </a:rPr>
              <a:t>contexto específico del gobierno local, </a:t>
            </a:r>
            <a:r>
              <a:rPr lang="es-ES" dirty="0">
                <a:latin typeface="Calibri" panose="020F0502020204030204" pitchFamily="34" charset="0"/>
              </a:rPr>
              <a:t>aspectos internos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2688009" y="1368334"/>
            <a:ext cx="2506284" cy="347968"/>
          </a:xfrm>
          <a:prstGeom prst="roundRect">
            <a:avLst>
              <a:gd name="adj" fmla="val 7220"/>
            </a:avLst>
          </a:prstGeom>
          <a:solidFill>
            <a:srgbClr val="94A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>
                <a:latin typeface="Calibri" panose="020F0502020204030204" pitchFamily="34" charset="0"/>
                <a:cs typeface="Arial" pitchFamily="34" charset="0"/>
              </a:rPr>
              <a:t>¿</a:t>
            </a:r>
            <a:r>
              <a:rPr lang="es-MX" sz="1400" dirty="0" smtClean="0">
                <a:latin typeface="Calibri" panose="020F0502020204030204" pitchFamily="34" charset="0"/>
                <a:cs typeface="Arial" pitchFamily="34" charset="0"/>
              </a:rPr>
              <a:t>Qué hacemos? / ¿para quién?</a:t>
            </a:r>
            <a:endParaRPr lang="es-MX" sz="1400" dirty="0">
              <a:latin typeface="Calibri" panose="020F0502020204030204" pitchFamily="34" charset="0"/>
              <a:cs typeface="Arial" pitchFamily="34" charset="0"/>
            </a:endParaRPr>
          </a:p>
        </p:txBody>
      </p:sp>
      <p:cxnSp>
        <p:nvCxnSpPr>
          <p:cNvPr id="35" name="21 Conector angular"/>
          <p:cNvCxnSpPr>
            <a:stCxn id="8" idx="2"/>
            <a:endCxn id="67" idx="1"/>
          </p:cNvCxnSpPr>
          <p:nvPr/>
        </p:nvCxnSpPr>
        <p:spPr>
          <a:xfrm rot="16200000" flipH="1">
            <a:off x="2106957" y="2458128"/>
            <a:ext cx="421853" cy="717950"/>
          </a:xfrm>
          <a:prstGeom prst="bentConnector2">
            <a:avLst/>
          </a:prstGeom>
          <a:ln w="28575">
            <a:solidFill>
              <a:srgbClr val="325C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dondear rectángulo de esquina diagonal 40"/>
          <p:cNvSpPr/>
          <p:nvPr/>
        </p:nvSpPr>
        <p:spPr>
          <a:xfrm>
            <a:off x="366539" y="3607771"/>
            <a:ext cx="1542223" cy="790503"/>
          </a:xfrm>
          <a:prstGeom prst="round2DiagRect">
            <a:avLst>
              <a:gd name="adj1" fmla="val 21997"/>
              <a:gd name="adj2" fmla="val 0"/>
            </a:avLst>
          </a:prstGeom>
          <a:solidFill>
            <a:srgbClr val="D4DE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 lo posible, deben estar alineados con el PND</a:t>
            </a:r>
            <a:endParaRPr lang="es-MX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21 Conector angular"/>
          <p:cNvCxnSpPr>
            <a:stCxn id="8" idx="1"/>
            <a:endCxn id="53" idx="1"/>
          </p:cNvCxnSpPr>
          <p:nvPr/>
        </p:nvCxnSpPr>
        <p:spPr>
          <a:xfrm>
            <a:off x="2146503" y="2418582"/>
            <a:ext cx="530355" cy="187593"/>
          </a:xfrm>
          <a:prstGeom prst="bentConnector3">
            <a:avLst>
              <a:gd name="adj1" fmla="val 50000"/>
            </a:avLst>
          </a:prstGeom>
          <a:ln w="28575">
            <a:solidFill>
              <a:srgbClr val="325C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ángulo redondeado 42"/>
          <p:cNvSpPr/>
          <p:nvPr/>
        </p:nvSpPr>
        <p:spPr>
          <a:xfrm>
            <a:off x="2688009" y="1827003"/>
            <a:ext cx="2506284" cy="519435"/>
          </a:xfrm>
          <a:prstGeom prst="roundRect">
            <a:avLst>
              <a:gd name="adj" fmla="val 7220"/>
            </a:avLst>
          </a:prstGeom>
          <a:solidFill>
            <a:srgbClr val="94A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>
                <a:latin typeface="Calibri" panose="020F0502020204030204" pitchFamily="34" charset="0"/>
                <a:cs typeface="Arial" pitchFamily="34" charset="0"/>
              </a:rPr>
              <a:t>¿Qué esperamos lograr?</a:t>
            </a:r>
          </a:p>
          <a:p>
            <a:r>
              <a:rPr lang="es-MX" sz="1400" dirty="0">
                <a:latin typeface="Calibri" panose="020F0502020204030204" pitchFamily="34" charset="0"/>
                <a:cs typeface="Arial" pitchFamily="34" charset="0"/>
              </a:rPr>
              <a:t>¿Dónde queremos ir?</a:t>
            </a:r>
          </a:p>
        </p:txBody>
      </p:sp>
      <p:sp>
        <p:nvSpPr>
          <p:cNvPr id="53" name="Rectángulo redondeado 52"/>
          <p:cNvSpPr/>
          <p:nvPr/>
        </p:nvSpPr>
        <p:spPr>
          <a:xfrm>
            <a:off x="2676858" y="2448039"/>
            <a:ext cx="2506284" cy="316271"/>
          </a:xfrm>
          <a:prstGeom prst="roundRect">
            <a:avLst>
              <a:gd name="adj" fmla="val 7220"/>
            </a:avLst>
          </a:prstGeom>
          <a:solidFill>
            <a:srgbClr val="94A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>
                <a:latin typeface="Calibri" panose="020F0502020204030204" pitchFamily="34" charset="0"/>
                <a:cs typeface="Arial" pitchFamily="34" charset="0"/>
              </a:rPr>
              <a:t>¿Cómo podemos llegar?</a:t>
            </a:r>
          </a:p>
        </p:txBody>
      </p:sp>
      <p:sp>
        <p:nvSpPr>
          <p:cNvPr id="67" name="Rectángulo redondeado 66"/>
          <p:cNvSpPr/>
          <p:nvPr/>
        </p:nvSpPr>
        <p:spPr>
          <a:xfrm>
            <a:off x="2676858" y="2869894"/>
            <a:ext cx="2506284" cy="316271"/>
          </a:xfrm>
          <a:prstGeom prst="roundRect">
            <a:avLst>
              <a:gd name="adj" fmla="val 7220"/>
            </a:avLst>
          </a:prstGeom>
          <a:solidFill>
            <a:srgbClr val="94A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>
                <a:latin typeface="Calibri" panose="020F0502020204030204" pitchFamily="34" charset="0"/>
                <a:cs typeface="Arial" pitchFamily="34" charset="0"/>
              </a:rPr>
              <a:t>¿Cómo sabemos que llegamos?</a:t>
            </a:r>
          </a:p>
        </p:txBody>
      </p:sp>
      <p:sp>
        <p:nvSpPr>
          <p:cNvPr id="87" name="Rectangle 3"/>
          <p:cNvSpPr txBox="1">
            <a:spLocks noChangeArrowheads="1"/>
          </p:cNvSpPr>
          <p:nvPr/>
        </p:nvSpPr>
        <p:spPr bwMode="auto">
          <a:xfrm>
            <a:off x="5354265" y="3526937"/>
            <a:ext cx="3049539" cy="545480"/>
          </a:xfrm>
          <a:prstGeom prst="rect">
            <a:avLst/>
          </a:prstGeom>
          <a:solidFill>
            <a:schemeClr val="bg1"/>
          </a:solidFill>
          <a:ln w="38100">
            <a:solidFill>
              <a:srgbClr val="325C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800" dirty="0">
                <a:latin typeface="Calibri" panose="020F0502020204030204" pitchFamily="34" charset="0"/>
              </a:rPr>
              <a:t>Plan Municipal de Desarrollo (PMD)</a:t>
            </a:r>
          </a:p>
        </p:txBody>
      </p:sp>
      <p:sp>
        <p:nvSpPr>
          <p:cNvPr id="88" name="Abrir llave 87"/>
          <p:cNvSpPr/>
          <p:nvPr/>
        </p:nvSpPr>
        <p:spPr>
          <a:xfrm rot="10800000">
            <a:off x="5315638" y="1356943"/>
            <a:ext cx="256939" cy="1829221"/>
          </a:xfrm>
          <a:prstGeom prst="leftBrace">
            <a:avLst>
              <a:gd name="adj1" fmla="val 27767"/>
              <a:gd name="adj2" fmla="val 4962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2" name="Rectángulo redondeado 91"/>
          <p:cNvSpPr/>
          <p:nvPr/>
        </p:nvSpPr>
        <p:spPr>
          <a:xfrm>
            <a:off x="4363649" y="4736318"/>
            <a:ext cx="1556042" cy="406217"/>
          </a:xfrm>
          <a:prstGeom prst="roundRect">
            <a:avLst>
              <a:gd name="adj" fmla="val 7220"/>
            </a:avLst>
          </a:prstGeom>
          <a:solidFill>
            <a:srgbClr val="487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altLang="es-MX" sz="1600" dirty="0">
                <a:latin typeface="Calibri" panose="020F0502020204030204" pitchFamily="34" charset="0"/>
                <a:cs typeface="Arial" pitchFamily="34" charset="0"/>
              </a:rPr>
              <a:t>Objetivos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2134461" y="5255386"/>
            <a:ext cx="1414584" cy="305196"/>
          </a:xfrm>
          <a:prstGeom prst="roundRect">
            <a:avLst>
              <a:gd name="adj" fmla="val 7220"/>
            </a:avLst>
          </a:prstGeom>
          <a:solidFill>
            <a:srgbClr val="94A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latin typeface="Calibri" panose="020F0502020204030204" pitchFamily="34" charset="0"/>
                <a:cs typeface="Arial" pitchFamily="34" charset="0"/>
              </a:rPr>
              <a:t>Estrategias</a:t>
            </a:r>
            <a:endParaRPr lang="es-ES_tradnl" altLang="es-MX" sz="1400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5315638" y="5281164"/>
            <a:ext cx="1420114" cy="305196"/>
          </a:xfrm>
          <a:prstGeom prst="roundRect">
            <a:avLst>
              <a:gd name="adj" fmla="val 7220"/>
            </a:avLst>
          </a:prstGeom>
          <a:solidFill>
            <a:srgbClr val="94A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latin typeface="Calibri" panose="020F0502020204030204" pitchFamily="34" charset="0"/>
                <a:cs typeface="Arial" pitchFamily="34" charset="0"/>
              </a:rPr>
              <a:t>Indicadores</a:t>
            </a:r>
          </a:p>
        </p:txBody>
      </p:sp>
      <p:sp>
        <p:nvSpPr>
          <p:cNvPr id="26" name="Rectángulo redondeado 25"/>
          <p:cNvSpPr/>
          <p:nvPr/>
        </p:nvSpPr>
        <p:spPr>
          <a:xfrm>
            <a:off x="3727086" y="5265504"/>
            <a:ext cx="1414584" cy="305196"/>
          </a:xfrm>
          <a:prstGeom prst="roundRect">
            <a:avLst>
              <a:gd name="adj" fmla="val 7220"/>
            </a:avLst>
          </a:prstGeom>
          <a:solidFill>
            <a:srgbClr val="94A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latin typeface="Calibri" panose="020F0502020204030204" pitchFamily="34" charset="0"/>
                <a:cs typeface="Arial" pitchFamily="34" charset="0"/>
              </a:rPr>
              <a:t>Líneas de acción</a:t>
            </a:r>
            <a:endParaRPr lang="es-ES_tradnl" altLang="es-MX" sz="1400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7" name="Rectángulo redondeado 26"/>
          <p:cNvSpPr/>
          <p:nvPr/>
        </p:nvSpPr>
        <p:spPr>
          <a:xfrm>
            <a:off x="6909720" y="5265504"/>
            <a:ext cx="1420114" cy="305196"/>
          </a:xfrm>
          <a:prstGeom prst="roundRect">
            <a:avLst>
              <a:gd name="adj" fmla="val 7220"/>
            </a:avLst>
          </a:prstGeom>
          <a:solidFill>
            <a:srgbClr val="94A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latin typeface="Calibri" panose="020F0502020204030204" pitchFamily="34" charset="0"/>
                <a:cs typeface="Arial" pitchFamily="34" charset="0"/>
              </a:rPr>
              <a:t>Metas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5713497" y="2255853"/>
            <a:ext cx="2812618" cy="404451"/>
          </a:xfrm>
          <a:prstGeom prst="rect">
            <a:avLst/>
          </a:prstGeom>
          <a:solidFill>
            <a:srgbClr val="D4DE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>
                <a:latin typeface="Calibri" panose="020F0502020204030204" pitchFamily="34" charset="0"/>
              </a:rPr>
              <a:t>Alternativas para efectuar la intervención pública</a:t>
            </a:r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5700583" y="2793108"/>
            <a:ext cx="2815470" cy="303870"/>
          </a:xfrm>
          <a:prstGeom prst="rect">
            <a:avLst/>
          </a:prstGeom>
          <a:solidFill>
            <a:srgbClr val="D4DE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150" dirty="0" smtClean="0">
                <a:latin typeface="Calibri" panose="020F0502020204030204" pitchFamily="34" charset="0"/>
              </a:rPr>
              <a:t>Cursos de acción de la intervención pública</a:t>
            </a:r>
            <a:endParaRPr lang="es-ES" sz="1150" dirty="0">
              <a:latin typeface="Calibri" panose="020F0502020204030204" pitchFamily="34" charset="0"/>
            </a:endParaRPr>
          </a:p>
        </p:txBody>
      </p:sp>
      <p:sp>
        <p:nvSpPr>
          <p:cNvPr id="31" name="Abrir llave 30"/>
          <p:cNvSpPr/>
          <p:nvPr/>
        </p:nvSpPr>
        <p:spPr>
          <a:xfrm rot="16200000">
            <a:off x="5184960" y="-198151"/>
            <a:ext cx="190651" cy="7078230"/>
          </a:xfrm>
          <a:prstGeom prst="leftBrace">
            <a:avLst>
              <a:gd name="adj1" fmla="val 27767"/>
              <a:gd name="adj2" fmla="val 49621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2252901" y="4252787"/>
            <a:ext cx="6041987" cy="338700"/>
          </a:xfrm>
          <a:prstGeom prst="rect">
            <a:avLst/>
          </a:prstGeom>
          <a:solidFill>
            <a:schemeClr val="bg1"/>
          </a:solidFill>
          <a:ln w="38100">
            <a:solidFill>
              <a:srgbClr val="325C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>
                <a:latin typeface="Calibri" panose="020F0502020204030204" pitchFamily="34" charset="0"/>
              </a:rPr>
              <a:t>Programas: Regionales, Sectoriales, Especiales, Institucionales  </a:t>
            </a:r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44" name="Rectángulo redondeado 43"/>
          <p:cNvSpPr/>
          <p:nvPr/>
        </p:nvSpPr>
        <p:spPr>
          <a:xfrm>
            <a:off x="2688009" y="5689457"/>
            <a:ext cx="4894820" cy="305196"/>
          </a:xfrm>
          <a:prstGeom prst="roundRect">
            <a:avLst>
              <a:gd name="adj" fmla="val 7220"/>
            </a:avLst>
          </a:prstGeom>
          <a:solidFill>
            <a:srgbClr val="008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altLang="es-MX" sz="1400" dirty="0" smtClean="0">
                <a:latin typeface="Calibri" panose="020F0502020204030204" pitchFamily="34" charset="0"/>
                <a:cs typeface="Arial" pitchFamily="34" charset="0"/>
              </a:rPr>
              <a:t>Programas presupuestarios</a:t>
            </a:r>
            <a:endParaRPr lang="es-ES_tradnl" altLang="es-MX" sz="1400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46" name="Rectángulo redondeado 45"/>
          <p:cNvSpPr/>
          <p:nvPr/>
        </p:nvSpPr>
        <p:spPr>
          <a:xfrm>
            <a:off x="3463806" y="6097750"/>
            <a:ext cx="3343227" cy="305196"/>
          </a:xfrm>
          <a:prstGeom prst="roundRect">
            <a:avLst>
              <a:gd name="adj" fmla="val 722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altLang="es-MX" sz="1400" dirty="0">
                <a:latin typeface="Calibri" panose="020F0502020204030204" pitchFamily="34" charset="0"/>
                <a:cs typeface="Arial" pitchFamily="34" charset="0"/>
              </a:rPr>
              <a:t>Matriz de Indicadores para Resultados</a:t>
            </a:r>
          </a:p>
        </p:txBody>
      </p:sp>
    </p:spTree>
    <p:extLst>
      <p:ext uri="{BB962C8B-B14F-4D97-AF65-F5344CB8AC3E}">
        <p14:creationId xmlns:p14="http://schemas.microsoft.com/office/powerpoint/2010/main" xmlns="" val="5431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430640"/>
            <a:ext cx="8229600" cy="830997"/>
          </a:xfrm>
        </p:spPr>
        <p:txBody>
          <a:bodyPr/>
          <a:lstStyle/>
          <a:p>
            <a:r>
              <a:rPr lang="es-MX" sz="2400" dirty="0">
                <a:latin typeface="Calibri" panose="020F0502020204030204" pitchFamily="34" charset="0"/>
              </a:rPr>
              <a:t>PROCESO PbR ENTIDADES </a:t>
            </a:r>
            <a:r>
              <a:rPr lang="es-MX" sz="2400" dirty="0" smtClean="0">
                <a:latin typeface="Calibri" panose="020F0502020204030204" pitchFamily="34" charset="0"/>
              </a:rPr>
              <a:t>FEDERATIVAS, MUNICIPIOS Y DTCDMX </a:t>
            </a:r>
            <a:endParaRPr lang="es-MX" sz="2400" dirty="0">
              <a:latin typeface="Calibri" panose="020F05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BD533-1023-4B0B-872A-BF5671FA3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ctágono 7"/>
          <p:cNvSpPr/>
          <p:nvPr/>
        </p:nvSpPr>
        <p:spPr>
          <a:xfrm>
            <a:off x="683243" y="1902874"/>
            <a:ext cx="1845417" cy="919447"/>
          </a:xfrm>
          <a:prstGeom prst="octagon">
            <a:avLst>
              <a:gd name="adj" fmla="val 20403"/>
            </a:avLst>
          </a:prstGeom>
          <a:ln w="28575">
            <a:solidFill>
              <a:srgbClr val="325C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Programación</a:t>
            </a:r>
          </a:p>
        </p:txBody>
      </p:sp>
      <p:cxnSp>
        <p:nvCxnSpPr>
          <p:cNvPr id="13" name="21 Conector angular"/>
          <p:cNvCxnSpPr>
            <a:stCxn id="8" idx="0"/>
            <a:endCxn id="43" idx="1"/>
          </p:cNvCxnSpPr>
          <p:nvPr/>
        </p:nvCxnSpPr>
        <p:spPr>
          <a:xfrm>
            <a:off x="2528660" y="2090469"/>
            <a:ext cx="551177" cy="610520"/>
          </a:xfrm>
          <a:prstGeom prst="bentConnector3">
            <a:avLst>
              <a:gd name="adj1" fmla="val 50000"/>
            </a:avLst>
          </a:prstGeom>
          <a:ln w="28575">
            <a:solidFill>
              <a:srgbClr val="325C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21 Conector angular"/>
          <p:cNvCxnSpPr>
            <a:stCxn id="8" idx="7"/>
            <a:endCxn id="6" idx="1"/>
          </p:cNvCxnSpPr>
          <p:nvPr/>
        </p:nvCxnSpPr>
        <p:spPr>
          <a:xfrm rot="16200000" flipH="1">
            <a:off x="2677643" y="1566295"/>
            <a:ext cx="80299" cy="753457"/>
          </a:xfrm>
          <a:prstGeom prst="bentConnector4">
            <a:avLst>
              <a:gd name="adj1" fmla="val -284686"/>
              <a:gd name="adj2" fmla="val 62449"/>
            </a:avLst>
          </a:prstGeom>
          <a:ln w="28575">
            <a:solidFill>
              <a:srgbClr val="325C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redondeado 5"/>
          <p:cNvSpPr/>
          <p:nvPr/>
        </p:nvSpPr>
        <p:spPr>
          <a:xfrm>
            <a:off x="3094522" y="1718310"/>
            <a:ext cx="2213579" cy="529726"/>
          </a:xfrm>
          <a:prstGeom prst="roundRect">
            <a:avLst>
              <a:gd name="adj" fmla="val 7220"/>
            </a:avLst>
          </a:prstGeom>
          <a:solidFill>
            <a:srgbClr val="94A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300" dirty="0">
                <a:latin typeface="Calibri" panose="020F0502020204030204" pitchFamily="34" charset="0"/>
                <a:cs typeface="Arial" pitchFamily="34" charset="0"/>
              </a:rPr>
              <a:t>¿Cuánto dinero es necesario recaudar?</a:t>
            </a:r>
          </a:p>
        </p:txBody>
      </p:sp>
      <p:cxnSp>
        <p:nvCxnSpPr>
          <p:cNvPr id="45" name="21 Conector angular"/>
          <p:cNvCxnSpPr>
            <a:stCxn id="8" idx="1"/>
            <a:endCxn id="53" idx="1"/>
          </p:cNvCxnSpPr>
          <p:nvPr/>
        </p:nvCxnSpPr>
        <p:spPr>
          <a:xfrm>
            <a:off x="2528660" y="2634726"/>
            <a:ext cx="599561" cy="747465"/>
          </a:xfrm>
          <a:prstGeom prst="bentConnector3">
            <a:avLst>
              <a:gd name="adj1" fmla="val 26397"/>
            </a:avLst>
          </a:prstGeom>
          <a:ln w="28575">
            <a:solidFill>
              <a:srgbClr val="325C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ángulo redondeado 42"/>
          <p:cNvSpPr/>
          <p:nvPr/>
        </p:nvSpPr>
        <p:spPr>
          <a:xfrm>
            <a:off x="3079837" y="2523598"/>
            <a:ext cx="2228264" cy="354781"/>
          </a:xfrm>
          <a:prstGeom prst="roundRect">
            <a:avLst>
              <a:gd name="adj" fmla="val 7220"/>
            </a:avLst>
          </a:prstGeom>
          <a:solidFill>
            <a:srgbClr val="94A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300" dirty="0" smtClean="0">
                <a:latin typeface="Calibri" panose="020F0502020204030204" pitchFamily="34" charset="0"/>
                <a:cs typeface="Arial" pitchFamily="34" charset="0"/>
              </a:rPr>
              <a:t>¿Cómo vamos a distribuirlo?</a:t>
            </a:r>
            <a:endParaRPr lang="es-MX" sz="1300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3" name="Rectángulo redondeado 52"/>
          <p:cNvSpPr/>
          <p:nvPr/>
        </p:nvSpPr>
        <p:spPr>
          <a:xfrm>
            <a:off x="3128221" y="3150664"/>
            <a:ext cx="2204481" cy="463053"/>
          </a:xfrm>
          <a:prstGeom prst="roundRect">
            <a:avLst>
              <a:gd name="adj" fmla="val 7220"/>
            </a:avLst>
          </a:prstGeom>
          <a:solidFill>
            <a:srgbClr val="94A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300" dirty="0">
                <a:latin typeface="Calibri" panose="020F0502020204030204" pitchFamily="34" charset="0"/>
                <a:cs typeface="Arial" pitchFamily="34" charset="0"/>
              </a:rPr>
              <a:t>¿</a:t>
            </a:r>
            <a:r>
              <a:rPr lang="es-MX" sz="1300" dirty="0" smtClean="0">
                <a:latin typeface="Calibri" panose="020F0502020204030204" pitchFamily="34" charset="0"/>
                <a:cs typeface="Arial" pitchFamily="34" charset="0"/>
              </a:rPr>
              <a:t>Cómo definimos la Estructura programática?</a:t>
            </a:r>
            <a:endParaRPr lang="es-MX" sz="1300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8" name="Abrir llave 87"/>
          <p:cNvSpPr/>
          <p:nvPr/>
        </p:nvSpPr>
        <p:spPr>
          <a:xfrm rot="10800000">
            <a:off x="5554767" y="1643899"/>
            <a:ext cx="176568" cy="2012609"/>
          </a:xfrm>
          <a:prstGeom prst="leftBrace">
            <a:avLst>
              <a:gd name="adj1" fmla="val 27767"/>
              <a:gd name="adj2" fmla="val 4962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2" name="Rectángulo redondeado 91"/>
          <p:cNvSpPr/>
          <p:nvPr/>
        </p:nvSpPr>
        <p:spPr>
          <a:xfrm>
            <a:off x="5953400" y="1643900"/>
            <a:ext cx="2396524" cy="1057089"/>
          </a:xfrm>
          <a:prstGeom prst="roundRect">
            <a:avLst>
              <a:gd name="adj" fmla="val 7220"/>
            </a:avLst>
          </a:prstGeom>
          <a:solidFill>
            <a:srgbClr val="D4DE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alt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Definición de los programas presupuestarios que tendrán a cargo las dependencias y entidades, así como los recursos necesarios para cumplir sus objetivos</a:t>
            </a:r>
            <a:endParaRPr lang="es-ES_tradnl" altLang="es-MX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Abrir llave 30"/>
          <p:cNvSpPr/>
          <p:nvPr/>
        </p:nvSpPr>
        <p:spPr>
          <a:xfrm rot="16200000">
            <a:off x="5491113" y="862488"/>
            <a:ext cx="130056" cy="6430150"/>
          </a:xfrm>
          <a:prstGeom prst="leftBrace">
            <a:avLst>
              <a:gd name="adj1" fmla="val 27767"/>
              <a:gd name="adj2" fmla="val 49621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4102123" y="4935151"/>
            <a:ext cx="3049539" cy="1417818"/>
          </a:xfrm>
          <a:prstGeom prst="rect">
            <a:avLst/>
          </a:prstGeom>
          <a:solidFill>
            <a:schemeClr val="bg1"/>
          </a:solidFill>
          <a:ln w="38100">
            <a:solidFill>
              <a:srgbClr val="325C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800" dirty="0" smtClean="0">
                <a:latin typeface="Calibri" panose="020F0502020204030204" pitchFamily="34" charset="0"/>
              </a:rPr>
              <a:t>Integración del paquete económico </a:t>
            </a:r>
          </a:p>
          <a:p>
            <a:r>
              <a:rPr lang="es-ES" sz="1800" dirty="0" smtClean="0">
                <a:latin typeface="Calibri" panose="020F0502020204030204" pitchFamily="34" charset="0"/>
              </a:rPr>
              <a:t>estatal/municipal de acuerdo a los objetivos establecidos en el PED/PMD</a:t>
            </a:r>
            <a:endParaRPr lang="es-ES" sz="1800" dirty="0">
              <a:latin typeface="Calibri" panose="020F0502020204030204" pitchFamily="34" charset="0"/>
            </a:endParaRPr>
          </a:p>
        </p:txBody>
      </p:sp>
      <p:sp>
        <p:nvSpPr>
          <p:cNvPr id="70" name="Rectangle 3"/>
          <p:cNvSpPr txBox="1">
            <a:spLocks noChangeArrowheads="1"/>
          </p:cNvSpPr>
          <p:nvPr/>
        </p:nvSpPr>
        <p:spPr bwMode="auto">
          <a:xfrm>
            <a:off x="3254549" y="4271969"/>
            <a:ext cx="1893524" cy="486082"/>
          </a:xfrm>
          <a:prstGeom prst="rect">
            <a:avLst/>
          </a:prstGeom>
          <a:solidFill>
            <a:schemeClr val="bg1"/>
          </a:solidFill>
          <a:ln w="38100">
            <a:solidFill>
              <a:srgbClr val="325C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800" dirty="0" smtClean="0">
                <a:latin typeface="Calibri" panose="020F0502020204030204" pitchFamily="34" charset="0"/>
              </a:rPr>
              <a:t>Ingresos</a:t>
            </a:r>
            <a:endParaRPr lang="es-ES" sz="1800" dirty="0">
              <a:latin typeface="Calibri" panose="020F0502020204030204" pitchFamily="34" charset="0"/>
            </a:endParaRPr>
          </a:p>
        </p:txBody>
      </p:sp>
      <p:sp>
        <p:nvSpPr>
          <p:cNvPr id="71" name="Rectangle 3"/>
          <p:cNvSpPr txBox="1">
            <a:spLocks noChangeArrowheads="1"/>
          </p:cNvSpPr>
          <p:nvPr/>
        </p:nvSpPr>
        <p:spPr bwMode="auto">
          <a:xfrm>
            <a:off x="5894844" y="4271969"/>
            <a:ext cx="1893524" cy="486082"/>
          </a:xfrm>
          <a:prstGeom prst="rect">
            <a:avLst/>
          </a:prstGeom>
          <a:solidFill>
            <a:schemeClr val="bg1"/>
          </a:solidFill>
          <a:ln w="38100">
            <a:solidFill>
              <a:srgbClr val="325C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800" dirty="0" smtClean="0">
                <a:latin typeface="Calibri" panose="020F0502020204030204" pitchFamily="34" charset="0"/>
              </a:rPr>
              <a:t>Egresos</a:t>
            </a:r>
            <a:endParaRPr lang="es-ES" sz="1800" dirty="0">
              <a:latin typeface="Calibri" panose="020F0502020204030204" pitchFamily="34" charset="0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5953400" y="2786373"/>
            <a:ext cx="2396524" cy="433602"/>
          </a:xfrm>
          <a:prstGeom prst="roundRect">
            <a:avLst>
              <a:gd name="adj" fmla="val 7220"/>
            </a:avLst>
          </a:prstGeom>
          <a:solidFill>
            <a:srgbClr val="D4DE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alt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Financiamiento </a:t>
            </a:r>
            <a:r>
              <a:rPr lang="es-MX" alt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 la intervención </a:t>
            </a:r>
            <a:r>
              <a:rPr lang="es-MX" alt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pública</a:t>
            </a:r>
            <a:endParaRPr lang="es-MX" altLang="es-MX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5953400" y="3305359"/>
            <a:ext cx="2396524" cy="289026"/>
          </a:xfrm>
          <a:prstGeom prst="roundRect">
            <a:avLst>
              <a:gd name="adj" fmla="val 7220"/>
            </a:avLst>
          </a:prstGeom>
          <a:solidFill>
            <a:srgbClr val="D4DE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alt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Evaluaciones </a:t>
            </a:r>
            <a:r>
              <a:rPr lang="es-MX" alt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ex </a:t>
            </a:r>
            <a:r>
              <a:rPr lang="es-MX" alt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ante de proyectos</a:t>
            </a:r>
          </a:p>
        </p:txBody>
      </p:sp>
    </p:spTree>
    <p:extLst>
      <p:ext uri="{BB962C8B-B14F-4D97-AF65-F5344CB8AC3E}">
        <p14:creationId xmlns:p14="http://schemas.microsoft.com/office/powerpoint/2010/main" xmlns="" val="384687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BD533-1023-4B0B-872A-BF5671FA3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n 4" descr="Slide Titulo Ponencia-01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498" y="0"/>
            <a:ext cx="9212995" cy="5215467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704646" y="4302897"/>
            <a:ext cx="75052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ítulo 5"/>
          <p:cNvSpPr txBox="1">
            <a:spLocks/>
          </p:cNvSpPr>
          <p:nvPr/>
        </p:nvSpPr>
        <p:spPr>
          <a:xfrm>
            <a:off x="457200" y="2786743"/>
            <a:ext cx="7862256" cy="1146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kern="1200" baseline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Gestión y Presupuesto basados en Resultados</a:t>
            </a:r>
            <a:r>
              <a:rPr kumimoji="0" lang="es-MX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/>
            </a:r>
            <a:br>
              <a:rPr kumimoji="0" lang="es-MX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</a:br>
            <a:r>
              <a:rPr kumimoji="0" lang="es-MX" sz="3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Taller IV Implementación del PbR</a:t>
            </a: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j-ea"/>
              <a:cs typeface="Verdana"/>
            </a:endParaRPr>
          </a:p>
        </p:txBody>
      </p:sp>
      <p:sp>
        <p:nvSpPr>
          <p:cNvPr id="11" name="Subtítulo 6"/>
          <p:cNvSpPr txBox="1">
            <a:spLocks/>
          </p:cNvSpPr>
          <p:nvPr/>
        </p:nvSpPr>
        <p:spPr>
          <a:xfrm>
            <a:off x="457200" y="4322793"/>
            <a:ext cx="7862255" cy="751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FDEADA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FDEAD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215466"/>
            <a:ext cx="9144000" cy="1642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sz="16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Marcador de contenido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646" y="5602530"/>
            <a:ext cx="2720725" cy="817996"/>
          </a:xfrm>
        </p:spPr>
      </p:pic>
      <p:pic>
        <p:nvPicPr>
          <p:cNvPr id="13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6182" y="5719957"/>
            <a:ext cx="2083755" cy="583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07063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430640"/>
            <a:ext cx="8229600" cy="830997"/>
          </a:xfrm>
        </p:spPr>
        <p:txBody>
          <a:bodyPr/>
          <a:lstStyle/>
          <a:p>
            <a:r>
              <a:rPr lang="es-MX" sz="2400" dirty="0">
                <a:latin typeface="Calibri" panose="020F0502020204030204" pitchFamily="34" charset="0"/>
              </a:rPr>
              <a:t>PROCESO PbR ENTIDADES </a:t>
            </a:r>
            <a:r>
              <a:rPr lang="es-MX" sz="2400" dirty="0" smtClean="0">
                <a:latin typeface="Calibri" panose="020F0502020204030204" pitchFamily="34" charset="0"/>
              </a:rPr>
              <a:t>FEDERATIVAS, MUNICIPIOS Y DTCDMX </a:t>
            </a:r>
            <a:endParaRPr lang="es-MX" sz="2400" dirty="0">
              <a:latin typeface="Calibri" panose="020F05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BD533-1023-4B0B-872A-BF5671FA3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ctágono 7"/>
          <p:cNvSpPr/>
          <p:nvPr/>
        </p:nvSpPr>
        <p:spPr>
          <a:xfrm>
            <a:off x="130630" y="1686730"/>
            <a:ext cx="2015874" cy="919447"/>
          </a:xfrm>
          <a:prstGeom prst="octagon">
            <a:avLst>
              <a:gd name="adj" fmla="val 20403"/>
            </a:avLst>
          </a:prstGeom>
          <a:ln w="28575">
            <a:solidFill>
              <a:srgbClr val="325C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Presupuestación</a:t>
            </a:r>
          </a:p>
        </p:txBody>
      </p:sp>
      <p:cxnSp>
        <p:nvCxnSpPr>
          <p:cNvPr id="13" name="21 Conector angular"/>
          <p:cNvCxnSpPr>
            <a:stCxn id="8" idx="0"/>
            <a:endCxn id="43" idx="1"/>
          </p:cNvCxnSpPr>
          <p:nvPr/>
        </p:nvCxnSpPr>
        <p:spPr>
          <a:xfrm>
            <a:off x="2146504" y="1874325"/>
            <a:ext cx="541505" cy="406609"/>
          </a:xfrm>
          <a:prstGeom prst="bentConnector3">
            <a:avLst>
              <a:gd name="adj1" fmla="val 50000"/>
            </a:avLst>
          </a:prstGeom>
          <a:ln w="28575">
            <a:solidFill>
              <a:srgbClr val="325C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21 Conector angular"/>
          <p:cNvCxnSpPr>
            <a:stCxn id="8" idx="7"/>
            <a:endCxn id="6" idx="1"/>
          </p:cNvCxnSpPr>
          <p:nvPr/>
        </p:nvCxnSpPr>
        <p:spPr>
          <a:xfrm rot="5400000" flipH="1" flipV="1">
            <a:off x="2268097" y="1266818"/>
            <a:ext cx="110724" cy="729100"/>
          </a:xfrm>
          <a:prstGeom prst="bentConnector2">
            <a:avLst/>
          </a:prstGeom>
          <a:ln w="28575">
            <a:solidFill>
              <a:srgbClr val="325C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112461" y="3623862"/>
            <a:ext cx="3049539" cy="545480"/>
          </a:xfrm>
          <a:prstGeom prst="rect">
            <a:avLst/>
          </a:prstGeom>
          <a:solidFill>
            <a:schemeClr val="bg1"/>
          </a:solidFill>
          <a:ln w="38100">
            <a:solidFill>
              <a:srgbClr val="325C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800" dirty="0" smtClean="0">
                <a:latin typeface="Calibri" panose="020F0502020204030204" pitchFamily="34" charset="0"/>
              </a:rPr>
              <a:t>Presupuesto estatal</a:t>
            </a:r>
            <a:endParaRPr lang="es-ES" sz="1800" dirty="0">
              <a:latin typeface="Calibri" panose="020F0502020204030204" pitchFamily="34" charset="0"/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5703468" y="1356451"/>
            <a:ext cx="2812619" cy="382187"/>
          </a:xfrm>
          <a:prstGeom prst="rect">
            <a:avLst/>
          </a:prstGeom>
          <a:solidFill>
            <a:srgbClr val="D4DE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400" dirty="0">
                <a:latin typeface="Calibri" panose="020F0502020204030204" pitchFamily="34" charset="0"/>
              </a:rPr>
              <a:t>Cuenta pública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2688009" y="1368334"/>
            <a:ext cx="2506284" cy="415344"/>
          </a:xfrm>
          <a:prstGeom prst="roundRect">
            <a:avLst>
              <a:gd name="adj" fmla="val 7220"/>
            </a:avLst>
          </a:prstGeom>
          <a:solidFill>
            <a:srgbClr val="94A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>
                <a:latin typeface="Calibri" panose="020F0502020204030204" pitchFamily="34" charset="0"/>
                <a:cs typeface="Arial" pitchFamily="34" charset="0"/>
              </a:rPr>
              <a:t>¿</a:t>
            </a:r>
            <a:r>
              <a:rPr lang="es-MX" sz="1400" dirty="0" smtClean="0">
                <a:latin typeface="Calibri" panose="020F0502020204030204" pitchFamily="34" charset="0"/>
                <a:cs typeface="Arial" pitchFamily="34" charset="0"/>
              </a:rPr>
              <a:t>Cómo se asignarán los recursos?</a:t>
            </a:r>
            <a:endParaRPr lang="es-MX" sz="1400" dirty="0">
              <a:latin typeface="Calibri" panose="020F0502020204030204" pitchFamily="34" charset="0"/>
              <a:cs typeface="Arial" pitchFamily="34" charset="0"/>
            </a:endParaRPr>
          </a:p>
        </p:txBody>
      </p:sp>
      <p:cxnSp>
        <p:nvCxnSpPr>
          <p:cNvPr id="45" name="21 Conector angular"/>
          <p:cNvCxnSpPr>
            <a:stCxn id="8" idx="1"/>
            <a:endCxn id="53" idx="1"/>
          </p:cNvCxnSpPr>
          <p:nvPr/>
        </p:nvCxnSpPr>
        <p:spPr>
          <a:xfrm>
            <a:off x="2146504" y="2418582"/>
            <a:ext cx="541505" cy="514364"/>
          </a:xfrm>
          <a:prstGeom prst="bentConnector3">
            <a:avLst>
              <a:gd name="adj1" fmla="val 50000"/>
            </a:avLst>
          </a:prstGeom>
          <a:ln w="28575">
            <a:solidFill>
              <a:srgbClr val="325C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ángulo redondeado 42"/>
          <p:cNvSpPr/>
          <p:nvPr/>
        </p:nvSpPr>
        <p:spPr>
          <a:xfrm>
            <a:off x="2688009" y="2044827"/>
            <a:ext cx="2506284" cy="472214"/>
          </a:xfrm>
          <a:prstGeom prst="roundRect">
            <a:avLst>
              <a:gd name="adj" fmla="val 7220"/>
            </a:avLst>
          </a:prstGeom>
          <a:solidFill>
            <a:srgbClr val="94A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>
                <a:latin typeface="Calibri" panose="020F0502020204030204" pitchFamily="34" charset="0"/>
                <a:cs typeface="Arial" pitchFamily="34" charset="0"/>
              </a:rPr>
              <a:t>Vinculación de la estructura programática con el gasto</a:t>
            </a:r>
          </a:p>
        </p:txBody>
      </p:sp>
      <p:sp>
        <p:nvSpPr>
          <p:cNvPr id="53" name="Rectángulo redondeado 52"/>
          <p:cNvSpPr/>
          <p:nvPr/>
        </p:nvSpPr>
        <p:spPr>
          <a:xfrm>
            <a:off x="2688009" y="2774810"/>
            <a:ext cx="2506284" cy="316271"/>
          </a:xfrm>
          <a:prstGeom prst="roundRect">
            <a:avLst>
              <a:gd name="adj" fmla="val 7220"/>
            </a:avLst>
          </a:prstGeom>
          <a:solidFill>
            <a:srgbClr val="94A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>
                <a:latin typeface="Calibri" panose="020F0502020204030204" pitchFamily="34" charset="0"/>
                <a:cs typeface="Arial" pitchFamily="34" charset="0"/>
              </a:rPr>
              <a:t>Estudios previos de inversión</a:t>
            </a:r>
          </a:p>
        </p:txBody>
      </p:sp>
      <p:sp>
        <p:nvSpPr>
          <p:cNvPr id="87" name="Rectangle 3"/>
          <p:cNvSpPr txBox="1">
            <a:spLocks noChangeArrowheads="1"/>
          </p:cNvSpPr>
          <p:nvPr/>
        </p:nvSpPr>
        <p:spPr bwMode="auto">
          <a:xfrm>
            <a:off x="5359982" y="3620280"/>
            <a:ext cx="3049539" cy="545480"/>
          </a:xfrm>
          <a:prstGeom prst="rect">
            <a:avLst/>
          </a:prstGeom>
          <a:solidFill>
            <a:schemeClr val="bg1"/>
          </a:solidFill>
          <a:ln w="38100">
            <a:solidFill>
              <a:srgbClr val="325C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800" dirty="0">
                <a:latin typeface="Calibri" panose="020F0502020204030204" pitchFamily="34" charset="0"/>
              </a:rPr>
              <a:t>Presupuesto municipal</a:t>
            </a:r>
          </a:p>
        </p:txBody>
      </p:sp>
      <p:sp>
        <p:nvSpPr>
          <p:cNvPr id="88" name="Abrir llave 87"/>
          <p:cNvSpPr/>
          <p:nvPr/>
        </p:nvSpPr>
        <p:spPr>
          <a:xfrm rot="10800000">
            <a:off x="5315638" y="1356943"/>
            <a:ext cx="256939" cy="1829221"/>
          </a:xfrm>
          <a:prstGeom prst="leftBrace">
            <a:avLst>
              <a:gd name="adj1" fmla="val 27767"/>
              <a:gd name="adj2" fmla="val 4962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2" name="Rectángulo redondeado 91"/>
          <p:cNvSpPr/>
          <p:nvPr/>
        </p:nvSpPr>
        <p:spPr>
          <a:xfrm>
            <a:off x="4581961" y="7020251"/>
            <a:ext cx="1556042" cy="406217"/>
          </a:xfrm>
          <a:prstGeom prst="roundRect">
            <a:avLst>
              <a:gd name="adj" fmla="val 7220"/>
            </a:avLst>
          </a:prstGeom>
          <a:solidFill>
            <a:srgbClr val="487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altLang="es-MX" sz="1400" dirty="0">
                <a:latin typeface="Arial" pitchFamily="34" charset="0"/>
                <a:cs typeface="Arial" pitchFamily="34" charset="0"/>
              </a:rPr>
              <a:t>Objetivos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2352773" y="7539319"/>
            <a:ext cx="1414584" cy="305196"/>
          </a:xfrm>
          <a:prstGeom prst="roundRect">
            <a:avLst>
              <a:gd name="adj" fmla="val 7220"/>
            </a:avLst>
          </a:prstGeom>
          <a:solidFill>
            <a:srgbClr val="94A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>
                <a:latin typeface="Arial" pitchFamily="34" charset="0"/>
                <a:cs typeface="Arial" pitchFamily="34" charset="0"/>
              </a:rPr>
              <a:t>Estrategias</a:t>
            </a:r>
            <a:endParaRPr lang="es-ES_tradnl" alt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5533950" y="7565097"/>
            <a:ext cx="1420114" cy="305196"/>
          </a:xfrm>
          <a:prstGeom prst="roundRect">
            <a:avLst>
              <a:gd name="adj" fmla="val 7220"/>
            </a:avLst>
          </a:prstGeom>
          <a:solidFill>
            <a:srgbClr val="94A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Indicadores</a:t>
            </a:r>
            <a:endParaRPr lang="es-ES_tradnl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3945398" y="7549437"/>
            <a:ext cx="1414584" cy="305196"/>
          </a:xfrm>
          <a:prstGeom prst="roundRect">
            <a:avLst>
              <a:gd name="adj" fmla="val 7220"/>
            </a:avLst>
          </a:prstGeom>
          <a:solidFill>
            <a:srgbClr val="94A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Líneas de acción</a:t>
            </a:r>
            <a:endParaRPr lang="es-ES_tradnl" alt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ángulo redondeado 26"/>
          <p:cNvSpPr/>
          <p:nvPr/>
        </p:nvSpPr>
        <p:spPr>
          <a:xfrm>
            <a:off x="7128032" y="7549437"/>
            <a:ext cx="1420114" cy="305196"/>
          </a:xfrm>
          <a:prstGeom prst="roundRect">
            <a:avLst>
              <a:gd name="adj" fmla="val 7220"/>
            </a:avLst>
          </a:prstGeom>
          <a:solidFill>
            <a:srgbClr val="94A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Metas</a:t>
            </a:r>
            <a:endParaRPr lang="es-ES_tradnl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5693922" y="1841735"/>
            <a:ext cx="2812618" cy="404451"/>
          </a:xfrm>
          <a:prstGeom prst="rect">
            <a:avLst/>
          </a:prstGeom>
          <a:solidFill>
            <a:srgbClr val="D4DE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400" dirty="0">
                <a:latin typeface="Calibri" panose="020F0502020204030204" pitchFamily="34" charset="0"/>
              </a:rPr>
              <a:t>Armonización contable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5700583" y="2836652"/>
            <a:ext cx="2815470" cy="303870"/>
          </a:xfrm>
          <a:prstGeom prst="rect">
            <a:avLst/>
          </a:prstGeom>
          <a:solidFill>
            <a:srgbClr val="D4DE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400" dirty="0">
                <a:latin typeface="Calibri" panose="020F0502020204030204" pitchFamily="34" charset="0"/>
              </a:rPr>
              <a:t>Ejecución de la intervención pública</a:t>
            </a:r>
          </a:p>
        </p:txBody>
      </p:sp>
      <p:sp>
        <p:nvSpPr>
          <p:cNvPr id="31" name="Abrir llave 30"/>
          <p:cNvSpPr/>
          <p:nvPr/>
        </p:nvSpPr>
        <p:spPr>
          <a:xfrm rot="16200000">
            <a:off x="5184960" y="-198151"/>
            <a:ext cx="190651" cy="7078230"/>
          </a:xfrm>
          <a:prstGeom prst="leftBrace">
            <a:avLst>
              <a:gd name="adj1" fmla="val 27767"/>
              <a:gd name="adj2" fmla="val 49621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3400321" y="4349505"/>
            <a:ext cx="3634002" cy="338700"/>
          </a:xfrm>
          <a:prstGeom prst="rect">
            <a:avLst/>
          </a:prstGeom>
          <a:solidFill>
            <a:schemeClr val="bg1"/>
          </a:solidFill>
          <a:ln w="38100">
            <a:solidFill>
              <a:srgbClr val="325C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>
                <a:latin typeface="Calibri" panose="020F0502020204030204" pitchFamily="34" charset="0"/>
              </a:rPr>
              <a:t>Presupuesto de las dependencias </a:t>
            </a:r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44" name="Rectángulo redondeado 43"/>
          <p:cNvSpPr/>
          <p:nvPr/>
        </p:nvSpPr>
        <p:spPr>
          <a:xfrm>
            <a:off x="2906321" y="7973390"/>
            <a:ext cx="4894820" cy="305196"/>
          </a:xfrm>
          <a:prstGeom prst="roundRect">
            <a:avLst>
              <a:gd name="adj" fmla="val 7220"/>
            </a:avLst>
          </a:prstGeom>
          <a:solidFill>
            <a:srgbClr val="008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altLang="es-MX" sz="1200" dirty="0" smtClean="0">
                <a:latin typeface="Arial" pitchFamily="34" charset="0"/>
                <a:cs typeface="Arial" pitchFamily="34" charset="0"/>
              </a:rPr>
              <a:t>Programas presupuestarios</a:t>
            </a:r>
            <a:endParaRPr lang="es-ES_tradnl" alt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ángulo redondeado 45"/>
          <p:cNvSpPr/>
          <p:nvPr/>
        </p:nvSpPr>
        <p:spPr>
          <a:xfrm>
            <a:off x="3682118" y="8381683"/>
            <a:ext cx="3343227" cy="305196"/>
          </a:xfrm>
          <a:prstGeom prst="roundRect">
            <a:avLst>
              <a:gd name="adj" fmla="val 722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altLang="es-MX" sz="1200" dirty="0" smtClean="0">
                <a:latin typeface="Arial" pitchFamily="34" charset="0"/>
                <a:cs typeface="Arial" pitchFamily="34" charset="0"/>
              </a:rPr>
              <a:t>Matriz de Indicadores para Resultados</a:t>
            </a:r>
            <a:endParaRPr lang="es-ES_tradnl" alt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5702009" y="2333590"/>
            <a:ext cx="2812618" cy="404451"/>
          </a:xfrm>
          <a:prstGeom prst="rect">
            <a:avLst/>
          </a:prstGeom>
          <a:solidFill>
            <a:srgbClr val="D4DE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400" dirty="0">
                <a:latin typeface="Calibri" panose="020F0502020204030204" pitchFamily="34" charset="0"/>
              </a:rPr>
              <a:t>Reportes financieros</a:t>
            </a:r>
          </a:p>
        </p:txBody>
      </p:sp>
      <p:sp>
        <p:nvSpPr>
          <p:cNvPr id="34" name="Rectángulo redondeado 33"/>
          <p:cNvSpPr/>
          <p:nvPr/>
        </p:nvSpPr>
        <p:spPr>
          <a:xfrm>
            <a:off x="2714590" y="4934205"/>
            <a:ext cx="4894820" cy="665068"/>
          </a:xfrm>
          <a:prstGeom prst="roundRect">
            <a:avLst>
              <a:gd name="adj" fmla="val 7220"/>
            </a:avLst>
          </a:prstGeom>
          <a:solidFill>
            <a:srgbClr val="008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altLang="es-MX" sz="1600" b="1" dirty="0" smtClean="0">
                <a:latin typeface="Calibri" panose="020F0502020204030204" pitchFamily="34" charset="0"/>
                <a:cs typeface="Arial" pitchFamily="34" charset="0"/>
              </a:rPr>
              <a:t>Ejercicio del Presupuesto </a:t>
            </a:r>
            <a:r>
              <a:rPr lang="es-ES_tradnl" altLang="es-MX" sz="1600" b="1" dirty="0">
                <a:latin typeface="Calibri" panose="020F0502020204030204" pitchFamily="34" charset="0"/>
                <a:cs typeface="Arial" pitchFamily="34" charset="0"/>
              </a:rPr>
              <a:t>de los Programas presupuestarios</a:t>
            </a:r>
          </a:p>
        </p:txBody>
      </p:sp>
      <p:sp>
        <p:nvSpPr>
          <p:cNvPr id="28" name="Redondear rectángulo de esquina diagonal 27"/>
          <p:cNvSpPr/>
          <p:nvPr/>
        </p:nvSpPr>
        <p:spPr>
          <a:xfrm>
            <a:off x="634829" y="4351721"/>
            <a:ext cx="1666694" cy="1130126"/>
          </a:xfrm>
          <a:prstGeom prst="round2DiagRect">
            <a:avLst>
              <a:gd name="adj1" fmla="val 21997"/>
              <a:gd name="adj2" fmla="val 0"/>
            </a:avLst>
          </a:prstGeom>
          <a:solidFill>
            <a:srgbClr val="D4DE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El presupuesto debe ser consistente con los objetivos planteados en le PED/PMD</a:t>
            </a:r>
            <a:endParaRPr lang="es-MX" sz="125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910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430640"/>
            <a:ext cx="8229600" cy="830997"/>
          </a:xfrm>
        </p:spPr>
        <p:txBody>
          <a:bodyPr/>
          <a:lstStyle/>
          <a:p>
            <a:r>
              <a:rPr lang="es-MX" sz="2400" dirty="0">
                <a:latin typeface="Calibri" panose="020F0502020204030204" pitchFamily="34" charset="0"/>
              </a:rPr>
              <a:t>PROCESO PbR ENTIDADES </a:t>
            </a:r>
            <a:r>
              <a:rPr lang="es-MX" sz="2400" dirty="0" smtClean="0">
                <a:latin typeface="Calibri" panose="020F0502020204030204" pitchFamily="34" charset="0"/>
              </a:rPr>
              <a:t>FEDERATIVAS, MUNICIPIOS Y DTCDMX </a:t>
            </a:r>
            <a:endParaRPr lang="es-MX" sz="2400" dirty="0">
              <a:latin typeface="Calibri" panose="020F05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BD533-1023-4B0B-872A-BF5671FA3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ctágono 7"/>
          <p:cNvSpPr/>
          <p:nvPr/>
        </p:nvSpPr>
        <p:spPr>
          <a:xfrm>
            <a:off x="130630" y="1686730"/>
            <a:ext cx="2015874" cy="919447"/>
          </a:xfrm>
          <a:prstGeom prst="octagon">
            <a:avLst>
              <a:gd name="adj" fmla="val 20403"/>
            </a:avLst>
          </a:prstGeom>
          <a:ln w="28575">
            <a:solidFill>
              <a:srgbClr val="325C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Ejercicio y control</a:t>
            </a:r>
          </a:p>
        </p:txBody>
      </p:sp>
      <p:cxnSp>
        <p:nvCxnSpPr>
          <p:cNvPr id="13" name="21 Conector angular"/>
          <p:cNvCxnSpPr>
            <a:stCxn id="8" idx="0"/>
            <a:endCxn id="43" idx="1"/>
          </p:cNvCxnSpPr>
          <p:nvPr/>
        </p:nvCxnSpPr>
        <p:spPr>
          <a:xfrm>
            <a:off x="2146504" y="1874325"/>
            <a:ext cx="541505" cy="1006331"/>
          </a:xfrm>
          <a:prstGeom prst="bentConnector3">
            <a:avLst>
              <a:gd name="adj1" fmla="val 50000"/>
            </a:avLst>
          </a:prstGeom>
          <a:ln w="28575">
            <a:solidFill>
              <a:srgbClr val="325C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21 Conector angular"/>
          <p:cNvCxnSpPr>
            <a:stCxn id="8" idx="7"/>
            <a:endCxn id="6" idx="1"/>
          </p:cNvCxnSpPr>
          <p:nvPr/>
        </p:nvCxnSpPr>
        <p:spPr>
          <a:xfrm rot="16200000" flipH="1">
            <a:off x="2302996" y="1342642"/>
            <a:ext cx="40925" cy="729100"/>
          </a:xfrm>
          <a:prstGeom prst="bentConnector4">
            <a:avLst>
              <a:gd name="adj1" fmla="val -558583"/>
              <a:gd name="adj2" fmla="val 62865"/>
            </a:avLst>
          </a:prstGeom>
          <a:ln w="28575">
            <a:solidFill>
              <a:srgbClr val="325C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186544" y="3592145"/>
            <a:ext cx="1632857" cy="1429809"/>
          </a:xfrm>
          <a:prstGeom prst="rect">
            <a:avLst/>
          </a:prstGeom>
          <a:solidFill>
            <a:schemeClr val="bg1"/>
          </a:solidFill>
          <a:ln w="38100">
            <a:solidFill>
              <a:srgbClr val="325C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450" dirty="0" smtClean="0">
                <a:latin typeface="Calibri" panose="020F0502020204030204" pitchFamily="34" charset="0"/>
              </a:rPr>
              <a:t>Organismo fiscalizador autónomo (estatal/municipal</a:t>
            </a:r>
            <a:r>
              <a:rPr lang="es-ES" sz="1450" dirty="0">
                <a:latin typeface="Calibri" panose="020F0502020204030204" pitchFamily="34" charset="0"/>
              </a:rPr>
              <a:t>) </a:t>
            </a: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5723182" y="1581457"/>
            <a:ext cx="2812619" cy="382187"/>
          </a:xfrm>
          <a:prstGeom prst="rect">
            <a:avLst/>
          </a:prstGeom>
          <a:solidFill>
            <a:srgbClr val="D4DE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400" dirty="0" smtClean="0">
                <a:latin typeface="Calibri" panose="020F0502020204030204" pitchFamily="34" charset="0"/>
              </a:rPr>
              <a:t>Sistema </a:t>
            </a:r>
            <a:r>
              <a:rPr lang="es-ES" sz="1400" dirty="0">
                <a:latin typeface="Calibri" panose="020F0502020204030204" pitchFamily="34" charset="0"/>
              </a:rPr>
              <a:t>de control presupuestario 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2688009" y="1519983"/>
            <a:ext cx="2506284" cy="415344"/>
          </a:xfrm>
          <a:prstGeom prst="roundRect">
            <a:avLst>
              <a:gd name="adj" fmla="val 7220"/>
            </a:avLst>
          </a:prstGeom>
          <a:solidFill>
            <a:srgbClr val="94A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50" dirty="0" smtClean="0">
                <a:latin typeface="Calibri" panose="020F0502020204030204" pitchFamily="34" charset="0"/>
                <a:cs typeface="Arial" pitchFamily="34" charset="0"/>
              </a:rPr>
              <a:t>¿Los recursos se destinaron conforme a los establecido?</a:t>
            </a:r>
            <a:endParaRPr lang="es-MX" sz="1250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43" name="Rectángulo redondeado 42"/>
          <p:cNvSpPr/>
          <p:nvPr/>
        </p:nvSpPr>
        <p:spPr>
          <a:xfrm>
            <a:off x="2688009" y="2644549"/>
            <a:ext cx="2506284" cy="472214"/>
          </a:xfrm>
          <a:prstGeom prst="roundRect">
            <a:avLst>
              <a:gd name="adj" fmla="val 7220"/>
            </a:avLst>
          </a:prstGeom>
          <a:solidFill>
            <a:srgbClr val="94A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50" dirty="0" smtClean="0">
                <a:latin typeface="Calibri" panose="020F0502020204030204" pitchFamily="34" charset="0"/>
                <a:cs typeface="Arial" pitchFamily="34" charset="0"/>
              </a:rPr>
              <a:t>¿El gasto se destina a cumplir los objetivos?</a:t>
            </a:r>
            <a:endParaRPr lang="es-MX" sz="1250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7" name="Rectangle 3"/>
          <p:cNvSpPr txBox="1">
            <a:spLocks noChangeArrowheads="1"/>
          </p:cNvSpPr>
          <p:nvPr/>
        </p:nvSpPr>
        <p:spPr bwMode="auto">
          <a:xfrm>
            <a:off x="5444108" y="3587469"/>
            <a:ext cx="1683924" cy="1436022"/>
          </a:xfrm>
          <a:prstGeom prst="rect">
            <a:avLst/>
          </a:prstGeom>
          <a:solidFill>
            <a:schemeClr val="bg1"/>
          </a:solidFill>
          <a:ln w="38100">
            <a:solidFill>
              <a:srgbClr val="325C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450" dirty="0">
                <a:latin typeface="Calibri" panose="020F0502020204030204" pitchFamily="34" charset="0"/>
              </a:rPr>
              <a:t>Organismo fiscalizador interno  (estatal/municipal)</a:t>
            </a:r>
          </a:p>
        </p:txBody>
      </p:sp>
      <p:sp>
        <p:nvSpPr>
          <p:cNvPr id="88" name="Abrir llave 87"/>
          <p:cNvSpPr/>
          <p:nvPr/>
        </p:nvSpPr>
        <p:spPr>
          <a:xfrm rot="10800000">
            <a:off x="5315638" y="1356943"/>
            <a:ext cx="256939" cy="1829221"/>
          </a:xfrm>
          <a:prstGeom prst="leftBrace">
            <a:avLst>
              <a:gd name="adj1" fmla="val 27767"/>
              <a:gd name="adj2" fmla="val 4962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5713636" y="2066741"/>
            <a:ext cx="2812618" cy="404451"/>
          </a:xfrm>
          <a:prstGeom prst="rect">
            <a:avLst/>
          </a:prstGeom>
          <a:solidFill>
            <a:srgbClr val="D4DE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sz="1400" dirty="0">
                <a:latin typeface="Calibri" panose="020F0502020204030204" pitchFamily="34" charset="0"/>
              </a:rPr>
              <a:t>Instrumentos que permitan llevar un adecuado ejercicio del gasto</a:t>
            </a:r>
            <a:endParaRPr lang="es-ES" sz="1400" dirty="0">
              <a:latin typeface="Calibri" panose="020F0502020204030204" pitchFamily="34" charset="0"/>
            </a:endParaRPr>
          </a:p>
        </p:txBody>
      </p:sp>
      <p:sp>
        <p:nvSpPr>
          <p:cNvPr id="31" name="Abrir llave 30"/>
          <p:cNvSpPr/>
          <p:nvPr/>
        </p:nvSpPr>
        <p:spPr>
          <a:xfrm rot="16200000">
            <a:off x="5184960" y="-198151"/>
            <a:ext cx="190651" cy="7078230"/>
          </a:xfrm>
          <a:prstGeom prst="leftBrace">
            <a:avLst>
              <a:gd name="adj1" fmla="val 27767"/>
              <a:gd name="adj2" fmla="val 49621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5444429" y="5140711"/>
            <a:ext cx="3367206" cy="537379"/>
          </a:xfrm>
          <a:prstGeom prst="rect">
            <a:avLst/>
          </a:prstGeom>
          <a:solidFill>
            <a:schemeClr val="bg1"/>
          </a:solidFill>
          <a:ln w="38100">
            <a:solidFill>
              <a:srgbClr val="325C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400" dirty="0" smtClean="0">
                <a:latin typeface="Calibri" panose="020F0502020204030204" pitchFamily="34" charset="0"/>
              </a:rPr>
              <a:t>Auditoria del ejercicio del gasto </a:t>
            </a:r>
            <a:endParaRPr lang="es-ES" sz="1400" dirty="0">
              <a:latin typeface="Calibri" panose="020F0502020204030204" pitchFamily="34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5721723" y="2558596"/>
            <a:ext cx="2812618" cy="404451"/>
          </a:xfrm>
          <a:prstGeom prst="rect">
            <a:avLst/>
          </a:prstGeom>
          <a:solidFill>
            <a:srgbClr val="D4DE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400" dirty="0">
                <a:latin typeface="Calibri" panose="020F0502020204030204" pitchFamily="34" charset="0"/>
              </a:rPr>
              <a:t>Información presupuestaria y contable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2046517" y="3607832"/>
            <a:ext cx="2930064" cy="1176210"/>
          </a:xfrm>
          <a:prstGeom prst="rect">
            <a:avLst/>
          </a:prstGeom>
          <a:solidFill>
            <a:schemeClr val="bg1"/>
          </a:solidFill>
          <a:ln w="38100">
            <a:solidFill>
              <a:srgbClr val="325C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>
                <a:latin typeface="Calibri" panose="020F0502020204030204" pitchFamily="34" charset="0"/>
              </a:rPr>
              <a:t>Arreglos institucionales para el cumplimiento </a:t>
            </a:r>
            <a:r>
              <a:rPr lang="es-ES" dirty="0">
                <a:latin typeface="Calibri" panose="020F0502020204030204" pitchFamily="34" charset="0"/>
              </a:rPr>
              <a:t>de </a:t>
            </a:r>
            <a:r>
              <a:rPr lang="es-ES" dirty="0" smtClean="0">
                <a:latin typeface="Calibri" panose="020F0502020204030204" pitchFamily="34" charset="0"/>
              </a:rPr>
              <a:t>objetivos y metas de acuerdo a los recursos presupuestados</a:t>
            </a:r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2046517" y="4926213"/>
            <a:ext cx="2930064" cy="753172"/>
          </a:xfrm>
          <a:prstGeom prst="rect">
            <a:avLst/>
          </a:prstGeom>
          <a:solidFill>
            <a:schemeClr val="bg1"/>
          </a:solidFill>
          <a:ln w="38100">
            <a:solidFill>
              <a:srgbClr val="325C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>
                <a:latin typeface="Calibri" panose="020F0502020204030204" pitchFamily="34" charset="0"/>
              </a:rPr>
              <a:t>Estrategias de mejora en la gestión gubernamental</a:t>
            </a:r>
          </a:p>
        </p:txBody>
      </p:sp>
      <p:sp>
        <p:nvSpPr>
          <p:cNvPr id="38" name="Redondear rectángulo de esquina diagonal 37"/>
          <p:cNvSpPr/>
          <p:nvPr/>
        </p:nvSpPr>
        <p:spPr>
          <a:xfrm>
            <a:off x="230240" y="3618655"/>
            <a:ext cx="1582353" cy="2059435"/>
          </a:xfrm>
          <a:prstGeom prst="round2DiagRect">
            <a:avLst>
              <a:gd name="adj1" fmla="val 21997"/>
              <a:gd name="adj2" fmla="val 0"/>
            </a:avLst>
          </a:prstGeom>
          <a:solidFill>
            <a:srgbClr val="D4DE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Es deseable que estos</a:t>
            </a:r>
          </a:p>
          <a:p>
            <a:pPr algn="ctr"/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mecanismos permitan retroalimentación entre la programación, presupuestación y el ejercicio del gasto</a:t>
            </a:r>
            <a:endParaRPr lang="es-MX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156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430640"/>
            <a:ext cx="8229600" cy="830997"/>
          </a:xfrm>
        </p:spPr>
        <p:txBody>
          <a:bodyPr/>
          <a:lstStyle/>
          <a:p>
            <a:r>
              <a:rPr lang="es-MX" sz="2400" dirty="0">
                <a:latin typeface="Calibri" panose="020F0502020204030204" pitchFamily="34" charset="0"/>
              </a:rPr>
              <a:t>PROCESO PbR ENTIDADES </a:t>
            </a:r>
            <a:r>
              <a:rPr lang="es-MX" sz="2400" dirty="0" smtClean="0">
                <a:latin typeface="Calibri" panose="020F0502020204030204" pitchFamily="34" charset="0"/>
              </a:rPr>
              <a:t>FEDERATIVAS, MUNICIPIOS Y DTCDMX </a:t>
            </a:r>
            <a:endParaRPr lang="es-MX" sz="2400" dirty="0">
              <a:latin typeface="Calibri" panose="020F05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BD533-1023-4B0B-872A-BF5671FA3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ctágono 7"/>
          <p:cNvSpPr/>
          <p:nvPr/>
        </p:nvSpPr>
        <p:spPr>
          <a:xfrm>
            <a:off x="457200" y="1686730"/>
            <a:ext cx="1689304" cy="919447"/>
          </a:xfrm>
          <a:prstGeom prst="octagon">
            <a:avLst>
              <a:gd name="adj" fmla="val 20403"/>
            </a:avLst>
          </a:prstGeom>
          <a:ln w="28575">
            <a:solidFill>
              <a:srgbClr val="325C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S</a:t>
            </a:r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eguimiento</a:t>
            </a:r>
          </a:p>
        </p:txBody>
      </p:sp>
      <p:cxnSp>
        <p:nvCxnSpPr>
          <p:cNvPr id="13" name="21 Conector angular"/>
          <p:cNvCxnSpPr>
            <a:stCxn id="8" idx="0"/>
            <a:endCxn id="43" idx="1"/>
          </p:cNvCxnSpPr>
          <p:nvPr/>
        </p:nvCxnSpPr>
        <p:spPr>
          <a:xfrm>
            <a:off x="2146504" y="1874325"/>
            <a:ext cx="557291" cy="263345"/>
          </a:xfrm>
          <a:prstGeom prst="bentConnector3">
            <a:avLst>
              <a:gd name="adj1" fmla="val 50000"/>
            </a:avLst>
          </a:prstGeom>
          <a:ln w="28575">
            <a:solidFill>
              <a:srgbClr val="325C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21 Conector angular"/>
          <p:cNvCxnSpPr>
            <a:stCxn id="8" idx="7"/>
            <a:endCxn id="6" idx="1"/>
          </p:cNvCxnSpPr>
          <p:nvPr/>
        </p:nvCxnSpPr>
        <p:spPr>
          <a:xfrm rot="5400000" flipH="1" flipV="1">
            <a:off x="2299110" y="1282045"/>
            <a:ext cx="64484" cy="744886"/>
          </a:xfrm>
          <a:prstGeom prst="bentConnector2">
            <a:avLst/>
          </a:prstGeom>
          <a:ln w="28575">
            <a:solidFill>
              <a:srgbClr val="325C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682118" y="3585707"/>
            <a:ext cx="3129382" cy="818195"/>
          </a:xfrm>
          <a:prstGeom prst="rect">
            <a:avLst/>
          </a:prstGeom>
          <a:solidFill>
            <a:schemeClr val="bg1"/>
          </a:solidFill>
          <a:ln w="38100">
            <a:solidFill>
              <a:srgbClr val="325C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>
                <a:latin typeface="Calibri" panose="020F0502020204030204" pitchFamily="34" charset="0"/>
              </a:rPr>
              <a:t>Unidad especializada para el seguimiento de Indicadores (estatal/municipal</a:t>
            </a:r>
            <a:r>
              <a:rPr lang="es-ES" dirty="0">
                <a:latin typeface="Calibri" panose="020F0502020204030204" pitchFamily="34" charset="0"/>
              </a:rPr>
              <a:t>) </a:t>
            </a: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5703468" y="1356451"/>
            <a:ext cx="2812619" cy="382187"/>
          </a:xfrm>
          <a:prstGeom prst="rect">
            <a:avLst/>
          </a:prstGeom>
          <a:solidFill>
            <a:srgbClr val="D4DE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>
                <a:latin typeface="Calibri" panose="020F0502020204030204" pitchFamily="34" charset="0"/>
              </a:rPr>
              <a:t>Sistema </a:t>
            </a:r>
            <a:r>
              <a:rPr lang="es-ES" dirty="0">
                <a:latin typeface="Calibri" panose="020F0502020204030204" pitchFamily="34" charset="0"/>
              </a:rPr>
              <a:t>de </a:t>
            </a:r>
            <a:r>
              <a:rPr lang="es-ES" dirty="0" smtClean="0">
                <a:latin typeface="Calibri" panose="020F0502020204030204" pitchFamily="34" charset="0"/>
              </a:rPr>
              <a:t>evaluación del desempeño</a:t>
            </a:r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2703795" y="1405801"/>
            <a:ext cx="2506284" cy="432890"/>
          </a:xfrm>
          <a:prstGeom prst="roundRect">
            <a:avLst>
              <a:gd name="adj" fmla="val 7220"/>
            </a:avLst>
          </a:prstGeom>
          <a:solidFill>
            <a:srgbClr val="94A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dirty="0" smtClean="0">
                <a:latin typeface="Calibri" panose="020F0502020204030204" pitchFamily="34" charset="0"/>
                <a:cs typeface="Arial" pitchFamily="34" charset="0"/>
              </a:rPr>
              <a:t>Valoración </a:t>
            </a:r>
            <a:r>
              <a:rPr lang="es-MX" sz="1200" dirty="0">
                <a:latin typeface="Calibri" panose="020F0502020204030204" pitchFamily="34" charset="0"/>
                <a:cs typeface="Arial" pitchFamily="34" charset="0"/>
              </a:rPr>
              <a:t>objetiva del desempeño de los programas</a:t>
            </a:r>
          </a:p>
        </p:txBody>
      </p:sp>
      <p:cxnSp>
        <p:nvCxnSpPr>
          <p:cNvPr id="45" name="21 Conector angular"/>
          <p:cNvCxnSpPr>
            <a:stCxn id="8" idx="1"/>
            <a:endCxn id="53" idx="1"/>
          </p:cNvCxnSpPr>
          <p:nvPr/>
        </p:nvCxnSpPr>
        <p:spPr>
          <a:xfrm>
            <a:off x="2146504" y="2418582"/>
            <a:ext cx="541505" cy="389886"/>
          </a:xfrm>
          <a:prstGeom prst="bentConnector3">
            <a:avLst>
              <a:gd name="adj1" fmla="val 50000"/>
            </a:avLst>
          </a:prstGeom>
          <a:ln w="28575">
            <a:solidFill>
              <a:srgbClr val="325C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ángulo redondeado 42"/>
          <p:cNvSpPr/>
          <p:nvPr/>
        </p:nvSpPr>
        <p:spPr>
          <a:xfrm>
            <a:off x="2703795" y="1933133"/>
            <a:ext cx="2506284" cy="409074"/>
          </a:xfrm>
          <a:prstGeom prst="roundRect">
            <a:avLst>
              <a:gd name="adj" fmla="val 7220"/>
            </a:avLst>
          </a:prstGeom>
          <a:solidFill>
            <a:srgbClr val="94A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dirty="0">
                <a:latin typeface="Calibri" panose="020F0502020204030204" pitchFamily="34" charset="0"/>
                <a:cs typeface="Arial" pitchFamily="34" charset="0"/>
              </a:rPr>
              <a:t>Matriz de </a:t>
            </a:r>
            <a:r>
              <a:rPr lang="es-MX" sz="1200" dirty="0" smtClean="0">
                <a:latin typeface="Calibri" panose="020F0502020204030204" pitchFamily="34" charset="0"/>
                <a:cs typeface="Arial" pitchFamily="34" charset="0"/>
              </a:rPr>
              <a:t>indicadores de Resultados</a:t>
            </a:r>
            <a:endParaRPr lang="es-MX" sz="1200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3" name="Rectángulo redondeado 52"/>
          <p:cNvSpPr/>
          <p:nvPr/>
        </p:nvSpPr>
        <p:spPr>
          <a:xfrm>
            <a:off x="2688009" y="2423140"/>
            <a:ext cx="2506284" cy="770656"/>
          </a:xfrm>
          <a:prstGeom prst="roundRect">
            <a:avLst>
              <a:gd name="adj" fmla="val 7220"/>
            </a:avLst>
          </a:prstGeom>
          <a:solidFill>
            <a:srgbClr val="94A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dirty="0">
                <a:latin typeface="Calibri" panose="020F0502020204030204" pitchFamily="34" charset="0"/>
                <a:cs typeface="Arial" pitchFamily="34" charset="0"/>
              </a:rPr>
              <a:t>Avance en las metas de los indicadores respecto del ejercicio de los recursos </a:t>
            </a:r>
            <a:r>
              <a:rPr lang="es-MX" sz="1200" dirty="0" smtClean="0">
                <a:latin typeface="Calibri" panose="020F0502020204030204" pitchFamily="34" charset="0"/>
                <a:cs typeface="Arial" pitchFamily="34" charset="0"/>
              </a:rPr>
              <a:t>asignados para le logro de </a:t>
            </a:r>
            <a:r>
              <a:rPr lang="es-MX" sz="1200" dirty="0">
                <a:latin typeface="Calibri" panose="020F0502020204030204" pitchFamily="34" charset="0"/>
                <a:cs typeface="Arial" pitchFamily="34" charset="0"/>
              </a:rPr>
              <a:t>objetivos </a:t>
            </a:r>
          </a:p>
        </p:txBody>
      </p:sp>
      <p:sp>
        <p:nvSpPr>
          <p:cNvPr id="88" name="Abrir llave 87"/>
          <p:cNvSpPr/>
          <p:nvPr/>
        </p:nvSpPr>
        <p:spPr>
          <a:xfrm rot="10800000">
            <a:off x="5315638" y="1356943"/>
            <a:ext cx="256939" cy="1829221"/>
          </a:xfrm>
          <a:prstGeom prst="leftBrace">
            <a:avLst>
              <a:gd name="adj1" fmla="val 27767"/>
              <a:gd name="adj2" fmla="val 4962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2" name="Rectángulo redondeado 91"/>
          <p:cNvSpPr/>
          <p:nvPr/>
        </p:nvSpPr>
        <p:spPr>
          <a:xfrm>
            <a:off x="4581961" y="7020251"/>
            <a:ext cx="1556042" cy="406217"/>
          </a:xfrm>
          <a:prstGeom prst="roundRect">
            <a:avLst>
              <a:gd name="adj" fmla="val 7220"/>
            </a:avLst>
          </a:prstGeom>
          <a:solidFill>
            <a:srgbClr val="487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altLang="es-MX" sz="1400" dirty="0">
                <a:latin typeface="Arial" pitchFamily="34" charset="0"/>
                <a:cs typeface="Arial" pitchFamily="34" charset="0"/>
              </a:rPr>
              <a:t>Objetivos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2352773" y="7539319"/>
            <a:ext cx="1414584" cy="305196"/>
          </a:xfrm>
          <a:prstGeom prst="roundRect">
            <a:avLst>
              <a:gd name="adj" fmla="val 7220"/>
            </a:avLst>
          </a:prstGeom>
          <a:solidFill>
            <a:srgbClr val="94A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>
                <a:latin typeface="Arial" pitchFamily="34" charset="0"/>
                <a:cs typeface="Arial" pitchFamily="34" charset="0"/>
              </a:rPr>
              <a:t>Estrategias</a:t>
            </a:r>
            <a:endParaRPr lang="es-ES_tradnl" alt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5533950" y="7565097"/>
            <a:ext cx="1420114" cy="305196"/>
          </a:xfrm>
          <a:prstGeom prst="roundRect">
            <a:avLst>
              <a:gd name="adj" fmla="val 7220"/>
            </a:avLst>
          </a:prstGeom>
          <a:solidFill>
            <a:srgbClr val="94A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Indicadores</a:t>
            </a:r>
            <a:endParaRPr lang="es-ES_tradnl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3945398" y="7549437"/>
            <a:ext cx="1414584" cy="305196"/>
          </a:xfrm>
          <a:prstGeom prst="roundRect">
            <a:avLst>
              <a:gd name="adj" fmla="val 7220"/>
            </a:avLst>
          </a:prstGeom>
          <a:solidFill>
            <a:srgbClr val="94A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Líneas de acción</a:t>
            </a:r>
            <a:endParaRPr lang="es-ES_tradnl" alt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ángulo redondeado 26"/>
          <p:cNvSpPr/>
          <p:nvPr/>
        </p:nvSpPr>
        <p:spPr>
          <a:xfrm>
            <a:off x="7128032" y="7549437"/>
            <a:ext cx="1420114" cy="305196"/>
          </a:xfrm>
          <a:prstGeom prst="roundRect">
            <a:avLst>
              <a:gd name="adj" fmla="val 7220"/>
            </a:avLst>
          </a:prstGeom>
          <a:solidFill>
            <a:srgbClr val="94A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 smtClean="0">
                <a:latin typeface="Arial" pitchFamily="34" charset="0"/>
                <a:cs typeface="Arial" pitchFamily="34" charset="0"/>
              </a:rPr>
              <a:t>Metas</a:t>
            </a:r>
            <a:endParaRPr lang="es-ES_tradnl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5693922" y="1841735"/>
            <a:ext cx="2812618" cy="309697"/>
          </a:xfrm>
          <a:prstGeom prst="rect">
            <a:avLst/>
          </a:prstGeom>
          <a:solidFill>
            <a:srgbClr val="D4DE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>
                <a:latin typeface="Calibri" panose="020F0502020204030204" pitchFamily="34" charset="0"/>
              </a:rPr>
              <a:t>Monitoreo de indicadores/metas</a:t>
            </a:r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5714103" y="2760651"/>
            <a:ext cx="2815470" cy="420341"/>
          </a:xfrm>
          <a:prstGeom prst="rect">
            <a:avLst/>
          </a:prstGeom>
          <a:solidFill>
            <a:srgbClr val="D4DE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>
                <a:latin typeface="Calibri" panose="020F0502020204030204" pitchFamily="34" charset="0"/>
              </a:rPr>
              <a:t>Análisis y corrección al incumplimiento de la ejecución</a:t>
            </a:r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31" name="Abrir llave 30"/>
          <p:cNvSpPr/>
          <p:nvPr/>
        </p:nvSpPr>
        <p:spPr>
          <a:xfrm rot="16200000">
            <a:off x="5184960" y="-198151"/>
            <a:ext cx="190651" cy="7078230"/>
          </a:xfrm>
          <a:prstGeom prst="leftBrace">
            <a:avLst>
              <a:gd name="adj1" fmla="val 27767"/>
              <a:gd name="adj2" fmla="val 49621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3250757" y="4650304"/>
            <a:ext cx="3992103" cy="495891"/>
          </a:xfrm>
          <a:prstGeom prst="rect">
            <a:avLst/>
          </a:prstGeom>
          <a:solidFill>
            <a:schemeClr val="bg1"/>
          </a:solidFill>
          <a:ln w="38100">
            <a:solidFill>
              <a:srgbClr val="325C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400" dirty="0" smtClean="0">
                <a:latin typeface="Calibri" panose="020F0502020204030204" pitchFamily="34" charset="0"/>
              </a:rPr>
              <a:t>Información del desempeño de los Programas presupuestarios </a:t>
            </a:r>
            <a:endParaRPr lang="es-ES" sz="1400" dirty="0">
              <a:latin typeface="Calibri" panose="020F0502020204030204" pitchFamily="34" charset="0"/>
            </a:endParaRPr>
          </a:p>
        </p:txBody>
      </p:sp>
      <p:sp>
        <p:nvSpPr>
          <p:cNvPr id="44" name="Rectángulo redondeado 43"/>
          <p:cNvSpPr/>
          <p:nvPr/>
        </p:nvSpPr>
        <p:spPr>
          <a:xfrm>
            <a:off x="2906321" y="7973390"/>
            <a:ext cx="4894820" cy="305196"/>
          </a:xfrm>
          <a:prstGeom prst="roundRect">
            <a:avLst>
              <a:gd name="adj" fmla="val 7220"/>
            </a:avLst>
          </a:prstGeom>
          <a:solidFill>
            <a:srgbClr val="008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altLang="es-MX" sz="1200" dirty="0" smtClean="0">
                <a:latin typeface="Arial" pitchFamily="34" charset="0"/>
                <a:cs typeface="Arial" pitchFamily="34" charset="0"/>
              </a:rPr>
              <a:t>Programas presupuestarios</a:t>
            </a:r>
            <a:endParaRPr lang="es-ES_tradnl" alt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ángulo redondeado 45"/>
          <p:cNvSpPr/>
          <p:nvPr/>
        </p:nvSpPr>
        <p:spPr>
          <a:xfrm>
            <a:off x="3682118" y="8381683"/>
            <a:ext cx="3343227" cy="305196"/>
          </a:xfrm>
          <a:prstGeom prst="roundRect">
            <a:avLst>
              <a:gd name="adj" fmla="val 722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altLang="es-MX" sz="1200" dirty="0" smtClean="0">
                <a:latin typeface="Arial" pitchFamily="34" charset="0"/>
                <a:cs typeface="Arial" pitchFamily="34" charset="0"/>
              </a:rPr>
              <a:t>Matriz de Indicadores para Resultados</a:t>
            </a:r>
            <a:endParaRPr lang="es-ES_tradnl" alt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5715529" y="2257590"/>
            <a:ext cx="2812618" cy="404451"/>
          </a:xfrm>
          <a:prstGeom prst="rect">
            <a:avLst/>
          </a:prstGeom>
          <a:solidFill>
            <a:srgbClr val="D4DE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>
                <a:latin typeface="Calibri" panose="020F0502020204030204" pitchFamily="34" charset="0"/>
              </a:rPr>
              <a:t>Mecanismos de reporte de alerta del seguimiento</a:t>
            </a:r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34" name="Rectángulo redondeado 33"/>
          <p:cNvSpPr/>
          <p:nvPr/>
        </p:nvSpPr>
        <p:spPr>
          <a:xfrm>
            <a:off x="2688009" y="5392597"/>
            <a:ext cx="4894820" cy="760819"/>
          </a:xfrm>
          <a:prstGeom prst="roundRect">
            <a:avLst>
              <a:gd name="adj" fmla="val 7220"/>
            </a:avLst>
          </a:prstGeom>
          <a:solidFill>
            <a:srgbClr val="008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altLang="es-MX" sz="1600" b="1" dirty="0" smtClean="0">
                <a:latin typeface="Calibri" panose="020F0502020204030204" pitchFamily="34" charset="0"/>
                <a:cs typeface="Arial" pitchFamily="34" charset="0"/>
              </a:rPr>
              <a:t>Uso de la información del desempeño para la Planeación; Programación y Presupuestación.</a:t>
            </a:r>
            <a:endParaRPr lang="es-ES_tradnl" altLang="es-MX" sz="16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5" name="Redondear rectángulo de esquina diagonal 34"/>
          <p:cNvSpPr/>
          <p:nvPr/>
        </p:nvSpPr>
        <p:spPr>
          <a:xfrm>
            <a:off x="1517842" y="4351721"/>
            <a:ext cx="1542223" cy="790503"/>
          </a:xfrm>
          <a:prstGeom prst="round2DiagRect">
            <a:avLst>
              <a:gd name="adj1" fmla="val 21997"/>
              <a:gd name="adj2" fmla="val 0"/>
            </a:avLst>
          </a:prstGeom>
          <a:solidFill>
            <a:srgbClr val="D4DE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Los resultados de los indicadores se difunden a la ciudadanía</a:t>
            </a:r>
            <a:endParaRPr lang="es-MX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6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430640"/>
            <a:ext cx="8229600" cy="830997"/>
          </a:xfrm>
        </p:spPr>
        <p:txBody>
          <a:bodyPr/>
          <a:lstStyle/>
          <a:p>
            <a:r>
              <a:rPr lang="es-MX" sz="2400" dirty="0">
                <a:latin typeface="Calibri" panose="020F0502020204030204" pitchFamily="34" charset="0"/>
              </a:rPr>
              <a:t>PROCESO PbR ENTIDADES </a:t>
            </a:r>
            <a:r>
              <a:rPr lang="es-MX" sz="2400" dirty="0" smtClean="0">
                <a:latin typeface="Calibri" panose="020F0502020204030204" pitchFamily="34" charset="0"/>
              </a:rPr>
              <a:t>FEDERATIVAS, MUNICIPIOS Y DTCDMX </a:t>
            </a:r>
            <a:endParaRPr lang="es-MX" sz="2400" dirty="0">
              <a:latin typeface="Calibri" panose="020F05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BD533-1023-4B0B-872A-BF5671FA3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ctágono 7"/>
          <p:cNvSpPr/>
          <p:nvPr/>
        </p:nvSpPr>
        <p:spPr>
          <a:xfrm>
            <a:off x="457200" y="1686730"/>
            <a:ext cx="1689304" cy="919447"/>
          </a:xfrm>
          <a:prstGeom prst="octagon">
            <a:avLst>
              <a:gd name="adj" fmla="val 20403"/>
            </a:avLst>
          </a:prstGeom>
          <a:ln w="28575">
            <a:solidFill>
              <a:srgbClr val="325C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Evaluación</a:t>
            </a:r>
          </a:p>
        </p:txBody>
      </p:sp>
      <p:cxnSp>
        <p:nvCxnSpPr>
          <p:cNvPr id="13" name="21 Conector angular"/>
          <p:cNvCxnSpPr>
            <a:stCxn id="8" idx="0"/>
            <a:endCxn id="43" idx="1"/>
          </p:cNvCxnSpPr>
          <p:nvPr/>
        </p:nvCxnSpPr>
        <p:spPr>
          <a:xfrm>
            <a:off x="2146504" y="1874325"/>
            <a:ext cx="541505" cy="208197"/>
          </a:xfrm>
          <a:prstGeom prst="bentConnector3">
            <a:avLst>
              <a:gd name="adj1" fmla="val 50000"/>
            </a:avLst>
          </a:prstGeom>
          <a:ln w="28575">
            <a:solidFill>
              <a:srgbClr val="325C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21 Conector angular"/>
          <p:cNvCxnSpPr>
            <a:stCxn id="8" idx="7"/>
            <a:endCxn id="6" idx="1"/>
          </p:cNvCxnSpPr>
          <p:nvPr/>
        </p:nvCxnSpPr>
        <p:spPr>
          <a:xfrm rot="5400000" flipH="1" flipV="1">
            <a:off x="2268097" y="1266818"/>
            <a:ext cx="110724" cy="729100"/>
          </a:xfrm>
          <a:prstGeom prst="bentConnector2">
            <a:avLst/>
          </a:prstGeom>
          <a:ln w="28575">
            <a:solidFill>
              <a:srgbClr val="325C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819768" y="3691782"/>
            <a:ext cx="4165207" cy="818195"/>
          </a:xfrm>
          <a:prstGeom prst="rect">
            <a:avLst/>
          </a:prstGeom>
          <a:solidFill>
            <a:schemeClr val="bg1"/>
          </a:solidFill>
          <a:ln w="38100">
            <a:solidFill>
              <a:srgbClr val="325C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800" dirty="0" smtClean="0">
                <a:latin typeface="Calibri" panose="020F0502020204030204" pitchFamily="34" charset="0"/>
              </a:rPr>
              <a:t>Unidad especializada para la coordinación de evaluaciones a Programas presupuestarios (estatal/municipal</a:t>
            </a:r>
            <a:r>
              <a:rPr lang="es-ES" sz="1800" dirty="0">
                <a:latin typeface="Calibri" panose="020F0502020204030204" pitchFamily="34" charset="0"/>
              </a:rPr>
              <a:t>) </a:t>
            </a: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5714102" y="2058103"/>
            <a:ext cx="2812619" cy="287143"/>
          </a:xfrm>
          <a:prstGeom prst="rect">
            <a:avLst/>
          </a:prstGeom>
          <a:solidFill>
            <a:srgbClr val="D4DE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>
                <a:latin typeface="Calibri" panose="020F0502020204030204" pitchFamily="34" charset="0"/>
              </a:rPr>
              <a:t>Evaluación objetiva hecha por expertos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2688009" y="1368334"/>
            <a:ext cx="2506284" cy="415344"/>
          </a:xfrm>
          <a:prstGeom prst="roundRect">
            <a:avLst>
              <a:gd name="adj" fmla="val 7220"/>
            </a:avLst>
          </a:prstGeom>
          <a:solidFill>
            <a:srgbClr val="94A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latin typeface="Calibri" panose="020F0502020204030204" pitchFamily="34" charset="0"/>
                <a:cs typeface="Arial" pitchFamily="34" charset="0"/>
              </a:rPr>
              <a:t>¿Se cumple con los objetivos y metas?</a:t>
            </a:r>
            <a:endParaRPr lang="es-MX" sz="1400" dirty="0">
              <a:latin typeface="Calibri" panose="020F0502020204030204" pitchFamily="34" charset="0"/>
              <a:cs typeface="Arial" pitchFamily="34" charset="0"/>
            </a:endParaRPr>
          </a:p>
        </p:txBody>
      </p:sp>
      <p:cxnSp>
        <p:nvCxnSpPr>
          <p:cNvPr id="45" name="21 Conector angular"/>
          <p:cNvCxnSpPr>
            <a:stCxn id="8" idx="1"/>
            <a:endCxn id="53" idx="1"/>
          </p:cNvCxnSpPr>
          <p:nvPr/>
        </p:nvCxnSpPr>
        <p:spPr>
          <a:xfrm>
            <a:off x="2146504" y="2418582"/>
            <a:ext cx="541505" cy="140764"/>
          </a:xfrm>
          <a:prstGeom prst="bentConnector3">
            <a:avLst>
              <a:gd name="adj1" fmla="val 50000"/>
            </a:avLst>
          </a:prstGeom>
          <a:ln w="28575">
            <a:solidFill>
              <a:srgbClr val="325C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ángulo redondeado 42"/>
          <p:cNvSpPr/>
          <p:nvPr/>
        </p:nvSpPr>
        <p:spPr>
          <a:xfrm>
            <a:off x="2688009" y="1884138"/>
            <a:ext cx="2506284" cy="396768"/>
          </a:xfrm>
          <a:prstGeom prst="roundRect">
            <a:avLst>
              <a:gd name="adj" fmla="val 7220"/>
            </a:avLst>
          </a:prstGeom>
          <a:solidFill>
            <a:srgbClr val="94A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>
                <a:latin typeface="Calibri" panose="020F0502020204030204" pitchFamily="34" charset="0"/>
                <a:cs typeface="Arial" pitchFamily="34" charset="0"/>
              </a:rPr>
              <a:t>¿La intervención ha sido pertinente?</a:t>
            </a:r>
          </a:p>
        </p:txBody>
      </p:sp>
      <p:sp>
        <p:nvSpPr>
          <p:cNvPr id="53" name="Rectángulo redondeado 52"/>
          <p:cNvSpPr/>
          <p:nvPr/>
        </p:nvSpPr>
        <p:spPr>
          <a:xfrm>
            <a:off x="2688009" y="2380448"/>
            <a:ext cx="2506284" cy="357796"/>
          </a:xfrm>
          <a:prstGeom prst="roundRect">
            <a:avLst>
              <a:gd name="adj" fmla="val 7220"/>
            </a:avLst>
          </a:prstGeom>
          <a:solidFill>
            <a:srgbClr val="94A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>
                <a:latin typeface="Calibri" panose="020F0502020204030204" pitchFamily="34" charset="0"/>
                <a:cs typeface="Arial" pitchFamily="34" charset="0"/>
              </a:rPr>
              <a:t>¿Qué efectos tenemos?</a:t>
            </a:r>
          </a:p>
        </p:txBody>
      </p:sp>
      <p:sp>
        <p:nvSpPr>
          <p:cNvPr id="88" name="Abrir llave 87"/>
          <p:cNvSpPr/>
          <p:nvPr/>
        </p:nvSpPr>
        <p:spPr>
          <a:xfrm rot="10800000">
            <a:off x="5357737" y="1356942"/>
            <a:ext cx="214839" cy="1905389"/>
          </a:xfrm>
          <a:prstGeom prst="leftBrace">
            <a:avLst>
              <a:gd name="adj1" fmla="val 27767"/>
              <a:gd name="adj2" fmla="val 4962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5714104" y="1714268"/>
            <a:ext cx="2812618" cy="279455"/>
          </a:xfrm>
          <a:prstGeom prst="rect">
            <a:avLst/>
          </a:prstGeom>
          <a:solidFill>
            <a:srgbClr val="D4DE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sz="1150" dirty="0" smtClean="0">
                <a:latin typeface="Calibri" panose="020F0502020204030204" pitchFamily="34" charset="0"/>
              </a:rPr>
              <a:t>Definición metodológica de la evaluaciones</a:t>
            </a:r>
            <a:endParaRPr lang="es-ES" sz="1150" dirty="0">
              <a:latin typeface="Calibri" panose="020F0502020204030204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5693922" y="2901857"/>
            <a:ext cx="2815470" cy="420341"/>
          </a:xfrm>
          <a:prstGeom prst="rect">
            <a:avLst/>
          </a:prstGeom>
          <a:solidFill>
            <a:srgbClr val="D4DE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>
                <a:latin typeface="Calibri" panose="020F0502020204030204" pitchFamily="34" charset="0"/>
              </a:rPr>
              <a:t>Mecanismos de seguimiento a recomendaciones</a:t>
            </a:r>
          </a:p>
        </p:txBody>
      </p:sp>
      <p:sp>
        <p:nvSpPr>
          <p:cNvPr id="31" name="Abrir llave 30"/>
          <p:cNvSpPr/>
          <p:nvPr/>
        </p:nvSpPr>
        <p:spPr>
          <a:xfrm rot="16200000">
            <a:off x="5151482" y="-78360"/>
            <a:ext cx="190651" cy="7078230"/>
          </a:xfrm>
          <a:prstGeom prst="leftBrace">
            <a:avLst>
              <a:gd name="adj1" fmla="val 27767"/>
              <a:gd name="adj2" fmla="val 49621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3704583" y="4676127"/>
            <a:ext cx="2818221" cy="495891"/>
          </a:xfrm>
          <a:prstGeom prst="rect">
            <a:avLst/>
          </a:prstGeom>
          <a:solidFill>
            <a:schemeClr val="bg1"/>
          </a:solidFill>
          <a:ln w="38100">
            <a:solidFill>
              <a:srgbClr val="325C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>
                <a:latin typeface="Calibri" panose="020F0502020204030204" pitchFamily="34" charset="0"/>
              </a:rPr>
              <a:t>Resultados de las evaluaciones </a:t>
            </a:r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5715529" y="1363153"/>
            <a:ext cx="2812618" cy="282855"/>
          </a:xfrm>
          <a:prstGeom prst="rect">
            <a:avLst/>
          </a:prstGeom>
          <a:solidFill>
            <a:srgbClr val="D4DE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 smtClean="0">
                <a:latin typeface="Calibri" panose="020F0502020204030204" pitchFamily="34" charset="0"/>
              </a:rPr>
              <a:t>Identificar </a:t>
            </a:r>
            <a:r>
              <a:rPr lang="es-MX" dirty="0">
                <a:latin typeface="Calibri" panose="020F0502020204030204" pitchFamily="34" charset="0"/>
              </a:rPr>
              <a:t>las necesidades de evaluación</a:t>
            </a:r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34" name="Rectángulo redondeado 33"/>
          <p:cNvSpPr/>
          <p:nvPr/>
        </p:nvSpPr>
        <p:spPr>
          <a:xfrm>
            <a:off x="1198859" y="5404314"/>
            <a:ext cx="4158879" cy="760819"/>
          </a:xfrm>
          <a:prstGeom prst="roundRect">
            <a:avLst>
              <a:gd name="adj" fmla="val 7220"/>
            </a:avLst>
          </a:prstGeom>
          <a:solidFill>
            <a:srgbClr val="008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altLang="es-MX" sz="1600" b="1" dirty="0" smtClean="0">
                <a:latin typeface="Calibri" panose="020F0502020204030204" pitchFamily="34" charset="0"/>
                <a:cs typeface="Arial" pitchFamily="34" charset="0"/>
              </a:rPr>
              <a:t>Uso de resultados de las evaluaciones para la Planeación; Programación y Presupuestación.</a:t>
            </a:r>
            <a:endParaRPr lang="es-ES_tradnl" altLang="es-MX" sz="16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5" name="Redondear rectángulo de esquina diagonal 34"/>
          <p:cNvSpPr/>
          <p:nvPr/>
        </p:nvSpPr>
        <p:spPr>
          <a:xfrm>
            <a:off x="349897" y="4075751"/>
            <a:ext cx="2067359" cy="997144"/>
          </a:xfrm>
          <a:prstGeom prst="round2DiagRect">
            <a:avLst>
              <a:gd name="adj1" fmla="val 21997"/>
              <a:gd name="adj2" fmla="val 0"/>
            </a:avLst>
          </a:prstGeom>
          <a:solidFill>
            <a:srgbClr val="D4DE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Los resultados de las evaluaciones y el seguimiento a las recomendaciones se difunden a la ciudadanía</a:t>
            </a:r>
            <a:endParaRPr lang="es-MX" sz="13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21 Conector angular"/>
          <p:cNvCxnSpPr>
            <a:stCxn id="8" idx="2"/>
            <a:endCxn id="38" idx="1"/>
          </p:cNvCxnSpPr>
          <p:nvPr/>
        </p:nvCxnSpPr>
        <p:spPr>
          <a:xfrm rot="16200000" flipH="1">
            <a:off x="2117028" y="2448058"/>
            <a:ext cx="421161" cy="737398"/>
          </a:xfrm>
          <a:prstGeom prst="bentConnector2">
            <a:avLst/>
          </a:prstGeom>
          <a:ln w="28575">
            <a:solidFill>
              <a:srgbClr val="325C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ángulo redondeado 37"/>
          <p:cNvSpPr/>
          <p:nvPr/>
        </p:nvSpPr>
        <p:spPr>
          <a:xfrm>
            <a:off x="2696307" y="2848440"/>
            <a:ext cx="2506284" cy="357796"/>
          </a:xfrm>
          <a:prstGeom prst="roundRect">
            <a:avLst>
              <a:gd name="adj" fmla="val 7220"/>
            </a:avLst>
          </a:prstGeom>
          <a:solidFill>
            <a:srgbClr val="94A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>
                <a:latin typeface="Calibri" panose="020F0502020204030204" pitchFamily="34" charset="0"/>
                <a:cs typeface="Arial" pitchFamily="34" charset="0"/>
              </a:rPr>
              <a:t>¿Cómo podemos mejorar?</a:t>
            </a: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5714102" y="2414104"/>
            <a:ext cx="2812619" cy="426869"/>
          </a:xfrm>
          <a:prstGeom prst="rect">
            <a:avLst/>
          </a:prstGeom>
          <a:solidFill>
            <a:srgbClr val="D4DE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>
                <a:latin typeface="Calibri" panose="020F0502020204030204" pitchFamily="34" charset="0"/>
              </a:rPr>
              <a:t>Metodología para implementar acciones correctivas</a:t>
            </a:r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7347857" y="4174782"/>
            <a:ext cx="1632631" cy="670390"/>
          </a:xfrm>
          <a:prstGeom prst="rect">
            <a:avLst/>
          </a:prstGeom>
          <a:solidFill>
            <a:schemeClr val="bg1"/>
          </a:solidFill>
          <a:ln w="38100">
            <a:solidFill>
              <a:srgbClr val="325C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200" dirty="0">
                <a:latin typeface="Calibri" panose="020F0502020204030204" pitchFamily="34" charset="0"/>
              </a:rPr>
              <a:t>Organismo </a:t>
            </a:r>
            <a:r>
              <a:rPr lang="es-ES" sz="1200" dirty="0" smtClean="0">
                <a:latin typeface="Calibri" panose="020F0502020204030204" pitchFamily="34" charset="0"/>
              </a:rPr>
              <a:t>fiscalizador interno</a:t>
            </a:r>
            <a:r>
              <a:rPr lang="es-ES" sz="1200" dirty="0">
                <a:latin typeface="Calibri" panose="020F0502020204030204" pitchFamily="34" charset="0"/>
              </a:rPr>
              <a:t> </a:t>
            </a:r>
            <a:r>
              <a:rPr lang="es-ES" sz="1200" dirty="0" smtClean="0">
                <a:latin typeface="Calibri" panose="020F0502020204030204" pitchFamily="34" charset="0"/>
              </a:rPr>
              <a:t> (</a:t>
            </a:r>
            <a:r>
              <a:rPr lang="es-ES" sz="1200" dirty="0">
                <a:latin typeface="Calibri" panose="020F0502020204030204" pitchFamily="34" charset="0"/>
              </a:rPr>
              <a:t>estatal/municipal</a:t>
            </a:r>
            <a:r>
              <a:rPr lang="es-ES" sz="1200" dirty="0" smtClean="0">
                <a:latin typeface="Calibri" panose="020F0502020204030204" pitchFamily="34" charset="0"/>
              </a:rPr>
              <a:t>)</a:t>
            </a:r>
            <a:endParaRPr lang="es-ES" sz="1200" dirty="0">
              <a:latin typeface="Calibri" panose="020F0502020204030204" pitchFamily="34" charset="0"/>
            </a:endParaRPr>
          </a:p>
        </p:txBody>
      </p:sp>
      <p:sp>
        <p:nvSpPr>
          <p:cNvPr id="41" name="Rectángulo redondeado 40"/>
          <p:cNvSpPr/>
          <p:nvPr/>
        </p:nvSpPr>
        <p:spPr>
          <a:xfrm>
            <a:off x="5572577" y="5392673"/>
            <a:ext cx="3266386" cy="760819"/>
          </a:xfrm>
          <a:prstGeom prst="roundRect">
            <a:avLst>
              <a:gd name="adj" fmla="val 7220"/>
            </a:avLst>
          </a:prstGeom>
          <a:solidFill>
            <a:srgbClr val="008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altLang="es-MX" sz="1600" b="1" dirty="0">
                <a:latin typeface="Calibri" panose="020F0502020204030204" pitchFamily="34" charset="0"/>
                <a:cs typeface="Arial" pitchFamily="34" charset="0"/>
              </a:rPr>
              <a:t>Mejora en la operación de los Programas presupuestarios .</a:t>
            </a:r>
            <a:endParaRPr lang="es-ES_tradnl" altLang="es-MX" sz="1600" b="1" dirty="0"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00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430640"/>
            <a:ext cx="8229600" cy="830997"/>
          </a:xfrm>
        </p:spPr>
        <p:txBody>
          <a:bodyPr/>
          <a:lstStyle/>
          <a:p>
            <a:r>
              <a:rPr lang="es-MX" sz="2400" dirty="0">
                <a:latin typeface="Calibri" panose="020F0502020204030204" pitchFamily="34" charset="0"/>
              </a:rPr>
              <a:t>PROCESO PbR ENTIDADES </a:t>
            </a:r>
            <a:r>
              <a:rPr lang="es-MX" sz="2400" dirty="0" smtClean="0">
                <a:latin typeface="Calibri" panose="020F0502020204030204" pitchFamily="34" charset="0"/>
              </a:rPr>
              <a:t>FEDERATIVAS, MUNICIPIOS Y DTCDMX </a:t>
            </a:r>
            <a:endParaRPr lang="es-MX" sz="2400" dirty="0">
              <a:latin typeface="Calibri" panose="020F05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BD533-1023-4B0B-872A-BF5671FA3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ctágono 7"/>
          <p:cNvSpPr/>
          <p:nvPr/>
        </p:nvSpPr>
        <p:spPr>
          <a:xfrm>
            <a:off x="349897" y="1686730"/>
            <a:ext cx="1796607" cy="919447"/>
          </a:xfrm>
          <a:prstGeom prst="octagon">
            <a:avLst>
              <a:gd name="adj" fmla="val 20403"/>
            </a:avLst>
          </a:prstGeom>
          <a:ln w="28575">
            <a:solidFill>
              <a:srgbClr val="325C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Rendición de </a:t>
            </a:r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cuentas</a:t>
            </a:r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cxnSp>
        <p:nvCxnSpPr>
          <p:cNvPr id="13" name="21 Conector angular"/>
          <p:cNvCxnSpPr>
            <a:stCxn id="8" idx="0"/>
            <a:endCxn id="43" idx="1"/>
          </p:cNvCxnSpPr>
          <p:nvPr/>
        </p:nvCxnSpPr>
        <p:spPr>
          <a:xfrm>
            <a:off x="2146504" y="1874325"/>
            <a:ext cx="541505" cy="208197"/>
          </a:xfrm>
          <a:prstGeom prst="bentConnector3">
            <a:avLst>
              <a:gd name="adj1" fmla="val 50000"/>
            </a:avLst>
          </a:prstGeom>
          <a:ln w="28575">
            <a:solidFill>
              <a:srgbClr val="325C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21 Conector angular"/>
          <p:cNvCxnSpPr>
            <a:stCxn id="8" idx="7"/>
            <a:endCxn id="6" idx="1"/>
          </p:cNvCxnSpPr>
          <p:nvPr/>
        </p:nvCxnSpPr>
        <p:spPr>
          <a:xfrm rot="5400000" flipH="1" flipV="1">
            <a:off x="2268097" y="1266818"/>
            <a:ext cx="110724" cy="729100"/>
          </a:xfrm>
          <a:prstGeom prst="bentConnector2">
            <a:avLst/>
          </a:prstGeom>
          <a:ln w="28575">
            <a:solidFill>
              <a:srgbClr val="325C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819768" y="3691782"/>
            <a:ext cx="4165207" cy="818195"/>
          </a:xfrm>
          <a:prstGeom prst="rect">
            <a:avLst/>
          </a:prstGeom>
          <a:solidFill>
            <a:schemeClr val="bg1"/>
          </a:solidFill>
          <a:ln w="38100">
            <a:solidFill>
              <a:srgbClr val="325C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800" dirty="0" smtClean="0">
                <a:latin typeface="Calibri" panose="020F0502020204030204" pitchFamily="34" charset="0"/>
              </a:rPr>
              <a:t>Estrategia de comunicación de información (estatal/municipal</a:t>
            </a:r>
            <a:r>
              <a:rPr lang="es-ES" sz="1800" dirty="0">
                <a:latin typeface="Calibri" panose="020F0502020204030204" pitchFamily="34" charset="0"/>
              </a:rPr>
              <a:t>) 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2688009" y="1368334"/>
            <a:ext cx="2506284" cy="415344"/>
          </a:xfrm>
          <a:prstGeom prst="roundRect">
            <a:avLst>
              <a:gd name="adj" fmla="val 7220"/>
            </a:avLst>
          </a:prstGeom>
          <a:solidFill>
            <a:srgbClr val="94A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latin typeface="Calibri" panose="020F0502020204030204" pitchFamily="34" charset="0"/>
                <a:cs typeface="Arial" pitchFamily="34" charset="0"/>
              </a:rPr>
              <a:t>¿Qué se está haciendo?</a:t>
            </a:r>
            <a:endParaRPr lang="es-MX" sz="1400" dirty="0">
              <a:latin typeface="Calibri" panose="020F0502020204030204" pitchFamily="34" charset="0"/>
              <a:cs typeface="Arial" pitchFamily="34" charset="0"/>
            </a:endParaRPr>
          </a:p>
        </p:txBody>
      </p:sp>
      <p:cxnSp>
        <p:nvCxnSpPr>
          <p:cNvPr id="45" name="21 Conector angular"/>
          <p:cNvCxnSpPr>
            <a:stCxn id="8" idx="1"/>
            <a:endCxn id="53" idx="1"/>
          </p:cNvCxnSpPr>
          <p:nvPr/>
        </p:nvCxnSpPr>
        <p:spPr>
          <a:xfrm>
            <a:off x="2146504" y="2418582"/>
            <a:ext cx="541505" cy="140764"/>
          </a:xfrm>
          <a:prstGeom prst="bentConnector3">
            <a:avLst>
              <a:gd name="adj1" fmla="val 50000"/>
            </a:avLst>
          </a:prstGeom>
          <a:ln w="28575">
            <a:solidFill>
              <a:srgbClr val="325C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ángulo redondeado 42"/>
          <p:cNvSpPr/>
          <p:nvPr/>
        </p:nvSpPr>
        <p:spPr>
          <a:xfrm>
            <a:off x="2688009" y="1884138"/>
            <a:ext cx="2506284" cy="396768"/>
          </a:xfrm>
          <a:prstGeom prst="roundRect">
            <a:avLst>
              <a:gd name="adj" fmla="val 7220"/>
            </a:avLst>
          </a:prstGeom>
          <a:solidFill>
            <a:srgbClr val="94A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>
                <a:latin typeface="Calibri" panose="020F0502020204030204" pitchFamily="34" charset="0"/>
                <a:cs typeface="Arial" pitchFamily="34" charset="0"/>
              </a:rPr>
              <a:t>¿Cómo se hace?</a:t>
            </a:r>
          </a:p>
        </p:txBody>
      </p:sp>
      <p:sp>
        <p:nvSpPr>
          <p:cNvPr id="53" name="Rectángulo redondeado 52"/>
          <p:cNvSpPr/>
          <p:nvPr/>
        </p:nvSpPr>
        <p:spPr>
          <a:xfrm>
            <a:off x="2688009" y="2380448"/>
            <a:ext cx="2514582" cy="357796"/>
          </a:xfrm>
          <a:prstGeom prst="roundRect">
            <a:avLst>
              <a:gd name="adj" fmla="val 7220"/>
            </a:avLst>
          </a:prstGeom>
          <a:solidFill>
            <a:srgbClr val="94A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>
                <a:latin typeface="Calibri" panose="020F0502020204030204" pitchFamily="34" charset="0"/>
                <a:cs typeface="Arial" pitchFamily="34" charset="0"/>
              </a:rPr>
              <a:t>¿Cómo se difunden los resultados?</a:t>
            </a:r>
          </a:p>
        </p:txBody>
      </p:sp>
      <p:sp>
        <p:nvSpPr>
          <p:cNvPr id="88" name="Abrir llave 87"/>
          <p:cNvSpPr/>
          <p:nvPr/>
        </p:nvSpPr>
        <p:spPr>
          <a:xfrm rot="10800000">
            <a:off x="5315638" y="1356943"/>
            <a:ext cx="256939" cy="1829221"/>
          </a:xfrm>
          <a:prstGeom prst="leftBrace">
            <a:avLst>
              <a:gd name="adj1" fmla="val 27767"/>
              <a:gd name="adj2" fmla="val 4962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5721723" y="1756094"/>
            <a:ext cx="2812618" cy="348522"/>
          </a:xfrm>
          <a:prstGeom prst="rect">
            <a:avLst/>
          </a:prstGeom>
          <a:solidFill>
            <a:srgbClr val="D4DE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>
                <a:latin typeface="Calibri" panose="020F0502020204030204" pitchFamily="34" charset="0"/>
              </a:rPr>
              <a:t>Tipo de información que se difunde</a:t>
            </a:r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5709345" y="2757214"/>
            <a:ext cx="2815470" cy="420341"/>
          </a:xfrm>
          <a:prstGeom prst="rect">
            <a:avLst/>
          </a:prstGeom>
          <a:solidFill>
            <a:srgbClr val="D4DE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>
                <a:latin typeface="Calibri" panose="020F0502020204030204" pitchFamily="34" charset="0"/>
              </a:rPr>
              <a:t>Difusión de información del desempeño y de las evaluaciones y del gasto público</a:t>
            </a:r>
          </a:p>
        </p:txBody>
      </p:sp>
      <p:sp>
        <p:nvSpPr>
          <p:cNvPr id="31" name="Abrir llave 30"/>
          <p:cNvSpPr/>
          <p:nvPr/>
        </p:nvSpPr>
        <p:spPr>
          <a:xfrm rot="16200000">
            <a:off x="5151482" y="-78360"/>
            <a:ext cx="190651" cy="7078230"/>
          </a:xfrm>
          <a:prstGeom prst="leftBrace">
            <a:avLst>
              <a:gd name="adj1" fmla="val 27767"/>
              <a:gd name="adj2" fmla="val 49621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2428586" y="4676715"/>
            <a:ext cx="2818221" cy="495891"/>
          </a:xfrm>
          <a:prstGeom prst="rect">
            <a:avLst/>
          </a:prstGeom>
          <a:solidFill>
            <a:schemeClr val="bg1"/>
          </a:solidFill>
          <a:ln w="38100">
            <a:solidFill>
              <a:srgbClr val="325C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400" dirty="0">
                <a:latin typeface="Calibri" panose="020F0502020204030204" pitchFamily="34" charset="0"/>
              </a:rPr>
              <a:t>Gobierno eficiente y abierto</a:t>
            </a: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5715529" y="1363153"/>
            <a:ext cx="2812618" cy="282855"/>
          </a:xfrm>
          <a:prstGeom prst="rect">
            <a:avLst/>
          </a:prstGeom>
          <a:solidFill>
            <a:srgbClr val="D4DE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 smtClean="0">
                <a:latin typeface="Calibri" panose="020F0502020204030204" pitchFamily="34" charset="0"/>
              </a:rPr>
              <a:t>Medios para la difusión de la información</a:t>
            </a:r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34" name="Rectángulo redondeado 33"/>
          <p:cNvSpPr/>
          <p:nvPr/>
        </p:nvSpPr>
        <p:spPr>
          <a:xfrm>
            <a:off x="1198859" y="5404314"/>
            <a:ext cx="4158879" cy="760819"/>
          </a:xfrm>
          <a:prstGeom prst="roundRect">
            <a:avLst>
              <a:gd name="adj" fmla="val 7220"/>
            </a:avLst>
          </a:prstGeom>
          <a:solidFill>
            <a:srgbClr val="008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altLang="es-MX" sz="1400" b="1" dirty="0" smtClean="0">
                <a:latin typeface="Calibri" panose="020F0502020204030204" pitchFamily="34" charset="0"/>
                <a:cs typeface="Arial" pitchFamily="34" charset="0"/>
              </a:rPr>
              <a:t>Informar de los resultados, corregir deficiencias</a:t>
            </a:r>
            <a:r>
              <a:rPr lang="es-MX" altLang="es-MX" sz="1400" b="1" dirty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s-MX" altLang="es-MX" sz="1400" b="1" dirty="0" smtClean="0">
                <a:latin typeface="Calibri" panose="020F0502020204030204" pitchFamily="34" charset="0"/>
                <a:cs typeface="Arial" pitchFamily="34" charset="0"/>
              </a:rPr>
              <a:t>y fiscalización del ejercicio</a:t>
            </a:r>
            <a:endParaRPr lang="es-ES_tradnl" altLang="es-MX" sz="14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cxnSp>
        <p:nvCxnSpPr>
          <p:cNvPr id="36" name="21 Conector angular"/>
          <p:cNvCxnSpPr>
            <a:stCxn id="8" idx="2"/>
            <a:endCxn id="38" idx="1"/>
          </p:cNvCxnSpPr>
          <p:nvPr/>
        </p:nvCxnSpPr>
        <p:spPr>
          <a:xfrm rot="16200000" flipH="1">
            <a:off x="2117028" y="2448058"/>
            <a:ext cx="421161" cy="737398"/>
          </a:xfrm>
          <a:prstGeom prst="bentConnector2">
            <a:avLst/>
          </a:prstGeom>
          <a:ln w="28575">
            <a:solidFill>
              <a:srgbClr val="325C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ángulo redondeado 37"/>
          <p:cNvSpPr/>
          <p:nvPr/>
        </p:nvSpPr>
        <p:spPr>
          <a:xfrm>
            <a:off x="2696307" y="2848440"/>
            <a:ext cx="2506284" cy="357796"/>
          </a:xfrm>
          <a:prstGeom prst="roundRect">
            <a:avLst>
              <a:gd name="adj" fmla="val 7220"/>
            </a:avLst>
          </a:prstGeom>
          <a:solidFill>
            <a:srgbClr val="94A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>
                <a:latin typeface="Calibri" panose="020F0502020204030204" pitchFamily="34" charset="0"/>
                <a:cs typeface="Arial" pitchFamily="34" charset="0"/>
              </a:rPr>
              <a:t>¿Se fomenta la participación ciudadana?</a:t>
            </a: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5712196" y="2207376"/>
            <a:ext cx="2812619" cy="426869"/>
          </a:xfrm>
          <a:prstGeom prst="rect">
            <a:avLst/>
          </a:prstGeom>
          <a:solidFill>
            <a:srgbClr val="D4DE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>
                <a:latin typeface="Calibri" panose="020F0502020204030204" pitchFamily="34" charset="0"/>
              </a:rPr>
              <a:t>Cuenta Pública e Informe de Labores</a:t>
            </a:r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6915515" y="4596593"/>
            <a:ext cx="1632631" cy="670390"/>
          </a:xfrm>
          <a:prstGeom prst="rect">
            <a:avLst/>
          </a:prstGeom>
          <a:solidFill>
            <a:schemeClr val="bg1"/>
          </a:solidFill>
          <a:ln w="38100">
            <a:solidFill>
              <a:srgbClr val="325C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1400" dirty="0">
                <a:latin typeface="Calibri" panose="020F0502020204030204" pitchFamily="34" charset="0"/>
              </a:rPr>
              <a:t>Retroalimentación de la ciudadanía</a:t>
            </a:r>
          </a:p>
        </p:txBody>
      </p:sp>
      <p:sp>
        <p:nvSpPr>
          <p:cNvPr id="41" name="Rectángulo redondeado 40"/>
          <p:cNvSpPr/>
          <p:nvPr/>
        </p:nvSpPr>
        <p:spPr>
          <a:xfrm>
            <a:off x="5721723" y="5392673"/>
            <a:ext cx="3117240" cy="760819"/>
          </a:xfrm>
          <a:prstGeom prst="roundRect">
            <a:avLst>
              <a:gd name="adj" fmla="val 7220"/>
            </a:avLst>
          </a:prstGeom>
          <a:solidFill>
            <a:srgbClr val="008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altLang="es-MX" sz="1400" b="1" dirty="0" smtClean="0">
                <a:latin typeface="Calibri" panose="020F0502020204030204" pitchFamily="34" charset="0"/>
                <a:cs typeface="Arial" pitchFamily="34" charset="0"/>
              </a:rPr>
              <a:t>Participación ciudadana en el PbR-SED</a:t>
            </a:r>
            <a:endParaRPr lang="es-ES_tradnl" altLang="es-MX" sz="14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42" name="Redondear rectángulo de esquina diagonal 41"/>
          <p:cNvSpPr/>
          <p:nvPr/>
        </p:nvSpPr>
        <p:spPr>
          <a:xfrm>
            <a:off x="214520" y="3801943"/>
            <a:ext cx="2067359" cy="997144"/>
          </a:xfrm>
          <a:prstGeom prst="round2DiagRect">
            <a:avLst>
              <a:gd name="adj1" fmla="val 21997"/>
              <a:gd name="adj2" fmla="val 0"/>
            </a:avLst>
          </a:prstGeom>
          <a:solidFill>
            <a:srgbClr val="D4DE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 términos generales la Rendición de Cuentas está presente en todo el proceso</a:t>
            </a:r>
            <a:endParaRPr lang="es-MX" sz="13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66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615306"/>
            <a:ext cx="8229600" cy="461665"/>
          </a:xfrm>
        </p:spPr>
        <p:txBody>
          <a:bodyPr/>
          <a:lstStyle/>
          <a:p>
            <a:r>
              <a:rPr lang="es-MX" sz="2400" dirty="0" smtClean="0">
                <a:latin typeface="Calibri" panose="020F0502020204030204" pitchFamily="34" charset="0"/>
              </a:rPr>
              <a:t>USO DE LA INFORMACIÓN GENERADA EN EL PROCESO DEL </a:t>
            </a:r>
            <a:r>
              <a:rPr lang="es-MX" sz="2400" dirty="0" err="1" smtClean="0">
                <a:latin typeface="Calibri" panose="020F0502020204030204" pitchFamily="34" charset="0"/>
              </a:rPr>
              <a:t>PbR</a:t>
            </a:r>
            <a:endParaRPr lang="es-MX" sz="2400" dirty="0">
              <a:latin typeface="Calibri" panose="020F05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BD533-1023-4B0B-872A-BF5671FA3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ctágono 7"/>
          <p:cNvSpPr/>
          <p:nvPr/>
        </p:nvSpPr>
        <p:spPr>
          <a:xfrm>
            <a:off x="3187537" y="1378664"/>
            <a:ext cx="2655207" cy="1464257"/>
          </a:xfrm>
          <a:prstGeom prst="octagon">
            <a:avLst>
              <a:gd name="adj" fmla="val 12969"/>
            </a:avLst>
          </a:prstGeom>
          <a:ln w="28575">
            <a:solidFill>
              <a:srgbClr val="325C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Mecanismo para cuantificar el desempeño y utilizar la información generada por el PbR-SED</a:t>
            </a:r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cxnSp>
        <p:nvCxnSpPr>
          <p:cNvPr id="14" name="21 Conector angular"/>
          <p:cNvCxnSpPr>
            <a:stCxn id="254" idx="3"/>
            <a:endCxn id="8" idx="4"/>
          </p:cNvCxnSpPr>
          <p:nvPr/>
        </p:nvCxnSpPr>
        <p:spPr>
          <a:xfrm flipV="1">
            <a:off x="2623457" y="2653022"/>
            <a:ext cx="564080" cy="827078"/>
          </a:xfrm>
          <a:prstGeom prst="bentConnector3">
            <a:avLst>
              <a:gd name="adj1" fmla="val 50000"/>
            </a:avLst>
          </a:prstGeom>
          <a:ln w="28575">
            <a:solidFill>
              <a:srgbClr val="325C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redondeado 33"/>
          <p:cNvSpPr/>
          <p:nvPr/>
        </p:nvSpPr>
        <p:spPr>
          <a:xfrm>
            <a:off x="5904632" y="1349232"/>
            <a:ext cx="2782168" cy="749022"/>
          </a:xfrm>
          <a:prstGeom prst="roundRect">
            <a:avLst>
              <a:gd name="adj" fmla="val 7220"/>
            </a:avLst>
          </a:prstGeom>
          <a:solidFill>
            <a:srgbClr val="D4DE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altLang="es-MX" sz="12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Construir un instrumento que </a:t>
            </a:r>
            <a:r>
              <a:rPr lang="es-MX" altLang="es-MX" sz="12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consolide y sintetice la información generada en el proceso PbR-SED</a:t>
            </a:r>
            <a:endParaRPr lang="es-ES_tradnl" altLang="es-MX" sz="125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21 Conector angular"/>
          <p:cNvCxnSpPr>
            <a:stCxn id="258" idx="3"/>
            <a:endCxn id="8" idx="3"/>
          </p:cNvCxnSpPr>
          <p:nvPr/>
        </p:nvCxnSpPr>
        <p:spPr>
          <a:xfrm flipV="1">
            <a:off x="2623457" y="2842921"/>
            <a:ext cx="753979" cy="2488843"/>
          </a:xfrm>
          <a:prstGeom prst="bentConnector2">
            <a:avLst/>
          </a:prstGeom>
          <a:ln w="28575">
            <a:solidFill>
              <a:srgbClr val="325C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3585909" y="3534049"/>
            <a:ext cx="2592763" cy="1756360"/>
          </a:xfrm>
          <a:prstGeom prst="rect">
            <a:avLst/>
          </a:prstGeom>
          <a:solidFill>
            <a:srgbClr val="325C5F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La información del desempeño es un insumo para la elaboración del Presupuesto y asignación de recursos</a:t>
            </a:r>
          </a:p>
        </p:txBody>
      </p:sp>
      <p:cxnSp>
        <p:nvCxnSpPr>
          <p:cNvPr id="110" name="21 Conector angular"/>
          <p:cNvCxnSpPr>
            <a:stCxn id="111" idx="3"/>
            <a:endCxn id="8" idx="5"/>
          </p:cNvCxnSpPr>
          <p:nvPr/>
        </p:nvCxnSpPr>
        <p:spPr>
          <a:xfrm flipV="1">
            <a:off x="2623457" y="1568563"/>
            <a:ext cx="564080" cy="447280"/>
          </a:xfrm>
          <a:prstGeom prst="bentConnector3">
            <a:avLst>
              <a:gd name="adj1" fmla="val 50000"/>
            </a:avLst>
          </a:prstGeom>
          <a:ln w="28575">
            <a:solidFill>
              <a:srgbClr val="325C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ángulo redondeado 110"/>
          <p:cNvSpPr/>
          <p:nvPr/>
        </p:nvSpPr>
        <p:spPr>
          <a:xfrm>
            <a:off x="242132" y="1378664"/>
            <a:ext cx="2381325" cy="1274358"/>
          </a:xfrm>
          <a:prstGeom prst="roundRect">
            <a:avLst>
              <a:gd name="adj" fmla="val 8286"/>
            </a:avLst>
          </a:prstGeom>
          <a:solidFill>
            <a:srgbClr val="94A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MX" sz="1300" b="1" dirty="0" smtClean="0">
                <a:solidFill>
                  <a:prstClr val="white"/>
                </a:solidFill>
                <a:latin typeface="Calibri" panose="020F0502020204030204" pitchFamily="34" charset="0"/>
                <a:cs typeface="Arial" pitchFamily="34" charset="0"/>
              </a:rPr>
              <a:t>Programación y Presupuestación</a:t>
            </a:r>
            <a:r>
              <a:rPr lang="es-MX" sz="1300" b="1" dirty="0">
                <a:solidFill>
                  <a:prstClr val="white"/>
                </a:solidFill>
                <a:latin typeface="Calibri" panose="020F0502020204030204" pitchFamily="34" charset="0"/>
                <a:cs typeface="Arial" pitchFamily="34" charset="0"/>
              </a:rPr>
              <a:t>:</a:t>
            </a:r>
          </a:p>
          <a:p>
            <a:pPr lvl="0"/>
            <a:r>
              <a:rPr lang="es-MX" sz="1300" dirty="0">
                <a:solidFill>
                  <a:prstClr val="white"/>
                </a:solidFill>
                <a:latin typeface="Calibri" panose="020F0502020204030204" pitchFamily="34" charset="0"/>
                <a:cs typeface="Arial" pitchFamily="34" charset="0"/>
              </a:rPr>
              <a:t>Información del ejercicio del Gasto de los Programas </a:t>
            </a:r>
            <a:r>
              <a:rPr lang="es-MX" sz="1300" dirty="0" smtClean="0">
                <a:solidFill>
                  <a:prstClr val="white"/>
                </a:solidFill>
                <a:latin typeface="Calibri" panose="020F0502020204030204" pitchFamily="34" charset="0"/>
                <a:cs typeface="Arial" pitchFamily="34" charset="0"/>
              </a:rPr>
              <a:t>presupuestarios de acuerdo con lo programado y lo ejercido</a:t>
            </a:r>
            <a:endParaRPr lang="es-MX" sz="1300" dirty="0">
              <a:solidFill>
                <a:prstClr val="white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54" name="Rectángulo redondeado 253"/>
          <p:cNvSpPr/>
          <p:nvPr/>
        </p:nvSpPr>
        <p:spPr>
          <a:xfrm>
            <a:off x="242132" y="2760267"/>
            <a:ext cx="2381325" cy="1439665"/>
          </a:xfrm>
          <a:prstGeom prst="roundRect">
            <a:avLst>
              <a:gd name="adj" fmla="val 8286"/>
            </a:avLst>
          </a:prstGeom>
          <a:solidFill>
            <a:srgbClr val="94A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MX" sz="1250" b="1" dirty="0">
                <a:solidFill>
                  <a:prstClr val="white"/>
                </a:solidFill>
                <a:latin typeface="Calibri" panose="020F0502020204030204" pitchFamily="34" charset="0"/>
                <a:cs typeface="Arial" pitchFamily="34" charset="0"/>
              </a:rPr>
              <a:t>Seguimiento:</a:t>
            </a:r>
          </a:p>
          <a:p>
            <a:pPr lvl="0"/>
            <a:r>
              <a:rPr lang="es-MX" sz="1250" dirty="0">
                <a:solidFill>
                  <a:prstClr val="white"/>
                </a:solidFill>
                <a:latin typeface="Calibri" panose="020F0502020204030204" pitchFamily="34" charset="0"/>
                <a:cs typeface="Arial" pitchFamily="34" charset="0"/>
              </a:rPr>
              <a:t>Información de la </a:t>
            </a:r>
            <a:r>
              <a:rPr lang="es-MX" sz="1250" dirty="0" smtClean="0">
                <a:solidFill>
                  <a:prstClr val="white"/>
                </a:solidFill>
                <a:latin typeface="Calibri" panose="020F0502020204030204" pitchFamily="34" charset="0"/>
                <a:cs typeface="Arial" pitchFamily="34" charset="0"/>
              </a:rPr>
              <a:t>Matriz </a:t>
            </a:r>
            <a:r>
              <a:rPr lang="es-MX" sz="1250" dirty="0">
                <a:solidFill>
                  <a:prstClr val="white"/>
                </a:solidFill>
                <a:latin typeface="Calibri" panose="020F0502020204030204" pitchFamily="34" charset="0"/>
                <a:cs typeface="Arial" pitchFamily="34" charset="0"/>
              </a:rPr>
              <a:t>de </a:t>
            </a:r>
            <a:r>
              <a:rPr lang="es-MX" sz="1250" dirty="0" smtClean="0">
                <a:solidFill>
                  <a:prstClr val="white"/>
                </a:solidFill>
                <a:latin typeface="Calibri" panose="020F0502020204030204" pitchFamily="34" charset="0"/>
                <a:cs typeface="Arial" pitchFamily="34" charset="0"/>
              </a:rPr>
              <a:t>Indicadores para </a:t>
            </a:r>
            <a:r>
              <a:rPr lang="es-MX" sz="1250" dirty="0">
                <a:solidFill>
                  <a:prstClr val="white"/>
                </a:solidFill>
                <a:latin typeface="Calibri" panose="020F0502020204030204" pitchFamily="34" charset="0"/>
                <a:cs typeface="Arial" pitchFamily="34" charset="0"/>
              </a:rPr>
              <a:t>Resultados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MX" sz="1250" dirty="0">
                <a:solidFill>
                  <a:prstClr val="white"/>
                </a:solidFill>
                <a:latin typeface="Calibri" panose="020F0502020204030204" pitchFamily="34" charset="0"/>
                <a:cs typeface="Arial" pitchFamily="34" charset="0"/>
              </a:rPr>
              <a:t>Calidad en el diseño de la MIR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MX" sz="1250" dirty="0">
                <a:solidFill>
                  <a:prstClr val="white"/>
                </a:solidFill>
                <a:latin typeface="Calibri" panose="020F0502020204030204" pitchFamily="34" charset="0"/>
                <a:cs typeface="Arial" pitchFamily="34" charset="0"/>
              </a:rPr>
              <a:t>Cumplimiento de las metas de los indicadores estratégicos en el nivel de propósito de la MIR.</a:t>
            </a:r>
          </a:p>
        </p:txBody>
      </p:sp>
      <p:sp>
        <p:nvSpPr>
          <p:cNvPr id="258" name="Rectángulo redondeado 257"/>
          <p:cNvSpPr/>
          <p:nvPr/>
        </p:nvSpPr>
        <p:spPr>
          <a:xfrm>
            <a:off x="242132" y="4307177"/>
            <a:ext cx="2381325" cy="2049173"/>
          </a:xfrm>
          <a:prstGeom prst="roundRect">
            <a:avLst>
              <a:gd name="adj" fmla="val 8286"/>
            </a:avLst>
          </a:prstGeom>
          <a:solidFill>
            <a:srgbClr val="94A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MX" sz="1200" b="1" dirty="0">
                <a:solidFill>
                  <a:prstClr val="white"/>
                </a:solidFill>
                <a:latin typeface="Calibri" panose="020F0502020204030204" pitchFamily="34" charset="0"/>
                <a:cs typeface="Arial" pitchFamily="34" charset="0"/>
              </a:rPr>
              <a:t>Evaluación:</a:t>
            </a:r>
          </a:p>
          <a:p>
            <a:pPr lvl="0"/>
            <a:r>
              <a:rPr lang="es-MX" sz="1200" dirty="0" smtClean="0">
                <a:solidFill>
                  <a:prstClr val="white"/>
                </a:solidFill>
                <a:latin typeface="Calibri" panose="020F0502020204030204" pitchFamily="34" charset="0"/>
                <a:cs typeface="Arial" pitchFamily="34" charset="0"/>
              </a:rPr>
              <a:t>Información </a:t>
            </a:r>
            <a:r>
              <a:rPr lang="es-MX" sz="1200" dirty="0">
                <a:solidFill>
                  <a:prstClr val="white"/>
                </a:solidFill>
                <a:latin typeface="Calibri" panose="020F0502020204030204" pitchFamily="34" charset="0"/>
                <a:cs typeface="Arial" pitchFamily="34" charset="0"/>
              </a:rPr>
              <a:t>de la e</a:t>
            </a:r>
            <a:r>
              <a:rPr lang="es-MX" sz="1200" dirty="0" smtClean="0">
                <a:solidFill>
                  <a:prstClr val="white"/>
                </a:solidFill>
                <a:latin typeface="Calibri" panose="020F0502020204030204" pitchFamily="34" charset="0"/>
                <a:cs typeface="Arial" pitchFamily="34" charset="0"/>
              </a:rPr>
              <a:t>valuaciones externas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prstClr val="white"/>
                </a:solidFill>
                <a:latin typeface="Calibri" panose="020F0502020204030204" pitchFamily="34" charset="0"/>
                <a:cs typeface="Arial" pitchFamily="34" charset="0"/>
              </a:rPr>
              <a:t>Considera los resultados de las evaluaciones externas</a:t>
            </a:r>
          </a:p>
          <a:p>
            <a:pPr lvl="0"/>
            <a:r>
              <a:rPr lang="es-MX" sz="1200" dirty="0" smtClean="0">
                <a:solidFill>
                  <a:prstClr val="white"/>
                </a:solidFill>
                <a:latin typeface="Calibri" panose="020F0502020204030204" pitchFamily="34" charset="0"/>
                <a:cs typeface="Arial" pitchFamily="34" charset="0"/>
              </a:rPr>
              <a:t>Seguimiento a Recomendaciones de evaluaciones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prstClr val="white"/>
                </a:solidFill>
                <a:latin typeface="Calibri" panose="020F0502020204030204" pitchFamily="34" charset="0"/>
                <a:cs typeface="Arial" pitchFamily="34" charset="0"/>
              </a:rPr>
              <a:t>Considera la mejora de los Programas con base en las recomendaciones derivadas de la evaluación</a:t>
            </a:r>
            <a:endParaRPr lang="es-MX" sz="1200" dirty="0">
              <a:solidFill>
                <a:prstClr val="white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16" name="Elipse 315"/>
          <p:cNvSpPr/>
          <p:nvPr/>
        </p:nvSpPr>
        <p:spPr>
          <a:xfrm>
            <a:off x="6619869" y="3071086"/>
            <a:ext cx="514274" cy="465216"/>
          </a:xfrm>
          <a:prstGeom prst="ellipse">
            <a:avLst/>
          </a:prstGeom>
          <a:solidFill>
            <a:srgbClr val="00853E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" name="Elipse 316"/>
          <p:cNvSpPr/>
          <p:nvPr/>
        </p:nvSpPr>
        <p:spPr>
          <a:xfrm>
            <a:off x="6619869" y="3747653"/>
            <a:ext cx="514274" cy="4652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8" name="Elipse 317"/>
          <p:cNvSpPr/>
          <p:nvPr/>
        </p:nvSpPr>
        <p:spPr>
          <a:xfrm>
            <a:off x="6655172" y="4424220"/>
            <a:ext cx="514274" cy="465216"/>
          </a:xfrm>
          <a:prstGeom prst="ellipse">
            <a:avLst/>
          </a:prstGeom>
          <a:solidFill>
            <a:srgbClr val="C00000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9" name="Rectangle 3"/>
          <p:cNvSpPr txBox="1">
            <a:spLocks noChangeArrowheads="1"/>
          </p:cNvSpPr>
          <p:nvPr/>
        </p:nvSpPr>
        <p:spPr bwMode="auto">
          <a:xfrm>
            <a:off x="7134143" y="3053175"/>
            <a:ext cx="1819156" cy="448708"/>
          </a:xfrm>
          <a:prstGeom prst="rect">
            <a:avLst/>
          </a:prstGeom>
          <a:ln w="28575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l"/>
            <a:r>
              <a:rPr lang="es-ES" dirty="0">
                <a:latin typeface="Calibri" panose="020F0502020204030204" pitchFamily="34" charset="0"/>
              </a:rPr>
              <a:t>Desempeño Alto </a:t>
            </a:r>
          </a:p>
        </p:txBody>
      </p:sp>
      <p:sp>
        <p:nvSpPr>
          <p:cNvPr id="320" name="Rectangle 3"/>
          <p:cNvSpPr txBox="1">
            <a:spLocks noChangeArrowheads="1"/>
          </p:cNvSpPr>
          <p:nvPr/>
        </p:nvSpPr>
        <p:spPr bwMode="auto">
          <a:xfrm>
            <a:off x="7169446" y="3743789"/>
            <a:ext cx="1819156" cy="448708"/>
          </a:xfrm>
          <a:prstGeom prst="rect">
            <a:avLst/>
          </a:prstGeom>
          <a:ln w="28575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l"/>
            <a:r>
              <a:rPr lang="es-ES" dirty="0">
                <a:latin typeface="Calibri" panose="020F0502020204030204" pitchFamily="34" charset="0"/>
              </a:rPr>
              <a:t>Desempeño M</a:t>
            </a:r>
            <a:r>
              <a:rPr lang="es-ES" dirty="0" smtClean="0">
                <a:latin typeface="Calibri" panose="020F0502020204030204" pitchFamily="34" charset="0"/>
              </a:rPr>
              <a:t>edio</a:t>
            </a:r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331" name="Rectangle 3"/>
          <p:cNvSpPr txBox="1">
            <a:spLocks noChangeArrowheads="1"/>
          </p:cNvSpPr>
          <p:nvPr/>
        </p:nvSpPr>
        <p:spPr bwMode="auto">
          <a:xfrm>
            <a:off x="7134143" y="4403848"/>
            <a:ext cx="1819156" cy="448708"/>
          </a:xfrm>
          <a:prstGeom prst="rect">
            <a:avLst/>
          </a:prstGeom>
          <a:ln w="28575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s-MX"/>
            </a:defPPr>
            <a:lvl1pPr algn="ctr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l"/>
            <a:r>
              <a:rPr lang="es-ES" dirty="0">
                <a:latin typeface="Calibri" panose="020F0502020204030204" pitchFamily="34" charset="0"/>
              </a:rPr>
              <a:t>Desempeño B</a:t>
            </a:r>
            <a:r>
              <a:rPr lang="es-ES" dirty="0" smtClean="0">
                <a:latin typeface="Calibri" panose="020F0502020204030204" pitchFamily="34" charset="0"/>
              </a:rPr>
              <a:t>ajo</a:t>
            </a:r>
            <a:endParaRPr lang="es-ES" dirty="0">
              <a:latin typeface="Calibri" panose="020F0502020204030204" pitchFamily="34" charset="0"/>
            </a:endParaRPr>
          </a:p>
        </p:txBody>
      </p:sp>
      <p:sp>
        <p:nvSpPr>
          <p:cNvPr id="334" name="Flecha abajo 333"/>
          <p:cNvSpPr/>
          <p:nvPr/>
        </p:nvSpPr>
        <p:spPr>
          <a:xfrm>
            <a:off x="4734652" y="2911735"/>
            <a:ext cx="295275" cy="551598"/>
          </a:xfrm>
          <a:prstGeom prst="downArrow">
            <a:avLst>
              <a:gd name="adj1" fmla="val 50000"/>
              <a:gd name="adj2" fmla="val 72580"/>
            </a:avLst>
          </a:prstGeom>
          <a:solidFill>
            <a:srgbClr val="016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5" name="Abrir llave 334"/>
          <p:cNvSpPr/>
          <p:nvPr/>
        </p:nvSpPr>
        <p:spPr>
          <a:xfrm flipV="1">
            <a:off x="6247278" y="2842921"/>
            <a:ext cx="347403" cy="2207089"/>
          </a:xfrm>
          <a:prstGeom prst="leftBrace">
            <a:avLst>
              <a:gd name="adj1" fmla="val 27767"/>
              <a:gd name="adj2" fmla="val 2644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2" name="Flecha doblada hacia arriba 51"/>
          <p:cNvSpPr/>
          <p:nvPr/>
        </p:nvSpPr>
        <p:spPr>
          <a:xfrm rot="5400000">
            <a:off x="4509536" y="5285123"/>
            <a:ext cx="605641" cy="698922"/>
          </a:xfrm>
          <a:prstGeom prst="bentUpArrow">
            <a:avLst>
              <a:gd name="adj1" fmla="val 25000"/>
              <a:gd name="adj2" fmla="val 25000"/>
              <a:gd name="adj3" fmla="val 39379"/>
            </a:avLst>
          </a:prstGeom>
          <a:solidFill>
            <a:srgbClr val="0165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6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3207" y="5408980"/>
            <a:ext cx="1378223" cy="3856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7" name="Rectángulo redondeado 66"/>
          <p:cNvSpPr/>
          <p:nvPr/>
        </p:nvSpPr>
        <p:spPr>
          <a:xfrm>
            <a:off x="5513207" y="5893253"/>
            <a:ext cx="3440092" cy="441045"/>
          </a:xfrm>
          <a:prstGeom prst="roundRect">
            <a:avLst>
              <a:gd name="adj" fmla="val 7220"/>
            </a:avLst>
          </a:prstGeom>
          <a:solidFill>
            <a:srgbClr val="D4DED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altLang="es-MX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Potarles de Transparencia de los Gobiernos subnacionales</a:t>
            </a:r>
            <a:endParaRPr lang="es-ES_tradnl" altLang="es-MX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Abrir llave 67"/>
          <p:cNvSpPr/>
          <p:nvPr/>
        </p:nvSpPr>
        <p:spPr>
          <a:xfrm flipV="1">
            <a:off x="5212408" y="5361125"/>
            <a:ext cx="171938" cy="995225"/>
          </a:xfrm>
          <a:prstGeom prst="leftBrace">
            <a:avLst>
              <a:gd name="adj1" fmla="val 27767"/>
              <a:gd name="adj2" fmla="val 56767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27258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BD533-1023-4B0B-872A-BF5671FA3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813" y="-4763"/>
            <a:ext cx="9191625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6992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457200" y="2359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spcBef>
                <a:spcPct val="0"/>
              </a:spcBef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Trajan Pro"/>
                <a:ea typeface="+mj-ea"/>
                <a:cs typeface="Trajan Pro"/>
              </a:defRPr>
            </a:lvl1pPr>
          </a:lstStyle>
          <a:p>
            <a:r>
              <a:rPr lang="es-MX" dirty="0">
                <a:latin typeface="Calibri" pitchFamily="34" charset="0"/>
              </a:rPr>
              <a:t>DEFINICIÓN TEÓRICA DE GESTIÓN PARA RESULTADOS (</a:t>
            </a:r>
            <a:r>
              <a:rPr lang="es-MX" dirty="0" err="1">
                <a:latin typeface="Calibri" pitchFamily="34" charset="0"/>
              </a:rPr>
              <a:t>GpR</a:t>
            </a:r>
            <a:r>
              <a:rPr lang="es-MX" dirty="0">
                <a:latin typeface="Calibri" pitchFamily="34" charset="0"/>
              </a:rPr>
              <a:t>)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E668-F40B-41F2-B28F-867DC0FBCDDE}" type="slidenum">
              <a:rPr lang="es-MX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61251" y="6142440"/>
            <a:ext cx="79306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sz="800" dirty="0" smtClean="0">
                <a:solidFill>
                  <a:schemeClr val="bg1"/>
                </a:solidFill>
              </a:rPr>
              <a:t>* Promedio entre el primero de enero y el 26 de mayo de 2016. Datos  de la Secretaría de Energía y Pemex.</a:t>
            </a:r>
            <a:endParaRPr lang="es-MX" sz="800" dirty="0">
              <a:solidFill>
                <a:schemeClr val="bg1"/>
              </a:solidFill>
            </a:endParaRPr>
          </a:p>
        </p:txBody>
      </p:sp>
      <p:sp>
        <p:nvSpPr>
          <p:cNvPr id="11" name="1 Marcador de contenido"/>
          <p:cNvSpPr>
            <a:spLocks noGrp="1"/>
          </p:cNvSpPr>
          <p:nvPr>
            <p:ph idx="1"/>
          </p:nvPr>
        </p:nvSpPr>
        <p:spPr>
          <a:xfrm>
            <a:off x="457200" y="1307507"/>
            <a:ext cx="8229600" cy="120466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Se define como: </a:t>
            </a:r>
            <a:r>
              <a:rPr lang="es-MX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“una </a:t>
            </a:r>
            <a:r>
              <a:rPr lang="es-MX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estrategia de gestión </a:t>
            </a:r>
            <a:r>
              <a:rPr lang="es-MX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que orienta la acción de los actores públicos del desarrollo para generar el mayor </a:t>
            </a:r>
            <a:r>
              <a:rPr lang="es-MX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valor público </a:t>
            </a:r>
            <a:r>
              <a:rPr lang="es-MX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posible a través del uso de  instrumentos  de  gestión  que,  en  forma  </a:t>
            </a:r>
            <a:r>
              <a:rPr lang="es-MX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colectiva,  coordinada  y  complementaria</a:t>
            </a:r>
            <a:r>
              <a:rPr lang="es-MX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,  deben implementar las instituciones públicas para generar </a:t>
            </a:r>
            <a:r>
              <a:rPr lang="es-MX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los </a:t>
            </a:r>
            <a:r>
              <a:rPr lang="es-MX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cambios sociales con equidad y en forma sostenible en beneficio de la población de un país</a:t>
            </a:r>
            <a:r>
              <a:rPr lang="es-MX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”*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Pilares del ciclo de gestión</a:t>
            </a:r>
          </a:p>
          <a:p>
            <a:pPr marL="0" indent="0" algn="just">
              <a:buNone/>
            </a:pPr>
            <a:endParaRPr lang="es-MX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3 CuadroTexto"/>
          <p:cNvSpPr txBox="1"/>
          <p:nvPr/>
        </p:nvSpPr>
        <p:spPr>
          <a:xfrm>
            <a:off x="517021" y="6413698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  <a:latin typeface="Calibri" pitchFamily="34" charset="0"/>
              </a:rPr>
              <a:t>*Banco Interamericano de Desarrollo (BID)</a:t>
            </a:r>
            <a:endParaRPr lang="es-MX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6" name="4 Diagrama"/>
          <p:cNvGraphicFramePr/>
          <p:nvPr>
            <p:extLst>
              <p:ext uri="{D42A27DB-BD31-4B8C-83A1-F6EECF244321}">
                <p14:modId xmlns:p14="http://schemas.microsoft.com/office/powerpoint/2010/main" xmlns="" val="2595948981"/>
              </p:ext>
            </p:extLst>
          </p:nvPr>
        </p:nvGraphicFramePr>
        <p:xfrm>
          <a:off x="1428297" y="2650372"/>
          <a:ext cx="6096000" cy="3141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05729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615306"/>
            <a:ext cx="8229600" cy="461665"/>
          </a:xfrm>
        </p:spPr>
        <p:txBody>
          <a:bodyPr/>
          <a:lstStyle/>
          <a:p>
            <a:r>
              <a:rPr lang="es-MX" sz="2400" dirty="0" smtClean="0">
                <a:latin typeface="Calibri" panose="020F0502020204030204" pitchFamily="34" charset="0"/>
              </a:rPr>
              <a:t>GESTIÓN PARA RESULTADOS</a:t>
            </a:r>
            <a:endParaRPr lang="es-MX" sz="2400" dirty="0">
              <a:latin typeface="Calibri" panose="020F05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BD533-1023-4B0B-872A-BF5671FA3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1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s-MX" sz="1800" dirty="0">
                <a:solidFill>
                  <a:schemeClr val="tx1"/>
                </a:solidFill>
                <a:latin typeface="Calibri" panose="020F0502020204030204" pitchFamily="34" charset="0"/>
                <a:cs typeface="Lucida Sans Unicode" pitchFamily="34" charset="0"/>
              </a:rPr>
              <a:t>La  </a:t>
            </a:r>
            <a:r>
              <a:rPr lang="es-MX" sz="1800" b="1" dirty="0" smtClean="0">
                <a:solidFill>
                  <a:srgbClr val="007836"/>
                </a:solidFill>
                <a:latin typeface="Calibri" panose="020F0502020204030204" pitchFamily="34" charset="0"/>
                <a:cs typeface="Lucida Sans Unicode" pitchFamily="34" charset="0"/>
              </a:rPr>
              <a:t>GpR </a:t>
            </a:r>
            <a:r>
              <a:rPr lang="es-MX" sz="1800" dirty="0">
                <a:solidFill>
                  <a:schemeClr val="tx1"/>
                </a:solidFill>
                <a:latin typeface="Calibri" panose="020F0502020204030204" pitchFamily="34" charset="0"/>
                <a:cs typeface="Lucida Sans Unicode" pitchFamily="34" charset="0"/>
              </a:rPr>
              <a:t>es un modelo de cultura organizacional, directiva y de desempeño institucional que pone </a:t>
            </a:r>
            <a:r>
              <a:rPr lang="es-MX" sz="1800" dirty="0" smtClean="0">
                <a:solidFill>
                  <a:schemeClr val="tx1"/>
                </a:solidFill>
                <a:latin typeface="Calibri" panose="020F0502020204030204" pitchFamily="34" charset="0"/>
                <a:cs typeface="Lucida Sans Unicode" pitchFamily="34" charset="0"/>
              </a:rPr>
              <a:t>el </a:t>
            </a:r>
            <a:r>
              <a:rPr lang="es-MX" sz="1800" b="1" dirty="0">
                <a:solidFill>
                  <a:srgbClr val="C00000"/>
                </a:solidFill>
                <a:latin typeface="Calibri" panose="020F0502020204030204" pitchFamily="34" charset="0"/>
                <a:cs typeface="Lucida Sans Unicode" pitchFamily="34" charset="0"/>
              </a:rPr>
              <a:t>énfasis en los resultados </a:t>
            </a:r>
            <a:r>
              <a:rPr lang="es-MX" sz="1800" dirty="0">
                <a:latin typeface="Calibri" panose="020F0502020204030204" pitchFamily="34" charset="0"/>
                <a:cs typeface="Lucida Sans Unicode" pitchFamily="34" charset="0"/>
              </a:rPr>
              <a:t>más</a:t>
            </a:r>
            <a:r>
              <a:rPr lang="es-MX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Lucida Sans Unicode" pitchFamily="34" charset="0"/>
              </a:rPr>
              <a:t> </a:t>
            </a:r>
            <a:r>
              <a:rPr lang="es-MX" sz="1800" dirty="0" smtClean="0">
                <a:solidFill>
                  <a:schemeClr val="tx1"/>
                </a:solidFill>
                <a:latin typeface="Calibri" panose="020F0502020204030204" pitchFamily="34" charset="0"/>
                <a:cs typeface="Lucida Sans Unicode" pitchFamily="34" charset="0"/>
              </a:rPr>
              <a:t>que </a:t>
            </a:r>
            <a:r>
              <a:rPr lang="es-MX" sz="1800" dirty="0">
                <a:solidFill>
                  <a:schemeClr val="tx1"/>
                </a:solidFill>
                <a:latin typeface="Calibri" panose="020F0502020204030204" pitchFamily="34" charset="0"/>
                <a:cs typeface="Lucida Sans Unicode" pitchFamily="34" charset="0"/>
              </a:rPr>
              <a:t>en los procedimientos. </a:t>
            </a:r>
            <a:endParaRPr lang="es-MX" sz="1800" dirty="0" smtClean="0">
              <a:solidFill>
                <a:schemeClr val="tx1"/>
              </a:solidFill>
              <a:latin typeface="Calibri" panose="020F0502020204030204" pitchFamily="34" charset="0"/>
              <a:cs typeface="Lucida Sans Unicode" pitchFamily="34" charset="0"/>
            </a:endParaRPr>
          </a:p>
          <a:p>
            <a:pPr algn="just"/>
            <a:r>
              <a:rPr lang="es-MX" sz="1800" dirty="0" smtClean="0">
                <a:solidFill>
                  <a:schemeClr val="tx1"/>
                </a:solidFill>
                <a:latin typeface="Calibri" panose="020F0502020204030204" pitchFamily="34" charset="0"/>
                <a:cs typeface="Lucida Sans Unicode" pitchFamily="34" charset="0"/>
              </a:rPr>
              <a:t>Aunque </a:t>
            </a:r>
            <a:r>
              <a:rPr lang="es-MX" sz="1800" dirty="0">
                <a:solidFill>
                  <a:schemeClr val="tx1"/>
                </a:solidFill>
                <a:latin typeface="Calibri" panose="020F0502020204030204" pitchFamily="34" charset="0"/>
                <a:cs typeface="Lucida Sans Unicode" pitchFamily="34" charset="0"/>
              </a:rPr>
              <a:t>también interesa cómo se hacen las cosas, cobra mayor relevancia qué se logra y cuál es su </a:t>
            </a:r>
            <a:r>
              <a:rPr lang="es-MX" sz="1800" b="1" dirty="0">
                <a:solidFill>
                  <a:srgbClr val="C00000"/>
                </a:solidFill>
                <a:latin typeface="Calibri" panose="020F0502020204030204" pitchFamily="34" charset="0"/>
                <a:cs typeface="Lucida Sans Unicode" pitchFamily="34" charset="0"/>
              </a:rPr>
              <a:t>impacto en el bienestar</a:t>
            </a:r>
            <a:r>
              <a:rPr lang="es-MX" sz="1800" b="1" dirty="0">
                <a:solidFill>
                  <a:schemeClr val="tx1"/>
                </a:solidFill>
                <a:latin typeface="Calibri" panose="020F0502020204030204" pitchFamily="34" charset="0"/>
                <a:cs typeface="Lucida Sans Unicode" pitchFamily="34" charset="0"/>
              </a:rPr>
              <a:t> </a:t>
            </a:r>
            <a:r>
              <a:rPr lang="es-MX" sz="1800" dirty="0">
                <a:solidFill>
                  <a:schemeClr val="tx1"/>
                </a:solidFill>
                <a:latin typeface="Calibri" panose="020F0502020204030204" pitchFamily="34" charset="0"/>
                <a:cs typeface="Lucida Sans Unicode" pitchFamily="34" charset="0"/>
              </a:rPr>
              <a:t>de la población; es decir, la creación de valor público.</a:t>
            </a:r>
          </a:p>
          <a:p>
            <a:pPr algn="just"/>
            <a:endParaRPr lang="es-MX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55" t="24691" r="15417" b="-2906"/>
          <a:stretch/>
        </p:blipFill>
        <p:spPr bwMode="auto">
          <a:xfrm>
            <a:off x="2446787" y="3224530"/>
            <a:ext cx="4055534" cy="318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56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615306"/>
            <a:ext cx="8229600" cy="461665"/>
          </a:xfrm>
        </p:spPr>
        <p:txBody>
          <a:bodyPr/>
          <a:lstStyle/>
          <a:p>
            <a:r>
              <a:rPr lang="es-ES_tradnl" sz="2400" dirty="0" smtClean="0">
                <a:latin typeface="Calibri" panose="020F0502020204030204" pitchFamily="34" charset="0"/>
              </a:rPr>
              <a:t>CAMBIO DE PARADIGMA</a:t>
            </a:r>
            <a:endParaRPr lang="es-MX" sz="2400" dirty="0">
              <a:latin typeface="Calibri" panose="020F05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BD533-1023-4B0B-872A-BF5671FA3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Resultado de imagen para imágenes entrega de patrull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5648"/>
            <a:ext cx="3992685" cy="22444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57200" y="1479811"/>
            <a:ext cx="3604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latin typeface="Calibri" panose="020F0502020204030204" pitchFamily="34" charset="0"/>
                <a:cs typeface="Arial" panose="020B0604020202020204" pitchFamily="34" charset="0"/>
              </a:rPr>
              <a:t>No centrar el discurso en la acción… </a:t>
            </a:r>
            <a:endParaRPr lang="es-MX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Resultado de imagen para convivencia famili a parq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3083" y="2971347"/>
            <a:ext cx="3524250" cy="26384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5543857" y="2484780"/>
            <a:ext cx="2644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latin typeface="Calibri" panose="020F0502020204030204" pitchFamily="34" charset="0"/>
                <a:cs typeface="Arial" panose="020B0604020202020204" pitchFamily="34" charset="0"/>
              </a:rPr>
              <a:t>… centrarlo en la solución.</a:t>
            </a:r>
            <a:endParaRPr lang="es-MX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66716" y="4202399"/>
            <a:ext cx="282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i="1" dirty="0" smtClean="0">
                <a:latin typeface="Calibri" panose="020F0502020204030204" pitchFamily="34" charset="0"/>
                <a:cs typeface="Arial" panose="020B0604020202020204" pitchFamily="34" charset="0"/>
              </a:rPr>
              <a:t>Se adquirieron 150 patrullas</a:t>
            </a:r>
            <a:endParaRPr lang="es-MX" i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833084" y="5671317"/>
            <a:ext cx="3626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i="1" dirty="0" smtClean="0">
                <a:latin typeface="Calibri" panose="020F0502020204030204" pitchFamily="34" charset="0"/>
                <a:cs typeface="Arial" panose="020B0604020202020204" pitchFamily="34" charset="0"/>
              </a:rPr>
              <a:t>El índice de delincuencia se redujo en 35 puntos porcentuales</a:t>
            </a:r>
            <a:endParaRPr lang="es-MX" i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echa derecha 6"/>
          <p:cNvSpPr/>
          <p:nvPr/>
        </p:nvSpPr>
        <p:spPr>
          <a:xfrm rot="1486506">
            <a:off x="4009292" y="3281002"/>
            <a:ext cx="1125416" cy="49236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60675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457200" y="2359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spcBef>
                <a:spcPct val="0"/>
              </a:spcBef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Trajan Pro"/>
                <a:ea typeface="+mj-ea"/>
                <a:cs typeface="Trajan Pro"/>
              </a:defRPr>
            </a:lvl1pPr>
          </a:lstStyle>
          <a:p>
            <a:r>
              <a:rPr lang="es-MX" dirty="0" smtClean="0">
                <a:latin typeface="Calibri" panose="020F0502020204030204" pitchFamily="34" charset="0"/>
                <a:cs typeface="Soberana Sans Bold"/>
              </a:rPr>
              <a:t>PRESUPUESTO BASADO EN RESULTADOS  (PBR)</a:t>
            </a:r>
            <a:endParaRPr lang="es-MX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E668-F40B-41F2-B28F-867DC0FBCDDE}" type="slidenum">
              <a:rPr lang="es-MX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9"/>
          <p:cNvSpPr txBox="1"/>
          <p:nvPr/>
        </p:nvSpPr>
        <p:spPr>
          <a:xfrm>
            <a:off x="502215" y="1835838"/>
            <a:ext cx="419100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spcBef>
                <a:spcPts val="600"/>
              </a:spcBef>
              <a:defRPr/>
            </a:pPr>
            <a:r>
              <a:rPr lang="es-ES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¿Qué es? </a:t>
            </a:r>
          </a:p>
          <a:p>
            <a:pPr marL="0" lvl="1" algn="just">
              <a:spcBef>
                <a:spcPts val="600"/>
              </a:spcBef>
              <a:defRPr/>
            </a:pPr>
            <a:endParaRPr lang="es-ES" sz="1200" b="1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1" algn="just">
              <a:spcBef>
                <a:spcPts val="600"/>
              </a:spcBef>
              <a:defRPr/>
            </a:pPr>
            <a:r>
              <a:rPr lang="es-ES_tradnl" sz="16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Es </a:t>
            </a:r>
            <a:r>
              <a:rPr lang="es-MX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el proceso que </a:t>
            </a:r>
            <a:r>
              <a:rPr lang="es-MX" sz="16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integra de </a:t>
            </a:r>
            <a:r>
              <a:rPr lang="es-MX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forma sistemática</a:t>
            </a:r>
            <a:r>
              <a:rPr lang="es-MX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en las </a:t>
            </a:r>
            <a:r>
              <a:rPr lang="es-MX" sz="16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decisiones</a:t>
            </a:r>
            <a:r>
              <a:rPr lang="es-MX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correspondientes, </a:t>
            </a:r>
            <a:r>
              <a:rPr lang="es-MX" sz="16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consideraciones sobre los resultados </a:t>
            </a:r>
            <a:r>
              <a:rPr lang="es-MX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 </a:t>
            </a:r>
            <a:r>
              <a:rPr lang="es-MX" sz="16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el impacto </a:t>
            </a:r>
            <a:r>
              <a:rPr lang="es-MX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 la ejecución de los programas presupuestarios y de la </a:t>
            </a:r>
            <a:r>
              <a:rPr lang="es-MX" sz="16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aplicación de los </a:t>
            </a:r>
            <a:r>
              <a:rPr lang="es-MX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recursos </a:t>
            </a:r>
            <a:r>
              <a:rPr lang="es-MX" sz="16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asignados </a:t>
            </a:r>
            <a:r>
              <a:rPr lang="es-MX" sz="16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s-MX" sz="16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estos </a:t>
            </a:r>
            <a:r>
              <a:rPr lang="es-MX" sz="1600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1\</a:t>
            </a:r>
            <a:r>
              <a:rPr lang="es-MX" sz="16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MX" sz="16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1" algn="just">
              <a:spcBef>
                <a:spcPts val="600"/>
              </a:spcBef>
              <a:defRPr/>
            </a:pPr>
            <a:r>
              <a:rPr lang="es-ES_tradnl" sz="16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 anterior con el objeto </a:t>
            </a:r>
            <a:r>
              <a:rPr lang="es-ES_tradnl" sz="16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 entregar mejores bienes y servicios públicos a la población, elevar la calidad del gasto público, promover una </a:t>
            </a:r>
            <a:r>
              <a:rPr lang="es-ES_tradnl" sz="16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más adecuada rendición de cuentas y transparencia y, de esta manera, lograr los objetivos del desarrollo nacional.</a:t>
            </a:r>
          </a:p>
          <a:p>
            <a:endParaRPr lang="es-ES_tradnl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 Rectángulo redondeado"/>
          <p:cNvSpPr/>
          <p:nvPr/>
        </p:nvSpPr>
        <p:spPr>
          <a:xfrm>
            <a:off x="5186149" y="2293971"/>
            <a:ext cx="3614204" cy="3125337"/>
          </a:xfrm>
          <a:prstGeom prst="roundRect">
            <a:avLst>
              <a:gd name="adj" fmla="val 618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Calibri" panose="020F0502020204030204" pitchFamily="34" charset="0"/>
              </a:rPr>
              <a:t>Orienta el gasto público al logro de resultados.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Calibri" panose="020F0502020204030204" pitchFamily="34" charset="0"/>
              </a:rPr>
              <a:t>Promueve la mejora de los programas públicos.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Calibri" panose="020F0502020204030204" pitchFamily="34" charset="0"/>
              </a:rPr>
              <a:t>Permite desplegar la planeación  del desarrollo.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Calibri" panose="020F0502020204030204" pitchFamily="34" charset="0"/>
              </a:rPr>
              <a:t>Fomenta la rendición de cuentas.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latin typeface="Calibri" panose="020F0502020204030204" pitchFamily="34" charset="0"/>
              </a:rPr>
              <a:t>I</a:t>
            </a:r>
            <a:r>
              <a:rPr lang="es-MX" sz="1600" dirty="0" smtClean="0">
                <a:latin typeface="Calibri" panose="020F0502020204030204" pitchFamily="34" charset="0"/>
              </a:rPr>
              <a:t>ntroduce la información  de desempeño al ciclo presupuestario.</a:t>
            </a:r>
            <a:endParaRPr lang="es-MX" sz="1600" dirty="0">
              <a:latin typeface="Calibri" panose="020F05020202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62708" y="6427178"/>
            <a:ext cx="6913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b="1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1\  </a:t>
            </a:r>
            <a:r>
              <a:rPr lang="es-MX" sz="12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ACUERDO por el que se establecen las disposiciones generales del Sistema de Evaluación del Desempeño.</a:t>
            </a:r>
          </a:p>
        </p:txBody>
      </p:sp>
    </p:spTree>
    <p:extLst>
      <p:ext uri="{BB962C8B-B14F-4D97-AF65-F5344CB8AC3E}">
        <p14:creationId xmlns:p14="http://schemas.microsoft.com/office/powerpoint/2010/main" xmlns="" val="20451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BD533-1023-4B0B-872A-BF5671FA3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17343" y="632927"/>
            <a:ext cx="7863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Soberana Sans Bold"/>
              </a:rPr>
              <a:t>EL SISTEMA DE EVALUACIÓN DEL DESEMPEÑO (SED)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Soberana Sans Bold"/>
            </a:endParaRPr>
          </a:p>
        </p:txBody>
      </p:sp>
      <p:sp>
        <p:nvSpPr>
          <p:cNvPr id="9" name="1 CuadroTexto"/>
          <p:cNvSpPr txBox="1"/>
          <p:nvPr/>
        </p:nvSpPr>
        <p:spPr>
          <a:xfrm>
            <a:off x="433677" y="2034231"/>
            <a:ext cx="356235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dirty="0" smtClean="0">
                <a:latin typeface="Calibri" panose="020F0502020204030204" pitchFamily="34" charset="0"/>
              </a:rPr>
              <a:t>El PbR es alimentado por la información resultante de </a:t>
            </a:r>
            <a:r>
              <a:rPr lang="es-MX" sz="1600" b="1" dirty="0" smtClean="0">
                <a:latin typeface="Calibri" panose="020F0502020204030204" pitchFamily="34" charset="0"/>
              </a:rPr>
              <a:t>Sistema </a:t>
            </a:r>
            <a:r>
              <a:rPr lang="es-MX" sz="1600" b="1" dirty="0">
                <a:latin typeface="Calibri" panose="020F0502020204030204" pitchFamily="34" charset="0"/>
              </a:rPr>
              <a:t>de Evaluación del </a:t>
            </a:r>
            <a:r>
              <a:rPr lang="es-MX" sz="1600" b="1" dirty="0" smtClean="0">
                <a:latin typeface="Calibri" panose="020F0502020204030204" pitchFamily="34" charset="0"/>
              </a:rPr>
              <a:t>Desempeño.</a:t>
            </a:r>
          </a:p>
          <a:p>
            <a:pPr algn="just"/>
            <a:endParaRPr lang="es-MX" sz="1600" b="1" dirty="0">
              <a:latin typeface="Calibri" panose="020F0502020204030204" pitchFamily="34" charset="0"/>
            </a:endParaRPr>
          </a:p>
          <a:p>
            <a:pPr algn="just"/>
            <a:r>
              <a:rPr lang="es-MX" sz="1600" dirty="0" smtClean="0">
                <a:latin typeface="Calibri" panose="020F0502020204030204" pitchFamily="34" charset="0"/>
              </a:rPr>
              <a:t>Es</a:t>
            </a:r>
            <a:r>
              <a:rPr lang="es-MX" sz="1600" b="1" dirty="0" smtClean="0">
                <a:latin typeface="Calibri" panose="020F0502020204030204" pitchFamily="34" charset="0"/>
              </a:rPr>
              <a:t> </a:t>
            </a:r>
            <a:r>
              <a:rPr lang="es-MX" sz="1600" dirty="0">
                <a:latin typeface="Calibri" panose="020F0502020204030204" pitchFamily="34" charset="0"/>
              </a:rPr>
              <a:t>el conjunto de elementos metodológicos </a:t>
            </a:r>
            <a:r>
              <a:rPr lang="es-MX" sz="1600" dirty="0" smtClean="0">
                <a:latin typeface="Calibri" panose="020F0502020204030204" pitchFamily="34" charset="0"/>
              </a:rPr>
              <a:t>que permiten </a:t>
            </a:r>
            <a:r>
              <a:rPr lang="es-MX" sz="1600" dirty="0">
                <a:latin typeface="Calibri" panose="020F0502020204030204" pitchFamily="34" charset="0"/>
              </a:rPr>
              <a:t>realizar una </a:t>
            </a:r>
            <a:r>
              <a:rPr lang="es-MX" sz="1600" b="1" dirty="0">
                <a:latin typeface="Calibri" panose="020F0502020204030204" pitchFamily="34" charset="0"/>
              </a:rPr>
              <a:t>valoración objetiva del desempeño </a:t>
            </a:r>
            <a:r>
              <a:rPr lang="es-MX" sz="1600" dirty="0">
                <a:latin typeface="Calibri" panose="020F0502020204030204" pitchFamily="34" charset="0"/>
              </a:rPr>
              <a:t>de los programas, bajo </a:t>
            </a:r>
            <a:r>
              <a:rPr lang="es-MX" sz="1600" dirty="0" smtClean="0">
                <a:latin typeface="Calibri" panose="020F0502020204030204" pitchFamily="34" charset="0"/>
              </a:rPr>
              <a:t>los principios </a:t>
            </a:r>
            <a:r>
              <a:rPr lang="es-MX" sz="1600" dirty="0">
                <a:latin typeface="Calibri" panose="020F0502020204030204" pitchFamily="34" charset="0"/>
              </a:rPr>
              <a:t>de verificación del grado de </a:t>
            </a:r>
            <a:r>
              <a:rPr lang="es-MX" sz="1600" b="1" dirty="0">
                <a:latin typeface="Calibri" panose="020F0502020204030204" pitchFamily="34" charset="0"/>
              </a:rPr>
              <a:t>cumplimiento de metas y objetivos</a:t>
            </a:r>
            <a:r>
              <a:rPr lang="es-MX" sz="1600" dirty="0">
                <a:latin typeface="Calibri" panose="020F0502020204030204" pitchFamily="34" charset="0"/>
              </a:rPr>
              <a:t>, con base en </a:t>
            </a:r>
            <a:r>
              <a:rPr lang="es-MX" sz="1600" b="1" dirty="0">
                <a:latin typeface="Calibri" panose="020F0502020204030204" pitchFamily="34" charset="0"/>
              </a:rPr>
              <a:t>indicadores</a:t>
            </a:r>
            <a:r>
              <a:rPr lang="es-MX" sz="1600" dirty="0">
                <a:latin typeface="Calibri" panose="020F0502020204030204" pitchFamily="34" charset="0"/>
              </a:rPr>
              <a:t> estratégicos y de gestión que permitan conocer el </a:t>
            </a:r>
            <a:r>
              <a:rPr lang="es-MX" sz="1600" b="1" dirty="0">
                <a:latin typeface="Calibri" panose="020F0502020204030204" pitchFamily="34" charset="0"/>
              </a:rPr>
              <a:t>impacto social de </a:t>
            </a:r>
            <a:r>
              <a:rPr lang="es-MX" sz="1600" b="1" dirty="0" smtClean="0">
                <a:latin typeface="Calibri" panose="020F0502020204030204" pitchFamily="34" charset="0"/>
              </a:rPr>
              <a:t>los programas </a:t>
            </a:r>
            <a:r>
              <a:rPr lang="es-MX" sz="1600" b="1" dirty="0">
                <a:latin typeface="Calibri" panose="020F0502020204030204" pitchFamily="34" charset="0"/>
              </a:rPr>
              <a:t>y de los </a:t>
            </a:r>
            <a:r>
              <a:rPr lang="es-MX" sz="1600" b="1" dirty="0" smtClean="0">
                <a:latin typeface="Calibri" panose="020F0502020204030204" pitchFamily="34" charset="0"/>
              </a:rPr>
              <a:t>proyectos </a:t>
            </a:r>
            <a:r>
              <a:rPr lang="es-MX" sz="1600" b="1" baseline="30000" dirty="0" smtClean="0">
                <a:latin typeface="Calibri" panose="020F0502020204030204" pitchFamily="34" charset="0"/>
              </a:rPr>
              <a:t>1\</a:t>
            </a:r>
            <a:r>
              <a:rPr lang="es-MX" sz="1600" dirty="0" smtClean="0">
                <a:latin typeface="Calibri" panose="020F0502020204030204" pitchFamily="34" charset="0"/>
              </a:rPr>
              <a:t>.</a:t>
            </a:r>
          </a:p>
          <a:p>
            <a:pPr algn="r"/>
            <a:r>
              <a:rPr lang="es-MX" sz="1400" i="1" dirty="0" smtClean="0">
                <a:latin typeface="Calibri" panose="020F0502020204030204" pitchFamily="34" charset="0"/>
              </a:rPr>
              <a:t>LFPRH, Art. 2 Frac. LI.</a:t>
            </a:r>
            <a:endParaRPr lang="es-MX" sz="1200" i="1" dirty="0">
              <a:latin typeface="Calibri" panose="020F0502020204030204" pitchFamily="34" charset="0"/>
            </a:endParaRPr>
          </a:p>
        </p:txBody>
      </p:sp>
      <p:sp>
        <p:nvSpPr>
          <p:cNvPr id="10" name="5 Rectángulo redondeado"/>
          <p:cNvSpPr/>
          <p:nvPr/>
        </p:nvSpPr>
        <p:spPr>
          <a:xfrm>
            <a:off x="4514463" y="1682184"/>
            <a:ext cx="4326960" cy="4086225"/>
          </a:xfrm>
          <a:prstGeom prst="roundRect">
            <a:avLst>
              <a:gd name="adj" fmla="val 618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latin typeface="Calibri" panose="020F0502020204030204" pitchFamily="34" charset="0"/>
              </a:rPr>
              <a:t>Conocer los resultados de la aplicación de los recursos públicos federales y el impacto social de los programas y de los proyectos.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latin typeface="Calibri" panose="020F0502020204030204" pitchFamily="34" charset="0"/>
              </a:rPr>
              <a:t>Identificar la eficiencia, economía, eficacia, cobertura, equidad y calidad del gasto público.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latin typeface="Calibri" panose="020F0502020204030204" pitchFamily="34" charset="0"/>
              </a:rPr>
              <a:t>Proveer de información de desempeño para la toma de decisiones.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latin typeface="Calibri" panose="020F0502020204030204" pitchFamily="34" charset="0"/>
              </a:rPr>
              <a:t>Vincular la planeación, programación, presupuestación, seguimiento, ejercicio de los recursos y la evaluación de las políticas públicas y los Programas presupuestarios.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1600" dirty="0">
                <a:latin typeface="Calibri" panose="020F0502020204030204" pitchFamily="34" charset="0"/>
              </a:rPr>
              <a:t>Impulsar el Presupuesto basado en Resultados (PbR).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562708" y="6427178"/>
            <a:ext cx="4864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b="1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1\  </a:t>
            </a:r>
            <a:r>
              <a:rPr lang="es-ES_tradnl" sz="12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Ley Federal de Presupuesto y Responsabilidad Hacendaria, Art. 2 Frac. LI.</a:t>
            </a:r>
            <a:endParaRPr lang="es-MX" sz="12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39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615306"/>
            <a:ext cx="8229600" cy="461665"/>
          </a:xfrm>
        </p:spPr>
        <p:txBody>
          <a:bodyPr/>
          <a:lstStyle/>
          <a:p>
            <a:r>
              <a:rPr lang="es-ES_tradnl" sz="2400" dirty="0" smtClean="0">
                <a:latin typeface="Calibri" panose="020F0502020204030204" pitchFamily="34" charset="0"/>
              </a:rPr>
              <a:t>¿SÓLO EL GOBIERNO FEDERAL SE DEBE EVALUAR?</a:t>
            </a:r>
            <a:endParaRPr lang="es-MX" sz="2400" dirty="0">
              <a:latin typeface="Calibri" panose="020F05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BD533-1023-4B0B-872A-BF5671FA3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xmlns="" val="4094782449"/>
              </p:ext>
            </p:extLst>
          </p:nvPr>
        </p:nvGraphicFramePr>
        <p:xfrm>
          <a:off x="914400" y="990600"/>
          <a:ext cx="8001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7904285" y="2453054"/>
            <a:ext cx="589084" cy="2813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SED</a:t>
            </a:r>
            <a:endParaRPr lang="es-MX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7904285" y="3147646"/>
            <a:ext cx="589084" cy="2813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PbR</a:t>
            </a:r>
            <a:endParaRPr lang="es-MX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37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BD533-1023-4B0B-872A-BF5671FA3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13 Título"/>
          <p:cNvSpPr>
            <a:spLocks noGrp="1"/>
          </p:cNvSpPr>
          <p:nvPr>
            <p:ph type="title"/>
          </p:nvPr>
        </p:nvSpPr>
        <p:spPr>
          <a:xfrm>
            <a:off x="0" y="28685"/>
            <a:ext cx="9144000" cy="672352"/>
          </a:xfrm>
        </p:spPr>
        <p:txBody>
          <a:bodyPr>
            <a:noAutofit/>
          </a:bodyPr>
          <a:lstStyle/>
          <a:p>
            <a:r>
              <a:rPr lang="es-MX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Soberana Sans Bold"/>
              </a:rPr>
              <a:t>PRINCIPALES INSTRUMENTOS DEL SED (ÁMBITO FEDERAL)</a:t>
            </a:r>
            <a:endParaRPr lang="es-MX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Soberana Sans Bold"/>
            </a:endParaRPr>
          </a:p>
        </p:txBody>
      </p:sp>
      <p:sp>
        <p:nvSpPr>
          <p:cNvPr id="6" name="28 Rectángulo"/>
          <p:cNvSpPr/>
          <p:nvPr/>
        </p:nvSpPr>
        <p:spPr>
          <a:xfrm>
            <a:off x="744414" y="2611187"/>
            <a:ext cx="3558151" cy="3798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Calibri" pitchFamily="34" charset="0"/>
              </a:rPr>
              <a:t>Monitoreo</a:t>
            </a:r>
          </a:p>
        </p:txBody>
      </p:sp>
      <p:sp>
        <p:nvSpPr>
          <p:cNvPr id="7" name="29 Rectángulo"/>
          <p:cNvSpPr/>
          <p:nvPr/>
        </p:nvSpPr>
        <p:spPr>
          <a:xfrm>
            <a:off x="744414" y="3128986"/>
            <a:ext cx="3558151" cy="2534595"/>
          </a:xfrm>
          <a:prstGeom prst="rect">
            <a:avLst/>
          </a:prstGeom>
          <a:solidFill>
            <a:srgbClr val="92D050">
              <a:alpha val="8000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lvl="3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dirty="0" smtClean="0">
                <a:latin typeface="Calibri" pitchFamily="34" charset="0"/>
              </a:rPr>
              <a:t>Revisión, mejora y monitoreo permanente </a:t>
            </a:r>
            <a:r>
              <a:rPr lang="es-MX" dirty="0">
                <a:latin typeface="Calibri" pitchFamily="34" charset="0"/>
              </a:rPr>
              <a:t>de las </a:t>
            </a:r>
            <a:r>
              <a:rPr lang="es-MX" dirty="0" smtClean="0">
                <a:latin typeface="Calibri" pitchFamily="34" charset="0"/>
              </a:rPr>
              <a:t>MIR y sus metas.</a:t>
            </a:r>
            <a:endParaRPr lang="es-MX" dirty="0">
              <a:latin typeface="Calibri" pitchFamily="34" charset="0"/>
            </a:endParaRPr>
          </a:p>
          <a:p>
            <a:pPr marL="179388" lvl="3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dirty="0" smtClean="0">
                <a:latin typeface="Calibri" pitchFamily="34" charset="0"/>
              </a:rPr>
              <a:t>Seguimiento de programas derivados del Plan Nacional del Desarrollo.</a:t>
            </a:r>
            <a:endParaRPr lang="es-MX" dirty="0">
              <a:latin typeface="Calibri" pitchFamily="34" charset="0"/>
            </a:endParaRPr>
          </a:p>
        </p:txBody>
      </p:sp>
      <p:sp>
        <p:nvSpPr>
          <p:cNvPr id="8" name="30 Rectángulo"/>
          <p:cNvSpPr/>
          <p:nvPr/>
        </p:nvSpPr>
        <p:spPr>
          <a:xfrm>
            <a:off x="4702282" y="2611187"/>
            <a:ext cx="3558151" cy="3798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Calibri" pitchFamily="34" charset="0"/>
              </a:rPr>
              <a:t>Evaluación</a:t>
            </a:r>
          </a:p>
        </p:txBody>
      </p:sp>
      <p:sp>
        <p:nvSpPr>
          <p:cNvPr id="9" name="31 Rectángulo"/>
          <p:cNvSpPr/>
          <p:nvPr/>
        </p:nvSpPr>
        <p:spPr>
          <a:xfrm>
            <a:off x="4702282" y="3131507"/>
            <a:ext cx="3558151" cy="2532868"/>
          </a:xfrm>
          <a:prstGeom prst="rect">
            <a:avLst/>
          </a:prstGeom>
          <a:solidFill>
            <a:srgbClr val="92D050">
              <a:alpha val="8000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lvl="3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dirty="0" smtClean="0">
                <a:latin typeface="Calibri" pitchFamily="34" charset="0"/>
              </a:rPr>
              <a:t>Programa Anual de Evaluación (PAE).</a:t>
            </a:r>
          </a:p>
          <a:p>
            <a:pPr marL="179388" lvl="3" indent="-179388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dirty="0" smtClean="0">
                <a:latin typeface="Calibri" pitchFamily="34" charset="0"/>
              </a:rPr>
              <a:t>Mejora de programas con base en resultados de evaluaciones.</a:t>
            </a:r>
          </a:p>
        </p:txBody>
      </p:sp>
      <p:sp>
        <p:nvSpPr>
          <p:cNvPr id="10" name="32 Rectángulo"/>
          <p:cNvSpPr/>
          <p:nvPr/>
        </p:nvSpPr>
        <p:spPr>
          <a:xfrm>
            <a:off x="744414" y="822514"/>
            <a:ext cx="7516019" cy="3798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Calibri" pitchFamily="34" charset="0"/>
              </a:rPr>
              <a:t>Planeación</a:t>
            </a:r>
            <a:endParaRPr lang="es-MX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33 Rectángulo"/>
          <p:cNvSpPr/>
          <p:nvPr/>
        </p:nvSpPr>
        <p:spPr>
          <a:xfrm>
            <a:off x="744414" y="1344022"/>
            <a:ext cx="7516019" cy="1050685"/>
          </a:xfrm>
          <a:prstGeom prst="rect">
            <a:avLst/>
          </a:prstGeom>
          <a:solidFill>
            <a:srgbClr val="92D050">
              <a:alpha val="8000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 lvl="3" indent="-17938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MX" dirty="0">
                <a:latin typeface="Calibri" pitchFamily="34" charset="0"/>
              </a:rPr>
              <a:t>Planeación Nacional </a:t>
            </a:r>
            <a:r>
              <a:rPr lang="es-MX" dirty="0" smtClean="0">
                <a:latin typeface="Calibri" pitchFamily="34" charset="0"/>
              </a:rPr>
              <a:t>con base </a:t>
            </a:r>
            <a:r>
              <a:rPr lang="es-MX" dirty="0">
                <a:latin typeface="Calibri" pitchFamily="34" charset="0"/>
              </a:rPr>
              <a:t>en Resultados</a:t>
            </a:r>
          </a:p>
          <a:p>
            <a:pPr marL="179388" lvl="3" indent="-17938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MX" dirty="0">
                <a:latin typeface="Calibri" pitchFamily="34" charset="0"/>
              </a:rPr>
              <a:t>Matrices de Indicadores para Resultados (MIR)</a:t>
            </a:r>
          </a:p>
          <a:p>
            <a:pPr marL="179388" lvl="3" indent="-179388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MX" dirty="0">
                <a:latin typeface="Calibri" pitchFamily="34" charset="0"/>
              </a:rPr>
              <a:t>Vinculación Plan Nacional de Desarrollo – Presupuesto a través de MIR </a:t>
            </a:r>
          </a:p>
        </p:txBody>
      </p:sp>
      <p:sp>
        <p:nvSpPr>
          <p:cNvPr id="12" name="34 Rectángulo"/>
          <p:cNvSpPr/>
          <p:nvPr/>
        </p:nvSpPr>
        <p:spPr>
          <a:xfrm>
            <a:off x="744414" y="5872808"/>
            <a:ext cx="7516019" cy="379870"/>
          </a:xfrm>
          <a:prstGeom prst="rect">
            <a:avLst/>
          </a:prstGeom>
          <a:solidFill>
            <a:srgbClr val="92D050">
              <a:alpha val="8000"/>
            </a:srgb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latin typeface="Calibri" panose="020F0502020204030204" pitchFamily="34" charset="0"/>
              </a:rPr>
              <a:t>Modelo Sintético de Información de Desempeño (MSD)</a:t>
            </a:r>
            <a:endParaRPr lang="es-MX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784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spectro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Precedente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23651</TotalTime>
  <Words>2601</Words>
  <Application>Microsoft Office PowerPoint</Application>
  <PresentationFormat>Presentación en pantalla (4:3)</PresentationFormat>
  <Paragraphs>434</Paragraphs>
  <Slides>26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Office Theme</vt:lpstr>
      <vt:lpstr>Diapositiva 1</vt:lpstr>
      <vt:lpstr>Diapositiva 2</vt:lpstr>
      <vt:lpstr>Diapositiva 3</vt:lpstr>
      <vt:lpstr>GESTIÓN PARA RESULTADOS</vt:lpstr>
      <vt:lpstr>CAMBIO DE PARADIGMA</vt:lpstr>
      <vt:lpstr>Diapositiva 6</vt:lpstr>
      <vt:lpstr>Diapositiva 7</vt:lpstr>
      <vt:lpstr>¿SÓLO EL GOBIERNO FEDERAL SE DEBE EVALUAR?</vt:lpstr>
      <vt:lpstr>PRINCIPALES INSTRUMENTOS DEL SED (ÁMBITO FEDERAL)</vt:lpstr>
      <vt:lpstr>PLANEACIÓN NACIONAL CON BASE EN RESULTADOS</vt:lpstr>
      <vt:lpstr>PLAN NACIONAL DE DESARROLLO 2013 - 2018</vt:lpstr>
      <vt:lpstr>MATRIZ DE INDICADORES PARA RESULTADOS (MIR)</vt:lpstr>
      <vt:lpstr>EVALUACIÓN DE PROGRAMAS Y POLÍTICAS PÚBLICAS</vt:lpstr>
      <vt:lpstr>CONCEPTUALIZACIÓN DEL PBR</vt:lpstr>
      <vt:lpstr>ACTORES INVOLUCRADOS</vt:lpstr>
      <vt:lpstr>ALINEACIÓN DEL PROCESO PRESUPUESTARIO PARA RESULTADOS</vt:lpstr>
      <vt:lpstr>PROCESO PbR ENTIDADES FEDERATIVAS, MUNICIPIOS Y DTCDMX 1/</vt:lpstr>
      <vt:lpstr>PROCESO PbR ENTIDADES FEDERATIVAS, MUNICIPIOS Y DTCDMX </vt:lpstr>
      <vt:lpstr>PROCESO PbR ENTIDADES FEDERATIVAS, MUNICIPIOS Y DTCDMX </vt:lpstr>
      <vt:lpstr>PROCESO PbR ENTIDADES FEDERATIVAS, MUNICIPIOS Y DTCDMX </vt:lpstr>
      <vt:lpstr>PROCESO PbR ENTIDADES FEDERATIVAS, MUNICIPIOS Y DTCDMX </vt:lpstr>
      <vt:lpstr>PROCESO PbR ENTIDADES FEDERATIVAS, MUNICIPIOS Y DTCDMX </vt:lpstr>
      <vt:lpstr>PROCESO PbR ENTIDADES FEDERATIVAS, MUNICIPIOS Y DTCDMX </vt:lpstr>
      <vt:lpstr>PROCESO PbR ENTIDADES FEDERATIVAS, MUNICIPIOS Y DTCDMX </vt:lpstr>
      <vt:lpstr>USO DE LA INFORMACIÓN GENERADA EN EL PROCESO DEL PbR</vt:lpstr>
      <vt:lpstr>Diapositiva 26</vt:lpstr>
    </vt:vector>
  </TitlesOfParts>
  <Company>Secretaria de Hacienda y Credito Publico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Antonio Hernandez Chong Cuy</dc:creator>
  <cp:lastModifiedBy>lcasian</cp:lastModifiedBy>
  <cp:revision>1278</cp:revision>
  <cp:lastPrinted>2016-09-06T19:25:48Z</cp:lastPrinted>
  <dcterms:created xsi:type="dcterms:W3CDTF">2014-12-05T23:42:55Z</dcterms:created>
  <dcterms:modified xsi:type="dcterms:W3CDTF">2016-09-20T15:42:49Z</dcterms:modified>
</cp:coreProperties>
</file>