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  <p:sldMasterId id="2147483675" r:id="rId2"/>
    <p:sldMasterId id="2147483688" r:id="rId3"/>
  </p:sldMasterIdLst>
  <p:notesMasterIdLst>
    <p:notesMasterId r:id="rId92"/>
  </p:notesMasterIdLst>
  <p:handoutMasterIdLst>
    <p:handoutMasterId r:id="rId93"/>
  </p:handoutMasterIdLst>
  <p:sldIdLst>
    <p:sldId id="398" r:id="rId4"/>
    <p:sldId id="522" r:id="rId5"/>
    <p:sldId id="523" r:id="rId6"/>
    <p:sldId id="318" r:id="rId7"/>
    <p:sldId id="446" r:id="rId8"/>
    <p:sldId id="473" r:id="rId9"/>
    <p:sldId id="448" r:id="rId10"/>
    <p:sldId id="461" r:id="rId11"/>
    <p:sldId id="462" r:id="rId12"/>
    <p:sldId id="449" r:id="rId13"/>
    <p:sldId id="450" r:id="rId14"/>
    <p:sldId id="324" r:id="rId15"/>
    <p:sldId id="320" r:id="rId16"/>
    <p:sldId id="496" r:id="rId17"/>
    <p:sldId id="480" r:id="rId18"/>
    <p:sldId id="528" r:id="rId19"/>
    <p:sldId id="490" r:id="rId20"/>
    <p:sldId id="530" r:id="rId21"/>
    <p:sldId id="486" r:id="rId22"/>
    <p:sldId id="532" r:id="rId23"/>
    <p:sldId id="524" r:id="rId24"/>
    <p:sldId id="331" r:id="rId25"/>
    <p:sldId id="517" r:id="rId26"/>
    <p:sldId id="518" r:id="rId27"/>
    <p:sldId id="472" r:id="rId28"/>
    <p:sldId id="474" r:id="rId29"/>
    <p:sldId id="519" r:id="rId30"/>
    <p:sldId id="529" r:id="rId31"/>
    <p:sldId id="520" r:id="rId32"/>
    <p:sldId id="521" r:id="rId33"/>
    <p:sldId id="533" r:id="rId34"/>
    <p:sldId id="534" r:id="rId35"/>
    <p:sldId id="444" r:id="rId36"/>
    <p:sldId id="525" r:id="rId37"/>
    <p:sldId id="332" r:id="rId38"/>
    <p:sldId id="464" r:id="rId39"/>
    <p:sldId id="470" r:id="rId40"/>
    <p:sldId id="469" r:id="rId41"/>
    <p:sldId id="499" r:id="rId42"/>
    <p:sldId id="500" r:id="rId43"/>
    <p:sldId id="501" r:id="rId44"/>
    <p:sldId id="502" r:id="rId45"/>
    <p:sldId id="503" r:id="rId46"/>
    <p:sldId id="504" r:id="rId47"/>
    <p:sldId id="415" r:id="rId48"/>
    <p:sldId id="416" r:id="rId49"/>
    <p:sldId id="506" r:id="rId50"/>
    <p:sldId id="508" r:id="rId51"/>
    <p:sldId id="509" r:id="rId52"/>
    <p:sldId id="510" r:id="rId53"/>
    <p:sldId id="511" r:id="rId54"/>
    <p:sldId id="425" r:id="rId55"/>
    <p:sldId id="360" r:id="rId56"/>
    <p:sldId id="344" r:id="rId57"/>
    <p:sldId id="465" r:id="rId58"/>
    <p:sldId id="426" r:id="rId59"/>
    <p:sldId id="427" r:id="rId60"/>
    <p:sldId id="363" r:id="rId61"/>
    <p:sldId id="364" r:id="rId62"/>
    <p:sldId id="422" r:id="rId63"/>
    <p:sldId id="423" r:id="rId64"/>
    <p:sldId id="424" r:id="rId65"/>
    <p:sldId id="487" r:id="rId66"/>
    <p:sldId id="366" r:id="rId67"/>
    <p:sldId id="526" r:id="rId68"/>
    <p:sldId id="514" r:id="rId69"/>
    <p:sldId id="491" r:id="rId70"/>
    <p:sldId id="492" r:id="rId71"/>
    <p:sldId id="493" r:id="rId72"/>
    <p:sldId id="494" r:id="rId73"/>
    <p:sldId id="495" r:id="rId74"/>
    <p:sldId id="498" r:id="rId75"/>
    <p:sldId id="527" r:id="rId76"/>
    <p:sldId id="337" r:id="rId77"/>
    <p:sldId id="452" r:id="rId78"/>
    <p:sldId id="359" r:id="rId79"/>
    <p:sldId id="358" r:id="rId80"/>
    <p:sldId id="516" r:id="rId81"/>
    <p:sldId id="315" r:id="rId82"/>
    <p:sldId id="488" r:id="rId83"/>
    <p:sldId id="362" r:id="rId84"/>
    <p:sldId id="485" r:id="rId85"/>
    <p:sldId id="399" r:id="rId86"/>
    <p:sldId id="336" r:id="rId87"/>
    <p:sldId id="430" r:id="rId88"/>
    <p:sldId id="431" r:id="rId89"/>
    <p:sldId id="432" r:id="rId90"/>
    <p:sldId id="300" r:id="rId91"/>
  </p:sldIdLst>
  <p:sldSz cx="13004800" cy="9753600"/>
  <p:notesSz cx="7010400" cy="9296400"/>
  <p:defaultTextStyle>
    <a:defPPr>
      <a:defRPr lang="es-MX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rael Larry  Escobar Blanco" initials="ILEB" lastIdx="3" clrIdx="0">
    <p:extLst/>
  </p:cmAuthor>
  <p:cmAuthor id="2" name="Neredna" initials="N" lastIdx="5" clrIdx="1"/>
  <p:cmAuthor id="3" name="Nereida Hernández Reyes" initials="NH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F6600"/>
    <a:srgbClr val="C9DBFF"/>
    <a:srgbClr val="8BB2FF"/>
    <a:srgbClr val="D1E0FF"/>
    <a:srgbClr val="FF3399"/>
    <a:srgbClr val="FFF9E7"/>
    <a:srgbClr val="9700CC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>
      <p:cViewPr varScale="1">
        <p:scale>
          <a:sx n="47" d="100"/>
          <a:sy n="47" d="100"/>
        </p:scale>
        <p:origin x="-1242" y="-9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C0E1D-31C4-452B-BD34-00889151F0F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s-MX"/>
        </a:p>
      </dgm:t>
    </dgm:pt>
    <dgm:pt modelId="{E35E6754-9CA1-4F95-9EDC-847766D78EA3}">
      <dgm:prSet phldrT="[Texto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Identificar y cuantificar el problema</a:t>
          </a:r>
          <a:endParaRPr lang="es-MX" sz="2400" dirty="0"/>
        </a:p>
      </dgm:t>
    </dgm:pt>
    <dgm:pt modelId="{CFBE7F67-A5E6-464C-976F-0A8A2E810F8B}" type="parTrans" cxnId="{7D6D6F56-B637-41AB-8468-7D91499D1EEA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99A94F4A-FAED-466D-9DD9-BF7D05D25CE8}" type="sibTrans" cxnId="{7D6D6F56-B637-41AB-8468-7D91499D1EEA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15C95EA4-37F4-4103-B60A-89A5C851CF63}">
      <dgm:prSet phldrT="[Texto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Análisis</a:t>
          </a:r>
          <a:endParaRPr lang="es-MX" sz="2400" dirty="0"/>
        </a:p>
      </dgm:t>
    </dgm:pt>
    <dgm:pt modelId="{24B749A0-AC57-4ECE-8268-2BA01E348F34}" type="parTrans" cxnId="{5EEC6564-4C1D-4B53-B555-C9AB92ADED16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872C0F01-5A7E-4C07-894A-EAC81A30C29E}" type="sibTrans" cxnId="{5EEC6564-4C1D-4B53-B555-C9AB92ADED16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00073AF5-181A-4C1C-8E6E-1DBE53B7C949}">
      <dgm:prSet phldrT="[Texto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Diseño de programas</a:t>
          </a:r>
        </a:p>
        <a:p>
          <a:r>
            <a:rPr lang="es-MX" sz="2400" dirty="0" smtClean="0">
              <a:latin typeface="Arial" pitchFamily="34" charset="0"/>
              <a:cs typeface="Arial" pitchFamily="34" charset="0"/>
            </a:rPr>
            <a:t>Presupuesto</a:t>
          </a:r>
        </a:p>
        <a:p>
          <a:r>
            <a:rPr lang="es-MX" sz="2400" dirty="0" smtClean="0">
              <a:latin typeface="Arial" pitchFamily="34" charset="0"/>
              <a:cs typeface="Arial" pitchFamily="34" charset="0"/>
            </a:rPr>
            <a:t>Operación</a:t>
          </a:r>
          <a:endParaRPr lang="es-MX" sz="2400" dirty="0"/>
        </a:p>
      </dgm:t>
    </dgm:pt>
    <dgm:pt modelId="{213F40F0-30E3-4BB3-94CE-72C5DE828838}" type="parTrans" cxnId="{4D26D60C-1844-4671-A6A5-422D281132DE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571E25A7-9A0B-4B6E-A667-7A40551F55BD}" type="sibTrans" cxnId="{4D26D60C-1844-4671-A6A5-422D281132DE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4061F7A4-518C-483D-AEEF-F84ACFD6429D}">
      <dgm:prSet phldrT="[Texto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400" b="1" dirty="0" smtClean="0">
              <a:latin typeface="Arial" pitchFamily="34" charset="0"/>
              <a:cs typeface="Arial" pitchFamily="34" charset="0"/>
            </a:rPr>
            <a:t>Evaluación y Monitoreo</a:t>
          </a:r>
          <a:endParaRPr lang="es-MX" sz="2400" dirty="0"/>
        </a:p>
      </dgm:t>
    </dgm:pt>
    <dgm:pt modelId="{48EBC7C9-1BAA-477E-9989-8B2F78B879E1}" type="parTrans" cxnId="{EE4BD2AC-FF4F-4E4F-8463-763EF001E838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627CEAD6-2590-4070-8BAF-01938CDAFBC1}" type="sibTrans" cxnId="{EE4BD2AC-FF4F-4E4F-8463-763EF001E838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7CB0F386-FB33-4D23-A25C-FE1F6BC0F13B}" type="pres">
      <dgm:prSet presAssocID="{ED7C0E1D-31C4-452B-BD34-00889151F0F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C0D1C8E8-BFD2-4408-AD62-64A44854391A}" type="pres">
      <dgm:prSet presAssocID="{E35E6754-9CA1-4F95-9EDC-847766D78EA3}" presName="composite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8F5AABDE-FC66-4E6B-AFE5-41475B8B7AEB}" type="pres">
      <dgm:prSet presAssocID="{E35E6754-9CA1-4F95-9EDC-847766D78EA3}" presName="LShape" presStyleLbl="alignNode1" presStyleIdx="0" presStyleCnt="7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786DD025-81D0-437F-AF06-8D584379A6AD}" type="pres">
      <dgm:prSet presAssocID="{E35E6754-9CA1-4F95-9EDC-847766D78EA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46EC05-9FD2-4610-B7B8-B41AA5D5704D}" type="pres">
      <dgm:prSet presAssocID="{E35E6754-9CA1-4F95-9EDC-847766D78EA3}" presName="Triangle" presStyleLbl="alignNode1" presStyleIdx="1" presStyleCnt="7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3BB95B0E-D4F3-460E-8312-BF537A03953C}" type="pres">
      <dgm:prSet presAssocID="{99A94F4A-FAED-466D-9DD9-BF7D05D25CE8}" presName="sibTrans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56211E3D-BD93-4503-ACB7-9F05DD191C8F}" type="pres">
      <dgm:prSet presAssocID="{99A94F4A-FAED-466D-9DD9-BF7D05D25CE8}" presName="space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6033621E-6F44-4A2E-831A-A5E2F79D8FEA}" type="pres">
      <dgm:prSet presAssocID="{15C95EA4-37F4-4103-B60A-89A5C851CF63}" presName="composite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678B41A7-BE69-4C29-9E58-554D27EBA52B}" type="pres">
      <dgm:prSet presAssocID="{15C95EA4-37F4-4103-B60A-89A5C851CF63}" presName="LShape" presStyleLbl="alignNode1" presStyleIdx="2" presStyleCnt="7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72C12965-B791-4DEE-A645-12A2CCC6C9DC}" type="pres">
      <dgm:prSet presAssocID="{15C95EA4-37F4-4103-B60A-89A5C851CF6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E6158B-177F-47F4-99A8-6B8C76D390C8}" type="pres">
      <dgm:prSet presAssocID="{15C95EA4-37F4-4103-B60A-89A5C851CF63}" presName="Triangle" presStyleLbl="alignNode1" presStyleIdx="3" presStyleCnt="7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1F4DD548-10A1-4D80-BBB2-C2DA8057DB75}" type="pres">
      <dgm:prSet presAssocID="{872C0F01-5A7E-4C07-894A-EAC81A30C29E}" presName="sibTrans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8EBDD06D-C07F-463D-AC6E-BE4F195B6110}" type="pres">
      <dgm:prSet presAssocID="{872C0F01-5A7E-4C07-894A-EAC81A30C29E}" presName="space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140A3779-D23D-4A66-A24A-F4FC632BC728}" type="pres">
      <dgm:prSet presAssocID="{00073AF5-181A-4C1C-8E6E-1DBE53B7C949}" presName="composite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B66F2CA4-F137-40DE-8C84-EC98C11424CE}" type="pres">
      <dgm:prSet presAssocID="{00073AF5-181A-4C1C-8E6E-1DBE53B7C949}" presName="LShape" presStyleLbl="alignNode1" presStyleIdx="4" presStyleCnt="7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41161F84-0B33-4010-AB99-ED3C1752F03B}" type="pres">
      <dgm:prSet presAssocID="{00073AF5-181A-4C1C-8E6E-1DBE53B7C94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CC38CF-D669-4CE1-AA2C-E14B17C4F993}" type="pres">
      <dgm:prSet presAssocID="{00073AF5-181A-4C1C-8E6E-1DBE53B7C949}" presName="Triangle" presStyleLbl="alignNode1" presStyleIdx="5" presStyleCnt="7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ECB9D2D7-A872-4E3C-99FD-FFB057EE1579}" type="pres">
      <dgm:prSet presAssocID="{571E25A7-9A0B-4B6E-A667-7A40551F55BD}" presName="sibTrans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54D42D55-24F3-4727-8995-6BAD835DDAFC}" type="pres">
      <dgm:prSet presAssocID="{571E25A7-9A0B-4B6E-A667-7A40551F55BD}" presName="space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DD941FD2-DFAB-4EB3-B2AE-6627C43EAAD9}" type="pres">
      <dgm:prSet presAssocID="{4061F7A4-518C-483D-AEEF-F84ACFD6429D}" presName="composite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ABB88593-0EC6-42FB-9A83-7C39E2A533BD}" type="pres">
      <dgm:prSet presAssocID="{4061F7A4-518C-483D-AEEF-F84ACFD6429D}" presName="LShape" presStyleLbl="alignNode1" presStyleIdx="6" presStyleCnt="7"/>
      <dgm:spPr>
        <a:solidFill>
          <a:srgbClr val="0070C0"/>
        </a:solidFill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0954C18C-411F-401B-90F8-DA294CECB808}" type="pres">
      <dgm:prSet presAssocID="{4061F7A4-518C-483D-AEEF-F84ACFD6429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3743961-9B90-4B86-849F-AE7258AFB163}" type="presOf" srcId="{ED7C0E1D-31C4-452B-BD34-00889151F0F9}" destId="{7CB0F386-FB33-4D23-A25C-FE1F6BC0F13B}" srcOrd="0" destOrd="0" presId="urn:microsoft.com/office/officeart/2009/3/layout/StepUpProcess"/>
    <dgm:cxn modelId="{4D26D60C-1844-4671-A6A5-422D281132DE}" srcId="{ED7C0E1D-31C4-452B-BD34-00889151F0F9}" destId="{00073AF5-181A-4C1C-8E6E-1DBE53B7C949}" srcOrd="2" destOrd="0" parTransId="{213F40F0-30E3-4BB3-94CE-72C5DE828838}" sibTransId="{571E25A7-9A0B-4B6E-A667-7A40551F55BD}"/>
    <dgm:cxn modelId="{EE4BD2AC-FF4F-4E4F-8463-763EF001E838}" srcId="{ED7C0E1D-31C4-452B-BD34-00889151F0F9}" destId="{4061F7A4-518C-483D-AEEF-F84ACFD6429D}" srcOrd="3" destOrd="0" parTransId="{48EBC7C9-1BAA-477E-9989-8B2F78B879E1}" sibTransId="{627CEAD6-2590-4070-8BAF-01938CDAFBC1}"/>
    <dgm:cxn modelId="{5EEC6564-4C1D-4B53-B555-C9AB92ADED16}" srcId="{ED7C0E1D-31C4-452B-BD34-00889151F0F9}" destId="{15C95EA4-37F4-4103-B60A-89A5C851CF63}" srcOrd="1" destOrd="0" parTransId="{24B749A0-AC57-4ECE-8268-2BA01E348F34}" sibTransId="{872C0F01-5A7E-4C07-894A-EAC81A30C29E}"/>
    <dgm:cxn modelId="{9DAA1AFF-0F9C-46F4-BA6C-9F8BACA172E7}" type="presOf" srcId="{4061F7A4-518C-483D-AEEF-F84ACFD6429D}" destId="{0954C18C-411F-401B-90F8-DA294CECB808}" srcOrd="0" destOrd="0" presId="urn:microsoft.com/office/officeart/2009/3/layout/StepUpProcess"/>
    <dgm:cxn modelId="{DF18F55C-943E-4393-B8B9-A0C7E0EE5410}" type="presOf" srcId="{00073AF5-181A-4C1C-8E6E-1DBE53B7C949}" destId="{41161F84-0B33-4010-AB99-ED3C1752F03B}" srcOrd="0" destOrd="0" presId="urn:microsoft.com/office/officeart/2009/3/layout/StepUpProcess"/>
    <dgm:cxn modelId="{80C2FC2B-5F64-4E1D-9642-A95F38BD5B43}" type="presOf" srcId="{15C95EA4-37F4-4103-B60A-89A5C851CF63}" destId="{72C12965-B791-4DEE-A645-12A2CCC6C9DC}" srcOrd="0" destOrd="0" presId="urn:microsoft.com/office/officeart/2009/3/layout/StepUpProcess"/>
    <dgm:cxn modelId="{7D6D6F56-B637-41AB-8468-7D91499D1EEA}" srcId="{ED7C0E1D-31C4-452B-BD34-00889151F0F9}" destId="{E35E6754-9CA1-4F95-9EDC-847766D78EA3}" srcOrd="0" destOrd="0" parTransId="{CFBE7F67-A5E6-464C-976F-0A8A2E810F8B}" sibTransId="{99A94F4A-FAED-466D-9DD9-BF7D05D25CE8}"/>
    <dgm:cxn modelId="{19E9EB3D-6381-4D02-BC46-FE06EB857F2C}" type="presOf" srcId="{E35E6754-9CA1-4F95-9EDC-847766D78EA3}" destId="{786DD025-81D0-437F-AF06-8D584379A6AD}" srcOrd="0" destOrd="0" presId="urn:microsoft.com/office/officeart/2009/3/layout/StepUpProcess"/>
    <dgm:cxn modelId="{CE710C87-E487-4E22-966D-2CC1E95E119C}" type="presParOf" srcId="{7CB0F386-FB33-4D23-A25C-FE1F6BC0F13B}" destId="{C0D1C8E8-BFD2-4408-AD62-64A44854391A}" srcOrd="0" destOrd="0" presId="urn:microsoft.com/office/officeart/2009/3/layout/StepUpProcess"/>
    <dgm:cxn modelId="{B92504A6-E988-4543-8D24-38AFEB982C3F}" type="presParOf" srcId="{C0D1C8E8-BFD2-4408-AD62-64A44854391A}" destId="{8F5AABDE-FC66-4E6B-AFE5-41475B8B7AEB}" srcOrd="0" destOrd="0" presId="urn:microsoft.com/office/officeart/2009/3/layout/StepUpProcess"/>
    <dgm:cxn modelId="{EE330B76-C78B-46AF-8915-BBA15E7A0304}" type="presParOf" srcId="{C0D1C8E8-BFD2-4408-AD62-64A44854391A}" destId="{786DD025-81D0-437F-AF06-8D584379A6AD}" srcOrd="1" destOrd="0" presId="urn:microsoft.com/office/officeart/2009/3/layout/StepUpProcess"/>
    <dgm:cxn modelId="{6C85710B-C463-4E9B-A3AB-6AD69361F2F1}" type="presParOf" srcId="{C0D1C8E8-BFD2-4408-AD62-64A44854391A}" destId="{0946EC05-9FD2-4610-B7B8-B41AA5D5704D}" srcOrd="2" destOrd="0" presId="urn:microsoft.com/office/officeart/2009/3/layout/StepUpProcess"/>
    <dgm:cxn modelId="{14E5460E-1442-4B9C-B640-B4364C585DD2}" type="presParOf" srcId="{7CB0F386-FB33-4D23-A25C-FE1F6BC0F13B}" destId="{3BB95B0E-D4F3-460E-8312-BF537A03953C}" srcOrd="1" destOrd="0" presId="urn:microsoft.com/office/officeart/2009/3/layout/StepUpProcess"/>
    <dgm:cxn modelId="{1DA4BC9B-3DE6-413C-9D11-8BF78B9483D0}" type="presParOf" srcId="{3BB95B0E-D4F3-460E-8312-BF537A03953C}" destId="{56211E3D-BD93-4503-ACB7-9F05DD191C8F}" srcOrd="0" destOrd="0" presId="urn:microsoft.com/office/officeart/2009/3/layout/StepUpProcess"/>
    <dgm:cxn modelId="{FC2382F9-BE66-4225-9B7D-6EE238701492}" type="presParOf" srcId="{7CB0F386-FB33-4D23-A25C-FE1F6BC0F13B}" destId="{6033621E-6F44-4A2E-831A-A5E2F79D8FEA}" srcOrd="2" destOrd="0" presId="urn:microsoft.com/office/officeart/2009/3/layout/StepUpProcess"/>
    <dgm:cxn modelId="{A417944A-5F9C-4E2C-BBA8-60275CE09116}" type="presParOf" srcId="{6033621E-6F44-4A2E-831A-A5E2F79D8FEA}" destId="{678B41A7-BE69-4C29-9E58-554D27EBA52B}" srcOrd="0" destOrd="0" presId="urn:microsoft.com/office/officeart/2009/3/layout/StepUpProcess"/>
    <dgm:cxn modelId="{2E09CD07-0DFB-4E93-BF4B-E81F1201F1D6}" type="presParOf" srcId="{6033621E-6F44-4A2E-831A-A5E2F79D8FEA}" destId="{72C12965-B791-4DEE-A645-12A2CCC6C9DC}" srcOrd="1" destOrd="0" presId="urn:microsoft.com/office/officeart/2009/3/layout/StepUpProcess"/>
    <dgm:cxn modelId="{DD0ECA8F-CFFF-42BE-87D7-C4CF7A22F3F0}" type="presParOf" srcId="{6033621E-6F44-4A2E-831A-A5E2F79D8FEA}" destId="{09E6158B-177F-47F4-99A8-6B8C76D390C8}" srcOrd="2" destOrd="0" presId="urn:microsoft.com/office/officeart/2009/3/layout/StepUpProcess"/>
    <dgm:cxn modelId="{92FDD589-860C-4B3D-B548-18CD9DB15F18}" type="presParOf" srcId="{7CB0F386-FB33-4D23-A25C-FE1F6BC0F13B}" destId="{1F4DD548-10A1-4D80-BBB2-C2DA8057DB75}" srcOrd="3" destOrd="0" presId="urn:microsoft.com/office/officeart/2009/3/layout/StepUpProcess"/>
    <dgm:cxn modelId="{5BA5EFE9-9FB1-4488-BEED-5897B82B85E2}" type="presParOf" srcId="{1F4DD548-10A1-4D80-BBB2-C2DA8057DB75}" destId="{8EBDD06D-C07F-463D-AC6E-BE4F195B6110}" srcOrd="0" destOrd="0" presId="urn:microsoft.com/office/officeart/2009/3/layout/StepUpProcess"/>
    <dgm:cxn modelId="{C2C29F97-557C-404D-98E9-C052C1019324}" type="presParOf" srcId="{7CB0F386-FB33-4D23-A25C-FE1F6BC0F13B}" destId="{140A3779-D23D-4A66-A24A-F4FC632BC728}" srcOrd="4" destOrd="0" presId="urn:microsoft.com/office/officeart/2009/3/layout/StepUpProcess"/>
    <dgm:cxn modelId="{BC939FC3-390F-4EDA-9548-8425B5E019A5}" type="presParOf" srcId="{140A3779-D23D-4A66-A24A-F4FC632BC728}" destId="{B66F2CA4-F137-40DE-8C84-EC98C11424CE}" srcOrd="0" destOrd="0" presId="urn:microsoft.com/office/officeart/2009/3/layout/StepUpProcess"/>
    <dgm:cxn modelId="{062DB088-2C67-4435-A96B-F29A6B465007}" type="presParOf" srcId="{140A3779-D23D-4A66-A24A-F4FC632BC728}" destId="{41161F84-0B33-4010-AB99-ED3C1752F03B}" srcOrd="1" destOrd="0" presId="urn:microsoft.com/office/officeart/2009/3/layout/StepUpProcess"/>
    <dgm:cxn modelId="{059ADD74-37DD-4652-B7AD-13BB969AB2B7}" type="presParOf" srcId="{140A3779-D23D-4A66-A24A-F4FC632BC728}" destId="{47CC38CF-D669-4CE1-AA2C-E14B17C4F993}" srcOrd="2" destOrd="0" presId="urn:microsoft.com/office/officeart/2009/3/layout/StepUpProcess"/>
    <dgm:cxn modelId="{2E955281-4C85-4598-9D43-E6A51D7A42C3}" type="presParOf" srcId="{7CB0F386-FB33-4D23-A25C-FE1F6BC0F13B}" destId="{ECB9D2D7-A872-4E3C-99FD-FFB057EE1579}" srcOrd="5" destOrd="0" presId="urn:microsoft.com/office/officeart/2009/3/layout/StepUpProcess"/>
    <dgm:cxn modelId="{0E095001-10A1-4023-B20B-731E0979F965}" type="presParOf" srcId="{ECB9D2D7-A872-4E3C-99FD-FFB057EE1579}" destId="{54D42D55-24F3-4727-8995-6BAD835DDAFC}" srcOrd="0" destOrd="0" presId="urn:microsoft.com/office/officeart/2009/3/layout/StepUpProcess"/>
    <dgm:cxn modelId="{ADF2AAC4-8C51-4347-AAA7-DC339CE0B653}" type="presParOf" srcId="{7CB0F386-FB33-4D23-A25C-FE1F6BC0F13B}" destId="{DD941FD2-DFAB-4EB3-B2AE-6627C43EAAD9}" srcOrd="6" destOrd="0" presId="urn:microsoft.com/office/officeart/2009/3/layout/StepUpProcess"/>
    <dgm:cxn modelId="{1556E73D-AD72-4AEC-B7EA-C7C9487E40EE}" type="presParOf" srcId="{DD941FD2-DFAB-4EB3-B2AE-6627C43EAAD9}" destId="{ABB88593-0EC6-42FB-9A83-7C39E2A533BD}" srcOrd="0" destOrd="0" presId="urn:microsoft.com/office/officeart/2009/3/layout/StepUpProcess"/>
    <dgm:cxn modelId="{DC445AEB-1AC3-49F9-B0C5-B2F8DA75CCC2}" type="presParOf" srcId="{DD941FD2-DFAB-4EB3-B2AE-6627C43EAAD9}" destId="{0954C18C-411F-401B-90F8-DA294CECB80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4B581A-5899-4DDD-92B9-BDF4A78CCB7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9A1158D-2917-41D6-AED4-E6990FC4282E}">
      <dgm:prSet phldrT="[Texto]" custT="1"/>
      <dgm:spPr>
        <a:solidFill>
          <a:srgbClr val="765B97"/>
        </a:solidFill>
      </dgm:spPr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Monitoreo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9239A901-091C-4450-AF2F-3F618516CD10}" type="parTrans" cxnId="{6005CBF0-886A-409F-856C-9511B8C9C4AB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2AAFAF30-63D4-4425-A665-3532831D6AAE}" type="sibTrans" cxnId="{6005CBF0-886A-409F-856C-9511B8C9C4AB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7C1FE717-713F-41A9-B874-CA59972AA41F}">
      <dgm:prSet phldrT="[Texto]" custT="1"/>
      <dgm:spPr>
        <a:solidFill>
          <a:srgbClr val="00A29E"/>
        </a:solidFill>
      </dgm:spPr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Evaluación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F78718B7-B43D-486D-A8B2-2B7B2B4A3098}" type="parTrans" cxnId="{097F1E60-71C2-4263-979B-6DA4EF1EA2EE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34C87C72-BD68-481C-B773-61406C3CAE18}" type="sibTrans" cxnId="{097F1E60-71C2-4263-979B-6DA4EF1EA2EE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146F30DD-A2C5-4609-A42C-BD9B79AF3548}" type="pres">
      <dgm:prSet presAssocID="{964B581A-5899-4DDD-92B9-BDF4A78CCB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FF94F73-E3ED-42B2-A36C-4D64FD03ADB3}" type="pres">
      <dgm:prSet presAssocID="{B9A1158D-2917-41D6-AED4-E6990FC4282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1AE88C-0437-477A-B6DA-29B77CFA5ECD}" type="pres">
      <dgm:prSet presAssocID="{7C1FE717-713F-41A9-B874-CA59972AA41F}" presName="arrow" presStyleLbl="node1" presStyleIdx="1" presStyleCnt="2" custRadScaleRad="60560" custRadScaleInc="-31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B3D1865-DC09-4F39-8D6E-44414700D970}" type="presOf" srcId="{964B581A-5899-4DDD-92B9-BDF4A78CCB7C}" destId="{146F30DD-A2C5-4609-A42C-BD9B79AF3548}" srcOrd="0" destOrd="0" presId="urn:microsoft.com/office/officeart/2005/8/layout/arrow5"/>
    <dgm:cxn modelId="{097F1E60-71C2-4263-979B-6DA4EF1EA2EE}" srcId="{964B581A-5899-4DDD-92B9-BDF4A78CCB7C}" destId="{7C1FE717-713F-41A9-B874-CA59972AA41F}" srcOrd="1" destOrd="0" parTransId="{F78718B7-B43D-486D-A8B2-2B7B2B4A3098}" sibTransId="{34C87C72-BD68-481C-B773-61406C3CAE18}"/>
    <dgm:cxn modelId="{6005CBF0-886A-409F-856C-9511B8C9C4AB}" srcId="{964B581A-5899-4DDD-92B9-BDF4A78CCB7C}" destId="{B9A1158D-2917-41D6-AED4-E6990FC4282E}" srcOrd="0" destOrd="0" parTransId="{9239A901-091C-4450-AF2F-3F618516CD10}" sibTransId="{2AAFAF30-63D4-4425-A665-3532831D6AAE}"/>
    <dgm:cxn modelId="{A42C711B-D981-49C3-83DC-24B97B0BE221}" type="presOf" srcId="{B9A1158D-2917-41D6-AED4-E6990FC4282E}" destId="{BFF94F73-E3ED-42B2-A36C-4D64FD03ADB3}" srcOrd="0" destOrd="0" presId="urn:microsoft.com/office/officeart/2005/8/layout/arrow5"/>
    <dgm:cxn modelId="{1EA8F571-F713-47A6-8FAB-0825F4DBDF19}" type="presOf" srcId="{7C1FE717-713F-41A9-B874-CA59972AA41F}" destId="{861AE88C-0437-477A-B6DA-29B77CFA5ECD}" srcOrd="0" destOrd="0" presId="urn:microsoft.com/office/officeart/2005/8/layout/arrow5"/>
    <dgm:cxn modelId="{9B742A3E-B6AF-47A3-8DE7-62D1A8652CA2}" type="presParOf" srcId="{146F30DD-A2C5-4609-A42C-BD9B79AF3548}" destId="{BFF94F73-E3ED-42B2-A36C-4D64FD03ADB3}" srcOrd="0" destOrd="0" presId="urn:microsoft.com/office/officeart/2005/8/layout/arrow5"/>
    <dgm:cxn modelId="{B5E5E52F-BDA9-495D-9BD3-49063BC9EB86}" type="presParOf" srcId="{146F30DD-A2C5-4609-A42C-BD9B79AF3548}" destId="{861AE88C-0437-477A-B6DA-29B77CFA5EC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2D9DB7-2267-4DC8-9852-E9D0A1DFBDE0}" type="doc">
      <dgm:prSet loTypeId="urn:microsoft.com/office/officeart/2005/8/layout/process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58940026-507F-4DA6-ACD7-CEDBF610A0AF}">
      <dgm:prSet phldrT="[Texto]" custT="1"/>
      <dgm:spPr>
        <a:noFill/>
      </dgm:spPr>
      <dgm:t>
        <a:bodyPr/>
        <a:lstStyle/>
        <a:p>
          <a:r>
            <a:rPr lang="es-MX" sz="2400" dirty="0" smtClean="0"/>
            <a:t> </a:t>
          </a:r>
          <a:endParaRPr lang="es-MX" sz="2400" dirty="0"/>
        </a:p>
      </dgm:t>
    </dgm:pt>
    <dgm:pt modelId="{BE5D8298-8441-45D4-AC6C-7E313D7B0A0F}" type="parTrans" cxnId="{5E93ABD1-DB92-4017-9099-9841895BE727}">
      <dgm:prSet/>
      <dgm:spPr/>
      <dgm:t>
        <a:bodyPr/>
        <a:lstStyle/>
        <a:p>
          <a:endParaRPr lang="es-MX" sz="2000"/>
        </a:p>
      </dgm:t>
    </dgm:pt>
    <dgm:pt modelId="{3CA70A75-E824-4D2A-9A00-62C805ABFBE0}" type="sibTrans" cxnId="{5E93ABD1-DB92-4017-9099-9841895BE727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 sz="2000"/>
        </a:p>
      </dgm:t>
    </dgm:pt>
    <dgm:pt modelId="{109E664E-683A-4808-90AA-32E2B3440B3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Clasificar </a:t>
          </a:r>
          <a:r>
            <a:rPr lang="es-MX" sz="1600" b="0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los ASM de acuerdo con las instituciones que participan en la mejora del programa</a:t>
          </a:r>
          <a:r>
            <a:rPr lang="es-MX" sz="1600" b="0" u="none" dirty="0" smtClean="0">
              <a:latin typeface="Arial" pitchFamily="34" charset="0"/>
              <a:cs typeface="Arial" pitchFamily="34" charset="0"/>
            </a:rPr>
            <a:t>. </a:t>
          </a:r>
        </a:p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MX" sz="1400" dirty="0"/>
        </a:p>
      </dgm:t>
    </dgm:pt>
    <dgm:pt modelId="{4D208039-80CD-4E53-9666-93B739A06052}" type="parTrans" cxnId="{801A7CA8-CC67-4F4A-960A-11BB398A98FD}">
      <dgm:prSet/>
      <dgm:spPr/>
      <dgm:t>
        <a:bodyPr/>
        <a:lstStyle/>
        <a:p>
          <a:endParaRPr lang="es-MX" sz="2000"/>
        </a:p>
      </dgm:t>
    </dgm:pt>
    <dgm:pt modelId="{B24765C3-CC78-4567-B0D8-D0B4E365BD73}" type="sibTrans" cxnId="{801A7CA8-CC67-4F4A-960A-11BB398A98FD}">
      <dgm:prSet/>
      <dgm:spPr/>
      <dgm:t>
        <a:bodyPr/>
        <a:lstStyle/>
        <a:p>
          <a:endParaRPr lang="es-MX" sz="2000"/>
        </a:p>
      </dgm:t>
    </dgm:pt>
    <dgm:pt modelId="{32898613-BD91-473F-8B03-E2C3A159C3C6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Elaborar</a:t>
          </a:r>
          <a:r>
            <a:rPr lang="es-MX" sz="1600" b="0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documentos en los que se definen las acciones de mejora y los responsables. </a:t>
          </a:r>
        </a:p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MX" sz="1400" dirty="0">
            <a:solidFill>
              <a:schemeClr val="bg1"/>
            </a:solidFill>
          </a:endParaRPr>
        </a:p>
      </dgm:t>
    </dgm:pt>
    <dgm:pt modelId="{7A4E15F1-B0A9-4185-BB2F-90D6F7F03C59}" type="parTrans" cxnId="{1C0A9D3F-E311-4120-AC1B-93312E206973}">
      <dgm:prSet/>
      <dgm:spPr/>
      <dgm:t>
        <a:bodyPr/>
        <a:lstStyle/>
        <a:p>
          <a:endParaRPr lang="es-MX" sz="2000"/>
        </a:p>
      </dgm:t>
    </dgm:pt>
    <dgm:pt modelId="{66364715-91F2-4163-BCEB-C3B71E4E8E7B}" type="sibTrans" cxnId="{1C0A9D3F-E311-4120-AC1B-93312E206973}">
      <dgm:prSet/>
      <dgm:spPr/>
      <dgm:t>
        <a:bodyPr/>
        <a:lstStyle/>
        <a:p>
          <a:endParaRPr lang="es-MX" sz="2000"/>
        </a:p>
      </dgm:t>
    </dgm:pt>
    <dgm:pt modelId="{3FF0A045-7025-4C77-A57E-8C26C2B9FC79}">
      <dgm:prSet phldrT="[Texto]" custT="1"/>
      <dgm:spPr>
        <a:noFill/>
      </dgm:spPr>
      <dgm:t>
        <a:bodyPr/>
        <a:lstStyle/>
        <a:p>
          <a:r>
            <a:rPr lang="es-MX" sz="2400" dirty="0" smtClean="0"/>
            <a:t> </a:t>
          </a:r>
          <a:endParaRPr lang="es-MX" sz="2400" dirty="0"/>
        </a:p>
      </dgm:t>
    </dgm:pt>
    <dgm:pt modelId="{86CEC40C-772B-4221-9C75-453734D5B9C6}" type="parTrans" cxnId="{B6150520-1C79-4846-8623-663A8F9A05EE}">
      <dgm:prSet/>
      <dgm:spPr/>
      <dgm:t>
        <a:bodyPr/>
        <a:lstStyle/>
        <a:p>
          <a:endParaRPr lang="es-MX" sz="2000"/>
        </a:p>
      </dgm:t>
    </dgm:pt>
    <dgm:pt modelId="{C2C3FA9E-C4E3-473B-8D9E-B31DC28E5EC0}" type="sibTrans" cxnId="{B6150520-1C79-4846-8623-663A8F9A05EE}">
      <dgm:prSet/>
      <dgm:spPr/>
      <dgm:t>
        <a:bodyPr/>
        <a:lstStyle/>
        <a:p>
          <a:endParaRPr lang="es-MX" sz="2000"/>
        </a:p>
      </dgm:t>
    </dgm:pt>
    <dgm:pt modelId="{1BCC91F4-83FD-491E-B596-D4617200AAC7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808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Dar seguimiento </a:t>
          </a:r>
          <a:r>
            <a:rPr lang="es-MX" sz="1600" b="0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 los avances en los compromisos y valorar éstos en las evaluaciones anuales de los programas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MX" sz="1400" dirty="0"/>
        </a:p>
      </dgm:t>
    </dgm:pt>
    <dgm:pt modelId="{5ECC0E13-5147-4EDE-8259-21E656A46D8B}" type="parTrans" cxnId="{1A567D02-5189-4205-BCCD-763832DA8E20}">
      <dgm:prSet/>
      <dgm:spPr/>
      <dgm:t>
        <a:bodyPr/>
        <a:lstStyle/>
        <a:p>
          <a:endParaRPr lang="es-MX" sz="2000"/>
        </a:p>
      </dgm:t>
    </dgm:pt>
    <dgm:pt modelId="{E0AF2A19-C492-4EF9-A704-44B1071B8090}" type="sibTrans" cxnId="{1A567D02-5189-4205-BCCD-763832DA8E20}">
      <dgm:prSet/>
      <dgm:spPr/>
      <dgm:t>
        <a:bodyPr/>
        <a:lstStyle/>
        <a:p>
          <a:endParaRPr lang="es-MX" sz="2000"/>
        </a:p>
      </dgm:t>
    </dgm:pt>
    <dgm:pt modelId="{813FB44D-67D4-4CD0-B2A0-D04095E91BD9}">
      <dgm:prSet phldrT="[Texto]" custT="1"/>
      <dgm:spPr>
        <a:noFill/>
      </dgm:spPr>
      <dgm:t>
        <a:bodyPr/>
        <a:lstStyle/>
        <a:p>
          <a:r>
            <a:rPr lang="es-MX" sz="2400" dirty="0" smtClean="0"/>
            <a:t> </a:t>
          </a:r>
          <a:endParaRPr lang="es-MX" sz="2400" dirty="0"/>
        </a:p>
      </dgm:t>
    </dgm:pt>
    <dgm:pt modelId="{07A655A8-D5FD-44BF-9721-0042B2C32F73}" type="sibTrans" cxnId="{504172A3-89D1-4037-8EA6-A6ED3DF2E18B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 sz="2000"/>
        </a:p>
      </dgm:t>
    </dgm:pt>
    <dgm:pt modelId="{57842C7C-4795-4F42-9EDE-7FDE8833C2E6}" type="parTrans" cxnId="{504172A3-89D1-4037-8EA6-A6ED3DF2E18B}">
      <dgm:prSet/>
      <dgm:spPr/>
      <dgm:t>
        <a:bodyPr/>
        <a:lstStyle/>
        <a:p>
          <a:endParaRPr lang="es-MX" sz="2000"/>
        </a:p>
      </dgm:t>
    </dgm:pt>
    <dgm:pt modelId="{B8693AD2-2A42-41BC-9FCA-27A0E71BFBA3}" type="pres">
      <dgm:prSet presAssocID="{502D9DB7-2267-4DC8-9852-E9D0A1DFBD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64A21AD-3A61-4A22-84B9-104956655DD0}" type="pres">
      <dgm:prSet presAssocID="{58940026-507F-4DA6-ACD7-CEDBF610A0AF}" presName="composite" presStyleCnt="0"/>
      <dgm:spPr/>
    </dgm:pt>
    <dgm:pt modelId="{E8040B22-F9C3-4B7B-AB72-26E68153DBA1}" type="pres">
      <dgm:prSet presAssocID="{58940026-507F-4DA6-ACD7-CEDBF610A0A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5B121F-3D17-4615-8BE1-669FB0A80059}" type="pres">
      <dgm:prSet presAssocID="{58940026-507F-4DA6-ACD7-CEDBF610A0AF}" presName="parSh" presStyleLbl="node1" presStyleIdx="0" presStyleCnt="3" custLinFactNeighborX="13148" custLinFactNeighborY="68663"/>
      <dgm:spPr/>
      <dgm:t>
        <a:bodyPr/>
        <a:lstStyle/>
        <a:p>
          <a:endParaRPr lang="es-MX"/>
        </a:p>
      </dgm:t>
    </dgm:pt>
    <dgm:pt modelId="{15651BE1-7E15-4FF7-958E-756016E9DCF0}" type="pres">
      <dgm:prSet presAssocID="{58940026-507F-4DA6-ACD7-CEDBF610A0AF}" presName="desTx" presStyleLbl="fgAcc1" presStyleIdx="0" presStyleCnt="3" custLinFactNeighborX="16675" custLinFactNeighborY="-83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A5DCC7-829A-40D4-850F-F10FE7E54383}" type="pres">
      <dgm:prSet presAssocID="{3CA70A75-E824-4D2A-9A00-62C805ABFBE0}" presName="sibTrans" presStyleLbl="sibTrans2D1" presStyleIdx="0" presStyleCnt="2" custLinFactNeighborX="66418" custLinFactNeighborY="48441"/>
      <dgm:spPr/>
      <dgm:t>
        <a:bodyPr/>
        <a:lstStyle/>
        <a:p>
          <a:endParaRPr lang="es-MX"/>
        </a:p>
      </dgm:t>
    </dgm:pt>
    <dgm:pt modelId="{6BE935FD-48F3-4248-99E2-4DDABD794989}" type="pres">
      <dgm:prSet presAssocID="{3CA70A75-E824-4D2A-9A00-62C805ABFBE0}" presName="connTx" presStyleLbl="sibTrans2D1" presStyleIdx="0" presStyleCnt="2"/>
      <dgm:spPr/>
      <dgm:t>
        <a:bodyPr/>
        <a:lstStyle/>
        <a:p>
          <a:endParaRPr lang="es-MX"/>
        </a:p>
      </dgm:t>
    </dgm:pt>
    <dgm:pt modelId="{E2FF1D74-ED11-4A33-88DA-073ACE3851E1}" type="pres">
      <dgm:prSet presAssocID="{813FB44D-67D4-4CD0-B2A0-D04095E91BD9}" presName="composite" presStyleCnt="0"/>
      <dgm:spPr/>
    </dgm:pt>
    <dgm:pt modelId="{0E482B20-2EC0-426C-A46B-C8A232A418B9}" type="pres">
      <dgm:prSet presAssocID="{813FB44D-67D4-4CD0-B2A0-D04095E91BD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63F5C8-01D9-4985-847C-C289150448A1}" type="pres">
      <dgm:prSet presAssocID="{813FB44D-67D4-4CD0-B2A0-D04095E91BD9}" presName="parSh" presStyleLbl="node1" presStyleIdx="1" presStyleCnt="3" custLinFactNeighborX="-3895" custLinFactNeighborY="52360"/>
      <dgm:spPr/>
      <dgm:t>
        <a:bodyPr/>
        <a:lstStyle/>
        <a:p>
          <a:endParaRPr lang="es-MX"/>
        </a:p>
      </dgm:t>
    </dgm:pt>
    <dgm:pt modelId="{349ECD58-FFAE-4961-881D-BCD10F36DB0F}" type="pres">
      <dgm:prSet presAssocID="{813FB44D-67D4-4CD0-B2A0-D04095E91BD9}" presName="desTx" presStyleLbl="fgAcc1" presStyleIdx="1" presStyleCnt="3" custLinFactNeighborX="-17776" custLinFactNeighborY="-76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ABC85F-0812-453A-8E9D-4A9A8E95912E}" type="pres">
      <dgm:prSet presAssocID="{07A655A8-D5FD-44BF-9721-0042B2C32F73}" presName="sibTrans" presStyleLbl="sibTrans2D1" presStyleIdx="1" presStyleCnt="2" custAng="136623" custScaleX="69934" custLinFactNeighborX="-33610" custLinFactNeighborY="98486"/>
      <dgm:spPr/>
      <dgm:t>
        <a:bodyPr/>
        <a:lstStyle/>
        <a:p>
          <a:endParaRPr lang="es-MX"/>
        </a:p>
      </dgm:t>
    </dgm:pt>
    <dgm:pt modelId="{F5366263-A988-4F9E-8CFD-0BDC9D76C57D}" type="pres">
      <dgm:prSet presAssocID="{07A655A8-D5FD-44BF-9721-0042B2C32F73}" presName="connTx" presStyleLbl="sibTrans2D1" presStyleIdx="1" presStyleCnt="2"/>
      <dgm:spPr/>
      <dgm:t>
        <a:bodyPr/>
        <a:lstStyle/>
        <a:p>
          <a:endParaRPr lang="es-MX"/>
        </a:p>
      </dgm:t>
    </dgm:pt>
    <dgm:pt modelId="{6E2D5703-EF3E-46D1-92C8-DA675F315836}" type="pres">
      <dgm:prSet presAssocID="{3FF0A045-7025-4C77-A57E-8C26C2B9FC79}" presName="composite" presStyleCnt="0"/>
      <dgm:spPr/>
    </dgm:pt>
    <dgm:pt modelId="{6442DBFB-10AA-4B44-8245-BCABF2CEE040}" type="pres">
      <dgm:prSet presAssocID="{3FF0A045-7025-4C77-A57E-8C26C2B9FC7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5D4785-16CA-45E9-A8C8-C51A784CA0BA}" type="pres">
      <dgm:prSet presAssocID="{3FF0A045-7025-4C77-A57E-8C26C2B9FC79}" presName="parSh" presStyleLbl="node1" presStyleIdx="2" presStyleCnt="3" custLinFactNeighborX="-2431" custLinFactNeighborY="-1394"/>
      <dgm:spPr/>
      <dgm:t>
        <a:bodyPr/>
        <a:lstStyle/>
        <a:p>
          <a:endParaRPr lang="es-MX"/>
        </a:p>
      </dgm:t>
    </dgm:pt>
    <dgm:pt modelId="{A7148657-55AD-406B-9B2F-6445ED755F51}" type="pres">
      <dgm:prSet presAssocID="{3FF0A045-7025-4C77-A57E-8C26C2B9FC79}" presName="desTx" presStyleLbl="fgAcc1" presStyleIdx="2" presStyleCnt="3" custScaleY="97600" custLinFactNeighborX="-51712" custLinFactNeighborY="-70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E93ABD1-DB92-4017-9099-9841895BE727}" srcId="{502D9DB7-2267-4DC8-9852-E9D0A1DFBDE0}" destId="{58940026-507F-4DA6-ACD7-CEDBF610A0AF}" srcOrd="0" destOrd="0" parTransId="{BE5D8298-8441-45D4-AC6C-7E313D7B0A0F}" sibTransId="{3CA70A75-E824-4D2A-9A00-62C805ABFBE0}"/>
    <dgm:cxn modelId="{C2EA08BF-B1F3-4AEA-8F85-F027D72291B5}" type="presOf" srcId="{58940026-507F-4DA6-ACD7-CEDBF610A0AF}" destId="{E8040B22-F9C3-4B7B-AB72-26E68153DBA1}" srcOrd="0" destOrd="0" presId="urn:microsoft.com/office/officeart/2005/8/layout/process3"/>
    <dgm:cxn modelId="{C06E9ADB-D091-4831-A6A7-3F1E818E4643}" type="presOf" srcId="{813FB44D-67D4-4CD0-B2A0-D04095E91BD9}" destId="{B863F5C8-01D9-4985-847C-C289150448A1}" srcOrd="1" destOrd="0" presId="urn:microsoft.com/office/officeart/2005/8/layout/process3"/>
    <dgm:cxn modelId="{1C0A9D3F-E311-4120-AC1B-93312E206973}" srcId="{813FB44D-67D4-4CD0-B2A0-D04095E91BD9}" destId="{32898613-BD91-473F-8B03-E2C3A159C3C6}" srcOrd="0" destOrd="0" parTransId="{7A4E15F1-B0A9-4185-BB2F-90D6F7F03C59}" sibTransId="{66364715-91F2-4163-BCEB-C3B71E4E8E7B}"/>
    <dgm:cxn modelId="{357DC591-ECD5-4931-A45F-91F4FCC1B5C6}" type="presOf" srcId="{58940026-507F-4DA6-ACD7-CEDBF610A0AF}" destId="{9D5B121F-3D17-4615-8BE1-669FB0A80059}" srcOrd="1" destOrd="0" presId="urn:microsoft.com/office/officeart/2005/8/layout/process3"/>
    <dgm:cxn modelId="{15C708E8-0284-4BBA-B1BD-1E7D6717E26A}" type="presOf" srcId="{813FB44D-67D4-4CD0-B2A0-D04095E91BD9}" destId="{0E482B20-2EC0-426C-A46B-C8A232A418B9}" srcOrd="0" destOrd="0" presId="urn:microsoft.com/office/officeart/2005/8/layout/process3"/>
    <dgm:cxn modelId="{3F6DEAEA-A1D5-46B1-8FD7-0945C9C8CED1}" type="presOf" srcId="{32898613-BD91-473F-8B03-E2C3A159C3C6}" destId="{349ECD58-FFAE-4961-881D-BCD10F36DB0F}" srcOrd="0" destOrd="0" presId="urn:microsoft.com/office/officeart/2005/8/layout/process3"/>
    <dgm:cxn modelId="{B6150520-1C79-4846-8623-663A8F9A05EE}" srcId="{502D9DB7-2267-4DC8-9852-E9D0A1DFBDE0}" destId="{3FF0A045-7025-4C77-A57E-8C26C2B9FC79}" srcOrd="2" destOrd="0" parTransId="{86CEC40C-772B-4221-9C75-453734D5B9C6}" sibTransId="{C2C3FA9E-C4E3-473B-8D9E-B31DC28E5EC0}"/>
    <dgm:cxn modelId="{1A567D02-5189-4205-BCCD-763832DA8E20}" srcId="{3FF0A045-7025-4C77-A57E-8C26C2B9FC79}" destId="{1BCC91F4-83FD-491E-B596-D4617200AAC7}" srcOrd="0" destOrd="0" parTransId="{5ECC0E13-5147-4EDE-8259-21E656A46D8B}" sibTransId="{E0AF2A19-C492-4EF9-A704-44B1071B8090}"/>
    <dgm:cxn modelId="{533F2AD4-C703-445C-865D-37C8E7323843}" type="presOf" srcId="{109E664E-683A-4808-90AA-32E2B3440B3E}" destId="{15651BE1-7E15-4FF7-958E-756016E9DCF0}" srcOrd="0" destOrd="0" presId="urn:microsoft.com/office/officeart/2005/8/layout/process3"/>
    <dgm:cxn modelId="{2DB625F8-3968-4BC1-90EA-95A00ABD092A}" type="presOf" srcId="{3CA70A75-E824-4D2A-9A00-62C805ABFBE0}" destId="{5EA5DCC7-829A-40D4-850F-F10FE7E54383}" srcOrd="0" destOrd="0" presId="urn:microsoft.com/office/officeart/2005/8/layout/process3"/>
    <dgm:cxn modelId="{504172A3-89D1-4037-8EA6-A6ED3DF2E18B}" srcId="{502D9DB7-2267-4DC8-9852-E9D0A1DFBDE0}" destId="{813FB44D-67D4-4CD0-B2A0-D04095E91BD9}" srcOrd="1" destOrd="0" parTransId="{57842C7C-4795-4F42-9EDE-7FDE8833C2E6}" sibTransId="{07A655A8-D5FD-44BF-9721-0042B2C32F73}"/>
    <dgm:cxn modelId="{E29386AB-949D-495C-A3EE-0D32585A94EF}" type="presOf" srcId="{1BCC91F4-83FD-491E-B596-D4617200AAC7}" destId="{A7148657-55AD-406B-9B2F-6445ED755F51}" srcOrd="0" destOrd="0" presId="urn:microsoft.com/office/officeart/2005/8/layout/process3"/>
    <dgm:cxn modelId="{801A7CA8-CC67-4F4A-960A-11BB398A98FD}" srcId="{58940026-507F-4DA6-ACD7-CEDBF610A0AF}" destId="{109E664E-683A-4808-90AA-32E2B3440B3E}" srcOrd="0" destOrd="0" parTransId="{4D208039-80CD-4E53-9666-93B739A06052}" sibTransId="{B24765C3-CC78-4567-B0D8-D0B4E365BD73}"/>
    <dgm:cxn modelId="{9C43E1BB-6916-4821-8413-32B3475CC8D4}" type="presOf" srcId="{07A655A8-D5FD-44BF-9721-0042B2C32F73}" destId="{67ABC85F-0812-453A-8E9D-4A9A8E95912E}" srcOrd="0" destOrd="0" presId="urn:microsoft.com/office/officeart/2005/8/layout/process3"/>
    <dgm:cxn modelId="{074024AE-68A1-4E87-B5FE-732E00192EA4}" type="presOf" srcId="{07A655A8-D5FD-44BF-9721-0042B2C32F73}" destId="{F5366263-A988-4F9E-8CFD-0BDC9D76C57D}" srcOrd="1" destOrd="0" presId="urn:microsoft.com/office/officeart/2005/8/layout/process3"/>
    <dgm:cxn modelId="{155607AD-79BB-4E08-8B76-917CE77655F0}" type="presOf" srcId="{3CA70A75-E824-4D2A-9A00-62C805ABFBE0}" destId="{6BE935FD-48F3-4248-99E2-4DDABD794989}" srcOrd="1" destOrd="0" presId="urn:microsoft.com/office/officeart/2005/8/layout/process3"/>
    <dgm:cxn modelId="{87F39277-411B-4881-8EC1-248A12177FF9}" type="presOf" srcId="{3FF0A045-7025-4C77-A57E-8C26C2B9FC79}" destId="{ED5D4785-16CA-45E9-A8C8-C51A784CA0BA}" srcOrd="1" destOrd="0" presId="urn:microsoft.com/office/officeart/2005/8/layout/process3"/>
    <dgm:cxn modelId="{35A906BB-7812-44FD-B76E-A02DCFC2FC63}" type="presOf" srcId="{502D9DB7-2267-4DC8-9852-E9D0A1DFBDE0}" destId="{B8693AD2-2A42-41BC-9FCA-27A0E71BFBA3}" srcOrd="0" destOrd="0" presId="urn:microsoft.com/office/officeart/2005/8/layout/process3"/>
    <dgm:cxn modelId="{7D84B21F-8264-441D-89F4-E1DFD0B17E0F}" type="presOf" srcId="{3FF0A045-7025-4C77-A57E-8C26C2B9FC79}" destId="{6442DBFB-10AA-4B44-8245-BCABF2CEE040}" srcOrd="0" destOrd="0" presId="urn:microsoft.com/office/officeart/2005/8/layout/process3"/>
    <dgm:cxn modelId="{6B657D12-64BE-4DFF-AE08-E00DADFF64BD}" type="presParOf" srcId="{B8693AD2-2A42-41BC-9FCA-27A0E71BFBA3}" destId="{D64A21AD-3A61-4A22-84B9-104956655DD0}" srcOrd="0" destOrd="0" presId="urn:microsoft.com/office/officeart/2005/8/layout/process3"/>
    <dgm:cxn modelId="{DDFAB89D-B4E3-46E5-94FC-CAD028DAD892}" type="presParOf" srcId="{D64A21AD-3A61-4A22-84B9-104956655DD0}" destId="{E8040B22-F9C3-4B7B-AB72-26E68153DBA1}" srcOrd="0" destOrd="0" presId="urn:microsoft.com/office/officeart/2005/8/layout/process3"/>
    <dgm:cxn modelId="{0658CE3F-D854-4712-A8E8-D24105ED0633}" type="presParOf" srcId="{D64A21AD-3A61-4A22-84B9-104956655DD0}" destId="{9D5B121F-3D17-4615-8BE1-669FB0A80059}" srcOrd="1" destOrd="0" presId="urn:microsoft.com/office/officeart/2005/8/layout/process3"/>
    <dgm:cxn modelId="{554270F9-ABF0-4FED-ABDA-0DDEF2E9F745}" type="presParOf" srcId="{D64A21AD-3A61-4A22-84B9-104956655DD0}" destId="{15651BE1-7E15-4FF7-958E-756016E9DCF0}" srcOrd="2" destOrd="0" presId="urn:microsoft.com/office/officeart/2005/8/layout/process3"/>
    <dgm:cxn modelId="{4C0C1035-F457-4BDC-85BA-FF3EB7ED864F}" type="presParOf" srcId="{B8693AD2-2A42-41BC-9FCA-27A0E71BFBA3}" destId="{5EA5DCC7-829A-40D4-850F-F10FE7E54383}" srcOrd="1" destOrd="0" presId="urn:microsoft.com/office/officeart/2005/8/layout/process3"/>
    <dgm:cxn modelId="{72F00FF9-41B7-45FB-AF84-D8AE31AD14E7}" type="presParOf" srcId="{5EA5DCC7-829A-40D4-850F-F10FE7E54383}" destId="{6BE935FD-48F3-4248-99E2-4DDABD794989}" srcOrd="0" destOrd="0" presId="urn:microsoft.com/office/officeart/2005/8/layout/process3"/>
    <dgm:cxn modelId="{73E902C4-9F65-40CA-AA8B-D51EC1AAAB2C}" type="presParOf" srcId="{B8693AD2-2A42-41BC-9FCA-27A0E71BFBA3}" destId="{E2FF1D74-ED11-4A33-88DA-073ACE3851E1}" srcOrd="2" destOrd="0" presId="urn:microsoft.com/office/officeart/2005/8/layout/process3"/>
    <dgm:cxn modelId="{39685A24-EEC5-480F-99AF-F5ECED42E9AA}" type="presParOf" srcId="{E2FF1D74-ED11-4A33-88DA-073ACE3851E1}" destId="{0E482B20-2EC0-426C-A46B-C8A232A418B9}" srcOrd="0" destOrd="0" presId="urn:microsoft.com/office/officeart/2005/8/layout/process3"/>
    <dgm:cxn modelId="{BF5187CA-6285-4F31-A884-0A7FDD210AC9}" type="presParOf" srcId="{E2FF1D74-ED11-4A33-88DA-073ACE3851E1}" destId="{B863F5C8-01D9-4985-847C-C289150448A1}" srcOrd="1" destOrd="0" presId="urn:microsoft.com/office/officeart/2005/8/layout/process3"/>
    <dgm:cxn modelId="{9E8F519F-4B67-4A89-B6E7-ACE4A36553EC}" type="presParOf" srcId="{E2FF1D74-ED11-4A33-88DA-073ACE3851E1}" destId="{349ECD58-FFAE-4961-881D-BCD10F36DB0F}" srcOrd="2" destOrd="0" presId="urn:microsoft.com/office/officeart/2005/8/layout/process3"/>
    <dgm:cxn modelId="{35585EC6-3957-4E7F-BC4D-90D02F2CC029}" type="presParOf" srcId="{B8693AD2-2A42-41BC-9FCA-27A0E71BFBA3}" destId="{67ABC85F-0812-453A-8E9D-4A9A8E95912E}" srcOrd="3" destOrd="0" presId="urn:microsoft.com/office/officeart/2005/8/layout/process3"/>
    <dgm:cxn modelId="{6C4DC6EA-F80F-4966-8E0E-558063C6DC53}" type="presParOf" srcId="{67ABC85F-0812-453A-8E9D-4A9A8E95912E}" destId="{F5366263-A988-4F9E-8CFD-0BDC9D76C57D}" srcOrd="0" destOrd="0" presId="urn:microsoft.com/office/officeart/2005/8/layout/process3"/>
    <dgm:cxn modelId="{1F5C6CE7-6CE0-4E73-A00B-844A98A79F69}" type="presParOf" srcId="{B8693AD2-2A42-41BC-9FCA-27A0E71BFBA3}" destId="{6E2D5703-EF3E-46D1-92C8-DA675F315836}" srcOrd="4" destOrd="0" presId="urn:microsoft.com/office/officeart/2005/8/layout/process3"/>
    <dgm:cxn modelId="{B83536BB-AA9C-4AEF-B40E-F8EE60A8822F}" type="presParOf" srcId="{6E2D5703-EF3E-46D1-92C8-DA675F315836}" destId="{6442DBFB-10AA-4B44-8245-BCABF2CEE040}" srcOrd="0" destOrd="0" presId="urn:microsoft.com/office/officeart/2005/8/layout/process3"/>
    <dgm:cxn modelId="{0F3FAC46-6B2D-47C8-B5F0-AB24DF5484E7}" type="presParOf" srcId="{6E2D5703-EF3E-46D1-92C8-DA675F315836}" destId="{ED5D4785-16CA-45E9-A8C8-C51A784CA0BA}" srcOrd="1" destOrd="0" presId="urn:microsoft.com/office/officeart/2005/8/layout/process3"/>
    <dgm:cxn modelId="{5910C0F5-52A9-49A4-AD53-3F4F7AE89C84}" type="presParOf" srcId="{6E2D5703-EF3E-46D1-92C8-DA675F315836}" destId="{A7148657-55AD-406B-9B2F-6445ED755F5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107149-7CB5-4236-AEC8-73E19262FEB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26A1347-F47B-43C5-B377-2C19A0E50D3A}">
      <dgm:prSet phldrT="[Texto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Las ROP contienen información de los objetivos de los programas, los bienes o servicios entregables, descripción de la población objetivo, mecánica de operación, etc.</a:t>
          </a:r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4DDCD-1A6C-4A7C-9A1D-01CAA3AE3A74}" type="parTrans" cxnId="{65AA8EFC-74B2-437D-9248-F84E186C6359}">
      <dgm:prSet/>
      <dgm:spPr/>
      <dgm:t>
        <a:bodyPr/>
        <a:lstStyle/>
        <a:p>
          <a:endParaRPr lang="es-MX"/>
        </a:p>
      </dgm:t>
    </dgm:pt>
    <dgm:pt modelId="{A34546E6-2CB6-4C37-A492-521C9B0116CC}" type="sibTrans" cxnId="{65AA8EFC-74B2-437D-9248-F84E186C6359}">
      <dgm:prSet/>
      <dgm:spPr/>
      <dgm:t>
        <a:bodyPr/>
        <a:lstStyle/>
        <a:p>
          <a:endParaRPr lang="es-MX"/>
        </a:p>
      </dgm:t>
    </dgm:pt>
    <dgm:pt modelId="{9587415A-75C6-42BA-BE42-55EE846A9E42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 </a:t>
          </a:r>
          <a:r>
            <a:rPr lang="es-MX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CONEVAL emite la </a:t>
          </a:r>
          <a:r>
            <a:rPr lang="es-MX" sz="20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Guía para la vinculación MIR – ROP</a:t>
          </a:r>
          <a:r>
            <a:rPr lang="es-MX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con la finalidad de orientar a los programas en cómo vincular la MIR y las ROP.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B9626-B7D3-4BDB-A659-B10DA723782D}" type="parTrans" cxnId="{CA60315E-C35F-45AA-880F-7B2D0F3C49BB}">
      <dgm:prSet/>
      <dgm:spPr/>
      <dgm:t>
        <a:bodyPr/>
        <a:lstStyle/>
        <a:p>
          <a:endParaRPr lang="es-MX"/>
        </a:p>
      </dgm:t>
    </dgm:pt>
    <dgm:pt modelId="{A1DD96D2-FDC3-4C9F-AD64-55FD8A504271}" type="sibTrans" cxnId="{CA60315E-C35F-45AA-880F-7B2D0F3C49BB}">
      <dgm:prSet/>
      <dgm:spPr/>
      <dgm:t>
        <a:bodyPr/>
        <a:lstStyle/>
        <a:p>
          <a:endParaRPr lang="es-MX"/>
        </a:p>
      </dgm:t>
    </dgm:pt>
    <dgm:pt modelId="{AEF1D84E-42A2-4AA2-8FB6-DE91EBB443E3}" type="pres">
      <dgm:prSet presAssocID="{12107149-7CB5-4236-AEC8-73E19262FEB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669C639C-17FC-4553-8E9A-0818069122B0}" type="pres">
      <dgm:prSet presAssocID="{B26A1347-F47B-43C5-B377-2C19A0E50D3A}" presName="composite" presStyleCnt="0"/>
      <dgm:spPr/>
    </dgm:pt>
    <dgm:pt modelId="{F3A26934-E537-4AC3-A5F0-44CDA04E439E}" type="pres">
      <dgm:prSet presAssocID="{B26A1347-F47B-43C5-B377-2C19A0E50D3A}" presName="bentUpArrow1" presStyleLbl="alignImgPlace1" presStyleIdx="0" presStyleCnt="1" custScaleX="246503" custScaleY="62821" custLinFactNeighborX="36368" custLinFactNeighborY="-74764"/>
      <dgm:spPr>
        <a:solidFill>
          <a:schemeClr val="tx1">
            <a:lumMod val="85000"/>
          </a:schemeClr>
        </a:solidFill>
      </dgm:spPr>
    </dgm:pt>
    <dgm:pt modelId="{953F4F32-E7F4-41AC-8A6A-EFE05A753B94}" type="pres">
      <dgm:prSet presAssocID="{B26A1347-F47B-43C5-B377-2C19A0E50D3A}" presName="ParentText" presStyleLbl="node1" presStyleIdx="0" presStyleCnt="2" custScaleX="212812" custLinFactNeighborX="-28520" custLinFactNeighborY="-3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E868A9-B8EE-4DC2-9B68-2562C2C6209B}" type="pres">
      <dgm:prSet presAssocID="{B26A1347-F47B-43C5-B377-2C19A0E50D3A}" presName="ChildText" presStyleLbl="revTx" presStyleIdx="0" presStyleCnt="1" custLinFactX="79850" custLinFactNeighborX="100000" custLinFactNeighborY="-305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4AA1C8-2C26-4646-8D1C-129237DD7A98}" type="pres">
      <dgm:prSet presAssocID="{A34546E6-2CB6-4C37-A492-521C9B0116CC}" presName="sibTrans" presStyleCnt="0"/>
      <dgm:spPr/>
    </dgm:pt>
    <dgm:pt modelId="{807C3678-48EC-4534-BF69-5EFF81977105}" type="pres">
      <dgm:prSet presAssocID="{9587415A-75C6-42BA-BE42-55EE846A9E42}" presName="composite" presStyleCnt="0"/>
      <dgm:spPr/>
    </dgm:pt>
    <dgm:pt modelId="{0AE4C716-1DF0-4CA6-A69B-E78C614E4C50}" type="pres">
      <dgm:prSet presAssocID="{9587415A-75C6-42BA-BE42-55EE846A9E42}" presName="ParentText" presStyleLbl="node1" presStyleIdx="1" presStyleCnt="2" custScaleX="179639" custScaleY="60338" custLinFactNeighborX="4763" custLinFactNeighborY="-342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14CAC1-6491-45EB-AF13-8D3E7FF0A421}" type="presOf" srcId="{B26A1347-F47B-43C5-B377-2C19A0E50D3A}" destId="{953F4F32-E7F4-41AC-8A6A-EFE05A753B94}" srcOrd="0" destOrd="0" presId="urn:microsoft.com/office/officeart/2005/8/layout/StepDownProcess"/>
    <dgm:cxn modelId="{CA60315E-C35F-45AA-880F-7B2D0F3C49BB}" srcId="{12107149-7CB5-4236-AEC8-73E19262FEBD}" destId="{9587415A-75C6-42BA-BE42-55EE846A9E42}" srcOrd="1" destOrd="0" parTransId="{FA4B9626-B7D3-4BDB-A659-B10DA723782D}" sibTransId="{A1DD96D2-FDC3-4C9F-AD64-55FD8A504271}"/>
    <dgm:cxn modelId="{65AA8EFC-74B2-437D-9248-F84E186C6359}" srcId="{12107149-7CB5-4236-AEC8-73E19262FEBD}" destId="{B26A1347-F47B-43C5-B377-2C19A0E50D3A}" srcOrd="0" destOrd="0" parTransId="{DA34DDCD-1A6C-4A7C-9A1D-01CAA3AE3A74}" sibTransId="{A34546E6-2CB6-4C37-A492-521C9B0116CC}"/>
    <dgm:cxn modelId="{0ABC689B-FE30-4BB3-AE8E-6BB8F34B9F14}" type="presOf" srcId="{12107149-7CB5-4236-AEC8-73E19262FEBD}" destId="{AEF1D84E-42A2-4AA2-8FB6-DE91EBB443E3}" srcOrd="0" destOrd="0" presId="urn:microsoft.com/office/officeart/2005/8/layout/StepDownProcess"/>
    <dgm:cxn modelId="{BCCEB0C7-4173-4EC7-ADAE-2788D0E1DDFA}" type="presOf" srcId="{9587415A-75C6-42BA-BE42-55EE846A9E42}" destId="{0AE4C716-1DF0-4CA6-A69B-E78C614E4C50}" srcOrd="0" destOrd="0" presId="urn:microsoft.com/office/officeart/2005/8/layout/StepDownProcess"/>
    <dgm:cxn modelId="{765B4AB4-3512-400B-A7F0-7586B21DDFB4}" type="presParOf" srcId="{AEF1D84E-42A2-4AA2-8FB6-DE91EBB443E3}" destId="{669C639C-17FC-4553-8E9A-0818069122B0}" srcOrd="0" destOrd="0" presId="urn:microsoft.com/office/officeart/2005/8/layout/StepDownProcess"/>
    <dgm:cxn modelId="{A3244EF0-6A10-4B3F-9ED7-97F4A3C8A491}" type="presParOf" srcId="{669C639C-17FC-4553-8E9A-0818069122B0}" destId="{F3A26934-E537-4AC3-A5F0-44CDA04E439E}" srcOrd="0" destOrd="0" presId="urn:microsoft.com/office/officeart/2005/8/layout/StepDownProcess"/>
    <dgm:cxn modelId="{B03AB185-C24F-4781-B239-B6FA05D012B0}" type="presParOf" srcId="{669C639C-17FC-4553-8E9A-0818069122B0}" destId="{953F4F32-E7F4-41AC-8A6A-EFE05A753B94}" srcOrd="1" destOrd="0" presId="urn:microsoft.com/office/officeart/2005/8/layout/StepDownProcess"/>
    <dgm:cxn modelId="{E6087E1C-F452-4CF4-A2AD-B541B6BDCBFC}" type="presParOf" srcId="{669C639C-17FC-4553-8E9A-0818069122B0}" destId="{13E868A9-B8EE-4DC2-9B68-2562C2C6209B}" srcOrd="2" destOrd="0" presId="urn:microsoft.com/office/officeart/2005/8/layout/StepDownProcess"/>
    <dgm:cxn modelId="{63FFC2F0-5050-4286-BB9E-5F72DDCEB636}" type="presParOf" srcId="{AEF1D84E-42A2-4AA2-8FB6-DE91EBB443E3}" destId="{424AA1C8-2C26-4646-8D1C-129237DD7A98}" srcOrd="1" destOrd="0" presId="urn:microsoft.com/office/officeart/2005/8/layout/StepDownProcess"/>
    <dgm:cxn modelId="{2C89F2E7-6633-4294-9C0E-658CA6973BFD}" type="presParOf" srcId="{AEF1D84E-42A2-4AA2-8FB6-DE91EBB443E3}" destId="{807C3678-48EC-4534-BF69-5EFF81977105}" srcOrd="2" destOrd="0" presId="urn:microsoft.com/office/officeart/2005/8/layout/StepDownProcess"/>
    <dgm:cxn modelId="{E6D164D5-2720-4D2A-9216-5E142BC6FCAD}" type="presParOf" srcId="{807C3678-48EC-4534-BF69-5EFF81977105}" destId="{0AE4C716-1DF0-4CA6-A69B-E78C614E4C5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DCFF6-2652-49AC-AF88-D69D7BF996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1D5BE56-4109-4952-BE55-961FDB36D059}">
      <dgm:prSet phldrT="[Texto]" custT="1"/>
      <dgm:spPr>
        <a:solidFill>
          <a:srgbClr val="0099CC"/>
        </a:solidFill>
      </dgm:spPr>
      <dgm:t>
        <a:bodyPr/>
        <a:lstStyle/>
        <a:p>
          <a:pPr algn="ctr"/>
          <a:r>
            <a:rPr lang="es-MX" sz="2400" dirty="0" smtClean="0">
              <a:latin typeface="Arial" pitchFamily="34" charset="0"/>
              <a:cs typeface="Arial" pitchFamily="34" charset="0"/>
            </a:rPr>
            <a:t>¿Cuál es el problema?</a:t>
          </a:r>
          <a:endParaRPr lang="es-MX" sz="2400" dirty="0">
            <a:latin typeface="Arial" pitchFamily="34" charset="0"/>
            <a:cs typeface="Arial" pitchFamily="34" charset="0"/>
          </a:endParaRPr>
        </a:p>
      </dgm:t>
    </dgm:pt>
    <dgm:pt modelId="{1F40B140-0330-4B96-BB1B-4F7FA9C6C626}" type="parTrans" cxnId="{C80906B6-7F3D-4ADD-96A1-04E3379921C5}">
      <dgm:prSet/>
      <dgm:spPr/>
      <dgm:t>
        <a:bodyPr/>
        <a:lstStyle/>
        <a:p>
          <a:endParaRPr lang="es-MX"/>
        </a:p>
      </dgm:t>
    </dgm:pt>
    <dgm:pt modelId="{DA3C4842-22B4-4134-946C-46A4BC67A917}" type="sibTrans" cxnId="{C80906B6-7F3D-4ADD-96A1-04E3379921C5}">
      <dgm:prSet/>
      <dgm:spPr/>
      <dgm:t>
        <a:bodyPr/>
        <a:lstStyle/>
        <a:p>
          <a:endParaRPr lang="es-MX"/>
        </a:p>
      </dgm:t>
    </dgm:pt>
    <dgm:pt modelId="{2964D133-1A4D-4874-9DAC-B8FF56AF0F31}" type="pres">
      <dgm:prSet presAssocID="{7D9DCFF6-2652-49AC-AF88-D69D7BF996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91566A7-47EB-4174-96BB-4279FA0DCA90}" type="pres">
      <dgm:prSet presAssocID="{A1D5BE56-4109-4952-BE55-961FDB36D059}" presName="parentText" presStyleLbl="node1" presStyleIdx="0" presStyleCnt="1" custScaleY="46046" custLinFactNeighborX="8445" custLinFactNeighborY="-2302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80906B6-7F3D-4ADD-96A1-04E3379921C5}" srcId="{7D9DCFF6-2652-49AC-AF88-D69D7BF9960C}" destId="{A1D5BE56-4109-4952-BE55-961FDB36D059}" srcOrd="0" destOrd="0" parTransId="{1F40B140-0330-4B96-BB1B-4F7FA9C6C626}" sibTransId="{DA3C4842-22B4-4134-946C-46A4BC67A917}"/>
    <dgm:cxn modelId="{259707E9-C4A6-49C2-A762-5CBCBED31FC4}" type="presOf" srcId="{7D9DCFF6-2652-49AC-AF88-D69D7BF9960C}" destId="{2964D133-1A4D-4874-9DAC-B8FF56AF0F31}" srcOrd="0" destOrd="0" presId="urn:microsoft.com/office/officeart/2005/8/layout/vList2"/>
    <dgm:cxn modelId="{9089F206-780E-4D4F-A758-16B9EE0F257F}" type="presOf" srcId="{A1D5BE56-4109-4952-BE55-961FDB36D059}" destId="{691566A7-47EB-4174-96BB-4279FA0DCA90}" srcOrd="0" destOrd="0" presId="urn:microsoft.com/office/officeart/2005/8/layout/vList2"/>
    <dgm:cxn modelId="{7E21C9FC-32B6-4CE5-9027-A49A804CEC47}" type="presParOf" srcId="{2964D133-1A4D-4874-9DAC-B8FF56AF0F31}" destId="{691566A7-47EB-4174-96BB-4279FA0DCA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9DCFF6-2652-49AC-AF88-D69D7BF996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1D5BE56-4109-4952-BE55-961FDB36D05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MX" sz="2400" dirty="0" smtClean="0">
              <a:latin typeface="Arial" pitchFamily="34" charset="0"/>
              <a:cs typeface="Arial" pitchFamily="34" charset="0"/>
            </a:rPr>
            <a:t>¿Por qué se </a:t>
          </a:r>
          <a:r>
            <a:rPr lang="es-MX" sz="2400" baseline="0" dirty="0" smtClean="0">
              <a:latin typeface="Arial" pitchFamily="34" charset="0"/>
              <a:cs typeface="Arial" pitchFamily="34" charset="0"/>
            </a:rPr>
            <a:t>genera?</a:t>
          </a:r>
          <a:endParaRPr lang="es-MX" sz="2400" dirty="0">
            <a:latin typeface="Arial" pitchFamily="34" charset="0"/>
            <a:cs typeface="Arial" pitchFamily="34" charset="0"/>
          </a:endParaRPr>
        </a:p>
      </dgm:t>
    </dgm:pt>
    <dgm:pt modelId="{1F40B140-0330-4B96-BB1B-4F7FA9C6C626}" type="parTrans" cxnId="{C80906B6-7F3D-4ADD-96A1-04E3379921C5}">
      <dgm:prSet/>
      <dgm:spPr/>
      <dgm:t>
        <a:bodyPr/>
        <a:lstStyle/>
        <a:p>
          <a:endParaRPr lang="es-MX"/>
        </a:p>
      </dgm:t>
    </dgm:pt>
    <dgm:pt modelId="{DA3C4842-22B4-4134-946C-46A4BC67A917}" type="sibTrans" cxnId="{C80906B6-7F3D-4ADD-96A1-04E3379921C5}">
      <dgm:prSet/>
      <dgm:spPr/>
      <dgm:t>
        <a:bodyPr/>
        <a:lstStyle/>
        <a:p>
          <a:endParaRPr lang="es-MX"/>
        </a:p>
      </dgm:t>
    </dgm:pt>
    <dgm:pt modelId="{2964D133-1A4D-4874-9DAC-B8FF56AF0F31}" type="pres">
      <dgm:prSet presAssocID="{7D9DCFF6-2652-49AC-AF88-D69D7BF996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91566A7-47EB-4174-96BB-4279FA0DCA90}" type="pres">
      <dgm:prSet presAssocID="{A1D5BE56-4109-4952-BE55-961FDB36D059}" presName="parentText" presStyleLbl="node1" presStyleIdx="0" presStyleCnt="1" custScaleY="46046" custLinFactNeighborX="8445" custLinFactNeighborY="-2302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D4AD79C-0AC8-47B4-BD7E-9B2112A20031}" type="presOf" srcId="{A1D5BE56-4109-4952-BE55-961FDB36D059}" destId="{691566A7-47EB-4174-96BB-4279FA0DCA90}" srcOrd="0" destOrd="0" presId="urn:microsoft.com/office/officeart/2005/8/layout/vList2"/>
    <dgm:cxn modelId="{C80906B6-7F3D-4ADD-96A1-04E3379921C5}" srcId="{7D9DCFF6-2652-49AC-AF88-D69D7BF9960C}" destId="{A1D5BE56-4109-4952-BE55-961FDB36D059}" srcOrd="0" destOrd="0" parTransId="{1F40B140-0330-4B96-BB1B-4F7FA9C6C626}" sibTransId="{DA3C4842-22B4-4134-946C-46A4BC67A917}"/>
    <dgm:cxn modelId="{DD9062F5-4812-41F2-BDA8-CBF90A427E32}" type="presOf" srcId="{7D9DCFF6-2652-49AC-AF88-D69D7BF9960C}" destId="{2964D133-1A4D-4874-9DAC-B8FF56AF0F31}" srcOrd="0" destOrd="0" presId="urn:microsoft.com/office/officeart/2005/8/layout/vList2"/>
    <dgm:cxn modelId="{F4CD565D-70FC-45CA-8EFE-6ABE6847BA14}" type="presParOf" srcId="{2964D133-1A4D-4874-9DAC-B8FF56AF0F31}" destId="{691566A7-47EB-4174-96BB-4279FA0DCA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9DCFF6-2652-49AC-AF88-D69D7BF996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1D5BE56-4109-4952-BE55-961FDB36D05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MX" sz="2400" dirty="0" smtClean="0">
              <a:latin typeface="Arial" pitchFamily="34" charset="0"/>
              <a:cs typeface="Arial" pitchFamily="34" charset="0"/>
            </a:rPr>
            <a:t>¿Cuáles intervenciones funcionan y cuáles no</a:t>
          </a:r>
          <a:r>
            <a:rPr lang="es-MX" sz="2400" baseline="0" dirty="0" smtClean="0">
              <a:latin typeface="Arial" pitchFamily="34" charset="0"/>
              <a:cs typeface="Arial" pitchFamily="34" charset="0"/>
            </a:rPr>
            <a:t>?</a:t>
          </a:r>
          <a:endParaRPr lang="es-MX" sz="2400" dirty="0">
            <a:latin typeface="Arial" pitchFamily="34" charset="0"/>
            <a:cs typeface="Arial" pitchFamily="34" charset="0"/>
          </a:endParaRPr>
        </a:p>
      </dgm:t>
    </dgm:pt>
    <dgm:pt modelId="{1F40B140-0330-4B96-BB1B-4F7FA9C6C626}" type="parTrans" cxnId="{C80906B6-7F3D-4ADD-96A1-04E3379921C5}">
      <dgm:prSet/>
      <dgm:spPr/>
      <dgm:t>
        <a:bodyPr/>
        <a:lstStyle/>
        <a:p>
          <a:endParaRPr lang="es-MX"/>
        </a:p>
      </dgm:t>
    </dgm:pt>
    <dgm:pt modelId="{DA3C4842-22B4-4134-946C-46A4BC67A917}" type="sibTrans" cxnId="{C80906B6-7F3D-4ADD-96A1-04E3379921C5}">
      <dgm:prSet/>
      <dgm:spPr/>
      <dgm:t>
        <a:bodyPr/>
        <a:lstStyle/>
        <a:p>
          <a:endParaRPr lang="es-MX"/>
        </a:p>
      </dgm:t>
    </dgm:pt>
    <dgm:pt modelId="{2964D133-1A4D-4874-9DAC-B8FF56AF0F31}" type="pres">
      <dgm:prSet presAssocID="{7D9DCFF6-2652-49AC-AF88-D69D7BF996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91566A7-47EB-4174-96BB-4279FA0DCA90}" type="pres">
      <dgm:prSet presAssocID="{A1D5BE56-4109-4952-BE55-961FDB36D059}" presName="parentText" presStyleLbl="node1" presStyleIdx="0" presStyleCnt="1" custScaleY="47337" custLinFactNeighborX="58" custLinFactNeighborY="-4905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6DC9EB7-41C8-4B21-95D7-5D7768E57741}" type="presOf" srcId="{A1D5BE56-4109-4952-BE55-961FDB36D059}" destId="{691566A7-47EB-4174-96BB-4279FA0DCA90}" srcOrd="0" destOrd="0" presId="urn:microsoft.com/office/officeart/2005/8/layout/vList2"/>
    <dgm:cxn modelId="{C80906B6-7F3D-4ADD-96A1-04E3379921C5}" srcId="{7D9DCFF6-2652-49AC-AF88-D69D7BF9960C}" destId="{A1D5BE56-4109-4952-BE55-961FDB36D059}" srcOrd="0" destOrd="0" parTransId="{1F40B140-0330-4B96-BB1B-4F7FA9C6C626}" sibTransId="{DA3C4842-22B4-4134-946C-46A4BC67A917}"/>
    <dgm:cxn modelId="{152599D1-96C6-4C2E-919C-A482A2216104}" type="presOf" srcId="{7D9DCFF6-2652-49AC-AF88-D69D7BF9960C}" destId="{2964D133-1A4D-4874-9DAC-B8FF56AF0F31}" srcOrd="0" destOrd="0" presId="urn:microsoft.com/office/officeart/2005/8/layout/vList2"/>
    <dgm:cxn modelId="{0391061D-7E0F-4F9F-99E8-14408ABA27D4}" type="presParOf" srcId="{2964D133-1A4D-4874-9DAC-B8FF56AF0F31}" destId="{691566A7-47EB-4174-96BB-4279FA0DCA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633EDA-48F8-4CEB-B533-713ABF0B7CF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52DF4DD-5EE0-45A8-B590-72FF5F2F9612}">
      <dgm:prSet phldrT="[Texto]" custT="1"/>
      <dgm:spPr>
        <a:solidFill>
          <a:srgbClr val="F1700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400" b="0" dirty="0" smtClean="0">
              <a:solidFill>
                <a:schemeClr val="bg1"/>
              </a:solidFill>
            </a:rPr>
            <a:t>Efectos</a:t>
          </a:r>
          <a:endParaRPr lang="es-MX" sz="2400" b="0" dirty="0">
            <a:solidFill>
              <a:schemeClr val="bg1"/>
            </a:solidFill>
          </a:endParaRPr>
        </a:p>
      </dgm:t>
    </dgm:pt>
    <dgm:pt modelId="{778CD6A8-3C5A-4920-AE2A-30921A709C56}" type="parTrans" cxnId="{87E94D6B-73D0-4E09-8E3A-559B62208E1B}">
      <dgm:prSet/>
      <dgm:spPr/>
      <dgm:t>
        <a:bodyPr/>
        <a:lstStyle/>
        <a:p>
          <a:endParaRPr lang="es-MX" sz="2000"/>
        </a:p>
      </dgm:t>
    </dgm:pt>
    <dgm:pt modelId="{10B71E8A-DA8F-4EB7-807E-E31A26CB986A}" type="sibTrans" cxnId="{87E94D6B-73D0-4E09-8E3A-559B62208E1B}">
      <dgm:prSet/>
      <dgm:spPr/>
      <dgm:t>
        <a:bodyPr/>
        <a:lstStyle/>
        <a:p>
          <a:endParaRPr lang="es-MX" sz="2000"/>
        </a:p>
      </dgm:t>
    </dgm:pt>
    <dgm:pt modelId="{1B790261-CD99-43B4-A7AA-E0DB39DC9DF6}">
      <dgm:prSet phldrT="[Texto]" custT="1"/>
      <dgm:spPr>
        <a:solidFill>
          <a:srgbClr val="0070C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400" dirty="0" smtClean="0">
              <a:solidFill>
                <a:schemeClr val="bg1"/>
              </a:solidFill>
            </a:rPr>
            <a:t>Fines que se persiguen</a:t>
          </a:r>
          <a:endParaRPr lang="es-MX" sz="2400" dirty="0">
            <a:solidFill>
              <a:schemeClr val="bg1"/>
            </a:solidFill>
          </a:endParaRPr>
        </a:p>
      </dgm:t>
    </dgm:pt>
    <dgm:pt modelId="{AAD67C6F-43E5-4034-81E3-7D422D16256E}" type="parTrans" cxnId="{2D127CAA-A9E2-41A6-AFE8-1EA0EACE8C01}">
      <dgm:prSet/>
      <dgm:spPr/>
      <dgm:t>
        <a:bodyPr/>
        <a:lstStyle/>
        <a:p>
          <a:endParaRPr lang="es-MX" sz="2000"/>
        </a:p>
      </dgm:t>
    </dgm:pt>
    <dgm:pt modelId="{F3E61477-6DC9-4DA0-9783-20930555A905}" type="sibTrans" cxnId="{2D127CAA-A9E2-41A6-AFE8-1EA0EACE8C01}">
      <dgm:prSet/>
      <dgm:spPr/>
      <dgm:t>
        <a:bodyPr/>
        <a:lstStyle/>
        <a:p>
          <a:endParaRPr lang="es-MX" sz="2000"/>
        </a:p>
      </dgm:t>
    </dgm:pt>
    <dgm:pt modelId="{26CD83E7-399D-4F7E-A561-793C15FA740E}">
      <dgm:prSet phldrT="[Texto]" custT="1"/>
      <dgm:spPr>
        <a:solidFill>
          <a:srgbClr val="D8181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400" b="1" dirty="0" smtClean="0">
              <a:solidFill>
                <a:schemeClr val="bg1"/>
              </a:solidFill>
            </a:rPr>
            <a:t>Problema central</a:t>
          </a:r>
          <a:endParaRPr lang="es-MX" sz="2400" b="1" dirty="0">
            <a:solidFill>
              <a:schemeClr val="bg1"/>
            </a:solidFill>
          </a:endParaRPr>
        </a:p>
      </dgm:t>
    </dgm:pt>
    <dgm:pt modelId="{3D650BA8-923B-40FF-8C77-E412AD5811F5}" type="parTrans" cxnId="{4C80C3F4-4C82-46E1-9DD2-BB40FCC67256}">
      <dgm:prSet/>
      <dgm:spPr/>
      <dgm:t>
        <a:bodyPr/>
        <a:lstStyle/>
        <a:p>
          <a:endParaRPr lang="es-MX" sz="2000"/>
        </a:p>
      </dgm:t>
    </dgm:pt>
    <dgm:pt modelId="{5B97C3CD-86BD-4274-9E28-F13B1427FD3F}" type="sibTrans" cxnId="{4C80C3F4-4C82-46E1-9DD2-BB40FCC67256}">
      <dgm:prSet/>
      <dgm:spPr/>
      <dgm:t>
        <a:bodyPr/>
        <a:lstStyle/>
        <a:p>
          <a:endParaRPr lang="es-MX" sz="2000"/>
        </a:p>
      </dgm:t>
    </dgm:pt>
    <dgm:pt modelId="{534C576E-5126-46DA-85D5-5118CDA17F1F}">
      <dgm:prSet phldrT="[Texto]" custT="1"/>
      <dgm:spPr>
        <a:solidFill>
          <a:srgbClr val="00B05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400" b="1" dirty="0" smtClean="0">
              <a:solidFill>
                <a:schemeClr val="bg1"/>
              </a:solidFill>
            </a:rPr>
            <a:t>Objetivo central del Programa</a:t>
          </a:r>
          <a:endParaRPr lang="es-MX" sz="2400" b="1" dirty="0">
            <a:solidFill>
              <a:schemeClr val="bg1"/>
            </a:solidFill>
          </a:endParaRPr>
        </a:p>
      </dgm:t>
    </dgm:pt>
    <dgm:pt modelId="{0BAC121B-EFA4-41A7-A0F6-8C1BC59575FB}" type="parTrans" cxnId="{67C19322-9BA7-4B4B-B888-47D04B4F7053}">
      <dgm:prSet/>
      <dgm:spPr/>
      <dgm:t>
        <a:bodyPr/>
        <a:lstStyle/>
        <a:p>
          <a:endParaRPr lang="es-MX" sz="2000"/>
        </a:p>
      </dgm:t>
    </dgm:pt>
    <dgm:pt modelId="{DC98169C-9C08-4480-8733-C13C756C2E18}" type="sibTrans" cxnId="{67C19322-9BA7-4B4B-B888-47D04B4F7053}">
      <dgm:prSet/>
      <dgm:spPr/>
      <dgm:t>
        <a:bodyPr/>
        <a:lstStyle/>
        <a:p>
          <a:endParaRPr lang="es-MX" sz="2000"/>
        </a:p>
      </dgm:t>
    </dgm:pt>
    <dgm:pt modelId="{15478274-18AA-4CDE-BDDE-F71D72169955}">
      <dgm:prSet phldrT="[Texto]"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400" b="0" dirty="0" smtClean="0">
              <a:solidFill>
                <a:schemeClr val="bg1"/>
              </a:solidFill>
            </a:rPr>
            <a:t>Causas</a:t>
          </a:r>
          <a:endParaRPr lang="es-MX" sz="2400" b="0" dirty="0">
            <a:solidFill>
              <a:schemeClr val="bg1"/>
            </a:solidFill>
          </a:endParaRPr>
        </a:p>
      </dgm:t>
    </dgm:pt>
    <dgm:pt modelId="{AB62EECB-1B06-4FDD-AFA2-3354C9F67A3A}" type="parTrans" cxnId="{08B4644E-61E7-4644-B7C3-2DB0128C7392}">
      <dgm:prSet/>
      <dgm:spPr/>
      <dgm:t>
        <a:bodyPr/>
        <a:lstStyle/>
        <a:p>
          <a:endParaRPr lang="es-MX" sz="2000"/>
        </a:p>
      </dgm:t>
    </dgm:pt>
    <dgm:pt modelId="{49B9574B-11BC-4292-97CB-E79FDC9F95DD}" type="sibTrans" cxnId="{08B4644E-61E7-4644-B7C3-2DB0128C7392}">
      <dgm:prSet/>
      <dgm:spPr/>
      <dgm:t>
        <a:bodyPr/>
        <a:lstStyle/>
        <a:p>
          <a:endParaRPr lang="es-MX" sz="2000"/>
        </a:p>
      </dgm:t>
    </dgm:pt>
    <dgm:pt modelId="{754C8D96-C2C2-421D-AF13-05BB29D7D03B}">
      <dgm:prSet phldrT="[Texto]" custT="1"/>
      <dgm:spPr>
        <a:solidFill>
          <a:srgbClr val="7030A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400" dirty="0" smtClean="0">
              <a:solidFill>
                <a:schemeClr val="bg1"/>
              </a:solidFill>
            </a:rPr>
            <a:t>Medios de solución</a:t>
          </a:r>
          <a:endParaRPr lang="es-MX" sz="2400" dirty="0">
            <a:solidFill>
              <a:schemeClr val="bg1"/>
            </a:solidFill>
          </a:endParaRPr>
        </a:p>
      </dgm:t>
    </dgm:pt>
    <dgm:pt modelId="{DD63AD4C-42FC-4745-AF95-3214D627B97D}" type="parTrans" cxnId="{5BEFCF1D-E00C-4301-BB71-7FC7A57C60DE}">
      <dgm:prSet/>
      <dgm:spPr/>
      <dgm:t>
        <a:bodyPr/>
        <a:lstStyle/>
        <a:p>
          <a:endParaRPr lang="es-MX" sz="2000"/>
        </a:p>
      </dgm:t>
    </dgm:pt>
    <dgm:pt modelId="{7A22A2C3-BE0D-429B-8222-5019D3F4030A}" type="sibTrans" cxnId="{5BEFCF1D-E00C-4301-BB71-7FC7A57C60DE}">
      <dgm:prSet/>
      <dgm:spPr/>
      <dgm:t>
        <a:bodyPr/>
        <a:lstStyle/>
        <a:p>
          <a:endParaRPr lang="es-MX" sz="2000"/>
        </a:p>
      </dgm:t>
    </dgm:pt>
    <dgm:pt modelId="{09C8C939-7240-4D77-98E3-4DB32AFA4273}" type="pres">
      <dgm:prSet presAssocID="{9C633EDA-48F8-4CEB-B533-713ABF0B7CF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C641B08-8068-4C5E-848B-F87EE259FD5A}" type="pres">
      <dgm:prSet presAssocID="{452DF4DD-5EE0-45A8-B590-72FF5F2F9612}" presName="horFlow" presStyleCnt="0"/>
      <dgm:spPr/>
    </dgm:pt>
    <dgm:pt modelId="{C436D2AF-0048-4488-AD12-113498981A8D}" type="pres">
      <dgm:prSet presAssocID="{452DF4DD-5EE0-45A8-B590-72FF5F2F9612}" presName="bigChev" presStyleLbl="node1" presStyleIdx="0" presStyleCnt="3" custLinFactX="-14089" custLinFactNeighborX="-100000"/>
      <dgm:spPr/>
      <dgm:t>
        <a:bodyPr/>
        <a:lstStyle/>
        <a:p>
          <a:endParaRPr lang="es-MX"/>
        </a:p>
      </dgm:t>
    </dgm:pt>
    <dgm:pt modelId="{5EA0EF61-1EEF-4B43-9877-A8DD4DFB982B}" type="pres">
      <dgm:prSet presAssocID="{AAD67C6F-43E5-4034-81E3-7D422D16256E}" presName="parTrans" presStyleCnt="0"/>
      <dgm:spPr/>
    </dgm:pt>
    <dgm:pt modelId="{A6F5E165-1552-42FE-B8C6-9EF5E7E4A255}" type="pres">
      <dgm:prSet presAssocID="{1B790261-CD99-43B4-A7AA-E0DB39DC9DF6}" presName="node" presStyleLbl="alignAccFollowNode1" presStyleIdx="0" presStyleCnt="3" custScaleX="105486" custScaleY="123702" custLinFactX="15575" custLinFactNeighborX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96AF2A-7D78-4571-84D1-238F929F5795}" type="pres">
      <dgm:prSet presAssocID="{452DF4DD-5EE0-45A8-B590-72FF5F2F9612}" presName="vSp" presStyleCnt="0"/>
      <dgm:spPr/>
    </dgm:pt>
    <dgm:pt modelId="{823052B2-94D1-4AE1-8716-6DBD9B4A9584}" type="pres">
      <dgm:prSet presAssocID="{26CD83E7-399D-4F7E-A561-793C15FA740E}" presName="horFlow" presStyleCnt="0"/>
      <dgm:spPr/>
    </dgm:pt>
    <dgm:pt modelId="{D271156D-64A0-4E50-9057-297FE27FC552}" type="pres">
      <dgm:prSet presAssocID="{26CD83E7-399D-4F7E-A561-793C15FA740E}" presName="bigChev" presStyleLbl="node1" presStyleIdx="1" presStyleCnt="3" custLinFactX="-14089" custLinFactNeighborX="-100000"/>
      <dgm:spPr/>
      <dgm:t>
        <a:bodyPr/>
        <a:lstStyle/>
        <a:p>
          <a:endParaRPr lang="es-MX"/>
        </a:p>
      </dgm:t>
    </dgm:pt>
    <dgm:pt modelId="{C62A40B2-A454-4705-8172-46CB78916F8B}" type="pres">
      <dgm:prSet presAssocID="{0BAC121B-EFA4-41A7-A0F6-8C1BC59575FB}" presName="parTrans" presStyleCnt="0"/>
      <dgm:spPr/>
    </dgm:pt>
    <dgm:pt modelId="{D2F4A729-4DD1-48EF-9C6C-08F06F9C4BD8}" type="pres">
      <dgm:prSet presAssocID="{534C576E-5126-46DA-85D5-5118CDA17F1F}" presName="node" presStyleLbl="alignAccFollowNode1" presStyleIdx="1" presStyleCnt="3" custScaleX="107987" custScaleY="127052" custLinFactX="18159" custLinFactNeighborX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3DF451-5A63-4B0D-A882-F30C68B601CE}" type="pres">
      <dgm:prSet presAssocID="{26CD83E7-399D-4F7E-A561-793C15FA740E}" presName="vSp" presStyleCnt="0"/>
      <dgm:spPr/>
    </dgm:pt>
    <dgm:pt modelId="{B9ED1093-C596-434B-A257-2AD7EC747F9F}" type="pres">
      <dgm:prSet presAssocID="{15478274-18AA-4CDE-BDDE-F71D72169955}" presName="horFlow" presStyleCnt="0"/>
      <dgm:spPr/>
    </dgm:pt>
    <dgm:pt modelId="{CACB961D-90B1-455E-9568-CF3C896733B7}" type="pres">
      <dgm:prSet presAssocID="{15478274-18AA-4CDE-BDDE-F71D72169955}" presName="bigChev" presStyleLbl="node1" presStyleIdx="2" presStyleCnt="3" custLinFactX="-14089" custLinFactNeighborX="-100000"/>
      <dgm:spPr/>
      <dgm:t>
        <a:bodyPr/>
        <a:lstStyle/>
        <a:p>
          <a:endParaRPr lang="es-MX"/>
        </a:p>
      </dgm:t>
    </dgm:pt>
    <dgm:pt modelId="{0A0B582A-7F8E-4291-9731-B97F6CC297AC}" type="pres">
      <dgm:prSet presAssocID="{DD63AD4C-42FC-4745-AF95-3214D627B97D}" presName="parTrans" presStyleCnt="0"/>
      <dgm:spPr/>
    </dgm:pt>
    <dgm:pt modelId="{872B1EBC-3113-46AD-AD21-520D36AFE1C7}" type="pres">
      <dgm:prSet presAssocID="{754C8D96-C2C2-421D-AF13-05BB29D7D03B}" presName="node" presStyleLbl="alignAccFollowNode1" presStyleIdx="2" presStyleCnt="3" custScaleX="102920" custScaleY="120573" custLinFactX="18159" custLinFactNeighborX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36DBC44-2F15-4187-B015-BFF47449A3F9}" type="presOf" srcId="{1B790261-CD99-43B4-A7AA-E0DB39DC9DF6}" destId="{A6F5E165-1552-42FE-B8C6-9EF5E7E4A255}" srcOrd="0" destOrd="0" presId="urn:microsoft.com/office/officeart/2005/8/layout/lProcess3"/>
    <dgm:cxn modelId="{87E9B984-CE9F-4531-9FA9-B244CA59E9D2}" type="presOf" srcId="{534C576E-5126-46DA-85D5-5118CDA17F1F}" destId="{D2F4A729-4DD1-48EF-9C6C-08F06F9C4BD8}" srcOrd="0" destOrd="0" presId="urn:microsoft.com/office/officeart/2005/8/layout/lProcess3"/>
    <dgm:cxn modelId="{A9486FEA-85DF-425C-A95C-B7F53A55DFF1}" type="presOf" srcId="{452DF4DD-5EE0-45A8-B590-72FF5F2F9612}" destId="{C436D2AF-0048-4488-AD12-113498981A8D}" srcOrd="0" destOrd="0" presId="urn:microsoft.com/office/officeart/2005/8/layout/lProcess3"/>
    <dgm:cxn modelId="{87E94D6B-73D0-4E09-8E3A-559B62208E1B}" srcId="{9C633EDA-48F8-4CEB-B533-713ABF0B7CFC}" destId="{452DF4DD-5EE0-45A8-B590-72FF5F2F9612}" srcOrd="0" destOrd="0" parTransId="{778CD6A8-3C5A-4920-AE2A-30921A709C56}" sibTransId="{10B71E8A-DA8F-4EB7-807E-E31A26CB986A}"/>
    <dgm:cxn modelId="{4C80C3F4-4C82-46E1-9DD2-BB40FCC67256}" srcId="{9C633EDA-48F8-4CEB-B533-713ABF0B7CFC}" destId="{26CD83E7-399D-4F7E-A561-793C15FA740E}" srcOrd="1" destOrd="0" parTransId="{3D650BA8-923B-40FF-8C77-E412AD5811F5}" sibTransId="{5B97C3CD-86BD-4274-9E28-F13B1427FD3F}"/>
    <dgm:cxn modelId="{912AB1AD-0DFE-45DC-A024-1633C5381331}" type="presOf" srcId="{9C633EDA-48F8-4CEB-B533-713ABF0B7CFC}" destId="{09C8C939-7240-4D77-98E3-4DB32AFA4273}" srcOrd="0" destOrd="0" presId="urn:microsoft.com/office/officeart/2005/8/layout/lProcess3"/>
    <dgm:cxn modelId="{08B4644E-61E7-4644-B7C3-2DB0128C7392}" srcId="{9C633EDA-48F8-4CEB-B533-713ABF0B7CFC}" destId="{15478274-18AA-4CDE-BDDE-F71D72169955}" srcOrd="2" destOrd="0" parTransId="{AB62EECB-1B06-4FDD-AFA2-3354C9F67A3A}" sibTransId="{49B9574B-11BC-4292-97CB-E79FDC9F95DD}"/>
    <dgm:cxn modelId="{3B1C501E-466A-4CAB-A3C9-559DDC98EDE0}" type="presOf" srcId="{26CD83E7-399D-4F7E-A561-793C15FA740E}" destId="{D271156D-64A0-4E50-9057-297FE27FC552}" srcOrd="0" destOrd="0" presId="urn:microsoft.com/office/officeart/2005/8/layout/lProcess3"/>
    <dgm:cxn modelId="{67C19322-9BA7-4B4B-B888-47D04B4F7053}" srcId="{26CD83E7-399D-4F7E-A561-793C15FA740E}" destId="{534C576E-5126-46DA-85D5-5118CDA17F1F}" srcOrd="0" destOrd="0" parTransId="{0BAC121B-EFA4-41A7-A0F6-8C1BC59575FB}" sibTransId="{DC98169C-9C08-4480-8733-C13C756C2E18}"/>
    <dgm:cxn modelId="{5BEFCF1D-E00C-4301-BB71-7FC7A57C60DE}" srcId="{15478274-18AA-4CDE-BDDE-F71D72169955}" destId="{754C8D96-C2C2-421D-AF13-05BB29D7D03B}" srcOrd="0" destOrd="0" parTransId="{DD63AD4C-42FC-4745-AF95-3214D627B97D}" sibTransId="{7A22A2C3-BE0D-429B-8222-5019D3F4030A}"/>
    <dgm:cxn modelId="{BA5ED579-A648-423E-9275-180319C8B07B}" type="presOf" srcId="{15478274-18AA-4CDE-BDDE-F71D72169955}" destId="{CACB961D-90B1-455E-9568-CF3C896733B7}" srcOrd="0" destOrd="0" presId="urn:microsoft.com/office/officeart/2005/8/layout/lProcess3"/>
    <dgm:cxn modelId="{2D127CAA-A9E2-41A6-AFE8-1EA0EACE8C01}" srcId="{452DF4DD-5EE0-45A8-B590-72FF5F2F9612}" destId="{1B790261-CD99-43B4-A7AA-E0DB39DC9DF6}" srcOrd="0" destOrd="0" parTransId="{AAD67C6F-43E5-4034-81E3-7D422D16256E}" sibTransId="{F3E61477-6DC9-4DA0-9783-20930555A905}"/>
    <dgm:cxn modelId="{1014DFB9-63A4-4E0E-8BDB-E3F7195E02DF}" type="presOf" srcId="{754C8D96-C2C2-421D-AF13-05BB29D7D03B}" destId="{872B1EBC-3113-46AD-AD21-520D36AFE1C7}" srcOrd="0" destOrd="0" presId="urn:microsoft.com/office/officeart/2005/8/layout/lProcess3"/>
    <dgm:cxn modelId="{081E986F-4DFC-4F2F-92E1-F3E4E53016EB}" type="presParOf" srcId="{09C8C939-7240-4D77-98E3-4DB32AFA4273}" destId="{BC641B08-8068-4C5E-848B-F87EE259FD5A}" srcOrd="0" destOrd="0" presId="urn:microsoft.com/office/officeart/2005/8/layout/lProcess3"/>
    <dgm:cxn modelId="{C77C521F-76D6-4709-9E0C-6B7D6F1BE249}" type="presParOf" srcId="{BC641B08-8068-4C5E-848B-F87EE259FD5A}" destId="{C436D2AF-0048-4488-AD12-113498981A8D}" srcOrd="0" destOrd="0" presId="urn:microsoft.com/office/officeart/2005/8/layout/lProcess3"/>
    <dgm:cxn modelId="{2EE94DB4-2BAB-422F-A6CE-4D3FB2E2EBFE}" type="presParOf" srcId="{BC641B08-8068-4C5E-848B-F87EE259FD5A}" destId="{5EA0EF61-1EEF-4B43-9877-A8DD4DFB982B}" srcOrd="1" destOrd="0" presId="urn:microsoft.com/office/officeart/2005/8/layout/lProcess3"/>
    <dgm:cxn modelId="{2B37A4C7-1BC4-4AAC-AA1D-E93C734182C2}" type="presParOf" srcId="{BC641B08-8068-4C5E-848B-F87EE259FD5A}" destId="{A6F5E165-1552-42FE-B8C6-9EF5E7E4A255}" srcOrd="2" destOrd="0" presId="urn:microsoft.com/office/officeart/2005/8/layout/lProcess3"/>
    <dgm:cxn modelId="{DC520F4C-F0F8-466D-90B4-0B80BA3C40E6}" type="presParOf" srcId="{09C8C939-7240-4D77-98E3-4DB32AFA4273}" destId="{2396AF2A-7D78-4571-84D1-238F929F5795}" srcOrd="1" destOrd="0" presId="urn:microsoft.com/office/officeart/2005/8/layout/lProcess3"/>
    <dgm:cxn modelId="{D89E1B32-29A8-4C18-953C-515451FECCC2}" type="presParOf" srcId="{09C8C939-7240-4D77-98E3-4DB32AFA4273}" destId="{823052B2-94D1-4AE1-8716-6DBD9B4A9584}" srcOrd="2" destOrd="0" presId="urn:microsoft.com/office/officeart/2005/8/layout/lProcess3"/>
    <dgm:cxn modelId="{1D4584B2-8A78-4282-9212-23E27427113A}" type="presParOf" srcId="{823052B2-94D1-4AE1-8716-6DBD9B4A9584}" destId="{D271156D-64A0-4E50-9057-297FE27FC552}" srcOrd="0" destOrd="0" presId="urn:microsoft.com/office/officeart/2005/8/layout/lProcess3"/>
    <dgm:cxn modelId="{AC5FF939-EFEC-4423-BBEE-42602C6CFE21}" type="presParOf" srcId="{823052B2-94D1-4AE1-8716-6DBD9B4A9584}" destId="{C62A40B2-A454-4705-8172-46CB78916F8B}" srcOrd="1" destOrd="0" presId="urn:microsoft.com/office/officeart/2005/8/layout/lProcess3"/>
    <dgm:cxn modelId="{D4CAFC7B-ED58-44D9-BC8F-2EFD7C14BA0A}" type="presParOf" srcId="{823052B2-94D1-4AE1-8716-6DBD9B4A9584}" destId="{D2F4A729-4DD1-48EF-9C6C-08F06F9C4BD8}" srcOrd="2" destOrd="0" presId="urn:microsoft.com/office/officeart/2005/8/layout/lProcess3"/>
    <dgm:cxn modelId="{2F5D5DDF-8E82-442F-9307-E61CC19DADA0}" type="presParOf" srcId="{09C8C939-7240-4D77-98E3-4DB32AFA4273}" destId="{6E3DF451-5A63-4B0D-A882-F30C68B601CE}" srcOrd="3" destOrd="0" presId="urn:microsoft.com/office/officeart/2005/8/layout/lProcess3"/>
    <dgm:cxn modelId="{25EF15A7-A735-47C7-8557-966028C2E307}" type="presParOf" srcId="{09C8C939-7240-4D77-98E3-4DB32AFA4273}" destId="{B9ED1093-C596-434B-A257-2AD7EC747F9F}" srcOrd="4" destOrd="0" presId="urn:microsoft.com/office/officeart/2005/8/layout/lProcess3"/>
    <dgm:cxn modelId="{F8F95D22-98BF-4645-A47E-C426D4902C96}" type="presParOf" srcId="{B9ED1093-C596-434B-A257-2AD7EC747F9F}" destId="{CACB961D-90B1-455E-9568-CF3C896733B7}" srcOrd="0" destOrd="0" presId="urn:microsoft.com/office/officeart/2005/8/layout/lProcess3"/>
    <dgm:cxn modelId="{105DA838-9C5A-4F5A-970E-E7BA5AB2B97E}" type="presParOf" srcId="{B9ED1093-C596-434B-A257-2AD7EC747F9F}" destId="{0A0B582A-7F8E-4291-9731-B97F6CC297AC}" srcOrd="1" destOrd="0" presId="urn:microsoft.com/office/officeart/2005/8/layout/lProcess3"/>
    <dgm:cxn modelId="{3EF22FA7-19D4-498D-A709-96E3E9996E99}" type="presParOf" srcId="{B9ED1093-C596-434B-A257-2AD7EC747F9F}" destId="{872B1EBC-3113-46AD-AD21-520D36AFE1C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401AEB-74EB-40EF-B97D-73F46132DFFC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2735FA3B-7412-4398-9C93-4E52E4313C25}">
      <dgm:prSet phldrT="[Texto]"/>
      <dgm:spPr/>
      <dgm:t>
        <a:bodyPr/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>
              <a:latin typeface="Arial" pitchFamily="34" charset="0"/>
              <a:cs typeface="Arial" pitchFamily="34" charset="0"/>
            </a:rPr>
            <a:t>Mejorar la planeación</a:t>
          </a:r>
        </a:p>
        <a:p>
          <a:pPr defTabSz="844550">
            <a:lnSpc>
              <a:spcPct val="90000"/>
            </a:lnSpc>
          </a:pPr>
          <a:endParaRPr lang="es-MX" dirty="0">
            <a:latin typeface="Arial" pitchFamily="34" charset="0"/>
            <a:cs typeface="Arial" pitchFamily="34" charset="0"/>
          </a:endParaRPr>
        </a:p>
      </dgm:t>
    </dgm:pt>
    <dgm:pt modelId="{3447BB63-27A2-43A8-B171-927C01A9F1C8}" type="parTrans" cxnId="{2664937A-C8ED-4265-BBF9-DF5AD0A10B83}">
      <dgm:prSet/>
      <dgm:spPr/>
      <dgm:t>
        <a:bodyPr/>
        <a:lstStyle/>
        <a:p>
          <a:endParaRPr lang="es-MX"/>
        </a:p>
      </dgm:t>
    </dgm:pt>
    <dgm:pt modelId="{9FF17577-43C6-4083-8A74-A29800D85B2B}" type="sibTrans" cxnId="{2664937A-C8ED-4265-BBF9-DF5AD0A10B83}">
      <dgm:prSet/>
      <dgm:spPr/>
      <dgm:t>
        <a:bodyPr/>
        <a:lstStyle/>
        <a:p>
          <a:endParaRPr lang="es-MX"/>
        </a:p>
      </dgm:t>
    </dgm:pt>
    <dgm:pt modelId="{37CD0EE3-6D1F-41D5-93B6-59F834D3C9B9}">
      <dgm:prSet phldrT="[Texto]"/>
      <dgm:spPr/>
      <dgm:t>
        <a:bodyPr/>
        <a:lstStyle/>
        <a:p>
          <a:r>
            <a:rPr lang="es-MX" b="1" dirty="0" smtClean="0">
              <a:latin typeface="Arial" pitchFamily="34" charset="0"/>
              <a:cs typeface="Arial" pitchFamily="34" charset="0"/>
            </a:rPr>
            <a:t>Mejorar los indicadores </a:t>
          </a:r>
          <a:r>
            <a:rPr lang="es-MX" dirty="0" smtClean="0">
              <a:latin typeface="Arial" pitchFamily="34" charset="0"/>
              <a:cs typeface="Arial" pitchFamily="34" charset="0"/>
            </a:rPr>
            <a:t>existentes y tener indicadores de </a:t>
          </a:r>
          <a:r>
            <a:rPr lang="es-MX" b="1" dirty="0" smtClean="0">
              <a:latin typeface="Arial" pitchFamily="34" charset="0"/>
              <a:cs typeface="Arial" pitchFamily="34" charset="0"/>
            </a:rPr>
            <a:t>RESULTADOS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1C191C4B-2CC7-4F6C-9E5D-ECA7362D242A}" type="parTrans" cxnId="{5D7D3B2E-5136-446F-AF28-8F0102E8E927}">
      <dgm:prSet/>
      <dgm:spPr/>
      <dgm:t>
        <a:bodyPr/>
        <a:lstStyle/>
        <a:p>
          <a:endParaRPr lang="es-MX"/>
        </a:p>
      </dgm:t>
    </dgm:pt>
    <dgm:pt modelId="{A35EFAE9-8443-4FA5-B207-6A4D4808CEF6}" type="sibTrans" cxnId="{5D7D3B2E-5136-446F-AF28-8F0102E8E927}">
      <dgm:prSet/>
      <dgm:spPr/>
      <dgm:t>
        <a:bodyPr/>
        <a:lstStyle/>
        <a:p>
          <a:endParaRPr lang="es-MX"/>
        </a:p>
      </dgm:t>
    </dgm:pt>
    <dgm:pt modelId="{DCAB270D-CEAD-4C15-8C36-8881299409E7}">
      <dgm:prSet/>
      <dgm:spPr>
        <a:gradFill rotWithShape="0">
          <a:gsLst>
            <a:gs pos="100000">
              <a:srgbClr val="002060"/>
            </a:gs>
            <a:gs pos="100000">
              <a:srgbClr val="0070C0"/>
            </a:gs>
          </a:gsLst>
        </a:gradFill>
      </dgm:spPr>
      <dgm:t>
        <a:bodyPr/>
        <a:lstStyle/>
        <a:p>
          <a:r>
            <a:rPr lang="es-MX" dirty="0" smtClean="0">
              <a:latin typeface="Arial" pitchFamily="34" charset="0"/>
              <a:cs typeface="Arial" pitchFamily="34" charset="0"/>
            </a:rPr>
            <a:t>Transitar de una gestión tradicional a una </a:t>
          </a:r>
          <a:r>
            <a:rPr lang="es-MX" b="1" dirty="0" smtClean="0">
              <a:latin typeface="Arial" pitchFamily="34" charset="0"/>
              <a:cs typeface="Arial" pitchFamily="34" charset="0"/>
            </a:rPr>
            <a:t>gestión para resultados</a:t>
          </a:r>
        </a:p>
      </dgm:t>
    </dgm:pt>
    <dgm:pt modelId="{B5BD36FE-9EF1-46B6-87D9-121B3F130C31}" type="parTrans" cxnId="{F26CE33A-2029-4D8E-BA66-359493E86943}">
      <dgm:prSet/>
      <dgm:spPr/>
      <dgm:t>
        <a:bodyPr/>
        <a:lstStyle/>
        <a:p>
          <a:endParaRPr lang="es-MX"/>
        </a:p>
      </dgm:t>
    </dgm:pt>
    <dgm:pt modelId="{93E75D86-7CC6-4FA2-B927-468615D59453}" type="sibTrans" cxnId="{F26CE33A-2029-4D8E-BA66-359493E86943}">
      <dgm:prSet/>
      <dgm:spPr/>
      <dgm:t>
        <a:bodyPr/>
        <a:lstStyle/>
        <a:p>
          <a:endParaRPr lang="es-MX"/>
        </a:p>
      </dgm:t>
    </dgm:pt>
    <dgm:pt modelId="{2B8E1715-053E-46A3-AC56-0F92D0B219AF}">
      <dgm:prSet/>
      <dgm:spPr>
        <a:solidFill>
          <a:srgbClr val="00B0F0"/>
        </a:solidFill>
      </dgm:spPr>
      <dgm:t>
        <a:bodyPr/>
        <a:lstStyle/>
        <a:p>
          <a:r>
            <a:rPr lang="es-MX" smtClean="0">
              <a:latin typeface="Arial" pitchFamily="34" charset="0"/>
              <a:cs typeface="Arial" pitchFamily="34" charset="0"/>
            </a:rPr>
            <a:t>Identificar claramente y </a:t>
          </a:r>
          <a:r>
            <a:rPr lang="es-MX" b="1" smtClean="0">
              <a:latin typeface="Arial" pitchFamily="34" charset="0"/>
              <a:cs typeface="Arial" pitchFamily="34" charset="0"/>
            </a:rPr>
            <a:t>mejorar la lógica interna del programa </a:t>
          </a:r>
          <a:endParaRPr lang="es-MX" b="1" dirty="0" smtClean="0">
            <a:latin typeface="Arial" pitchFamily="34" charset="0"/>
            <a:cs typeface="Arial" pitchFamily="34" charset="0"/>
          </a:endParaRPr>
        </a:p>
      </dgm:t>
    </dgm:pt>
    <dgm:pt modelId="{8F810D22-6122-47D7-886E-FE510874E452}" type="parTrans" cxnId="{3FF8EB78-DDEB-44B6-86F7-ECD7D4365B99}">
      <dgm:prSet/>
      <dgm:spPr/>
      <dgm:t>
        <a:bodyPr/>
        <a:lstStyle/>
        <a:p>
          <a:endParaRPr lang="es-MX"/>
        </a:p>
      </dgm:t>
    </dgm:pt>
    <dgm:pt modelId="{8094EF95-B832-405C-AF08-2257F79367BF}" type="sibTrans" cxnId="{3FF8EB78-DDEB-44B6-86F7-ECD7D4365B99}">
      <dgm:prSet/>
      <dgm:spPr/>
      <dgm:t>
        <a:bodyPr/>
        <a:lstStyle/>
        <a:p>
          <a:endParaRPr lang="es-MX"/>
        </a:p>
      </dgm:t>
    </dgm:pt>
    <dgm:pt modelId="{9725821C-A934-4623-8B1E-8F2332A9970C}" type="pres">
      <dgm:prSet presAssocID="{70401AEB-74EB-40EF-B97D-73F46132DF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933DA95-CF66-4CA7-825C-85907B824198}" type="pres">
      <dgm:prSet presAssocID="{DCAB270D-CEAD-4C15-8C36-8881299409E7}" presName="parentLin" presStyleCnt="0"/>
      <dgm:spPr/>
      <dgm:t>
        <a:bodyPr/>
        <a:lstStyle/>
        <a:p>
          <a:endParaRPr lang="es-MX"/>
        </a:p>
      </dgm:t>
    </dgm:pt>
    <dgm:pt modelId="{EFFFB57B-F000-47A5-914E-94BA3C9209A5}" type="pres">
      <dgm:prSet presAssocID="{DCAB270D-CEAD-4C15-8C36-8881299409E7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8E3829CF-52D0-430D-BBF9-E6E113AC43ED}" type="pres">
      <dgm:prSet presAssocID="{DCAB270D-CEAD-4C15-8C36-8881299409E7}" presName="parentText" presStyleLbl="node1" presStyleIdx="0" presStyleCnt="4" custScaleX="12576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4AA8BC-F630-4079-B6F3-9B4C5C03BC4C}" type="pres">
      <dgm:prSet presAssocID="{DCAB270D-CEAD-4C15-8C36-8881299409E7}" presName="negativeSpace" presStyleCnt="0"/>
      <dgm:spPr/>
      <dgm:t>
        <a:bodyPr/>
        <a:lstStyle/>
        <a:p>
          <a:endParaRPr lang="es-MX"/>
        </a:p>
      </dgm:t>
    </dgm:pt>
    <dgm:pt modelId="{EF446707-BC34-405F-B2F7-1235542BBAC4}" type="pres">
      <dgm:prSet presAssocID="{DCAB270D-CEAD-4C15-8C36-8881299409E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F52434-3BE8-477A-AB40-B82BEA0DC89C}" type="pres">
      <dgm:prSet presAssocID="{93E75D86-7CC6-4FA2-B927-468615D59453}" presName="spaceBetweenRectangles" presStyleCnt="0"/>
      <dgm:spPr/>
      <dgm:t>
        <a:bodyPr/>
        <a:lstStyle/>
        <a:p>
          <a:endParaRPr lang="es-MX"/>
        </a:p>
      </dgm:t>
    </dgm:pt>
    <dgm:pt modelId="{365B0DAC-9886-4F71-8D65-E885D67789CA}" type="pres">
      <dgm:prSet presAssocID="{2B8E1715-053E-46A3-AC56-0F92D0B219AF}" presName="parentLin" presStyleCnt="0"/>
      <dgm:spPr/>
      <dgm:t>
        <a:bodyPr/>
        <a:lstStyle/>
        <a:p>
          <a:endParaRPr lang="es-MX"/>
        </a:p>
      </dgm:t>
    </dgm:pt>
    <dgm:pt modelId="{53B27638-C927-4E68-9BFC-B252ABC5417F}" type="pres">
      <dgm:prSet presAssocID="{2B8E1715-053E-46A3-AC56-0F92D0B219AF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4CF2077D-D579-472E-9F50-2AD18F07994E}" type="pres">
      <dgm:prSet presAssocID="{2B8E1715-053E-46A3-AC56-0F92D0B219AF}" presName="parentText" presStyleLbl="node1" presStyleIdx="1" presStyleCnt="4" custScaleX="12576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FDE0CA-1D29-4555-8E5F-A081FCBAE61C}" type="pres">
      <dgm:prSet presAssocID="{2B8E1715-053E-46A3-AC56-0F92D0B219AF}" presName="negativeSpace" presStyleCnt="0"/>
      <dgm:spPr/>
      <dgm:t>
        <a:bodyPr/>
        <a:lstStyle/>
        <a:p>
          <a:endParaRPr lang="es-MX"/>
        </a:p>
      </dgm:t>
    </dgm:pt>
    <dgm:pt modelId="{1E3CF6E8-7494-44C3-9EBF-A9997D45E7B4}" type="pres">
      <dgm:prSet presAssocID="{2B8E1715-053E-46A3-AC56-0F92D0B219A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5E2DDE-06F7-416F-B6D7-5FB14C19F9C1}" type="pres">
      <dgm:prSet presAssocID="{8094EF95-B832-405C-AF08-2257F79367BF}" presName="spaceBetweenRectangles" presStyleCnt="0"/>
      <dgm:spPr/>
      <dgm:t>
        <a:bodyPr/>
        <a:lstStyle/>
        <a:p>
          <a:endParaRPr lang="es-MX"/>
        </a:p>
      </dgm:t>
    </dgm:pt>
    <dgm:pt modelId="{018556DB-9201-44E6-8E6D-372C103D6DAA}" type="pres">
      <dgm:prSet presAssocID="{2735FA3B-7412-4398-9C93-4E52E4313C25}" presName="parentLin" presStyleCnt="0"/>
      <dgm:spPr/>
      <dgm:t>
        <a:bodyPr/>
        <a:lstStyle/>
        <a:p>
          <a:endParaRPr lang="es-MX"/>
        </a:p>
      </dgm:t>
    </dgm:pt>
    <dgm:pt modelId="{B0F23E48-46F1-49D6-BFBD-7CCBB8D259D9}" type="pres">
      <dgm:prSet presAssocID="{2735FA3B-7412-4398-9C93-4E52E4313C25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B940E2DF-DD58-4812-AC78-149937813915}" type="pres">
      <dgm:prSet presAssocID="{2735FA3B-7412-4398-9C93-4E52E4313C25}" presName="parentText" presStyleLbl="node1" presStyleIdx="2" presStyleCnt="4" custScaleX="12576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B6E21E-E38D-4CF5-B3DB-3D326BB96880}" type="pres">
      <dgm:prSet presAssocID="{2735FA3B-7412-4398-9C93-4E52E4313C25}" presName="negativeSpace" presStyleCnt="0"/>
      <dgm:spPr/>
      <dgm:t>
        <a:bodyPr/>
        <a:lstStyle/>
        <a:p>
          <a:endParaRPr lang="es-MX"/>
        </a:p>
      </dgm:t>
    </dgm:pt>
    <dgm:pt modelId="{FD955DF2-2DDA-4984-8A7F-8C223C5D3D57}" type="pres">
      <dgm:prSet presAssocID="{2735FA3B-7412-4398-9C93-4E52E4313C2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711A24-68F0-4535-9251-28FD16E34EEB}" type="pres">
      <dgm:prSet presAssocID="{9FF17577-43C6-4083-8A74-A29800D85B2B}" presName="spaceBetweenRectangles" presStyleCnt="0"/>
      <dgm:spPr/>
      <dgm:t>
        <a:bodyPr/>
        <a:lstStyle/>
        <a:p>
          <a:endParaRPr lang="es-MX"/>
        </a:p>
      </dgm:t>
    </dgm:pt>
    <dgm:pt modelId="{D37DA7EA-E12A-4EDE-B856-161FCBB58513}" type="pres">
      <dgm:prSet presAssocID="{37CD0EE3-6D1F-41D5-93B6-59F834D3C9B9}" presName="parentLin" presStyleCnt="0"/>
      <dgm:spPr/>
      <dgm:t>
        <a:bodyPr/>
        <a:lstStyle/>
        <a:p>
          <a:endParaRPr lang="es-MX"/>
        </a:p>
      </dgm:t>
    </dgm:pt>
    <dgm:pt modelId="{B56C2BB5-DCAD-4907-ACFB-BD4F9F35F789}" type="pres">
      <dgm:prSet presAssocID="{37CD0EE3-6D1F-41D5-93B6-59F834D3C9B9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6F07CAB0-A01C-42B3-BB16-3CE63875F4C7}" type="pres">
      <dgm:prSet presAssocID="{37CD0EE3-6D1F-41D5-93B6-59F834D3C9B9}" presName="parentText" presStyleLbl="node1" presStyleIdx="3" presStyleCnt="4" custScaleX="12576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0AF44B-1957-4F0D-9EAD-E05ADB49B261}" type="pres">
      <dgm:prSet presAssocID="{37CD0EE3-6D1F-41D5-93B6-59F834D3C9B9}" presName="negativeSpace" presStyleCnt="0"/>
      <dgm:spPr/>
      <dgm:t>
        <a:bodyPr/>
        <a:lstStyle/>
        <a:p>
          <a:endParaRPr lang="es-MX"/>
        </a:p>
      </dgm:t>
    </dgm:pt>
    <dgm:pt modelId="{A4323CEE-7164-4BF0-941B-1C1C166A29EE}" type="pres">
      <dgm:prSet presAssocID="{37CD0EE3-6D1F-41D5-93B6-59F834D3C9B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1A0B7D0-B372-43DF-84AC-F1C2BE0A4F61}" type="presOf" srcId="{2B8E1715-053E-46A3-AC56-0F92D0B219AF}" destId="{4CF2077D-D579-472E-9F50-2AD18F07994E}" srcOrd="1" destOrd="0" presId="urn:microsoft.com/office/officeart/2005/8/layout/list1"/>
    <dgm:cxn modelId="{E85D3BE0-76E9-4BCF-9514-F0BD8364AF1D}" type="presOf" srcId="{37CD0EE3-6D1F-41D5-93B6-59F834D3C9B9}" destId="{6F07CAB0-A01C-42B3-BB16-3CE63875F4C7}" srcOrd="1" destOrd="0" presId="urn:microsoft.com/office/officeart/2005/8/layout/list1"/>
    <dgm:cxn modelId="{19BD29B8-CBB6-43E7-950C-EFF4F1C599EC}" type="presOf" srcId="{70401AEB-74EB-40EF-B97D-73F46132DFFC}" destId="{9725821C-A934-4623-8B1E-8F2332A9970C}" srcOrd="0" destOrd="0" presId="urn:microsoft.com/office/officeart/2005/8/layout/list1"/>
    <dgm:cxn modelId="{6B5F38AB-9546-4BC4-93AB-02FD739024CC}" type="presOf" srcId="{DCAB270D-CEAD-4C15-8C36-8881299409E7}" destId="{EFFFB57B-F000-47A5-914E-94BA3C9209A5}" srcOrd="0" destOrd="0" presId="urn:microsoft.com/office/officeart/2005/8/layout/list1"/>
    <dgm:cxn modelId="{5FA0F371-F26C-479B-97B7-145F87700B7A}" type="presOf" srcId="{37CD0EE3-6D1F-41D5-93B6-59F834D3C9B9}" destId="{B56C2BB5-DCAD-4907-ACFB-BD4F9F35F789}" srcOrd="0" destOrd="0" presId="urn:microsoft.com/office/officeart/2005/8/layout/list1"/>
    <dgm:cxn modelId="{2664937A-C8ED-4265-BBF9-DF5AD0A10B83}" srcId="{70401AEB-74EB-40EF-B97D-73F46132DFFC}" destId="{2735FA3B-7412-4398-9C93-4E52E4313C25}" srcOrd="2" destOrd="0" parTransId="{3447BB63-27A2-43A8-B171-927C01A9F1C8}" sibTransId="{9FF17577-43C6-4083-8A74-A29800D85B2B}"/>
    <dgm:cxn modelId="{F26CE33A-2029-4D8E-BA66-359493E86943}" srcId="{70401AEB-74EB-40EF-B97D-73F46132DFFC}" destId="{DCAB270D-CEAD-4C15-8C36-8881299409E7}" srcOrd="0" destOrd="0" parTransId="{B5BD36FE-9EF1-46B6-87D9-121B3F130C31}" sibTransId="{93E75D86-7CC6-4FA2-B927-468615D59453}"/>
    <dgm:cxn modelId="{5D7D3B2E-5136-446F-AF28-8F0102E8E927}" srcId="{70401AEB-74EB-40EF-B97D-73F46132DFFC}" destId="{37CD0EE3-6D1F-41D5-93B6-59F834D3C9B9}" srcOrd="3" destOrd="0" parTransId="{1C191C4B-2CC7-4F6C-9E5D-ECA7362D242A}" sibTransId="{A35EFAE9-8443-4FA5-B207-6A4D4808CEF6}"/>
    <dgm:cxn modelId="{E9603D9A-B942-42E1-B353-EFA6EF1E8805}" type="presOf" srcId="{2B8E1715-053E-46A3-AC56-0F92D0B219AF}" destId="{53B27638-C927-4E68-9BFC-B252ABC5417F}" srcOrd="0" destOrd="0" presId="urn:microsoft.com/office/officeart/2005/8/layout/list1"/>
    <dgm:cxn modelId="{3FF8EB78-DDEB-44B6-86F7-ECD7D4365B99}" srcId="{70401AEB-74EB-40EF-B97D-73F46132DFFC}" destId="{2B8E1715-053E-46A3-AC56-0F92D0B219AF}" srcOrd="1" destOrd="0" parTransId="{8F810D22-6122-47D7-886E-FE510874E452}" sibTransId="{8094EF95-B832-405C-AF08-2257F79367BF}"/>
    <dgm:cxn modelId="{1CBBF957-93A0-4CDF-BF69-B5A3213CFE8E}" type="presOf" srcId="{2735FA3B-7412-4398-9C93-4E52E4313C25}" destId="{B940E2DF-DD58-4812-AC78-149937813915}" srcOrd="1" destOrd="0" presId="urn:microsoft.com/office/officeart/2005/8/layout/list1"/>
    <dgm:cxn modelId="{DCE34BAB-51DD-4575-AB15-3B902ADDBC5E}" type="presOf" srcId="{2735FA3B-7412-4398-9C93-4E52E4313C25}" destId="{B0F23E48-46F1-49D6-BFBD-7CCBB8D259D9}" srcOrd="0" destOrd="0" presId="urn:microsoft.com/office/officeart/2005/8/layout/list1"/>
    <dgm:cxn modelId="{B2F40F1E-B88A-4316-83D6-73AFADCEC9E4}" type="presOf" srcId="{DCAB270D-CEAD-4C15-8C36-8881299409E7}" destId="{8E3829CF-52D0-430D-BBF9-E6E113AC43ED}" srcOrd="1" destOrd="0" presId="urn:microsoft.com/office/officeart/2005/8/layout/list1"/>
    <dgm:cxn modelId="{4728F75C-2892-4CF9-9C24-7E4255285EB7}" type="presParOf" srcId="{9725821C-A934-4623-8B1E-8F2332A9970C}" destId="{9933DA95-CF66-4CA7-825C-85907B824198}" srcOrd="0" destOrd="0" presId="urn:microsoft.com/office/officeart/2005/8/layout/list1"/>
    <dgm:cxn modelId="{0019944E-4BDF-420D-8D07-E2D9C18D46C8}" type="presParOf" srcId="{9933DA95-CF66-4CA7-825C-85907B824198}" destId="{EFFFB57B-F000-47A5-914E-94BA3C9209A5}" srcOrd="0" destOrd="0" presId="urn:microsoft.com/office/officeart/2005/8/layout/list1"/>
    <dgm:cxn modelId="{D02CBE54-C8B7-43FC-A20B-D08FEE550F67}" type="presParOf" srcId="{9933DA95-CF66-4CA7-825C-85907B824198}" destId="{8E3829CF-52D0-430D-BBF9-E6E113AC43ED}" srcOrd="1" destOrd="0" presId="urn:microsoft.com/office/officeart/2005/8/layout/list1"/>
    <dgm:cxn modelId="{15CDCF0C-D32E-4D54-929D-03A8246A18E6}" type="presParOf" srcId="{9725821C-A934-4623-8B1E-8F2332A9970C}" destId="{694AA8BC-F630-4079-B6F3-9B4C5C03BC4C}" srcOrd="1" destOrd="0" presId="urn:microsoft.com/office/officeart/2005/8/layout/list1"/>
    <dgm:cxn modelId="{286DEDC1-ED19-4425-A4EF-6E5D37516B28}" type="presParOf" srcId="{9725821C-A934-4623-8B1E-8F2332A9970C}" destId="{EF446707-BC34-405F-B2F7-1235542BBAC4}" srcOrd="2" destOrd="0" presId="urn:microsoft.com/office/officeart/2005/8/layout/list1"/>
    <dgm:cxn modelId="{7C8D01C6-96BF-42AC-97BF-677BBE5485F9}" type="presParOf" srcId="{9725821C-A934-4623-8B1E-8F2332A9970C}" destId="{C2F52434-3BE8-477A-AB40-B82BEA0DC89C}" srcOrd="3" destOrd="0" presId="urn:microsoft.com/office/officeart/2005/8/layout/list1"/>
    <dgm:cxn modelId="{D9C3BA8B-50F7-4709-93AC-296C79914384}" type="presParOf" srcId="{9725821C-A934-4623-8B1E-8F2332A9970C}" destId="{365B0DAC-9886-4F71-8D65-E885D67789CA}" srcOrd="4" destOrd="0" presId="urn:microsoft.com/office/officeart/2005/8/layout/list1"/>
    <dgm:cxn modelId="{13E7ED52-2205-486F-BEA4-7EA2B00AAD56}" type="presParOf" srcId="{365B0DAC-9886-4F71-8D65-E885D67789CA}" destId="{53B27638-C927-4E68-9BFC-B252ABC5417F}" srcOrd="0" destOrd="0" presId="urn:microsoft.com/office/officeart/2005/8/layout/list1"/>
    <dgm:cxn modelId="{DD029BBC-37CF-4E97-961B-44582BA2B8DF}" type="presParOf" srcId="{365B0DAC-9886-4F71-8D65-E885D67789CA}" destId="{4CF2077D-D579-472E-9F50-2AD18F07994E}" srcOrd="1" destOrd="0" presId="urn:microsoft.com/office/officeart/2005/8/layout/list1"/>
    <dgm:cxn modelId="{AE35A0AE-71A8-43C4-A4F3-836FD5970412}" type="presParOf" srcId="{9725821C-A934-4623-8B1E-8F2332A9970C}" destId="{15FDE0CA-1D29-4555-8E5F-A081FCBAE61C}" srcOrd="5" destOrd="0" presId="urn:microsoft.com/office/officeart/2005/8/layout/list1"/>
    <dgm:cxn modelId="{F37EC85B-8EBE-49E7-8870-3F00BEA1B1BC}" type="presParOf" srcId="{9725821C-A934-4623-8B1E-8F2332A9970C}" destId="{1E3CF6E8-7494-44C3-9EBF-A9997D45E7B4}" srcOrd="6" destOrd="0" presId="urn:microsoft.com/office/officeart/2005/8/layout/list1"/>
    <dgm:cxn modelId="{CA9BE53E-57E5-49A6-8793-6C5AFAEB91FF}" type="presParOf" srcId="{9725821C-A934-4623-8B1E-8F2332A9970C}" destId="{3F5E2DDE-06F7-416F-B6D7-5FB14C19F9C1}" srcOrd="7" destOrd="0" presId="urn:microsoft.com/office/officeart/2005/8/layout/list1"/>
    <dgm:cxn modelId="{ECD311A1-C883-42FB-B3CD-0DA208441FA4}" type="presParOf" srcId="{9725821C-A934-4623-8B1E-8F2332A9970C}" destId="{018556DB-9201-44E6-8E6D-372C103D6DAA}" srcOrd="8" destOrd="0" presId="urn:microsoft.com/office/officeart/2005/8/layout/list1"/>
    <dgm:cxn modelId="{004938F8-0F8F-458D-B575-16992790D4AB}" type="presParOf" srcId="{018556DB-9201-44E6-8E6D-372C103D6DAA}" destId="{B0F23E48-46F1-49D6-BFBD-7CCBB8D259D9}" srcOrd="0" destOrd="0" presId="urn:microsoft.com/office/officeart/2005/8/layout/list1"/>
    <dgm:cxn modelId="{CAFB7327-F195-4A84-9232-67FD88054025}" type="presParOf" srcId="{018556DB-9201-44E6-8E6D-372C103D6DAA}" destId="{B940E2DF-DD58-4812-AC78-149937813915}" srcOrd="1" destOrd="0" presId="urn:microsoft.com/office/officeart/2005/8/layout/list1"/>
    <dgm:cxn modelId="{F4857698-DE03-485F-B184-6DF2792DF855}" type="presParOf" srcId="{9725821C-A934-4623-8B1E-8F2332A9970C}" destId="{54B6E21E-E38D-4CF5-B3DB-3D326BB96880}" srcOrd="9" destOrd="0" presId="urn:microsoft.com/office/officeart/2005/8/layout/list1"/>
    <dgm:cxn modelId="{7BC38E61-3138-4689-B192-703F1F7D058A}" type="presParOf" srcId="{9725821C-A934-4623-8B1E-8F2332A9970C}" destId="{FD955DF2-2DDA-4984-8A7F-8C223C5D3D57}" srcOrd="10" destOrd="0" presId="urn:microsoft.com/office/officeart/2005/8/layout/list1"/>
    <dgm:cxn modelId="{8F40B85C-AF81-41E6-B84A-EE2003DDF71E}" type="presParOf" srcId="{9725821C-A934-4623-8B1E-8F2332A9970C}" destId="{30711A24-68F0-4535-9251-28FD16E34EEB}" srcOrd="11" destOrd="0" presId="urn:microsoft.com/office/officeart/2005/8/layout/list1"/>
    <dgm:cxn modelId="{D837CEF9-4EED-4F87-9186-FE09BE613AA3}" type="presParOf" srcId="{9725821C-A934-4623-8B1E-8F2332A9970C}" destId="{D37DA7EA-E12A-4EDE-B856-161FCBB58513}" srcOrd="12" destOrd="0" presId="urn:microsoft.com/office/officeart/2005/8/layout/list1"/>
    <dgm:cxn modelId="{C6CFA312-59CF-4648-A561-7C4EFC0CA5C6}" type="presParOf" srcId="{D37DA7EA-E12A-4EDE-B856-161FCBB58513}" destId="{B56C2BB5-DCAD-4907-ACFB-BD4F9F35F789}" srcOrd="0" destOrd="0" presId="urn:microsoft.com/office/officeart/2005/8/layout/list1"/>
    <dgm:cxn modelId="{B351AB63-3445-4AEF-B605-5CC59C2AFC2F}" type="presParOf" srcId="{D37DA7EA-E12A-4EDE-B856-161FCBB58513}" destId="{6F07CAB0-A01C-42B3-BB16-3CE63875F4C7}" srcOrd="1" destOrd="0" presId="urn:microsoft.com/office/officeart/2005/8/layout/list1"/>
    <dgm:cxn modelId="{7052B0CD-3DFF-4962-9A36-FC4EB132C6C6}" type="presParOf" srcId="{9725821C-A934-4623-8B1E-8F2332A9970C}" destId="{560AF44B-1957-4F0D-9EAD-E05ADB49B261}" srcOrd="13" destOrd="0" presId="urn:microsoft.com/office/officeart/2005/8/layout/list1"/>
    <dgm:cxn modelId="{0B2DC6D9-6234-47B0-B272-299BF86BB457}" type="presParOf" srcId="{9725821C-A934-4623-8B1E-8F2332A9970C}" destId="{A4323CEE-7164-4BF0-941B-1C1C166A29E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E2BA76-99CE-4D10-950E-9EF39DFFF49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7AE15AA-5426-40BD-A2FA-29401C3CBE61}">
      <dgm:prSet phldrT="[Texto]" custT="1"/>
      <dgm:spPr>
        <a:xfrm>
          <a:off x="4307" y="1160060"/>
          <a:ext cx="1574097" cy="629639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39639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sz="18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CLARIDAD</a:t>
          </a:r>
          <a:endParaRPr lang="es-MX" sz="18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0A5BB2A-5668-4B92-A9D5-3FB1C06F1E8C}" type="parTrans" cxnId="{A07BC2CD-CDF2-4F3C-937C-53CE872B0CC6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D0090-6172-4EB6-9D89-4D4FDE400688}" type="sibTrans" cxnId="{A07BC2CD-CDF2-4F3C-937C-53CE872B0CC6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0D1C1-34BD-4464-B083-F349835FE109}">
      <dgm:prSet custT="1"/>
      <dgm:spPr>
        <a:xfrm>
          <a:off x="1798778" y="1160060"/>
          <a:ext cx="1574097" cy="629639"/>
        </a:xfrm>
        <a:prstGeom prst="rect">
          <a:avLst/>
        </a:prstGeom>
        <a:solidFill>
          <a:srgbClr val="39639D">
            <a:hueOff val="-2819168"/>
            <a:satOff val="13318"/>
            <a:lumOff val="-196"/>
            <a:alphaOff val="0"/>
          </a:srgbClr>
        </a:solidFill>
        <a:ln w="25400" cap="flat" cmpd="sng" algn="ctr">
          <a:solidFill>
            <a:srgbClr val="39639D">
              <a:hueOff val="-2819168"/>
              <a:satOff val="13318"/>
              <a:lumOff val="-19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RELEVANCIA</a:t>
          </a:r>
          <a:endParaRPr lang="es-MX" sz="18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6079DB8-4F45-49C3-B38F-AEB7ECE07D70}" type="parTrans" cxnId="{F79CCFF1-6227-4076-B56F-6D1C9E120ACD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42791-78A3-44B8-87FC-3FC9D53490E3}" type="sibTrans" cxnId="{F79CCFF1-6227-4076-B56F-6D1C9E120ACD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D2A01-ED66-4FAE-9044-99BD6C991F82}">
      <dgm:prSet custT="1"/>
      <dgm:spPr>
        <a:xfrm>
          <a:off x="3593250" y="1160060"/>
          <a:ext cx="1694358" cy="629639"/>
        </a:xfrm>
        <a:prstGeom prst="rect">
          <a:avLst/>
        </a:prstGeom>
        <a:solidFill>
          <a:srgbClr val="39639D">
            <a:hueOff val="-5638336"/>
            <a:satOff val="26637"/>
            <a:lumOff val="-392"/>
            <a:alphaOff val="0"/>
          </a:srgbClr>
        </a:solidFill>
        <a:ln w="25400" cap="flat" cmpd="sng" algn="ctr">
          <a:solidFill>
            <a:srgbClr val="39639D">
              <a:hueOff val="-5638336"/>
              <a:satOff val="26637"/>
              <a:lumOff val="-392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sz="18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MONITOREABLE</a:t>
          </a:r>
          <a:endParaRPr lang="es-MX" sz="18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8AA5EE9-FBB8-40D2-9E0D-1F8A2F5C70CB}" type="parTrans" cxnId="{B86259AC-83AD-4DAF-8C38-95AE04CF4770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A3BB1-2070-4DC3-9CED-BCA9422DB256}" type="sibTrans" cxnId="{B86259AC-83AD-4DAF-8C38-95AE04CF4770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4EA65-48D3-495B-88EF-135375739FEA}">
      <dgm:prSet custT="1"/>
      <dgm:spPr>
        <a:xfrm>
          <a:off x="5507982" y="1160060"/>
          <a:ext cx="1574097" cy="629639"/>
        </a:xfrm>
        <a:prstGeom prst="rect">
          <a:avLst/>
        </a:prstGeom>
        <a:solidFill>
          <a:srgbClr val="39639D">
            <a:hueOff val="-8457504"/>
            <a:satOff val="39955"/>
            <a:lumOff val="-589"/>
            <a:alphaOff val="0"/>
          </a:srgbClr>
        </a:solidFill>
        <a:ln w="25400" cap="flat" cmpd="sng" algn="ctr">
          <a:solidFill>
            <a:srgbClr val="39639D">
              <a:hueOff val="-8457504"/>
              <a:satOff val="39955"/>
              <a:lumOff val="-58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sz="18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ADECUADO</a:t>
          </a:r>
          <a:endParaRPr lang="es-MX" sz="18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3DE51FF-5999-4BF1-BCCC-D831833E66ED}" type="parTrans" cxnId="{9C12BF0E-449F-4954-B228-E870434D7BD6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939D6-75F6-42AB-A30C-ED4E38C9DEF3}" type="sibTrans" cxnId="{9C12BF0E-449F-4954-B228-E870434D7BD6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8D2AB4-9BA5-4738-BE92-5B7E47136425}">
      <dgm:prSet custT="1"/>
      <dgm:spPr>
        <a:xfrm>
          <a:off x="7302453" y="1160060"/>
          <a:ext cx="1574097" cy="629639"/>
        </a:xfrm>
        <a:prstGeom prst="rect">
          <a:avLst/>
        </a:prstGeom>
        <a:solidFill>
          <a:srgbClr val="39639D">
            <a:hueOff val="-11276673"/>
            <a:satOff val="53274"/>
            <a:lumOff val="-785"/>
            <a:alphaOff val="0"/>
          </a:srgbClr>
        </a:solidFill>
        <a:ln w="25400" cap="flat" cmpd="sng" algn="ctr">
          <a:solidFill>
            <a:srgbClr val="39639D">
              <a:hueOff val="-11276673"/>
              <a:satOff val="53274"/>
              <a:lumOff val="-78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sz="18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ECONOMICO</a:t>
          </a:r>
          <a:endParaRPr lang="en-US" sz="18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551AD31-4CF2-4DE9-9415-74A95A6C6064}" type="parTrans" cxnId="{B7DE5985-87F4-41B2-AC7B-5A78ACBACB7E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399A6-A9CC-494C-AC9B-35859742C007}" type="sibTrans" cxnId="{B7DE5985-87F4-41B2-AC7B-5A78ACBACB7E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B2E1B-A43D-452D-8F60-CDF16319C862}">
      <dgm:prSet phldrT="[Texto]" custT="1"/>
      <dgm:spPr>
        <a:xfrm>
          <a:off x="4307" y="1789699"/>
          <a:ext cx="1574097" cy="2810880"/>
        </a:xfrm>
        <a:prstGeom prst="rect">
          <a:avLst/>
        </a:prstGeom>
        <a:solidFill>
          <a:srgbClr val="D1E0FF">
            <a:alpha val="89804"/>
          </a:srgbClr>
        </a:solidFill>
        <a:ln w="25400" cap="flat" cmpd="sng" algn="ctr">
          <a:solidFill>
            <a:srgbClr val="39639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sz="1800" dirty="0" smtClean="0">
              <a:solidFill>
                <a:srgbClr val="1C314E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refiere a si existen dudas sobre lo que se pretende medir, es decir, si el indicador tiene algún término o aspecto técnico ambiguo o especializado que puede ser interpretado de más de una manera.</a:t>
          </a:r>
          <a:endParaRPr lang="es-MX" sz="1800" dirty="0">
            <a:solidFill>
              <a:srgbClr val="1C314E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27AD66D-A63E-4AE7-9159-D5DAC79D44BB}" type="parTrans" cxnId="{5A838282-3531-4872-86A4-3B3041529BFF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66B4A-F25D-4FB1-BC00-2B784E17ACE0}" type="sibTrans" cxnId="{5A838282-3531-4872-86A4-3B3041529BFF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844B39-B41B-4A41-9418-B705AB7B2CA8}">
      <dgm:prSet custT="1"/>
      <dgm:spPr>
        <a:xfrm>
          <a:off x="1798778" y="1789699"/>
          <a:ext cx="1574097" cy="2810880"/>
        </a:xfrm>
        <a:prstGeom prst="rect">
          <a:avLst/>
        </a:prstGeom>
        <a:solidFill>
          <a:srgbClr val="39639D">
            <a:tint val="40000"/>
            <a:alpha val="90000"/>
            <a:hueOff val="-3165105"/>
            <a:satOff val="7669"/>
            <a:lumOff val="652"/>
            <a:alphaOff val="0"/>
          </a:srgbClr>
        </a:solidFill>
        <a:ln w="25400" cap="flat" cmpd="sng" algn="ctr">
          <a:solidFill>
            <a:srgbClr val="39639D">
              <a:tint val="40000"/>
              <a:alpha val="90000"/>
              <a:hueOff val="-3165105"/>
              <a:satOff val="7669"/>
              <a:lumOff val="652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sz="2000" smtClean="0">
              <a:solidFill>
                <a:srgbClr val="1C314E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Debe </a:t>
          </a:r>
          <a:r>
            <a:rPr lang="es-MX" sz="2000" dirty="0" smtClean="0">
              <a:solidFill>
                <a:srgbClr val="1C314E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proveer información importante y con sentido práctico  del objetivo que se quiere medir.</a:t>
          </a:r>
          <a:endParaRPr lang="es-MX" sz="2000" dirty="0">
            <a:solidFill>
              <a:srgbClr val="1C314E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612CA14-F84F-44F4-AA6F-BDDD2B825EA5}" type="parTrans" cxnId="{35249A18-84F9-40BE-B0D2-CACFD7366D3F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D7774-932A-40AF-89B8-C313FB392694}" type="sibTrans" cxnId="{35249A18-84F9-40BE-B0D2-CACFD7366D3F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604F43-0F1A-47F0-BA37-FC20E87822F8}">
      <dgm:prSet custT="1"/>
      <dgm:spPr>
        <a:xfrm>
          <a:off x="3653380" y="1789699"/>
          <a:ext cx="1574097" cy="2810880"/>
        </a:xfrm>
        <a:prstGeom prst="rect">
          <a:avLst/>
        </a:prstGeom>
        <a:solidFill>
          <a:srgbClr val="39639D">
            <a:tint val="40000"/>
            <a:alpha val="90000"/>
            <a:hueOff val="-6330210"/>
            <a:satOff val="15337"/>
            <a:lumOff val="1304"/>
            <a:alphaOff val="0"/>
          </a:srgbClr>
        </a:solidFill>
        <a:ln w="25400" cap="flat" cmpd="sng" algn="ctr">
          <a:solidFill>
            <a:srgbClr val="39639D">
              <a:tint val="40000"/>
              <a:alpha val="90000"/>
              <a:hueOff val="-6330210"/>
              <a:satOff val="15337"/>
              <a:lumOff val="130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sz="2000" smtClean="0">
              <a:solidFill>
                <a:srgbClr val="1C314E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</a:t>
          </a:r>
          <a:r>
            <a:rPr lang="es-MX" sz="2000" dirty="0" smtClean="0">
              <a:solidFill>
                <a:srgbClr val="1C314E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analiza la claridad de los medios de verificación y del método de cálculo para determinar si el indicador puede ser sujeto a una comprobación independiente. </a:t>
          </a:r>
          <a:endParaRPr lang="es-MX" sz="2000" dirty="0">
            <a:solidFill>
              <a:srgbClr val="1C314E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35D42B6-A50B-488F-AD0E-8060E6A9654C}" type="parTrans" cxnId="{D92D3908-F0B2-472B-B8EF-4935D2320ABE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3BF81-4992-41F2-AEE8-8B1B9350A29D}" type="sibTrans" cxnId="{D92D3908-F0B2-472B-B8EF-4935D2320ABE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A7AF3-0A59-4767-B78F-BBC79A2937A9}">
      <dgm:prSet custT="1"/>
      <dgm:spPr>
        <a:xfrm>
          <a:off x="5507982" y="1789699"/>
          <a:ext cx="1574097" cy="2810880"/>
        </a:xfrm>
        <a:prstGeom prst="rect">
          <a:avLst/>
        </a:prstGeom>
        <a:solidFill>
          <a:srgbClr val="39639D">
            <a:tint val="40000"/>
            <a:alpha val="90000"/>
            <a:hueOff val="-9495315"/>
            <a:satOff val="23006"/>
            <a:lumOff val="1956"/>
            <a:alphaOff val="0"/>
          </a:srgbClr>
        </a:solidFill>
        <a:ln w="25400" cap="flat" cmpd="sng" algn="ctr">
          <a:solidFill>
            <a:srgbClr val="39639D">
              <a:tint val="40000"/>
              <a:alpha val="90000"/>
              <a:hueOff val="-9495315"/>
              <a:satOff val="23006"/>
              <a:lumOff val="195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sz="2000" dirty="0" smtClean="0">
              <a:solidFill>
                <a:srgbClr val="1C314E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refiere a si el indicador aporta una base suficiente de información para emitir un juicio respecto del desempeño del programa en determinado periodo.</a:t>
          </a:r>
          <a:endParaRPr lang="es-MX" sz="2000" dirty="0">
            <a:solidFill>
              <a:srgbClr val="1C314E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0D09C02-D9BF-4199-B07D-1D38071460CC}" type="parTrans" cxnId="{372E9375-173E-4871-BD8B-A8F9077DD073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569AC-507E-4395-B848-97890D25B788}" type="sibTrans" cxnId="{372E9375-173E-4871-BD8B-A8F9077DD073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E65AB-62A9-4A9D-B0A5-C93E25A51285}">
      <dgm:prSet custT="1"/>
      <dgm:spPr>
        <a:xfrm>
          <a:off x="7302453" y="1789699"/>
          <a:ext cx="1574097" cy="2810880"/>
        </a:xfrm>
        <a:prstGeom prst="rect">
          <a:avLst/>
        </a:prstGeom>
        <a:solidFill>
          <a:srgbClr val="39639D">
            <a:tint val="40000"/>
            <a:alpha val="90000"/>
            <a:hueOff val="-12660419"/>
            <a:satOff val="30675"/>
            <a:lumOff val="2608"/>
            <a:alphaOff val="0"/>
          </a:srgbClr>
        </a:solidFill>
        <a:ln w="25400" cap="flat" cmpd="sng" algn="ctr">
          <a:solidFill>
            <a:srgbClr val="39639D">
              <a:tint val="40000"/>
              <a:alpha val="90000"/>
              <a:hueOff val="-12660419"/>
              <a:satOff val="30675"/>
              <a:lumOff val="260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sz="2000" dirty="0" smtClean="0">
              <a:solidFill>
                <a:srgbClr val="1C314E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Debe proporcionar información adecuada sin gastos onerosos (Beneficio&gt;Costo).</a:t>
          </a:r>
          <a:endParaRPr lang="en-US" sz="2000" dirty="0">
            <a:solidFill>
              <a:srgbClr val="1C314E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C37EDB5-D4C0-4101-A57A-DED6A590B176}" type="parTrans" cxnId="{6DD264F8-C802-4984-AF71-67F66A3F7F6E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7E9206-90E2-4ED3-A383-C747EBB41C31}" type="sibTrans" cxnId="{6DD264F8-C802-4984-AF71-67F66A3F7F6E}">
      <dgm:prSet/>
      <dgm:spPr/>
      <dgm:t>
        <a:bodyPr/>
        <a:lstStyle/>
        <a:p>
          <a:endParaRPr lang="es-MX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91E0D-BED9-48C4-984D-1E535F39A4A5}" type="pres">
      <dgm:prSet presAssocID="{DDE2BA76-99CE-4D10-950E-9EF39DFFF4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981939-F352-443B-957F-29993DE244C0}" type="pres">
      <dgm:prSet presAssocID="{57AE15AA-5426-40BD-A2FA-29401C3CBE61}" presName="composite" presStyleCnt="0"/>
      <dgm:spPr/>
      <dgm:t>
        <a:bodyPr/>
        <a:lstStyle/>
        <a:p>
          <a:endParaRPr lang="es-MX"/>
        </a:p>
      </dgm:t>
    </dgm:pt>
    <dgm:pt modelId="{A969C3A0-0C2F-4A1A-8A7F-6CC2EA1D76A3}" type="pres">
      <dgm:prSet presAssocID="{57AE15AA-5426-40BD-A2FA-29401C3CBE6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00BB9-D5A4-479D-A186-6E2CA0198DBC}" type="pres">
      <dgm:prSet presAssocID="{57AE15AA-5426-40BD-A2FA-29401C3CBE6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9D7BA8-D4B9-439C-A474-531E01AF1961}" type="pres">
      <dgm:prSet presAssocID="{8A9D0090-6172-4EB6-9D89-4D4FDE400688}" presName="space" presStyleCnt="0"/>
      <dgm:spPr/>
      <dgm:t>
        <a:bodyPr/>
        <a:lstStyle/>
        <a:p>
          <a:endParaRPr lang="es-MX"/>
        </a:p>
      </dgm:t>
    </dgm:pt>
    <dgm:pt modelId="{71CF1497-E10F-4A63-A991-1A42A0C889A5}" type="pres">
      <dgm:prSet presAssocID="{70D0D1C1-34BD-4464-B083-F349835FE109}" presName="composite" presStyleCnt="0"/>
      <dgm:spPr/>
      <dgm:t>
        <a:bodyPr/>
        <a:lstStyle/>
        <a:p>
          <a:endParaRPr lang="es-MX"/>
        </a:p>
      </dgm:t>
    </dgm:pt>
    <dgm:pt modelId="{80A3EB14-8012-4872-8315-730F250F790A}" type="pres">
      <dgm:prSet presAssocID="{70D0D1C1-34BD-4464-B083-F349835FE10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AC23DF-3194-4342-A372-3549C16D3D5A}" type="pres">
      <dgm:prSet presAssocID="{70D0D1C1-34BD-4464-B083-F349835FE109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1638DD-C989-46A0-BF76-BE6C8585F535}" type="pres">
      <dgm:prSet presAssocID="{DCA42791-78A3-44B8-87FC-3FC9D53490E3}" presName="space" presStyleCnt="0"/>
      <dgm:spPr/>
      <dgm:t>
        <a:bodyPr/>
        <a:lstStyle/>
        <a:p>
          <a:endParaRPr lang="es-MX"/>
        </a:p>
      </dgm:t>
    </dgm:pt>
    <dgm:pt modelId="{53FF5B3A-F23C-46E9-B4FD-81E14492FF56}" type="pres">
      <dgm:prSet presAssocID="{D51D2A01-ED66-4FAE-9044-99BD6C991F82}" presName="composite" presStyleCnt="0"/>
      <dgm:spPr/>
      <dgm:t>
        <a:bodyPr/>
        <a:lstStyle/>
        <a:p>
          <a:endParaRPr lang="es-MX"/>
        </a:p>
      </dgm:t>
    </dgm:pt>
    <dgm:pt modelId="{4EBF1C4B-A1B2-4931-AE77-1F9D49B19D10}" type="pres">
      <dgm:prSet presAssocID="{D51D2A01-ED66-4FAE-9044-99BD6C991F82}" presName="parTx" presStyleLbl="alignNode1" presStyleIdx="2" presStyleCnt="5" custScaleX="108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B2D0D7-1051-49A4-8CE4-6E9535AEB885}" type="pres">
      <dgm:prSet presAssocID="{D51D2A01-ED66-4FAE-9044-99BD6C991F82}" presName="desTx" presStyleLbl="alignAccFollowNode1" presStyleIdx="2" presStyleCnt="5" custScaleX="1102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4310B6-D6DF-4ABA-A171-DA13ADE23EA0}" type="pres">
      <dgm:prSet presAssocID="{755A3BB1-2070-4DC3-9CED-BCA9422DB256}" presName="space" presStyleCnt="0"/>
      <dgm:spPr/>
      <dgm:t>
        <a:bodyPr/>
        <a:lstStyle/>
        <a:p>
          <a:endParaRPr lang="es-MX"/>
        </a:p>
      </dgm:t>
    </dgm:pt>
    <dgm:pt modelId="{87BDA102-6D76-42FF-ABDC-1947E2D73E2D}" type="pres">
      <dgm:prSet presAssocID="{59E4EA65-48D3-495B-88EF-135375739FEA}" presName="composite" presStyleCnt="0"/>
      <dgm:spPr/>
      <dgm:t>
        <a:bodyPr/>
        <a:lstStyle/>
        <a:p>
          <a:endParaRPr lang="es-MX"/>
        </a:p>
      </dgm:t>
    </dgm:pt>
    <dgm:pt modelId="{BD420493-50C8-472E-B6CF-BC013FD275D1}" type="pres">
      <dgm:prSet presAssocID="{59E4EA65-48D3-495B-88EF-135375739FE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394E86-EB2C-46A9-90D4-671F8135DCB0}" type="pres">
      <dgm:prSet presAssocID="{59E4EA65-48D3-495B-88EF-135375739FEA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E120DF-302A-4176-9F14-6D27CC89DD7D}" type="pres">
      <dgm:prSet presAssocID="{E63939D6-75F6-42AB-A30C-ED4E38C9DEF3}" presName="space" presStyleCnt="0"/>
      <dgm:spPr/>
      <dgm:t>
        <a:bodyPr/>
        <a:lstStyle/>
        <a:p>
          <a:endParaRPr lang="es-MX"/>
        </a:p>
      </dgm:t>
    </dgm:pt>
    <dgm:pt modelId="{29813F5D-4E09-4816-A7C9-271CBA6D4E73}" type="pres">
      <dgm:prSet presAssocID="{DD8D2AB4-9BA5-4738-BE92-5B7E47136425}" presName="composite" presStyleCnt="0"/>
      <dgm:spPr/>
      <dgm:t>
        <a:bodyPr/>
        <a:lstStyle/>
        <a:p>
          <a:endParaRPr lang="es-MX"/>
        </a:p>
      </dgm:t>
    </dgm:pt>
    <dgm:pt modelId="{B5E1DCCB-DA64-4F22-A934-5A60CC0F59C9}" type="pres">
      <dgm:prSet presAssocID="{DD8D2AB4-9BA5-4738-BE92-5B7E4713642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011ED5-2632-40A9-94D7-D1574153E422}" type="pres">
      <dgm:prSet presAssocID="{DD8D2AB4-9BA5-4738-BE92-5B7E47136425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4FCEC4B-2BC7-4E04-86FD-937252818B19}" type="presOf" srcId="{70D0D1C1-34BD-4464-B083-F349835FE109}" destId="{80A3EB14-8012-4872-8315-730F250F790A}" srcOrd="0" destOrd="0" presId="urn:microsoft.com/office/officeart/2005/8/layout/hList1"/>
    <dgm:cxn modelId="{F05C5B4C-D568-4738-90C3-54323F0A8E74}" type="presOf" srcId="{51DB2E1B-A43D-452D-8F60-CDF16319C862}" destId="{73500BB9-D5A4-479D-A186-6E2CA0198DBC}" srcOrd="0" destOrd="0" presId="urn:microsoft.com/office/officeart/2005/8/layout/hList1"/>
    <dgm:cxn modelId="{6DD264F8-C802-4984-AF71-67F66A3F7F6E}" srcId="{DD8D2AB4-9BA5-4738-BE92-5B7E47136425}" destId="{929E65AB-62A9-4A9D-B0A5-C93E25A51285}" srcOrd="0" destOrd="0" parTransId="{FC37EDB5-D4C0-4101-A57A-DED6A590B176}" sibTransId="{CC7E9206-90E2-4ED3-A383-C747EBB41C31}"/>
    <dgm:cxn modelId="{8BB1830D-0C88-4975-9E2B-1E54151F0F64}" type="presOf" srcId="{59E4EA65-48D3-495B-88EF-135375739FEA}" destId="{BD420493-50C8-472E-B6CF-BC013FD275D1}" srcOrd="0" destOrd="0" presId="urn:microsoft.com/office/officeart/2005/8/layout/hList1"/>
    <dgm:cxn modelId="{F79CCFF1-6227-4076-B56F-6D1C9E120ACD}" srcId="{DDE2BA76-99CE-4D10-950E-9EF39DFFF492}" destId="{70D0D1C1-34BD-4464-B083-F349835FE109}" srcOrd="1" destOrd="0" parTransId="{B6079DB8-4F45-49C3-B38F-AEB7ECE07D70}" sibTransId="{DCA42791-78A3-44B8-87FC-3FC9D53490E3}"/>
    <dgm:cxn modelId="{372E9375-173E-4871-BD8B-A8F9077DD073}" srcId="{59E4EA65-48D3-495B-88EF-135375739FEA}" destId="{C64A7AF3-0A59-4767-B78F-BBC79A2937A9}" srcOrd="0" destOrd="0" parTransId="{B0D09C02-D9BF-4199-B07D-1D38071460CC}" sibTransId="{2B8569AC-507E-4395-B848-97890D25B788}"/>
    <dgm:cxn modelId="{A34F5A30-A8EE-49F2-8B44-6239BF9EF0DE}" type="presOf" srcId="{17844B39-B41B-4A41-9418-B705AB7B2CA8}" destId="{C1AC23DF-3194-4342-A372-3549C16D3D5A}" srcOrd="0" destOrd="0" presId="urn:microsoft.com/office/officeart/2005/8/layout/hList1"/>
    <dgm:cxn modelId="{3A22D926-631B-4578-A269-8617D47D420F}" type="presOf" srcId="{C6604F43-0F1A-47F0-BA37-FC20E87822F8}" destId="{01B2D0D7-1051-49A4-8CE4-6E9535AEB885}" srcOrd="0" destOrd="0" presId="urn:microsoft.com/office/officeart/2005/8/layout/hList1"/>
    <dgm:cxn modelId="{36EFC445-A5BF-4EBC-B735-453116797093}" type="presOf" srcId="{DDE2BA76-99CE-4D10-950E-9EF39DFFF492}" destId="{98A91E0D-BED9-48C4-984D-1E535F39A4A5}" srcOrd="0" destOrd="0" presId="urn:microsoft.com/office/officeart/2005/8/layout/hList1"/>
    <dgm:cxn modelId="{5A838282-3531-4872-86A4-3B3041529BFF}" srcId="{57AE15AA-5426-40BD-A2FA-29401C3CBE61}" destId="{51DB2E1B-A43D-452D-8F60-CDF16319C862}" srcOrd="0" destOrd="0" parTransId="{627AD66D-A63E-4AE7-9159-D5DAC79D44BB}" sibTransId="{53166B4A-F25D-4FB1-BC00-2B784E17ACE0}"/>
    <dgm:cxn modelId="{D92D3908-F0B2-472B-B8EF-4935D2320ABE}" srcId="{D51D2A01-ED66-4FAE-9044-99BD6C991F82}" destId="{C6604F43-0F1A-47F0-BA37-FC20E87822F8}" srcOrd="0" destOrd="0" parTransId="{935D42B6-A50B-488F-AD0E-8060E6A9654C}" sibTransId="{AE13BF81-4992-41F2-AEE8-8B1B9350A29D}"/>
    <dgm:cxn modelId="{0461AE50-9D95-4382-9277-D981D6A25C7C}" type="presOf" srcId="{929E65AB-62A9-4A9D-B0A5-C93E25A51285}" destId="{31011ED5-2632-40A9-94D7-D1574153E422}" srcOrd="0" destOrd="0" presId="urn:microsoft.com/office/officeart/2005/8/layout/hList1"/>
    <dgm:cxn modelId="{0A85F4ED-D010-417F-A91A-07CCD9386B18}" type="presOf" srcId="{D51D2A01-ED66-4FAE-9044-99BD6C991F82}" destId="{4EBF1C4B-A1B2-4931-AE77-1F9D49B19D10}" srcOrd="0" destOrd="0" presId="urn:microsoft.com/office/officeart/2005/8/layout/hList1"/>
    <dgm:cxn modelId="{35249A18-84F9-40BE-B0D2-CACFD7366D3F}" srcId="{70D0D1C1-34BD-4464-B083-F349835FE109}" destId="{17844B39-B41B-4A41-9418-B705AB7B2CA8}" srcOrd="0" destOrd="0" parTransId="{0612CA14-F84F-44F4-AA6F-BDDD2B825EA5}" sibTransId="{336D7774-932A-40AF-89B8-C313FB392694}"/>
    <dgm:cxn modelId="{9C12BF0E-449F-4954-B228-E870434D7BD6}" srcId="{DDE2BA76-99CE-4D10-950E-9EF39DFFF492}" destId="{59E4EA65-48D3-495B-88EF-135375739FEA}" srcOrd="3" destOrd="0" parTransId="{13DE51FF-5999-4BF1-BCCC-D831833E66ED}" sibTransId="{E63939D6-75F6-42AB-A30C-ED4E38C9DEF3}"/>
    <dgm:cxn modelId="{A0CE8C98-A0BB-4F99-A76B-FA67560B543D}" type="presOf" srcId="{C64A7AF3-0A59-4767-B78F-BBC79A2937A9}" destId="{97394E86-EB2C-46A9-90D4-671F8135DCB0}" srcOrd="0" destOrd="0" presId="urn:microsoft.com/office/officeart/2005/8/layout/hList1"/>
    <dgm:cxn modelId="{B86259AC-83AD-4DAF-8C38-95AE04CF4770}" srcId="{DDE2BA76-99CE-4D10-950E-9EF39DFFF492}" destId="{D51D2A01-ED66-4FAE-9044-99BD6C991F82}" srcOrd="2" destOrd="0" parTransId="{68AA5EE9-FBB8-40D2-9E0D-1F8A2F5C70CB}" sibTransId="{755A3BB1-2070-4DC3-9CED-BCA9422DB256}"/>
    <dgm:cxn modelId="{A07BC2CD-CDF2-4F3C-937C-53CE872B0CC6}" srcId="{DDE2BA76-99CE-4D10-950E-9EF39DFFF492}" destId="{57AE15AA-5426-40BD-A2FA-29401C3CBE61}" srcOrd="0" destOrd="0" parTransId="{90A5BB2A-5668-4B92-A9D5-3FB1C06F1E8C}" sibTransId="{8A9D0090-6172-4EB6-9D89-4D4FDE400688}"/>
    <dgm:cxn modelId="{C9455E56-690B-4D33-8277-7EFCB7A6630D}" type="presOf" srcId="{57AE15AA-5426-40BD-A2FA-29401C3CBE61}" destId="{A969C3A0-0C2F-4A1A-8A7F-6CC2EA1D76A3}" srcOrd="0" destOrd="0" presId="urn:microsoft.com/office/officeart/2005/8/layout/hList1"/>
    <dgm:cxn modelId="{B7DE5985-87F4-41B2-AC7B-5A78ACBACB7E}" srcId="{DDE2BA76-99CE-4D10-950E-9EF39DFFF492}" destId="{DD8D2AB4-9BA5-4738-BE92-5B7E47136425}" srcOrd="4" destOrd="0" parTransId="{4551AD31-4CF2-4DE9-9415-74A95A6C6064}" sibTransId="{F1D399A6-A9CC-494C-AC9B-35859742C007}"/>
    <dgm:cxn modelId="{491D5C0D-2E6D-465B-9DB3-1EEBACB92AC5}" type="presOf" srcId="{DD8D2AB4-9BA5-4738-BE92-5B7E47136425}" destId="{B5E1DCCB-DA64-4F22-A934-5A60CC0F59C9}" srcOrd="0" destOrd="0" presId="urn:microsoft.com/office/officeart/2005/8/layout/hList1"/>
    <dgm:cxn modelId="{34D83B5F-2777-49C6-9E06-661E02BBF669}" type="presParOf" srcId="{98A91E0D-BED9-48C4-984D-1E535F39A4A5}" destId="{D0981939-F352-443B-957F-29993DE244C0}" srcOrd="0" destOrd="0" presId="urn:microsoft.com/office/officeart/2005/8/layout/hList1"/>
    <dgm:cxn modelId="{D5CD82F0-DF9A-49ED-B6E2-C76EBD0F31C5}" type="presParOf" srcId="{D0981939-F352-443B-957F-29993DE244C0}" destId="{A969C3A0-0C2F-4A1A-8A7F-6CC2EA1D76A3}" srcOrd="0" destOrd="0" presId="urn:microsoft.com/office/officeart/2005/8/layout/hList1"/>
    <dgm:cxn modelId="{1562B176-3169-4031-BE0F-3C33CE647716}" type="presParOf" srcId="{D0981939-F352-443B-957F-29993DE244C0}" destId="{73500BB9-D5A4-479D-A186-6E2CA0198DBC}" srcOrd="1" destOrd="0" presId="urn:microsoft.com/office/officeart/2005/8/layout/hList1"/>
    <dgm:cxn modelId="{406841A8-E526-41B4-819D-5838449F1E92}" type="presParOf" srcId="{98A91E0D-BED9-48C4-984D-1E535F39A4A5}" destId="{0E9D7BA8-D4B9-439C-A474-531E01AF1961}" srcOrd="1" destOrd="0" presId="urn:microsoft.com/office/officeart/2005/8/layout/hList1"/>
    <dgm:cxn modelId="{8283A822-63F5-4446-8C2D-C6D125D1B7A1}" type="presParOf" srcId="{98A91E0D-BED9-48C4-984D-1E535F39A4A5}" destId="{71CF1497-E10F-4A63-A991-1A42A0C889A5}" srcOrd="2" destOrd="0" presId="urn:microsoft.com/office/officeart/2005/8/layout/hList1"/>
    <dgm:cxn modelId="{1E0C8C73-5780-4E7C-AD0C-69D1698248AC}" type="presParOf" srcId="{71CF1497-E10F-4A63-A991-1A42A0C889A5}" destId="{80A3EB14-8012-4872-8315-730F250F790A}" srcOrd="0" destOrd="0" presId="urn:microsoft.com/office/officeart/2005/8/layout/hList1"/>
    <dgm:cxn modelId="{2FA5F7AD-C915-47C3-82DC-98C00CD9E118}" type="presParOf" srcId="{71CF1497-E10F-4A63-A991-1A42A0C889A5}" destId="{C1AC23DF-3194-4342-A372-3549C16D3D5A}" srcOrd="1" destOrd="0" presId="urn:microsoft.com/office/officeart/2005/8/layout/hList1"/>
    <dgm:cxn modelId="{0CC8735D-B043-4125-AB98-423D21E28A8A}" type="presParOf" srcId="{98A91E0D-BED9-48C4-984D-1E535F39A4A5}" destId="{991638DD-C989-46A0-BF76-BE6C8585F535}" srcOrd="3" destOrd="0" presId="urn:microsoft.com/office/officeart/2005/8/layout/hList1"/>
    <dgm:cxn modelId="{04FA943A-DECE-407A-9AAC-3500A36D3429}" type="presParOf" srcId="{98A91E0D-BED9-48C4-984D-1E535F39A4A5}" destId="{53FF5B3A-F23C-46E9-B4FD-81E14492FF56}" srcOrd="4" destOrd="0" presId="urn:microsoft.com/office/officeart/2005/8/layout/hList1"/>
    <dgm:cxn modelId="{FD3BE06F-BB62-49BA-993B-067E13E2B406}" type="presParOf" srcId="{53FF5B3A-F23C-46E9-B4FD-81E14492FF56}" destId="{4EBF1C4B-A1B2-4931-AE77-1F9D49B19D10}" srcOrd="0" destOrd="0" presId="urn:microsoft.com/office/officeart/2005/8/layout/hList1"/>
    <dgm:cxn modelId="{BCEE56B7-A716-4222-9B89-E179CE77D2BB}" type="presParOf" srcId="{53FF5B3A-F23C-46E9-B4FD-81E14492FF56}" destId="{01B2D0D7-1051-49A4-8CE4-6E9535AEB885}" srcOrd="1" destOrd="0" presId="urn:microsoft.com/office/officeart/2005/8/layout/hList1"/>
    <dgm:cxn modelId="{BE0D5DD2-A3E0-4D7B-9475-F012D3837AA6}" type="presParOf" srcId="{98A91E0D-BED9-48C4-984D-1E535F39A4A5}" destId="{C44310B6-D6DF-4ABA-A171-DA13ADE23EA0}" srcOrd="5" destOrd="0" presId="urn:microsoft.com/office/officeart/2005/8/layout/hList1"/>
    <dgm:cxn modelId="{52D4584B-CC43-4C1A-A4ED-AB7EC1621BA4}" type="presParOf" srcId="{98A91E0D-BED9-48C4-984D-1E535F39A4A5}" destId="{87BDA102-6D76-42FF-ABDC-1947E2D73E2D}" srcOrd="6" destOrd="0" presId="urn:microsoft.com/office/officeart/2005/8/layout/hList1"/>
    <dgm:cxn modelId="{FB5E3348-35F1-45F5-B074-F2533D5180A0}" type="presParOf" srcId="{87BDA102-6D76-42FF-ABDC-1947E2D73E2D}" destId="{BD420493-50C8-472E-B6CF-BC013FD275D1}" srcOrd="0" destOrd="0" presId="urn:microsoft.com/office/officeart/2005/8/layout/hList1"/>
    <dgm:cxn modelId="{0275B7DA-AE85-4C8F-B319-FB6365BAACD8}" type="presParOf" srcId="{87BDA102-6D76-42FF-ABDC-1947E2D73E2D}" destId="{97394E86-EB2C-46A9-90D4-671F8135DCB0}" srcOrd="1" destOrd="0" presId="urn:microsoft.com/office/officeart/2005/8/layout/hList1"/>
    <dgm:cxn modelId="{55DB31C3-A43C-441E-A946-5B18A7DEF674}" type="presParOf" srcId="{98A91E0D-BED9-48C4-984D-1E535F39A4A5}" destId="{8EE120DF-302A-4176-9F14-6D27CC89DD7D}" srcOrd="7" destOrd="0" presId="urn:microsoft.com/office/officeart/2005/8/layout/hList1"/>
    <dgm:cxn modelId="{93C47743-09C9-4FDC-9518-8C07CBCD96AD}" type="presParOf" srcId="{98A91E0D-BED9-48C4-984D-1E535F39A4A5}" destId="{29813F5D-4E09-4816-A7C9-271CBA6D4E73}" srcOrd="8" destOrd="0" presId="urn:microsoft.com/office/officeart/2005/8/layout/hList1"/>
    <dgm:cxn modelId="{B5621E2E-E4AB-4A67-A570-C6231E5D9CB1}" type="presParOf" srcId="{29813F5D-4E09-4816-A7C9-271CBA6D4E73}" destId="{B5E1DCCB-DA64-4F22-A934-5A60CC0F59C9}" srcOrd="0" destOrd="0" presId="urn:microsoft.com/office/officeart/2005/8/layout/hList1"/>
    <dgm:cxn modelId="{EC082FD2-99B2-4B18-964C-300BF63DBA5A}" type="presParOf" srcId="{29813F5D-4E09-4816-A7C9-271CBA6D4E73}" destId="{31011ED5-2632-40A9-94D7-D1574153E422}" srcOrd="1" destOrd="0" presId="urn:microsoft.com/office/officeart/2005/8/layout/hList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107149-7CB5-4236-AEC8-73E19262FEB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26A1347-F47B-43C5-B377-2C19A0E50D3A}">
      <dgm:prSet phldrT="[Texto]"/>
      <dgm:spPr/>
      <dgm:t>
        <a:bodyPr/>
        <a:lstStyle/>
        <a:p>
          <a:r>
            <a:rPr lang="es-MX" u="none" dirty="0" smtClean="0">
              <a:effectLst/>
              <a:latin typeface="Arial" pitchFamily="34" charset="0"/>
              <a:cs typeface="Arial" pitchFamily="34" charset="0"/>
            </a:rPr>
            <a:t>Relación oficial de las personas, instituciones y organismos que reciben beneficios de una intervención pública y cuyo perfil socioeconómico se describe en la normativa correspondiente</a:t>
          </a:r>
          <a:endParaRPr lang="es-MX" dirty="0"/>
        </a:p>
      </dgm:t>
    </dgm:pt>
    <dgm:pt modelId="{DA34DDCD-1A6C-4A7C-9A1D-01CAA3AE3A74}" type="parTrans" cxnId="{65AA8EFC-74B2-437D-9248-F84E186C6359}">
      <dgm:prSet/>
      <dgm:spPr/>
      <dgm:t>
        <a:bodyPr/>
        <a:lstStyle/>
        <a:p>
          <a:endParaRPr lang="es-MX"/>
        </a:p>
      </dgm:t>
    </dgm:pt>
    <dgm:pt modelId="{A34546E6-2CB6-4C37-A492-521C9B0116CC}" type="sibTrans" cxnId="{65AA8EFC-74B2-437D-9248-F84E186C6359}">
      <dgm:prSet/>
      <dgm:spPr/>
      <dgm:t>
        <a:bodyPr/>
        <a:lstStyle/>
        <a:p>
          <a:endParaRPr lang="es-MX"/>
        </a:p>
      </dgm:t>
    </dgm:pt>
    <dgm:pt modelId="{9587415A-75C6-42BA-BE42-55EE846A9E42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dirty="0" smtClean="0">
              <a:latin typeface="Arial" pitchFamily="34" charset="0"/>
              <a:cs typeface="Arial" pitchFamily="34" charset="0"/>
            </a:rPr>
            <a:t>Herramienta que concentra toda la información relativa a los beneficios que otorgan las dependencias del gobierno a los ciudadanos, a través de los diferentes programas.</a:t>
          </a:r>
        </a:p>
        <a:p>
          <a:r>
            <a:rPr lang="es-MX" b="0" i="0" dirty="0" smtClean="0">
              <a:latin typeface="Arial" pitchFamily="34" charset="0"/>
              <a:cs typeface="Arial" pitchFamily="34" charset="0"/>
            </a:rPr>
            <a:t>padrón integrado de beneficiarios</a:t>
          </a:r>
          <a:r>
            <a:rPr lang="es-MX" dirty="0" smtClean="0">
              <a:latin typeface="Arial" pitchFamily="34" charset="0"/>
              <a:cs typeface="Arial" pitchFamily="34" charset="0"/>
            </a:rPr>
            <a:t> </a:t>
          </a:r>
          <a:endParaRPr lang="es-MX" dirty="0"/>
        </a:p>
      </dgm:t>
    </dgm:pt>
    <dgm:pt modelId="{FA4B9626-B7D3-4BDB-A659-B10DA723782D}" type="parTrans" cxnId="{CA60315E-C35F-45AA-880F-7B2D0F3C49BB}">
      <dgm:prSet/>
      <dgm:spPr/>
      <dgm:t>
        <a:bodyPr/>
        <a:lstStyle/>
        <a:p>
          <a:endParaRPr lang="es-MX"/>
        </a:p>
      </dgm:t>
    </dgm:pt>
    <dgm:pt modelId="{A1DD96D2-FDC3-4C9F-AD64-55FD8A504271}" type="sibTrans" cxnId="{CA60315E-C35F-45AA-880F-7B2D0F3C49BB}">
      <dgm:prSet/>
      <dgm:spPr/>
      <dgm:t>
        <a:bodyPr/>
        <a:lstStyle/>
        <a:p>
          <a:endParaRPr lang="es-MX"/>
        </a:p>
      </dgm:t>
    </dgm:pt>
    <dgm:pt modelId="{AEF1D84E-42A2-4AA2-8FB6-DE91EBB443E3}" type="pres">
      <dgm:prSet presAssocID="{12107149-7CB5-4236-AEC8-73E19262FEB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669C639C-17FC-4553-8E9A-0818069122B0}" type="pres">
      <dgm:prSet presAssocID="{B26A1347-F47B-43C5-B377-2C19A0E50D3A}" presName="composite" presStyleCnt="0"/>
      <dgm:spPr/>
    </dgm:pt>
    <dgm:pt modelId="{F3A26934-E537-4AC3-A5F0-44CDA04E439E}" type="pres">
      <dgm:prSet presAssocID="{B26A1347-F47B-43C5-B377-2C19A0E50D3A}" presName="bentUpArrow1" presStyleLbl="alignImgPlace1" presStyleIdx="0" presStyleCnt="1" custScaleX="258890" custScaleY="146329" custLinFactNeighborX="38364" custLinFactNeighborY="-15317"/>
      <dgm:spPr>
        <a:solidFill>
          <a:schemeClr val="tx1">
            <a:lumMod val="85000"/>
          </a:schemeClr>
        </a:solidFill>
      </dgm:spPr>
    </dgm:pt>
    <dgm:pt modelId="{953F4F32-E7F4-41AC-8A6A-EFE05A753B94}" type="pres">
      <dgm:prSet presAssocID="{B26A1347-F47B-43C5-B377-2C19A0E50D3A}" presName="ParentText" presStyleLbl="node1" presStyleIdx="0" presStyleCnt="2" custScaleX="195942" custLinFactNeighborX="13415" custLinFactNeighborY="-42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E868A9-B8EE-4DC2-9B68-2562C2C6209B}" type="pres">
      <dgm:prSet presAssocID="{B26A1347-F47B-43C5-B377-2C19A0E50D3A}" presName="ChildText" presStyleLbl="revTx" presStyleIdx="0" presStyleCnt="1" custLinFactX="79850" custLinFactNeighborX="100000" custLinFactNeighborY="-305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4AA1C8-2C26-4646-8D1C-129237DD7A98}" type="pres">
      <dgm:prSet presAssocID="{A34546E6-2CB6-4C37-A492-521C9B0116CC}" presName="sibTrans" presStyleCnt="0"/>
      <dgm:spPr/>
    </dgm:pt>
    <dgm:pt modelId="{807C3678-48EC-4534-BF69-5EFF81977105}" type="pres">
      <dgm:prSet presAssocID="{9587415A-75C6-42BA-BE42-55EE846A9E42}" presName="composite" presStyleCnt="0"/>
      <dgm:spPr/>
    </dgm:pt>
    <dgm:pt modelId="{0AE4C716-1DF0-4CA6-A69B-E78C614E4C50}" type="pres">
      <dgm:prSet presAssocID="{9587415A-75C6-42BA-BE42-55EE846A9E42}" presName="ParentText" presStyleLbl="node1" presStyleIdx="1" presStyleCnt="2" custScaleX="157403" custLinFactNeighborX="54231" custLinFactNeighborY="-210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05375A1-2083-442D-9601-8CAF9E478956}" type="presOf" srcId="{9587415A-75C6-42BA-BE42-55EE846A9E42}" destId="{0AE4C716-1DF0-4CA6-A69B-E78C614E4C50}" srcOrd="0" destOrd="0" presId="urn:microsoft.com/office/officeart/2005/8/layout/StepDownProcess"/>
    <dgm:cxn modelId="{CA60315E-C35F-45AA-880F-7B2D0F3C49BB}" srcId="{12107149-7CB5-4236-AEC8-73E19262FEBD}" destId="{9587415A-75C6-42BA-BE42-55EE846A9E42}" srcOrd="1" destOrd="0" parTransId="{FA4B9626-B7D3-4BDB-A659-B10DA723782D}" sibTransId="{A1DD96D2-FDC3-4C9F-AD64-55FD8A504271}"/>
    <dgm:cxn modelId="{6B5F9C5D-1A74-4002-AA5B-45EB71084E03}" type="presOf" srcId="{12107149-7CB5-4236-AEC8-73E19262FEBD}" destId="{AEF1D84E-42A2-4AA2-8FB6-DE91EBB443E3}" srcOrd="0" destOrd="0" presId="urn:microsoft.com/office/officeart/2005/8/layout/StepDownProcess"/>
    <dgm:cxn modelId="{8757016F-79EA-43D6-BE8C-A2AB031F46A8}" type="presOf" srcId="{B26A1347-F47B-43C5-B377-2C19A0E50D3A}" destId="{953F4F32-E7F4-41AC-8A6A-EFE05A753B94}" srcOrd="0" destOrd="0" presId="urn:microsoft.com/office/officeart/2005/8/layout/StepDownProcess"/>
    <dgm:cxn modelId="{65AA8EFC-74B2-437D-9248-F84E186C6359}" srcId="{12107149-7CB5-4236-AEC8-73E19262FEBD}" destId="{B26A1347-F47B-43C5-B377-2C19A0E50D3A}" srcOrd="0" destOrd="0" parTransId="{DA34DDCD-1A6C-4A7C-9A1D-01CAA3AE3A74}" sibTransId="{A34546E6-2CB6-4C37-A492-521C9B0116CC}"/>
    <dgm:cxn modelId="{F2CBA6B3-9A80-4760-947E-0EDCBEE28E5F}" type="presParOf" srcId="{AEF1D84E-42A2-4AA2-8FB6-DE91EBB443E3}" destId="{669C639C-17FC-4553-8E9A-0818069122B0}" srcOrd="0" destOrd="0" presId="urn:microsoft.com/office/officeart/2005/8/layout/StepDownProcess"/>
    <dgm:cxn modelId="{5243365B-E6FA-4777-B1CD-16BE9DC72326}" type="presParOf" srcId="{669C639C-17FC-4553-8E9A-0818069122B0}" destId="{F3A26934-E537-4AC3-A5F0-44CDA04E439E}" srcOrd="0" destOrd="0" presId="urn:microsoft.com/office/officeart/2005/8/layout/StepDownProcess"/>
    <dgm:cxn modelId="{2A212F83-E8DC-4634-91E4-DB3454CFE0A2}" type="presParOf" srcId="{669C639C-17FC-4553-8E9A-0818069122B0}" destId="{953F4F32-E7F4-41AC-8A6A-EFE05A753B94}" srcOrd="1" destOrd="0" presId="urn:microsoft.com/office/officeart/2005/8/layout/StepDownProcess"/>
    <dgm:cxn modelId="{865DAACB-83B5-4F03-8E06-7D2C44F8DC7F}" type="presParOf" srcId="{669C639C-17FC-4553-8E9A-0818069122B0}" destId="{13E868A9-B8EE-4DC2-9B68-2562C2C6209B}" srcOrd="2" destOrd="0" presId="urn:microsoft.com/office/officeart/2005/8/layout/StepDownProcess"/>
    <dgm:cxn modelId="{DA9DA170-8BF6-44B6-8A0C-823869618683}" type="presParOf" srcId="{AEF1D84E-42A2-4AA2-8FB6-DE91EBB443E3}" destId="{424AA1C8-2C26-4646-8D1C-129237DD7A98}" srcOrd="1" destOrd="0" presId="urn:microsoft.com/office/officeart/2005/8/layout/StepDownProcess"/>
    <dgm:cxn modelId="{B2530B12-AF62-42E1-9614-AAF483CB2633}" type="presParOf" srcId="{AEF1D84E-42A2-4AA2-8FB6-DE91EBB443E3}" destId="{807C3678-48EC-4534-BF69-5EFF81977105}" srcOrd="2" destOrd="0" presId="urn:microsoft.com/office/officeart/2005/8/layout/StepDownProcess"/>
    <dgm:cxn modelId="{96E567F2-9933-42B8-A96A-9A93766AA672}" type="presParOf" srcId="{807C3678-48EC-4534-BF69-5EFF81977105}" destId="{0AE4C716-1DF0-4CA6-A69B-E78C614E4C5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AE2787-12C1-4EA4-BF3F-E8C9323BE62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s-MX"/>
        </a:p>
      </dgm:t>
    </dgm:pt>
    <dgm:pt modelId="{A6605EE4-FAD1-4AF0-A304-DBE1714C9681}">
      <dgm:prSet phldrT="[Texto]" custT="1"/>
      <dgm:spPr>
        <a:solidFill>
          <a:srgbClr val="0070C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500" dirty="0" smtClean="0">
              <a:latin typeface="Arial" pitchFamily="34" charset="0"/>
              <a:cs typeface="Arial" pitchFamily="34" charset="0"/>
            </a:rPr>
            <a:t>Para responder diferentes preguntas se requieren diferentes metodologías e instrumentos.</a:t>
          </a:r>
          <a:endParaRPr lang="es-MX" sz="2500" dirty="0">
            <a:latin typeface="Arial" pitchFamily="34" charset="0"/>
            <a:cs typeface="Arial" pitchFamily="34" charset="0"/>
          </a:endParaRPr>
        </a:p>
      </dgm:t>
    </dgm:pt>
    <dgm:pt modelId="{06AC1686-0388-4B9E-AA32-F744A6745859}" type="parTrans" cxnId="{CF56DF8A-AB64-490B-BE4E-ED6410CE368D}">
      <dgm:prSet/>
      <dgm:spPr/>
      <dgm:t>
        <a:bodyPr/>
        <a:lstStyle/>
        <a:p>
          <a:endParaRPr lang="es-MX"/>
        </a:p>
      </dgm:t>
    </dgm:pt>
    <dgm:pt modelId="{6737CB32-697A-41FB-B034-5F43A5BD6D70}" type="sibTrans" cxnId="{CF56DF8A-AB64-490B-BE4E-ED6410CE368D}">
      <dgm:prSet/>
      <dgm:spPr/>
      <dgm:t>
        <a:bodyPr/>
        <a:lstStyle/>
        <a:p>
          <a:endParaRPr lang="es-MX"/>
        </a:p>
      </dgm:t>
    </dgm:pt>
    <dgm:pt modelId="{533C4FC7-023E-4A10-BDDE-0C0719B9FB90}">
      <dgm:prSet phldrT="[Texto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500" dirty="0" smtClean="0">
              <a:latin typeface="Arial" pitchFamily="34" charset="0"/>
              <a:cs typeface="Arial" pitchFamily="34" charset="0"/>
            </a:rPr>
            <a:t>Cualquier tipo de evaluación tiene un alcance limitado.</a:t>
          </a:r>
          <a:endParaRPr lang="es-MX" sz="2500" dirty="0">
            <a:latin typeface="Arial" pitchFamily="34" charset="0"/>
            <a:cs typeface="Arial" pitchFamily="34" charset="0"/>
          </a:endParaRPr>
        </a:p>
      </dgm:t>
    </dgm:pt>
    <dgm:pt modelId="{03B5DC26-D8A6-4F33-96D5-763038379EAC}" type="parTrans" cxnId="{347963E0-DA9A-4606-98F3-A3F33BF89CFC}">
      <dgm:prSet/>
      <dgm:spPr/>
      <dgm:t>
        <a:bodyPr/>
        <a:lstStyle/>
        <a:p>
          <a:endParaRPr lang="es-MX"/>
        </a:p>
      </dgm:t>
    </dgm:pt>
    <dgm:pt modelId="{A6172866-AF7D-4573-84C6-3D5D2C155A35}" type="sibTrans" cxnId="{347963E0-DA9A-4606-98F3-A3F33BF89CFC}">
      <dgm:prSet/>
      <dgm:spPr/>
      <dgm:t>
        <a:bodyPr/>
        <a:lstStyle/>
        <a:p>
          <a:endParaRPr lang="es-MX"/>
        </a:p>
      </dgm:t>
    </dgm:pt>
    <dgm:pt modelId="{24A2B5FB-8779-497E-BD9D-FD5BFB85DB3B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500" dirty="0" smtClean="0">
              <a:latin typeface="Arial" pitchFamily="34" charset="0"/>
              <a:cs typeface="Arial" pitchFamily="34" charset="0"/>
            </a:rPr>
            <a:t>La selección del tipo de evaluación depende de la necesidad de información que requieren.</a:t>
          </a:r>
          <a:endParaRPr lang="es-MX" sz="2500" dirty="0">
            <a:latin typeface="Arial" pitchFamily="34" charset="0"/>
            <a:cs typeface="Arial" pitchFamily="34" charset="0"/>
          </a:endParaRPr>
        </a:p>
      </dgm:t>
    </dgm:pt>
    <dgm:pt modelId="{FC2EFE66-1167-4A79-9208-D9BFF20495D1}" type="parTrans" cxnId="{25984254-EF2F-4BEB-BC9B-DDEE4B338B59}">
      <dgm:prSet/>
      <dgm:spPr/>
      <dgm:t>
        <a:bodyPr/>
        <a:lstStyle/>
        <a:p>
          <a:endParaRPr lang="es-MX"/>
        </a:p>
      </dgm:t>
    </dgm:pt>
    <dgm:pt modelId="{B147251C-2A63-4750-9FC3-C05AA7BF3EF2}" type="sibTrans" cxnId="{25984254-EF2F-4BEB-BC9B-DDEE4B338B59}">
      <dgm:prSet/>
      <dgm:spPr/>
      <dgm:t>
        <a:bodyPr/>
        <a:lstStyle/>
        <a:p>
          <a:endParaRPr lang="es-MX"/>
        </a:p>
      </dgm:t>
    </dgm:pt>
    <dgm:pt modelId="{65F79E50-89F0-4474-8DD5-2F60CC6A94FF}">
      <dgm:prSet phldrT="[Texto]" custT="1"/>
      <dgm:spPr>
        <a:solidFill>
          <a:schemeClr val="accent5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MX" sz="2500" dirty="0" smtClean="0">
              <a:latin typeface="Arial" pitchFamily="34" charset="0"/>
              <a:cs typeface="Arial" pitchFamily="34" charset="0"/>
            </a:rPr>
            <a:t>Los tipos de evaluación son complementarios.</a:t>
          </a:r>
          <a:endParaRPr lang="es-MX" sz="2500" dirty="0">
            <a:latin typeface="Arial" pitchFamily="34" charset="0"/>
            <a:cs typeface="Arial" pitchFamily="34" charset="0"/>
          </a:endParaRPr>
        </a:p>
      </dgm:t>
    </dgm:pt>
    <dgm:pt modelId="{552BB983-8C73-4D0C-97E5-7D98F71208A4}" type="parTrans" cxnId="{22731D0F-F59C-4AD9-93C3-394D73DBB4CE}">
      <dgm:prSet/>
      <dgm:spPr/>
      <dgm:t>
        <a:bodyPr/>
        <a:lstStyle/>
        <a:p>
          <a:endParaRPr lang="es-MX"/>
        </a:p>
      </dgm:t>
    </dgm:pt>
    <dgm:pt modelId="{BDB6E905-0910-4C09-BB76-ED8C42DE962E}" type="sibTrans" cxnId="{22731D0F-F59C-4AD9-93C3-394D73DBB4CE}">
      <dgm:prSet/>
      <dgm:spPr/>
      <dgm:t>
        <a:bodyPr/>
        <a:lstStyle/>
        <a:p>
          <a:endParaRPr lang="es-MX"/>
        </a:p>
      </dgm:t>
    </dgm:pt>
    <dgm:pt modelId="{44D3DD38-BEE3-49C0-B218-B49B72CF325F}" type="pres">
      <dgm:prSet presAssocID="{19AE2787-12C1-4EA4-BF3F-E8C9323BE6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C2F65B9-0EA0-41CF-ACFE-93DBF75A258A}" type="pres">
      <dgm:prSet presAssocID="{A6605EE4-FAD1-4AF0-A304-DBE1714C9681}" presName="parentText" presStyleLbl="node1" presStyleIdx="0" presStyleCnt="4" custScaleY="90559" custLinFactNeighborX="0" custLinFactNeighborY="1843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63EDE3-BBFA-495D-ADC5-73AC348A0460}" type="pres">
      <dgm:prSet presAssocID="{6737CB32-697A-41FB-B034-5F43A5BD6D70}" presName="spacer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7DF22C73-1E02-46C5-BCA6-82BBD052BFFD}" type="pres">
      <dgm:prSet presAssocID="{533C4FC7-023E-4A10-BDDE-0C0719B9FB90}" presName="parentText" presStyleLbl="node1" presStyleIdx="1" presStyleCnt="4" custScaleY="9055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36ADB3-F389-4AA0-9A4C-4C7897036E55}" type="pres">
      <dgm:prSet presAssocID="{A6172866-AF7D-4573-84C6-3D5D2C155A35}" presName="spacer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04FB2AE7-B1B1-4F3E-9EAA-34D878424CF0}" type="pres">
      <dgm:prSet presAssocID="{24A2B5FB-8779-497E-BD9D-FD5BFB85DB3B}" presName="parentText" presStyleLbl="node1" presStyleIdx="2" presStyleCnt="4" custScaleY="9055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D66653-4418-4BEC-84BC-648E1B50332E}" type="pres">
      <dgm:prSet presAssocID="{B147251C-2A63-4750-9FC3-C05AA7BF3EF2}" presName="spacer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MX"/>
        </a:p>
      </dgm:t>
    </dgm:pt>
    <dgm:pt modelId="{D9CD25E6-DBD8-4FA6-866D-3E0C7C957F3A}" type="pres">
      <dgm:prSet presAssocID="{65F79E50-89F0-4474-8DD5-2F60CC6A94FF}" presName="parentText" presStyleLbl="node1" presStyleIdx="3" presStyleCnt="4" custScaleY="9055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47963E0-DA9A-4606-98F3-A3F33BF89CFC}" srcId="{19AE2787-12C1-4EA4-BF3F-E8C9323BE627}" destId="{533C4FC7-023E-4A10-BDDE-0C0719B9FB90}" srcOrd="1" destOrd="0" parTransId="{03B5DC26-D8A6-4F33-96D5-763038379EAC}" sibTransId="{A6172866-AF7D-4573-84C6-3D5D2C155A35}"/>
    <dgm:cxn modelId="{76408925-411F-40B0-86F5-16E27F3C6911}" type="presOf" srcId="{65F79E50-89F0-4474-8DD5-2F60CC6A94FF}" destId="{D9CD25E6-DBD8-4FA6-866D-3E0C7C957F3A}" srcOrd="0" destOrd="0" presId="urn:microsoft.com/office/officeart/2005/8/layout/vList2"/>
    <dgm:cxn modelId="{25984254-EF2F-4BEB-BC9B-DDEE4B338B59}" srcId="{19AE2787-12C1-4EA4-BF3F-E8C9323BE627}" destId="{24A2B5FB-8779-497E-BD9D-FD5BFB85DB3B}" srcOrd="2" destOrd="0" parTransId="{FC2EFE66-1167-4A79-9208-D9BFF20495D1}" sibTransId="{B147251C-2A63-4750-9FC3-C05AA7BF3EF2}"/>
    <dgm:cxn modelId="{22731D0F-F59C-4AD9-93C3-394D73DBB4CE}" srcId="{19AE2787-12C1-4EA4-BF3F-E8C9323BE627}" destId="{65F79E50-89F0-4474-8DD5-2F60CC6A94FF}" srcOrd="3" destOrd="0" parTransId="{552BB983-8C73-4D0C-97E5-7D98F71208A4}" sibTransId="{BDB6E905-0910-4C09-BB76-ED8C42DE962E}"/>
    <dgm:cxn modelId="{B731CB60-9E34-444F-9136-FD25B4536029}" type="presOf" srcId="{A6605EE4-FAD1-4AF0-A304-DBE1714C9681}" destId="{8C2F65B9-0EA0-41CF-ACFE-93DBF75A258A}" srcOrd="0" destOrd="0" presId="urn:microsoft.com/office/officeart/2005/8/layout/vList2"/>
    <dgm:cxn modelId="{18512237-1618-4798-B7B4-D77274EA17C8}" type="presOf" srcId="{24A2B5FB-8779-497E-BD9D-FD5BFB85DB3B}" destId="{04FB2AE7-B1B1-4F3E-9EAA-34D878424CF0}" srcOrd="0" destOrd="0" presId="urn:microsoft.com/office/officeart/2005/8/layout/vList2"/>
    <dgm:cxn modelId="{450A4F7E-725F-420A-B123-058FE882DE11}" type="presOf" srcId="{19AE2787-12C1-4EA4-BF3F-E8C9323BE627}" destId="{44D3DD38-BEE3-49C0-B218-B49B72CF325F}" srcOrd="0" destOrd="0" presId="urn:microsoft.com/office/officeart/2005/8/layout/vList2"/>
    <dgm:cxn modelId="{CF56DF8A-AB64-490B-BE4E-ED6410CE368D}" srcId="{19AE2787-12C1-4EA4-BF3F-E8C9323BE627}" destId="{A6605EE4-FAD1-4AF0-A304-DBE1714C9681}" srcOrd="0" destOrd="0" parTransId="{06AC1686-0388-4B9E-AA32-F744A6745859}" sibTransId="{6737CB32-697A-41FB-B034-5F43A5BD6D70}"/>
    <dgm:cxn modelId="{4731E39B-A813-431A-9094-FD6D5AB360C0}" type="presOf" srcId="{533C4FC7-023E-4A10-BDDE-0C0719B9FB90}" destId="{7DF22C73-1E02-46C5-BCA6-82BBD052BFFD}" srcOrd="0" destOrd="0" presId="urn:microsoft.com/office/officeart/2005/8/layout/vList2"/>
    <dgm:cxn modelId="{9C006450-4FF7-4314-A365-0FF4E3CB4664}" type="presParOf" srcId="{44D3DD38-BEE3-49C0-B218-B49B72CF325F}" destId="{8C2F65B9-0EA0-41CF-ACFE-93DBF75A258A}" srcOrd="0" destOrd="0" presId="urn:microsoft.com/office/officeart/2005/8/layout/vList2"/>
    <dgm:cxn modelId="{7944681E-6C3C-4BAE-96AA-52FA77889B5F}" type="presParOf" srcId="{44D3DD38-BEE3-49C0-B218-B49B72CF325F}" destId="{D663EDE3-BBFA-495D-ADC5-73AC348A0460}" srcOrd="1" destOrd="0" presId="urn:microsoft.com/office/officeart/2005/8/layout/vList2"/>
    <dgm:cxn modelId="{0F501DC8-3BFF-4D94-9A47-59D074EE2FA6}" type="presParOf" srcId="{44D3DD38-BEE3-49C0-B218-B49B72CF325F}" destId="{7DF22C73-1E02-46C5-BCA6-82BBD052BFFD}" srcOrd="2" destOrd="0" presId="urn:microsoft.com/office/officeart/2005/8/layout/vList2"/>
    <dgm:cxn modelId="{CDE848E8-E365-41F7-BC6A-BDE879709C77}" type="presParOf" srcId="{44D3DD38-BEE3-49C0-B218-B49B72CF325F}" destId="{5036ADB3-F389-4AA0-9A4C-4C7897036E55}" srcOrd="3" destOrd="0" presId="urn:microsoft.com/office/officeart/2005/8/layout/vList2"/>
    <dgm:cxn modelId="{A6FD495D-4CAA-4981-880C-828B5A42181B}" type="presParOf" srcId="{44D3DD38-BEE3-49C0-B218-B49B72CF325F}" destId="{04FB2AE7-B1B1-4F3E-9EAA-34D878424CF0}" srcOrd="4" destOrd="0" presId="urn:microsoft.com/office/officeart/2005/8/layout/vList2"/>
    <dgm:cxn modelId="{DF8207A8-FAE2-4A06-9643-ECCA60D2E0B5}" type="presParOf" srcId="{44D3DD38-BEE3-49C0-B218-B49B72CF325F}" destId="{08D66653-4418-4BEC-84BC-648E1B50332E}" srcOrd="5" destOrd="0" presId="urn:microsoft.com/office/officeart/2005/8/layout/vList2"/>
    <dgm:cxn modelId="{AF0A6860-710F-413D-BA34-84780D5B8267}" type="presParOf" srcId="{44D3DD38-BEE3-49C0-B218-B49B72CF325F}" destId="{D9CD25E6-DBD8-4FA6-866D-3E0C7C957F3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AABDE-FC66-4E6B-AFE5-41475B8B7AEB}">
      <dsp:nvSpPr>
        <dsp:cNvPr id="0" name=""/>
        <dsp:cNvSpPr/>
      </dsp:nvSpPr>
      <dsp:spPr>
        <a:xfrm rot="5400000">
          <a:off x="591138" y="1882008"/>
          <a:ext cx="1766242" cy="293898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DD025-81D0-437F-AF06-8D584379A6AD}">
      <dsp:nvSpPr>
        <dsp:cNvPr id="0" name=""/>
        <dsp:cNvSpPr/>
      </dsp:nvSpPr>
      <dsp:spPr>
        <a:xfrm>
          <a:off x="296308" y="2760132"/>
          <a:ext cx="2653335" cy="232580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Identificar y cuantificar el problema</a:t>
          </a:r>
          <a:endParaRPr lang="es-MX" sz="2400" kern="1200" dirty="0"/>
        </a:p>
      </dsp:txBody>
      <dsp:txXfrm>
        <a:off x="296308" y="2760132"/>
        <a:ext cx="2653335" cy="2325803"/>
      </dsp:txXfrm>
    </dsp:sp>
    <dsp:sp modelId="{0946EC05-9FD2-4610-B7B8-B41AA5D5704D}">
      <dsp:nvSpPr>
        <dsp:cNvPr id="0" name=""/>
        <dsp:cNvSpPr/>
      </dsp:nvSpPr>
      <dsp:spPr>
        <a:xfrm>
          <a:off x="2449014" y="1665636"/>
          <a:ext cx="500629" cy="50062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B41A7-BE69-4C29-9E58-554D27EBA52B}">
      <dsp:nvSpPr>
        <dsp:cNvPr id="0" name=""/>
        <dsp:cNvSpPr/>
      </dsp:nvSpPr>
      <dsp:spPr>
        <a:xfrm rot="5400000">
          <a:off x="3839338" y="1078237"/>
          <a:ext cx="1766242" cy="293898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12965-B791-4DEE-A645-12A2CCC6C9DC}">
      <dsp:nvSpPr>
        <dsp:cNvPr id="0" name=""/>
        <dsp:cNvSpPr/>
      </dsp:nvSpPr>
      <dsp:spPr>
        <a:xfrm>
          <a:off x="3544509" y="1956362"/>
          <a:ext cx="2653335" cy="232580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Análisis</a:t>
          </a:r>
          <a:endParaRPr lang="es-MX" sz="2400" kern="1200" dirty="0"/>
        </a:p>
      </dsp:txBody>
      <dsp:txXfrm>
        <a:off x="3544509" y="1956362"/>
        <a:ext cx="2653335" cy="2325803"/>
      </dsp:txXfrm>
    </dsp:sp>
    <dsp:sp modelId="{09E6158B-177F-47F4-99A8-6B8C76D390C8}">
      <dsp:nvSpPr>
        <dsp:cNvPr id="0" name=""/>
        <dsp:cNvSpPr/>
      </dsp:nvSpPr>
      <dsp:spPr>
        <a:xfrm>
          <a:off x="5697214" y="861866"/>
          <a:ext cx="500629" cy="50062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F2CA4-F137-40DE-8C84-EC98C11424CE}">
      <dsp:nvSpPr>
        <dsp:cNvPr id="0" name=""/>
        <dsp:cNvSpPr/>
      </dsp:nvSpPr>
      <dsp:spPr>
        <a:xfrm rot="5400000">
          <a:off x="7087539" y="274467"/>
          <a:ext cx="1766242" cy="293898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61F84-0B33-4010-AB99-ED3C1752F03B}">
      <dsp:nvSpPr>
        <dsp:cNvPr id="0" name=""/>
        <dsp:cNvSpPr/>
      </dsp:nvSpPr>
      <dsp:spPr>
        <a:xfrm>
          <a:off x="6792709" y="1152591"/>
          <a:ext cx="2653335" cy="232580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Diseño de programas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Presupuesto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Operación</a:t>
          </a:r>
          <a:endParaRPr lang="es-MX" sz="2400" kern="1200" dirty="0"/>
        </a:p>
      </dsp:txBody>
      <dsp:txXfrm>
        <a:off x="6792709" y="1152591"/>
        <a:ext cx="2653335" cy="2325803"/>
      </dsp:txXfrm>
    </dsp:sp>
    <dsp:sp modelId="{47CC38CF-D669-4CE1-AA2C-E14B17C4F993}">
      <dsp:nvSpPr>
        <dsp:cNvPr id="0" name=""/>
        <dsp:cNvSpPr/>
      </dsp:nvSpPr>
      <dsp:spPr>
        <a:xfrm>
          <a:off x="8945415" y="58095"/>
          <a:ext cx="500629" cy="50062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88593-0EC6-42FB-9A83-7C39E2A533BD}">
      <dsp:nvSpPr>
        <dsp:cNvPr id="0" name=""/>
        <dsp:cNvSpPr/>
      </dsp:nvSpPr>
      <dsp:spPr>
        <a:xfrm rot="5400000">
          <a:off x="10335740" y="-529303"/>
          <a:ext cx="1766242" cy="2938988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4C18C-411F-401B-90F8-DA294CECB808}">
      <dsp:nvSpPr>
        <dsp:cNvPr id="0" name=""/>
        <dsp:cNvSpPr/>
      </dsp:nvSpPr>
      <dsp:spPr>
        <a:xfrm>
          <a:off x="10040910" y="348821"/>
          <a:ext cx="2653335" cy="232580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rial" pitchFamily="34" charset="0"/>
              <a:cs typeface="Arial" pitchFamily="34" charset="0"/>
            </a:rPr>
            <a:t>Evaluación y Monitoreo</a:t>
          </a:r>
          <a:endParaRPr lang="es-MX" sz="2400" kern="1200" dirty="0"/>
        </a:p>
      </dsp:txBody>
      <dsp:txXfrm>
        <a:off x="10040910" y="348821"/>
        <a:ext cx="2653335" cy="232580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1566A7-47EB-4174-96BB-4279FA0DCA90}">
      <dsp:nvSpPr>
        <dsp:cNvPr id="0" name=""/>
        <dsp:cNvSpPr/>
      </dsp:nvSpPr>
      <dsp:spPr>
        <a:xfrm>
          <a:off x="0" y="0"/>
          <a:ext cx="5126416" cy="527750"/>
        </a:xfrm>
        <a:prstGeom prst="roundRect">
          <a:avLst/>
        </a:prstGeom>
        <a:solidFill>
          <a:srgbClr val="00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¿Cuál es el problema?</a:t>
          </a:r>
          <a:endParaRPr lang="es-MX" sz="24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5126416" cy="5277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1566A7-47EB-4174-96BB-4279FA0DCA90}">
      <dsp:nvSpPr>
        <dsp:cNvPr id="0" name=""/>
        <dsp:cNvSpPr/>
      </dsp:nvSpPr>
      <dsp:spPr>
        <a:xfrm>
          <a:off x="0" y="0"/>
          <a:ext cx="5126416" cy="51862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¿Por qué se </a:t>
          </a:r>
          <a:r>
            <a:rPr lang="es-MX" sz="2400" kern="1200" baseline="0" dirty="0" smtClean="0">
              <a:latin typeface="Arial" pitchFamily="34" charset="0"/>
              <a:cs typeface="Arial" pitchFamily="34" charset="0"/>
            </a:rPr>
            <a:t>genera?</a:t>
          </a:r>
          <a:endParaRPr lang="es-MX" sz="24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5126416" cy="51862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2A9AC0-922F-485B-9EEC-3094E6390F8C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7A79FF-FFC6-4081-BA25-D5F77ECE2F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0509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s-MX" altLang="es-MX" noProof="0" smtClean="0">
                <a:sym typeface="Helvetica Neue" charset="0"/>
              </a:rPr>
              <a:t>Second level</a:t>
            </a:r>
          </a:p>
          <a:p>
            <a:pPr lvl="2"/>
            <a:r>
              <a:rPr lang="es-MX" altLang="es-MX" noProof="0" smtClean="0">
                <a:sym typeface="Helvetica Neue" charset="0"/>
              </a:rPr>
              <a:t>Third level</a:t>
            </a:r>
          </a:p>
          <a:p>
            <a:pPr lvl="3"/>
            <a:r>
              <a:rPr lang="es-MX" altLang="es-MX" noProof="0" smtClean="0">
                <a:sym typeface="Helvetica Neue" charset="0"/>
              </a:rPr>
              <a:t>Fourth level</a:t>
            </a:r>
          </a:p>
          <a:p>
            <a:pPr lvl="4"/>
            <a:r>
              <a:rPr lang="es-MX" altLang="es-MX" noProof="0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30488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803734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920" y="8976836"/>
            <a:ext cx="3049199" cy="4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7" tIns="46589" rIns="93177" bIns="46589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65393" indent="-294382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77529" indent="-235506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48540" indent="-235506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119552" indent="-235506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90564" indent="-2355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61575" indent="-2355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32587" indent="-2355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03598" indent="-2355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3750E77-02A6-442F-958D-37F0A262A472}" type="slidenum">
              <a:rPr lang="es-MX" sz="1200">
                <a:solidFill>
                  <a:srgbClr val="000000"/>
                </a:solidFill>
              </a:rPr>
              <a:pPr/>
              <a:t>87</a:t>
            </a:fld>
            <a:endParaRPr lang="es-MX" sz="120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xmlns="" val="240059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83920" y="8976836"/>
            <a:ext cx="3049199" cy="472890"/>
          </a:xfrm>
          <a:prstGeom prst="rect">
            <a:avLst/>
          </a:prstGeom>
          <a:noFill/>
        </p:spPr>
        <p:txBody>
          <a:bodyPr lIns="93177" tIns="46589" rIns="93177" bIns="46589"/>
          <a:lstStyle/>
          <a:p>
            <a:fld id="{20EDA7C8-53BE-440F-BDE3-770A00E227C1}" type="slidenum">
              <a:rPr lang="es-ES" smtClean="0"/>
              <a:pPr/>
              <a:t>45</a:t>
            </a:fld>
            <a:endParaRPr lang="es-ES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85545" y="8978451"/>
            <a:ext cx="3047577" cy="47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87" tIns="47393" rIns="94787" bIns="47393" anchor="b"/>
          <a:lstStyle/>
          <a:p>
            <a:pPr algn="r"/>
            <a:fld id="{01461CE4-D8C6-43F1-B177-EE1DCCDC7738}" type="slidenum">
              <a:rPr lang="es-MX" sz="1200">
                <a:latin typeface="Times New Roman" pitchFamily="18" charset="0"/>
              </a:rPr>
              <a:pPr algn="r"/>
              <a:t>45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787" tIns="47393" rIns="94787" bIns="47393"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xmlns="" val="28474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83920" y="8976836"/>
            <a:ext cx="3049199" cy="472890"/>
          </a:xfrm>
          <a:prstGeom prst="rect">
            <a:avLst/>
          </a:prstGeom>
          <a:noFill/>
        </p:spPr>
        <p:txBody>
          <a:bodyPr lIns="93177" tIns="46589" rIns="93177" bIns="46589"/>
          <a:lstStyle/>
          <a:p>
            <a:fld id="{20EDA7C8-53BE-440F-BDE3-770A00E227C1}" type="slidenum">
              <a:rPr lang="es-ES" smtClean="0"/>
              <a:pPr/>
              <a:t>46</a:t>
            </a:fld>
            <a:endParaRPr lang="es-ES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85545" y="8978451"/>
            <a:ext cx="3047577" cy="47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87" tIns="47393" rIns="94787" bIns="47393" anchor="b"/>
          <a:lstStyle/>
          <a:p>
            <a:pPr algn="r"/>
            <a:fld id="{01461CE4-D8C6-43F1-B177-EE1DCCDC7738}" type="slidenum">
              <a:rPr lang="es-MX" sz="1200">
                <a:latin typeface="Times New Roman" pitchFamily="18" charset="0"/>
              </a:rPr>
              <a:pPr algn="r"/>
              <a:t>46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787" tIns="47393" rIns="94787" bIns="47393"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xmlns="" val="406576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920" y="8976836"/>
            <a:ext cx="3049199" cy="4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7" tIns="46589" rIns="93177" bIns="46589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65393" indent="-294382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77529" indent="-235506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48540" indent="-235506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119552" indent="-235506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90564" indent="-2355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61575" indent="-2355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32587" indent="-2355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03598" indent="-2355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EE6ABE6-0ACA-4B41-B3D4-6B47684BBD05}" type="slidenum">
              <a:rPr lang="es-MX" sz="1200">
                <a:solidFill>
                  <a:srgbClr val="000000"/>
                </a:solidFill>
              </a:rPr>
              <a:pPr/>
              <a:t>58</a:t>
            </a:fld>
            <a:endParaRPr lang="es-MX" sz="12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xmlns="" val="96993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920" y="8976836"/>
            <a:ext cx="3049199" cy="4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7" tIns="46589" rIns="93177" bIns="46589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65393" indent="-294382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77529" indent="-235506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48540" indent="-235506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119552" indent="-235506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90564" indent="-2355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61575" indent="-2355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32587" indent="-2355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03598" indent="-2355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69A9F01-2922-4300-BA00-93D4A9929B4E}" type="slidenum">
              <a:rPr lang="es-MX" sz="1200">
                <a:solidFill>
                  <a:srgbClr val="000000"/>
                </a:solidFill>
              </a:rPr>
              <a:pPr/>
              <a:t>59</a:t>
            </a:fld>
            <a:endParaRPr lang="es-MX" sz="120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xmlns="" val="143968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83920" y="8976836"/>
            <a:ext cx="3049199" cy="472890"/>
          </a:xfrm>
          <a:prstGeom prst="rect">
            <a:avLst/>
          </a:prstGeom>
          <a:noFill/>
        </p:spPr>
        <p:txBody>
          <a:bodyPr lIns="93177" tIns="46589" rIns="93177" bIns="46589"/>
          <a:lstStyle/>
          <a:p>
            <a:fld id="{20EDA7C8-53BE-440F-BDE3-770A00E227C1}" type="slidenum">
              <a:rPr lang="es-ES" smtClean="0">
                <a:solidFill>
                  <a:srgbClr val="000000"/>
                </a:solidFill>
              </a:rPr>
              <a:pPr/>
              <a:t>60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85545" y="8978451"/>
            <a:ext cx="3047577" cy="47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87" tIns="47393" rIns="94787" bIns="47393" anchor="b"/>
          <a:lstStyle/>
          <a:p>
            <a:pPr algn="r" defTabSz="931774" eaLnBrk="1" hangingPunct="1"/>
            <a:fld id="{01461CE4-D8C6-43F1-B177-EE1DCCDC7738}" type="slidenum">
              <a:rPr lang="es-MX" sz="1200">
                <a:latin typeface="Times New Roman" pitchFamily="18" charset="0"/>
                <a:ea typeface="+mn-ea"/>
                <a:cs typeface="+mn-cs"/>
              </a:rPr>
              <a:pPr algn="r" defTabSz="931774" eaLnBrk="1" hangingPunct="1"/>
              <a:t>60</a:t>
            </a:fld>
            <a:endParaRPr lang="es-MX" sz="12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787" tIns="47393" rIns="94787" bIns="47393"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xmlns="" val="128562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83920" y="8976836"/>
            <a:ext cx="3049199" cy="472890"/>
          </a:xfrm>
          <a:prstGeom prst="rect">
            <a:avLst/>
          </a:prstGeom>
          <a:noFill/>
        </p:spPr>
        <p:txBody>
          <a:bodyPr lIns="93177" tIns="46589" rIns="93177" bIns="46589"/>
          <a:lstStyle/>
          <a:p>
            <a:fld id="{20EDA7C8-53BE-440F-BDE3-770A00E227C1}" type="slidenum">
              <a:rPr lang="es-ES" smtClean="0">
                <a:solidFill>
                  <a:srgbClr val="000000"/>
                </a:solidFill>
              </a:rPr>
              <a:pPr/>
              <a:t>61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85545" y="8978451"/>
            <a:ext cx="3047577" cy="47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87" tIns="47393" rIns="94787" bIns="47393" anchor="b"/>
          <a:lstStyle/>
          <a:p>
            <a:pPr algn="r" defTabSz="931774" eaLnBrk="1" hangingPunct="1"/>
            <a:fld id="{01461CE4-D8C6-43F1-B177-EE1DCCDC7738}" type="slidenum">
              <a:rPr lang="es-MX" sz="1200">
                <a:latin typeface="Times New Roman" pitchFamily="18" charset="0"/>
                <a:ea typeface="+mn-ea"/>
                <a:cs typeface="+mn-cs"/>
              </a:rPr>
              <a:pPr algn="r" defTabSz="931774" eaLnBrk="1" hangingPunct="1"/>
              <a:t>61</a:t>
            </a:fld>
            <a:endParaRPr lang="es-MX" sz="12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787" tIns="47393" rIns="94787" bIns="47393"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xmlns="" val="3542477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83920" y="8976836"/>
            <a:ext cx="3049199" cy="472890"/>
          </a:xfrm>
          <a:prstGeom prst="rect">
            <a:avLst/>
          </a:prstGeom>
          <a:noFill/>
        </p:spPr>
        <p:txBody>
          <a:bodyPr lIns="93177" tIns="46589" rIns="93177" bIns="46589"/>
          <a:lstStyle/>
          <a:p>
            <a:fld id="{20EDA7C8-53BE-440F-BDE3-770A00E227C1}" type="slidenum">
              <a:rPr lang="es-ES" smtClean="0">
                <a:solidFill>
                  <a:srgbClr val="000000"/>
                </a:solidFill>
              </a:rPr>
              <a:pPr/>
              <a:t>62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85545" y="8978451"/>
            <a:ext cx="3047577" cy="47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87" tIns="47393" rIns="94787" bIns="47393" anchor="b"/>
          <a:lstStyle/>
          <a:p>
            <a:pPr algn="r" defTabSz="931774" eaLnBrk="1" hangingPunct="1"/>
            <a:fld id="{01461CE4-D8C6-43F1-B177-EE1DCCDC7738}" type="slidenum">
              <a:rPr lang="es-MX" sz="1200">
                <a:latin typeface="Times New Roman" pitchFamily="18" charset="0"/>
                <a:ea typeface="+mn-ea"/>
                <a:cs typeface="+mn-cs"/>
              </a:rPr>
              <a:pPr algn="r" defTabSz="931774" eaLnBrk="1" hangingPunct="1"/>
              <a:t>62</a:t>
            </a:fld>
            <a:endParaRPr lang="es-MX" sz="12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787" tIns="47393" rIns="94787" bIns="47393"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xmlns="" val="2880354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lIns="93177" tIns="46589" rIns="93177" bIns="46589"/>
          <a:lstStyle/>
          <a:p>
            <a:pPr>
              <a:defRPr/>
            </a:pPr>
            <a:fld id="{B7718770-1F36-4BA3-BCAC-7E2B7ABC0AD8}" type="slidenum">
              <a:rPr lang="es-ES" smtClean="0"/>
              <a:pPr>
                <a:defRPr/>
              </a:pPr>
              <a:t>79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0636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67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1698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9306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869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6682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/>
          <a:lstStyle/>
          <a:p>
            <a:pPr lvl="0"/>
            <a:endParaRPr lang="es-C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413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2098"/>
            <a:ext cx="4118187" cy="677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413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715E-F666-466E-A3EC-39DC6880AF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6760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16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542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232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0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87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95671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831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750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009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26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363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251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/>
          <a:lstStyle/>
          <a:p>
            <a:pPr lvl="0"/>
            <a:endParaRPr lang="es-C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2098"/>
            <a:ext cx="4118187" cy="677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715E-F666-466E-A3EC-39DC6880AF6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491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168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292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5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6596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32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497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761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777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91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681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856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418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/>
          <a:lstStyle/>
          <a:p>
            <a:pPr lvl="0"/>
            <a:endParaRPr lang="es-C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2098"/>
            <a:ext cx="4118187" cy="677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715E-F666-466E-A3EC-39DC6880AF6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29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9873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8077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5252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5064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3808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3531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884A-AC1C-41C6-A91C-2CA39DCC6665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84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8127"/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38127"/>
              <a:t>20/09/2016</a:t>
            </a:fld>
            <a:endParaRPr lang="es-MX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8127"/>
            <a:endParaRPr lang="es-MX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8127"/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38127"/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69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8127"/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38127"/>
              <a:t>20/09/2016</a:t>
            </a:fld>
            <a:endParaRPr lang="es-MX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8127"/>
            <a:endParaRPr lang="es-MX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8127"/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38127"/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93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eval.gob.mx/Evaluacion/ESEPS/Paginas/Guias_mejorar_politica_publica.aspx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eval.org.mx/Informes/Evaluacion/Impacto/Diagnostico_Programas_Nuevos.pdf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://www.coneval.org.mx/Informes/Coordinacion/Publicaciones%20oficiales/MANUAL_PARA_EL_DISENO_Y_CONTRUCCION_DE_INDICADORES.pdf" TargetMode="External"/><Relationship Id="rId7" Type="http://schemas.openxmlformats.org/officeDocument/2006/relationships/diagramColors" Target="../diagrams/colors6.xml"/><Relationship Id="rId12" Type="http://schemas.openxmlformats.org/officeDocument/2006/relationships/image" Target="../media/image19.jpeg"/><Relationship Id="rId2" Type="http://schemas.openxmlformats.org/officeDocument/2006/relationships/hyperlink" Target="http://www.coneval.org.mx/Informes/Coordinacion/Publicaciones%20oficiales/GUIA_PARA_LA_ELABORACION_DE_MATRIZ_DE_INDICADORES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6.xml"/><Relationship Id="rId11" Type="http://schemas.openxmlformats.org/officeDocument/2006/relationships/hyperlink" Target="http://www.coneval.gob.mx/Informes/Coordinacion/Publicaciones%20oficiales/MANUAL_PARA_EL_DISENO_Y_CONTRUCCION_DE_INDICADORES.pdf" TargetMode="Externa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6.xml"/><Relationship Id="rId9" Type="http://schemas.openxmlformats.org/officeDocument/2006/relationships/hyperlink" Target="http://www.coneval.gob.mx/Informes/Coordinacion/Publicaciones%20oficiales/GUIA_PARA_LA_ELABORACION_DE_MATRIZ_DE_INDICADORES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eval.org.mx/Informes/Coordinacion/Publicaciones%20oficiales/MANUAL_PARA_EL_DISENO_Y_CONTRUCCION_DE_INDICADORES.pdf" TargetMode="External"/><Relationship Id="rId2" Type="http://schemas.openxmlformats.org/officeDocument/2006/relationships/hyperlink" Target="http://www.coneval.org.mx/Informes/Coordinacion/Publicaciones%20oficiales/GUIA_PARA_LA_ELABORACION_DE_MATRIZ_DE_INDICADORES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slide" Target="slide8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eval.org.mx/Informes/Coordinacion/Publicaciones%20oficiales/MANUAL_PARA_EL_DISENO_Y_CONTRUCCION_DE_INDICADORES.pdf" TargetMode="External"/><Relationship Id="rId2" Type="http://schemas.openxmlformats.org/officeDocument/2006/relationships/hyperlink" Target="http://www.coneval.org.mx/Informes/Coordinacion/Publicaciones%20oficiales/GUIA_PARA_LA_ELABORACION_DE_MATRIZ_DE_INDICADORES.pdf" TargetMode="Externa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eval.gob.mx/Informes/Coordinacion/Publicaciones%20oficiales/MANUAL_PARA_EL_DISENO_Y_CONTRUCCION_DE_INDICADORES.pdf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coneval.gob.mx/Informes/Coordinacion/Publicaciones%20oficiales/GUIA_PARA_LA_ELABORACION_DE_MATRIZ_DE_INDICADORES.pdf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hyperlink" Target="http://www.coneval.gob.mx/Informes/Coordinacion/Publicaciones%20oficiales/METODOLOGIA_APROBACION_DE_INDICADORES.pdf" TargetMode="External"/><Relationship Id="rId9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eval.org.mx/Evaluacion/MDE/Paginas/evaluacion_consistencia_resultados.aspx" TargetMode="Externa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oneval.org.mx/Informes/Coordinacion/Publicaciones%20oficiales/MANUAL_PARA_EL_DISENO_Y_CONTRUCCION_DE_INDICADORES.pdf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38.jpeg"/><Relationship Id="rId5" Type="http://schemas.openxmlformats.org/officeDocument/2006/relationships/diagramLayout" Target="../diagrams/layout8.xml"/><Relationship Id="rId10" Type="http://schemas.openxmlformats.org/officeDocument/2006/relationships/image" Target="../media/image37.png"/><Relationship Id="rId4" Type="http://schemas.openxmlformats.org/officeDocument/2006/relationships/diagramData" Target="../diagrams/data8.xml"/><Relationship Id="rId9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41.png"/><Relationship Id="rId7" Type="http://schemas.openxmlformats.org/officeDocument/2006/relationships/diagramLayout" Target="../diagrams/layout1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1.xml"/><Relationship Id="rId11" Type="http://schemas.openxmlformats.org/officeDocument/2006/relationships/hyperlink" Target="http://www.coneval.gob.mx/Evaluacion/NME/Paginas/MecanismoActualizacion2011.aspx" TargetMode="External"/><Relationship Id="rId5" Type="http://schemas.openxmlformats.org/officeDocument/2006/relationships/image" Target="../media/image43.png"/><Relationship Id="rId10" Type="http://schemas.microsoft.com/office/2007/relationships/diagramDrawing" Target="../diagrams/drawing11.xml"/><Relationship Id="rId4" Type="http://schemas.openxmlformats.org/officeDocument/2006/relationships/image" Target="../media/image42.jpeg"/><Relationship Id="rId9" Type="http://schemas.openxmlformats.org/officeDocument/2006/relationships/diagramColors" Target="../diagrams/colors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eval.org.mx/Evaluacion/Paginas/Normatividad/Terminos_de_Referencia_vigentes.aspx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2.xml"/><Relationship Id="rId11" Type="http://schemas.openxmlformats.org/officeDocument/2006/relationships/image" Target="../media/image49.pn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48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47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coneval.gob.mx/Paginas/principal.aspx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/>
          </p:cNvSpPr>
          <p:nvPr/>
        </p:nvSpPr>
        <p:spPr bwMode="auto">
          <a:xfrm>
            <a:off x="5364163" y="8950325"/>
            <a:ext cx="2630487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914400" eaLnBrk="1"/>
            <a:r>
              <a:rPr lang="es-MX" altLang="es-MX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www.coneval.org.mx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47800" y="2247900"/>
            <a:ext cx="1046480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s-MX" altLang="es-MX" sz="5000" dirty="0" smtClean="0">
                <a:solidFill>
                  <a:srgbClr val="005F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rPr>
              <a:t>Título de la presentación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6213" y="3797300"/>
            <a:ext cx="10464800" cy="1252538"/>
          </a:xfrm>
        </p:spPr>
        <p:txBody>
          <a:bodyPr anchor="t"/>
          <a:lstStyle/>
          <a:p>
            <a:pPr eaLnBrk="1">
              <a:spcBef>
                <a:spcPct val="0"/>
              </a:spcBef>
              <a:buSzTx/>
            </a:pPr>
            <a:r>
              <a:rPr lang="es-MX" altLang="es-MX" sz="3000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Fecha 00/00/2016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2366963" y="7993063"/>
            <a:ext cx="86248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s-MX" altLang="es-MX" sz="2400" b="1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Sede donde se realizará la presentación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73956" y="2258864"/>
            <a:ext cx="112568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s-MX" altLang="es-MX" sz="4800" dirty="0">
                <a:solidFill>
                  <a:srgbClr val="005F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rPr>
              <a:t>Teoría de cambio para el diseño, monitoreo y evaluación </a:t>
            </a:r>
          </a:p>
          <a:p>
            <a:pPr eaLnBrk="1"/>
            <a:r>
              <a:rPr lang="es-MX" altLang="es-MX" sz="4800" dirty="0">
                <a:solidFill>
                  <a:srgbClr val="005F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rPr>
              <a:t>de programas sociales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30250" y="6360939"/>
            <a:ext cx="10464800" cy="74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s-MX" altLang="es-MX" sz="3000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07/09/16</a:t>
            </a: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2181920" y="7325072"/>
            <a:ext cx="8624888" cy="70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Edgar A. Martínez Mendoza</a:t>
            </a:r>
          </a:p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400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Dirección </a:t>
            </a:r>
            <a:r>
              <a:rPr lang="es-MX" altLang="es-MX" sz="24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General Adjunta de Coordinación</a:t>
            </a:r>
          </a:p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400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Jalisco, México</a:t>
            </a:r>
            <a:endParaRPr lang="es-MX" altLang="es-MX" sz="24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616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22" y="1089439"/>
            <a:ext cx="13004799" cy="190234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393921" y="932617"/>
            <a:ext cx="11689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800" b="1" dirty="0" smtClean="0">
                <a:solidFill>
                  <a:schemeClr val="bg1"/>
                </a:solidFill>
              </a:rPr>
              <a:t>2</a:t>
            </a:r>
            <a:endParaRPr lang="es-MX" sz="13800" b="1" dirty="0">
              <a:solidFill>
                <a:schemeClr val="bg1"/>
              </a:solidFill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813768" y="3353366"/>
            <a:ext cx="11538679" cy="5411866"/>
            <a:chOff x="106177" y="2356520"/>
            <a:chExt cx="12791905" cy="600880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51" t="11722" r="52516" b="56841"/>
            <a:stretch/>
          </p:blipFill>
          <p:spPr bwMode="auto">
            <a:xfrm>
              <a:off x="106177" y="3158983"/>
              <a:ext cx="5915511" cy="490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334" t="13725" r="3279" b="69851"/>
            <a:stretch/>
          </p:blipFill>
          <p:spPr bwMode="auto">
            <a:xfrm>
              <a:off x="6282635" y="2942961"/>
              <a:ext cx="6615447" cy="3191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334" t="32658" r="5813" b="56841"/>
            <a:stretch/>
          </p:blipFill>
          <p:spPr bwMode="auto">
            <a:xfrm>
              <a:off x="6225236" y="6134541"/>
              <a:ext cx="6645300" cy="2230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" name="7 Diagrama"/>
            <p:cNvGraphicFramePr/>
            <p:nvPr>
              <p:extLst/>
            </p:nvPr>
          </p:nvGraphicFramePr>
          <p:xfrm>
            <a:off x="237704" y="2356520"/>
            <a:ext cx="5683200" cy="5864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aphicFrame>
          <p:nvGraphicFramePr>
            <p:cNvPr id="7" name="4 Diagrama"/>
            <p:cNvGraphicFramePr/>
            <p:nvPr>
              <p:extLst/>
            </p:nvPr>
          </p:nvGraphicFramePr>
          <p:xfrm>
            <a:off x="6824036" y="2366895"/>
            <a:ext cx="5683200" cy="5760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434253" y="1364238"/>
            <a:ext cx="8531332" cy="129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600" b="0" dirty="0" smtClean="0">
                <a:solidFill>
                  <a:schemeClr val="bg1"/>
                </a:solidFill>
              </a:rPr>
              <a:t>Los programas se diseñan mejor con información y la evidencia</a:t>
            </a:r>
            <a:endParaRPr lang="es-ES_tradnl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0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7" t="49315" r="7162" b="20485"/>
          <a:stretch/>
        </p:blipFill>
        <p:spPr bwMode="auto">
          <a:xfrm>
            <a:off x="166753" y="2644552"/>
            <a:ext cx="12658632" cy="530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/>
          </p:nvPr>
        </p:nvGraphicFramePr>
        <p:xfrm>
          <a:off x="1023391" y="1394813"/>
          <a:ext cx="11060429" cy="268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165697" y="8333184"/>
            <a:ext cx="12646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Disponible en:</a:t>
            </a:r>
            <a:endParaRPr lang="es-MX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8"/>
              </a:rPr>
              <a:t>http://www.coneval.gob.mx/Evaluacion/ESEPS/Paginas/Guias_mejorar_politica_publica.aspx</a:t>
            </a:r>
            <a:endParaRPr lang="es-MX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98144" y="988368"/>
            <a:ext cx="8806656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Con base en la información y la evidencia</a:t>
            </a:r>
            <a:endParaRPr lang="es-ES_tradnl" sz="3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2829992" y="987907"/>
            <a:ext cx="1555931" cy="648533"/>
            <a:chOff x="2205656" y="936478"/>
            <a:chExt cx="1555931" cy="648533"/>
          </a:xfrm>
        </p:grpSpPr>
        <p:grpSp>
          <p:nvGrpSpPr>
            <p:cNvPr id="16" name="Grupo 15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19" name="Cheurón 18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heurón 19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heurón 20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CuadroTexto 16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4591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91265" y="2140496"/>
            <a:ext cx="11377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Ø"/>
            </a:pPr>
            <a:r>
              <a:rPr lang="es-MX" sz="2800" b="0" u="none" dirty="0" smtClean="0">
                <a:latin typeface="Arial" pitchFamily="34" charset="0"/>
                <a:cs typeface="Arial" pitchFamily="34" charset="0"/>
              </a:rPr>
              <a:t>Los responsables de hacer política pública…</a:t>
            </a:r>
          </a:p>
          <a:p>
            <a:pPr marL="742950" lvl="1" indent="-285750" algn="just">
              <a:spcAft>
                <a:spcPts val="1200"/>
              </a:spcAft>
              <a:buClr>
                <a:srgbClr val="008000"/>
              </a:buClr>
              <a:buFont typeface="Arial" pitchFamily="34" charset="0"/>
              <a:buChar char="•"/>
            </a:pPr>
            <a:r>
              <a:rPr lang="es-MX" sz="2800" b="0" u="none" dirty="0" smtClean="0">
                <a:latin typeface="Arial" pitchFamily="34" charset="0"/>
                <a:cs typeface="Arial" pitchFamily="34" charset="0"/>
              </a:rPr>
              <a:t>Tienen muchos objetivos (usos) para los programas – mandatos, compromisos políticos, a petición de los gobernantes, etc.</a:t>
            </a:r>
          </a:p>
          <a:p>
            <a:pPr marL="742950" lvl="1" indent="-285750" algn="just">
              <a:spcAft>
                <a:spcPts val="1200"/>
              </a:spcAft>
              <a:buClr>
                <a:srgbClr val="008000"/>
              </a:buClr>
              <a:buFont typeface="Arial" pitchFamily="34" charset="0"/>
              <a:buChar char="•"/>
            </a:pPr>
            <a:r>
              <a:rPr lang="es-MX" sz="2800" b="0" u="none" dirty="0" smtClean="0">
                <a:latin typeface="Arial" pitchFamily="34" charset="0"/>
                <a:cs typeface="Arial" pitchFamily="34" charset="0"/>
              </a:rPr>
              <a:t>¡Se hace rápido! En ocasiones se presentan situaciones fuera de contexto o planeación (desastre natural), se deben atender </a:t>
            </a:r>
            <a:r>
              <a:rPr lang="es-MX" sz="2800" b="0" u="none" dirty="0">
                <a:latin typeface="Arial" pitchFamily="34" charset="0"/>
                <a:cs typeface="Arial" pitchFamily="34" charset="0"/>
              </a:rPr>
              <a:t>prioridades </a:t>
            </a:r>
            <a:r>
              <a:rPr lang="es-MX" sz="2800" b="0" u="none" dirty="0" smtClean="0">
                <a:latin typeface="Arial" pitchFamily="34" charset="0"/>
                <a:cs typeface="Arial" pitchFamily="34" charset="0"/>
              </a:rPr>
              <a:t>políticas/mediáticas, o se tienen ideas aisladas o vagas de alguien externo.</a:t>
            </a:r>
          </a:p>
          <a:p>
            <a:pPr marL="342900" indent="-342900" algn="just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Ø"/>
            </a:pPr>
            <a:r>
              <a:rPr lang="es-MX" sz="2800" b="0" u="none" dirty="0" smtClean="0">
                <a:latin typeface="Arial" pitchFamily="34" charset="0"/>
                <a:cs typeface="Arial" pitchFamily="34" charset="0"/>
              </a:rPr>
              <a:t>No es fácil saber si lo que voy a diseñar va a servir o no</a:t>
            </a:r>
          </a:p>
          <a:p>
            <a:pPr marL="342900" indent="-342900" algn="just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Ø"/>
            </a:pPr>
            <a:r>
              <a:rPr lang="es-MX" sz="2800" b="0" u="none" dirty="0" smtClean="0">
                <a:latin typeface="Arial" pitchFamily="34" charset="0"/>
                <a:cs typeface="Arial" pitchFamily="34" charset="0"/>
              </a:rPr>
              <a:t>Se tiene un uso limitado de las intervenciones</a:t>
            </a:r>
          </a:p>
          <a:p>
            <a:pPr marL="342900" indent="-342900" algn="just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Ø"/>
            </a:pPr>
            <a:r>
              <a:rPr lang="es-MX" sz="2800" b="0" u="none" dirty="0" smtClean="0">
                <a:latin typeface="Arial" pitchFamily="34" charset="0"/>
                <a:cs typeface="Arial" pitchFamily="34" charset="0"/>
              </a:rPr>
              <a:t>Normalmente no se resuelve problema de fondo</a:t>
            </a:r>
          </a:p>
        </p:txBody>
      </p:sp>
      <p:sp>
        <p:nvSpPr>
          <p:cNvPr id="3" name="6 Rectángulo redondeado"/>
          <p:cNvSpPr/>
          <p:nvPr/>
        </p:nvSpPr>
        <p:spPr bwMode="auto">
          <a:xfrm>
            <a:off x="2469952" y="7397080"/>
            <a:ext cx="8019890" cy="1296144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MX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¡</a:t>
            </a:r>
            <a:r>
              <a:rPr lang="es-MX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MX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importante contar con esquemas que faciliten el diseño, ejecución y evaluación de programas y políticas </a:t>
            </a:r>
            <a:r>
              <a:rPr lang="es-MX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públicas!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998344" y="856253"/>
            <a:ext cx="701888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r" eaLnBrk="1" hangingPunct="1"/>
            <a:r>
              <a:rPr lang="es-E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¿Por qué es </a:t>
            </a:r>
            <a:r>
              <a:rPr lang="es-E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difícil </a:t>
            </a:r>
            <a:r>
              <a:rPr lang="es-E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hacer política pública eficiente?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4874461" y="987907"/>
            <a:ext cx="1555931" cy="648533"/>
            <a:chOff x="2205656" y="936478"/>
            <a:chExt cx="1555931" cy="648533"/>
          </a:xfrm>
        </p:grpSpPr>
        <p:grpSp>
          <p:nvGrpSpPr>
            <p:cNvPr id="13" name="Grupo 12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16" name="Cheurón 1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urón 1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urón 1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226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757984" y="5498232"/>
            <a:ext cx="2503842" cy="2050442"/>
            <a:chOff x="2185433" y="3758105"/>
            <a:chExt cx="2503842" cy="2050442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185433" y="3758105"/>
              <a:ext cx="1200491" cy="1483356"/>
            </a:xfrm>
            <a:custGeom>
              <a:avLst/>
              <a:gdLst>
                <a:gd name="T0" fmla="*/ 284 w 807"/>
                <a:gd name="T1" fmla="*/ 0 h 998"/>
                <a:gd name="T2" fmla="*/ 24 w 807"/>
                <a:gd name="T3" fmla="*/ 454 h 998"/>
                <a:gd name="T4" fmla="*/ 0 w 807"/>
                <a:gd name="T5" fmla="*/ 545 h 998"/>
                <a:gd name="T6" fmla="*/ 24 w 807"/>
                <a:gd name="T7" fmla="*/ 636 h 998"/>
                <a:gd name="T8" fmla="*/ 233 w 807"/>
                <a:gd name="T9" fmla="*/ 998 h 998"/>
                <a:gd name="T10" fmla="*/ 807 w 807"/>
                <a:gd name="T11" fmla="*/ 0 h 998"/>
                <a:gd name="T12" fmla="*/ 284 w 807"/>
                <a:gd name="T13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998">
                  <a:moveTo>
                    <a:pt x="284" y="0"/>
                  </a:moveTo>
                  <a:cubicBezTo>
                    <a:pt x="246" y="66"/>
                    <a:pt x="24" y="454"/>
                    <a:pt x="24" y="454"/>
                  </a:cubicBezTo>
                  <a:cubicBezTo>
                    <a:pt x="9" y="481"/>
                    <a:pt x="0" y="512"/>
                    <a:pt x="0" y="545"/>
                  </a:cubicBezTo>
                  <a:cubicBezTo>
                    <a:pt x="0" y="578"/>
                    <a:pt x="9" y="609"/>
                    <a:pt x="24" y="636"/>
                  </a:cubicBezTo>
                  <a:cubicBezTo>
                    <a:pt x="233" y="998"/>
                    <a:pt x="233" y="998"/>
                    <a:pt x="233" y="998"/>
                  </a:cubicBezTo>
                  <a:cubicBezTo>
                    <a:pt x="233" y="998"/>
                    <a:pt x="667" y="242"/>
                    <a:pt x="807" y="0"/>
                  </a:cubicBezTo>
                  <a:lnTo>
                    <a:pt x="28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85433" y="4323838"/>
              <a:ext cx="2503842" cy="1484709"/>
            </a:xfrm>
            <a:custGeom>
              <a:avLst/>
              <a:gdLst>
                <a:gd name="T0" fmla="*/ 785 w 1684"/>
                <a:gd name="T1" fmla="*/ 999 h 999"/>
                <a:gd name="T2" fmla="*/ 884 w 1684"/>
                <a:gd name="T3" fmla="*/ 726 h 999"/>
                <a:gd name="T4" fmla="*/ 865 w 1684"/>
                <a:gd name="T5" fmla="*/ 726 h 999"/>
                <a:gd name="T6" fmla="*/ 381 w 1684"/>
                <a:gd name="T7" fmla="*/ 726 h 999"/>
                <a:gd name="T8" fmla="*/ 290 w 1684"/>
                <a:gd name="T9" fmla="*/ 702 h 999"/>
                <a:gd name="T10" fmla="*/ 224 w 1684"/>
                <a:gd name="T11" fmla="*/ 636 h 999"/>
                <a:gd name="T12" fmla="*/ 0 w 1684"/>
                <a:gd name="T13" fmla="*/ 246 h 999"/>
                <a:gd name="T14" fmla="*/ 102 w 1684"/>
                <a:gd name="T15" fmla="*/ 273 h 999"/>
                <a:gd name="T16" fmla="*/ 865 w 1684"/>
                <a:gd name="T17" fmla="*/ 273 h 999"/>
                <a:gd name="T18" fmla="*/ 884 w 1684"/>
                <a:gd name="T19" fmla="*/ 273 h 999"/>
                <a:gd name="T20" fmla="*/ 785 w 1684"/>
                <a:gd name="T21" fmla="*/ 0 h 999"/>
                <a:gd name="T22" fmla="*/ 1683 w 1684"/>
                <a:gd name="T23" fmla="*/ 500 h 999"/>
                <a:gd name="T24" fmla="*/ 1684 w 1684"/>
                <a:gd name="T25" fmla="*/ 500 h 999"/>
                <a:gd name="T26" fmla="*/ 785 w 1684"/>
                <a:gd name="T27" fmla="*/ 99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4" h="999">
                  <a:moveTo>
                    <a:pt x="785" y="999"/>
                  </a:moveTo>
                  <a:cubicBezTo>
                    <a:pt x="884" y="726"/>
                    <a:pt x="884" y="726"/>
                    <a:pt x="884" y="726"/>
                  </a:cubicBezTo>
                  <a:cubicBezTo>
                    <a:pt x="865" y="726"/>
                    <a:pt x="865" y="726"/>
                    <a:pt x="865" y="726"/>
                  </a:cubicBezTo>
                  <a:cubicBezTo>
                    <a:pt x="381" y="726"/>
                    <a:pt x="381" y="726"/>
                    <a:pt x="381" y="726"/>
                  </a:cubicBezTo>
                  <a:cubicBezTo>
                    <a:pt x="350" y="726"/>
                    <a:pt x="319" y="719"/>
                    <a:pt x="290" y="702"/>
                  </a:cubicBezTo>
                  <a:cubicBezTo>
                    <a:pt x="262" y="686"/>
                    <a:pt x="240" y="662"/>
                    <a:pt x="224" y="63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39" y="273"/>
                    <a:pt x="102" y="273"/>
                  </a:cubicBezTo>
                  <a:cubicBezTo>
                    <a:pt x="165" y="273"/>
                    <a:pt x="865" y="273"/>
                    <a:pt x="865" y="273"/>
                  </a:cubicBezTo>
                  <a:cubicBezTo>
                    <a:pt x="884" y="273"/>
                    <a:pt x="884" y="273"/>
                    <a:pt x="884" y="273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1015" y="200"/>
                    <a:pt x="1385" y="389"/>
                    <a:pt x="1683" y="500"/>
                  </a:cubicBezTo>
                  <a:cubicBezTo>
                    <a:pt x="1683" y="500"/>
                    <a:pt x="1683" y="500"/>
                    <a:pt x="1684" y="500"/>
                  </a:cubicBezTo>
                  <a:cubicBezTo>
                    <a:pt x="1385" y="610"/>
                    <a:pt x="1015" y="799"/>
                    <a:pt x="785" y="999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50000"/>
                  </a:schemeClr>
                </a:gs>
                <a:gs pos="0">
                  <a:schemeClr val="tx2">
                    <a:lumMod val="20000"/>
                    <a:lumOff val="80000"/>
                  </a:schemeClr>
                </a:gs>
                <a:gs pos="55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1 Proceso alternativo"/>
          <p:cNvSpPr/>
          <p:nvPr/>
        </p:nvSpPr>
        <p:spPr bwMode="auto">
          <a:xfrm>
            <a:off x="4992689" y="700336"/>
            <a:ext cx="7987975" cy="1177731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/>
          <a:p>
            <a:pPr algn="r" defTabSz="914400">
              <a:defRPr/>
            </a:pPr>
            <a:r>
              <a:rPr lang="es-E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Gobierno está para conseguir resultados para la población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eaLnBrk="0" hangingPunct="0">
              <a:defRPr/>
            </a:pPr>
            <a:endParaRPr lang="en-US" sz="384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45816" y="2860576"/>
            <a:ext cx="6048672" cy="2664296"/>
          </a:xfrm>
          <a:prstGeom prst="roundRect">
            <a:avLst/>
          </a:prstGeom>
          <a:gradFill flip="none" rotWithShape="1">
            <a:gsLst>
              <a:gs pos="100000">
                <a:schemeClr val="accent6">
                  <a:lumMod val="50000"/>
                </a:schemeClr>
              </a:gs>
              <a:gs pos="0">
                <a:srgbClr val="008000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redondeado 7"/>
          <p:cNvSpPr/>
          <p:nvPr/>
        </p:nvSpPr>
        <p:spPr>
          <a:xfrm>
            <a:off x="6070352" y="5861257"/>
            <a:ext cx="5760640" cy="2664296"/>
          </a:xfrm>
          <a:prstGeom prst="roundRect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rgbClr val="008000"/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6214369" y="6155116"/>
            <a:ext cx="5544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lo tanto el objetivo central de cualquier  gobierno es  </a:t>
            </a:r>
            <a:r>
              <a:rPr lang="es-ES" sz="3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dar resultados</a:t>
            </a:r>
            <a:r>
              <a:rPr lang="es-ES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3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 hacer o entregar muchas cosas…</a:t>
            </a:r>
            <a:endParaRPr lang="es-MX" sz="3200" dirty="0">
              <a:solidFill>
                <a:srgbClr val="FFC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43364" y="2943687"/>
            <a:ext cx="5453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Gobierno cobra impuestos para poner en marcha programas/estrategias/acciones que buscan </a:t>
            </a:r>
            <a:r>
              <a:rPr lang="es-ES" sz="3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mejorar la situación de la población</a:t>
            </a:r>
            <a:endParaRPr lang="es-MX" sz="3200" b="1" dirty="0">
              <a:solidFill>
                <a:srgbClr val="FFC000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730445" y="987907"/>
            <a:ext cx="1555931" cy="648533"/>
            <a:chOff x="2205656" y="936478"/>
            <a:chExt cx="1555931" cy="648533"/>
          </a:xfrm>
        </p:grpSpPr>
        <p:grpSp>
          <p:nvGrpSpPr>
            <p:cNvPr id="22" name="Grupo 21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25" name="Cheurón 24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heurón 25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urón 26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CuadroTexto 22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425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ángulo redondeado 71"/>
          <p:cNvSpPr/>
          <p:nvPr/>
        </p:nvSpPr>
        <p:spPr>
          <a:xfrm>
            <a:off x="2757984" y="3148608"/>
            <a:ext cx="9137787" cy="29176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2909229" y="3148608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</a:rPr>
              <a:t>La teoría del cambio es el conjunto de ideas y etapas que los responsables del programa proponen seguir para resolver un problema público.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162493" y="987907"/>
            <a:ext cx="1555931" cy="648533"/>
            <a:chOff x="2205656" y="936478"/>
            <a:chExt cx="1555931" cy="648533"/>
          </a:xfrm>
        </p:grpSpPr>
        <p:grpSp>
          <p:nvGrpSpPr>
            <p:cNvPr id="11" name="Grupo 10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14" name="Cheurón 13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heurón 14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urón 15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CuadroTexto 11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17" name="1 Proceso alternativo"/>
          <p:cNvSpPr/>
          <p:nvPr/>
        </p:nvSpPr>
        <p:spPr bwMode="auto">
          <a:xfrm>
            <a:off x="4923137" y="962765"/>
            <a:ext cx="7987975" cy="1177731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/>
          <a:p>
            <a:pPr algn="r" defTabSz="914400">
              <a:defRPr/>
            </a:pPr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¿Qué es la teoría del cambio?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eaLnBrk="0" hangingPunct="0">
              <a:defRPr/>
            </a:pPr>
            <a:endParaRPr lang="en-US" sz="384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14"/>
          <p:cNvSpPr/>
          <p:nvPr/>
        </p:nvSpPr>
        <p:spPr>
          <a:xfrm rot="2700000">
            <a:off x="1342770" y="3234991"/>
            <a:ext cx="815816" cy="815816"/>
          </a:xfrm>
          <a:prstGeom prst="roundRect">
            <a:avLst/>
          </a:prstGeom>
          <a:solidFill>
            <a:srgbClr val="4CC87F"/>
          </a:solidFill>
          <a:ln w="25400" cap="flat" cmpd="sng" algn="ctr">
            <a:noFill/>
            <a:prstDash val="solid"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ounded Rectangle 21"/>
          <p:cNvSpPr/>
          <p:nvPr/>
        </p:nvSpPr>
        <p:spPr>
          <a:xfrm rot="3564405">
            <a:off x="1368055" y="3478115"/>
            <a:ext cx="815816" cy="81581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Freeform 31"/>
          <p:cNvSpPr>
            <a:spLocks noEditPoints="1"/>
          </p:cNvSpPr>
          <p:nvPr/>
        </p:nvSpPr>
        <p:spPr bwMode="auto">
          <a:xfrm>
            <a:off x="1608781" y="3740431"/>
            <a:ext cx="357569" cy="336974"/>
          </a:xfrm>
          <a:custGeom>
            <a:avLst/>
            <a:gdLst>
              <a:gd name="T0" fmla="*/ 1124 w 3749"/>
              <a:gd name="T1" fmla="*/ 1845 h 3535"/>
              <a:gd name="T2" fmla="*/ 1065 w 3749"/>
              <a:gd name="T3" fmla="*/ 1868 h 3535"/>
              <a:gd name="T4" fmla="*/ 985 w 3749"/>
              <a:gd name="T5" fmla="*/ 1934 h 3535"/>
              <a:gd name="T6" fmla="*/ 903 w 3749"/>
              <a:gd name="T7" fmla="*/ 2022 h 3535"/>
              <a:gd name="T8" fmla="*/ 826 w 3749"/>
              <a:gd name="T9" fmla="*/ 1979 h 3535"/>
              <a:gd name="T10" fmla="*/ 826 w 3749"/>
              <a:gd name="T11" fmla="*/ 1888 h 3535"/>
              <a:gd name="T12" fmla="*/ 903 w 3749"/>
              <a:gd name="T13" fmla="*/ 1843 h 3535"/>
              <a:gd name="T14" fmla="*/ 2291 w 3749"/>
              <a:gd name="T15" fmla="*/ 1328 h 3535"/>
              <a:gd name="T16" fmla="*/ 2336 w 3749"/>
              <a:gd name="T17" fmla="*/ 1405 h 3535"/>
              <a:gd name="T18" fmla="*/ 2291 w 3749"/>
              <a:gd name="T19" fmla="*/ 1483 h 3535"/>
              <a:gd name="T20" fmla="*/ 880 w 3749"/>
              <a:gd name="T21" fmla="*/ 1492 h 3535"/>
              <a:gd name="T22" fmla="*/ 817 w 3749"/>
              <a:gd name="T23" fmla="*/ 1429 h 3535"/>
              <a:gd name="T24" fmla="*/ 840 w 3749"/>
              <a:gd name="T25" fmla="*/ 1342 h 3535"/>
              <a:gd name="T26" fmla="*/ 405 w 3749"/>
              <a:gd name="T27" fmla="*/ 1039 h 3535"/>
              <a:gd name="T28" fmla="*/ 239 w 3749"/>
              <a:gd name="T29" fmla="*/ 1228 h 3535"/>
              <a:gd name="T30" fmla="*/ 188 w 3749"/>
              <a:gd name="T31" fmla="*/ 1280 h 3535"/>
              <a:gd name="T32" fmla="*/ 183 w 3749"/>
              <a:gd name="T33" fmla="*/ 3283 h 3535"/>
              <a:gd name="T34" fmla="*/ 251 w 3749"/>
              <a:gd name="T35" fmla="*/ 3350 h 3535"/>
              <a:gd name="T36" fmla="*/ 1054 w 3749"/>
              <a:gd name="T37" fmla="*/ 2050 h 3535"/>
              <a:gd name="T38" fmla="*/ 1151 w 3749"/>
              <a:gd name="T39" fmla="*/ 1964 h 3535"/>
              <a:gd name="T40" fmla="*/ 2749 w 3749"/>
              <a:gd name="T41" fmla="*/ 1437 h 3535"/>
              <a:gd name="T42" fmla="*/ 2865 w 3749"/>
              <a:gd name="T43" fmla="*/ 1489 h 3535"/>
              <a:gd name="T44" fmla="*/ 2925 w 3749"/>
              <a:gd name="T45" fmla="*/ 1600 h 3535"/>
              <a:gd name="T46" fmla="*/ 3656 w 3749"/>
              <a:gd name="T47" fmla="*/ 1953 h 3535"/>
              <a:gd name="T48" fmla="*/ 3728 w 3749"/>
              <a:gd name="T49" fmla="*/ 1997 h 3535"/>
              <a:gd name="T50" fmla="*/ 3747 w 3749"/>
              <a:gd name="T51" fmla="*/ 2089 h 3535"/>
              <a:gd name="T52" fmla="*/ 3049 w 3749"/>
              <a:gd name="T53" fmla="*/ 3429 h 3535"/>
              <a:gd name="T54" fmla="*/ 2953 w 3749"/>
              <a:gd name="T55" fmla="*/ 3510 h 3535"/>
              <a:gd name="T56" fmla="*/ 212 w 3749"/>
              <a:gd name="T57" fmla="*/ 3535 h 3535"/>
              <a:gd name="T58" fmla="*/ 87 w 3749"/>
              <a:gd name="T59" fmla="*/ 3493 h 3535"/>
              <a:gd name="T60" fmla="*/ 10 w 3749"/>
              <a:gd name="T61" fmla="*/ 3388 h 3535"/>
              <a:gd name="T62" fmla="*/ 3 w 3749"/>
              <a:gd name="T63" fmla="*/ 1214 h 3535"/>
              <a:gd name="T64" fmla="*/ 76 w 3749"/>
              <a:gd name="T65" fmla="*/ 1090 h 3535"/>
              <a:gd name="T66" fmla="*/ 212 w 3749"/>
              <a:gd name="T67" fmla="*/ 1039 h 3535"/>
              <a:gd name="T68" fmla="*/ 2269 w 3749"/>
              <a:gd name="T69" fmla="*/ 795 h 3535"/>
              <a:gd name="T70" fmla="*/ 2332 w 3749"/>
              <a:gd name="T71" fmla="*/ 858 h 3535"/>
              <a:gd name="T72" fmla="*/ 2309 w 3749"/>
              <a:gd name="T73" fmla="*/ 945 h 3535"/>
              <a:gd name="T74" fmla="*/ 903 w 3749"/>
              <a:gd name="T75" fmla="*/ 972 h 3535"/>
              <a:gd name="T76" fmla="*/ 826 w 3749"/>
              <a:gd name="T77" fmla="*/ 927 h 3535"/>
              <a:gd name="T78" fmla="*/ 826 w 3749"/>
              <a:gd name="T79" fmla="*/ 836 h 3535"/>
              <a:gd name="T80" fmla="*/ 903 w 3749"/>
              <a:gd name="T81" fmla="*/ 792 h 3535"/>
              <a:gd name="T82" fmla="*/ 2166 w 3749"/>
              <a:gd name="T83" fmla="*/ 261 h 3535"/>
              <a:gd name="T84" fmla="*/ 2133 w 3749"/>
              <a:gd name="T85" fmla="*/ 12 h 3535"/>
              <a:gd name="T86" fmla="*/ 2617 w 3749"/>
              <a:gd name="T87" fmla="*/ 550 h 3535"/>
              <a:gd name="T88" fmla="*/ 2474 w 3749"/>
              <a:gd name="T89" fmla="*/ 680 h 3535"/>
              <a:gd name="T90" fmla="*/ 2438 w 3749"/>
              <a:gd name="T91" fmla="*/ 643 h 3535"/>
              <a:gd name="T92" fmla="*/ 2042 w 3749"/>
              <a:gd name="T93" fmla="*/ 621 h 3535"/>
              <a:gd name="T94" fmla="*/ 2021 w 3749"/>
              <a:gd name="T95" fmla="*/ 183 h 3535"/>
              <a:gd name="T96" fmla="*/ 1985 w 3749"/>
              <a:gd name="T97" fmla="*/ 146 h 3535"/>
              <a:gd name="T98" fmla="*/ 676 w 3749"/>
              <a:gd name="T99" fmla="*/ 164 h 3535"/>
              <a:gd name="T100" fmla="*/ 561 w 3749"/>
              <a:gd name="T101" fmla="*/ 2779 h 3535"/>
              <a:gd name="T102" fmla="*/ 540 w 3749"/>
              <a:gd name="T103" fmla="*/ 2761 h 3535"/>
              <a:gd name="T104" fmla="*/ 528 w 3749"/>
              <a:gd name="T105" fmla="*/ 2657 h 3535"/>
              <a:gd name="T106" fmla="*/ 527 w 3749"/>
              <a:gd name="T107" fmla="*/ 2383 h 3535"/>
              <a:gd name="T108" fmla="*/ 526 w 3749"/>
              <a:gd name="T109" fmla="*/ 2048 h 3535"/>
              <a:gd name="T110" fmla="*/ 526 w 3749"/>
              <a:gd name="T111" fmla="*/ 1677 h 3535"/>
              <a:gd name="T112" fmla="*/ 526 w 3749"/>
              <a:gd name="T113" fmla="*/ 1298 h 3535"/>
              <a:gd name="T114" fmla="*/ 527 w 3749"/>
              <a:gd name="T115" fmla="*/ 936 h 3535"/>
              <a:gd name="T116" fmla="*/ 527 w 3749"/>
              <a:gd name="T117" fmla="*/ 616 h 3535"/>
              <a:gd name="T118" fmla="*/ 528 w 3749"/>
              <a:gd name="T119" fmla="*/ 367 h 3535"/>
              <a:gd name="T120" fmla="*/ 528 w 3749"/>
              <a:gd name="T121" fmla="*/ 212 h 3535"/>
              <a:gd name="T122" fmla="*/ 531 w 3749"/>
              <a:gd name="T123" fmla="*/ 139 h 3535"/>
              <a:gd name="T124" fmla="*/ 605 w 3749"/>
              <a:gd name="T125" fmla="*/ 30 h 3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49" h="3535">
                <a:moveTo>
                  <a:pt x="903" y="1843"/>
                </a:moveTo>
                <a:lnTo>
                  <a:pt x="1133" y="1843"/>
                </a:lnTo>
                <a:lnTo>
                  <a:pt x="1131" y="1843"/>
                </a:lnTo>
                <a:lnTo>
                  <a:pt x="1124" y="1845"/>
                </a:lnTo>
                <a:lnTo>
                  <a:pt x="1112" y="1848"/>
                </a:lnTo>
                <a:lnTo>
                  <a:pt x="1100" y="1852"/>
                </a:lnTo>
                <a:lnTo>
                  <a:pt x="1082" y="1859"/>
                </a:lnTo>
                <a:lnTo>
                  <a:pt x="1065" y="1868"/>
                </a:lnTo>
                <a:lnTo>
                  <a:pt x="1046" y="1880"/>
                </a:lnTo>
                <a:lnTo>
                  <a:pt x="1025" y="1895"/>
                </a:lnTo>
                <a:lnTo>
                  <a:pt x="1005" y="1912"/>
                </a:lnTo>
                <a:lnTo>
                  <a:pt x="985" y="1934"/>
                </a:lnTo>
                <a:lnTo>
                  <a:pt x="967" y="1959"/>
                </a:lnTo>
                <a:lnTo>
                  <a:pt x="950" y="1989"/>
                </a:lnTo>
                <a:lnTo>
                  <a:pt x="936" y="2022"/>
                </a:lnTo>
                <a:lnTo>
                  <a:pt x="903" y="2022"/>
                </a:lnTo>
                <a:lnTo>
                  <a:pt x="880" y="2020"/>
                </a:lnTo>
                <a:lnTo>
                  <a:pt x="858" y="2011"/>
                </a:lnTo>
                <a:lnTo>
                  <a:pt x="840" y="1997"/>
                </a:lnTo>
                <a:lnTo>
                  <a:pt x="826" y="1979"/>
                </a:lnTo>
                <a:lnTo>
                  <a:pt x="817" y="1957"/>
                </a:lnTo>
                <a:lnTo>
                  <a:pt x="813" y="1933"/>
                </a:lnTo>
                <a:lnTo>
                  <a:pt x="817" y="1908"/>
                </a:lnTo>
                <a:lnTo>
                  <a:pt x="826" y="1888"/>
                </a:lnTo>
                <a:lnTo>
                  <a:pt x="840" y="1869"/>
                </a:lnTo>
                <a:lnTo>
                  <a:pt x="858" y="1856"/>
                </a:lnTo>
                <a:lnTo>
                  <a:pt x="880" y="1846"/>
                </a:lnTo>
                <a:lnTo>
                  <a:pt x="903" y="1843"/>
                </a:lnTo>
                <a:close/>
                <a:moveTo>
                  <a:pt x="903" y="1315"/>
                </a:moveTo>
                <a:lnTo>
                  <a:pt x="2245" y="1315"/>
                </a:lnTo>
                <a:lnTo>
                  <a:pt x="2269" y="1319"/>
                </a:lnTo>
                <a:lnTo>
                  <a:pt x="2291" y="1328"/>
                </a:lnTo>
                <a:lnTo>
                  <a:pt x="2309" y="1342"/>
                </a:lnTo>
                <a:lnTo>
                  <a:pt x="2323" y="1360"/>
                </a:lnTo>
                <a:lnTo>
                  <a:pt x="2332" y="1382"/>
                </a:lnTo>
                <a:lnTo>
                  <a:pt x="2336" y="1405"/>
                </a:lnTo>
                <a:lnTo>
                  <a:pt x="2332" y="1429"/>
                </a:lnTo>
                <a:lnTo>
                  <a:pt x="2323" y="1451"/>
                </a:lnTo>
                <a:lnTo>
                  <a:pt x="2309" y="1469"/>
                </a:lnTo>
                <a:lnTo>
                  <a:pt x="2291" y="1483"/>
                </a:lnTo>
                <a:lnTo>
                  <a:pt x="2269" y="1492"/>
                </a:lnTo>
                <a:lnTo>
                  <a:pt x="2245" y="1496"/>
                </a:lnTo>
                <a:lnTo>
                  <a:pt x="903" y="1496"/>
                </a:lnTo>
                <a:lnTo>
                  <a:pt x="880" y="1492"/>
                </a:lnTo>
                <a:lnTo>
                  <a:pt x="858" y="1483"/>
                </a:lnTo>
                <a:lnTo>
                  <a:pt x="840" y="1469"/>
                </a:lnTo>
                <a:lnTo>
                  <a:pt x="826" y="1451"/>
                </a:lnTo>
                <a:lnTo>
                  <a:pt x="817" y="1429"/>
                </a:lnTo>
                <a:lnTo>
                  <a:pt x="813" y="1405"/>
                </a:lnTo>
                <a:lnTo>
                  <a:pt x="817" y="1382"/>
                </a:lnTo>
                <a:lnTo>
                  <a:pt x="826" y="1360"/>
                </a:lnTo>
                <a:lnTo>
                  <a:pt x="840" y="1342"/>
                </a:lnTo>
                <a:lnTo>
                  <a:pt x="858" y="1328"/>
                </a:lnTo>
                <a:lnTo>
                  <a:pt x="880" y="1319"/>
                </a:lnTo>
                <a:lnTo>
                  <a:pt x="903" y="1315"/>
                </a:lnTo>
                <a:close/>
                <a:moveTo>
                  <a:pt x="405" y="1039"/>
                </a:moveTo>
                <a:lnTo>
                  <a:pt x="405" y="1221"/>
                </a:lnTo>
                <a:lnTo>
                  <a:pt x="276" y="1221"/>
                </a:lnTo>
                <a:lnTo>
                  <a:pt x="258" y="1222"/>
                </a:lnTo>
                <a:lnTo>
                  <a:pt x="239" y="1228"/>
                </a:lnTo>
                <a:lnTo>
                  <a:pt x="222" y="1237"/>
                </a:lnTo>
                <a:lnTo>
                  <a:pt x="208" y="1249"/>
                </a:lnTo>
                <a:lnTo>
                  <a:pt x="196" y="1264"/>
                </a:lnTo>
                <a:lnTo>
                  <a:pt x="188" y="1280"/>
                </a:lnTo>
                <a:lnTo>
                  <a:pt x="182" y="1298"/>
                </a:lnTo>
                <a:lnTo>
                  <a:pt x="180" y="1316"/>
                </a:lnTo>
                <a:lnTo>
                  <a:pt x="180" y="3258"/>
                </a:lnTo>
                <a:lnTo>
                  <a:pt x="183" y="3283"/>
                </a:lnTo>
                <a:lnTo>
                  <a:pt x="194" y="3306"/>
                </a:lnTo>
                <a:lnTo>
                  <a:pt x="208" y="3326"/>
                </a:lnTo>
                <a:lnTo>
                  <a:pt x="228" y="3341"/>
                </a:lnTo>
                <a:lnTo>
                  <a:pt x="251" y="3350"/>
                </a:lnTo>
                <a:lnTo>
                  <a:pt x="276" y="3353"/>
                </a:lnTo>
                <a:lnTo>
                  <a:pt x="409" y="3353"/>
                </a:lnTo>
                <a:lnTo>
                  <a:pt x="1037" y="2080"/>
                </a:lnTo>
                <a:lnTo>
                  <a:pt x="1054" y="2050"/>
                </a:lnTo>
                <a:lnTo>
                  <a:pt x="1074" y="2022"/>
                </a:lnTo>
                <a:lnTo>
                  <a:pt x="1098" y="1998"/>
                </a:lnTo>
                <a:lnTo>
                  <a:pt x="1124" y="1979"/>
                </a:lnTo>
                <a:lnTo>
                  <a:pt x="1151" y="1964"/>
                </a:lnTo>
                <a:lnTo>
                  <a:pt x="1181" y="1954"/>
                </a:lnTo>
                <a:lnTo>
                  <a:pt x="1211" y="1951"/>
                </a:lnTo>
                <a:lnTo>
                  <a:pt x="2748" y="1951"/>
                </a:lnTo>
                <a:lnTo>
                  <a:pt x="2749" y="1437"/>
                </a:lnTo>
                <a:lnTo>
                  <a:pt x="2781" y="1443"/>
                </a:lnTo>
                <a:lnTo>
                  <a:pt x="2812" y="1454"/>
                </a:lnTo>
                <a:lnTo>
                  <a:pt x="2840" y="1469"/>
                </a:lnTo>
                <a:lnTo>
                  <a:pt x="2865" y="1489"/>
                </a:lnTo>
                <a:lnTo>
                  <a:pt x="2887" y="1513"/>
                </a:lnTo>
                <a:lnTo>
                  <a:pt x="2904" y="1539"/>
                </a:lnTo>
                <a:lnTo>
                  <a:pt x="2917" y="1568"/>
                </a:lnTo>
                <a:lnTo>
                  <a:pt x="2925" y="1600"/>
                </a:lnTo>
                <a:lnTo>
                  <a:pt x="2929" y="1634"/>
                </a:lnTo>
                <a:lnTo>
                  <a:pt x="2929" y="1951"/>
                </a:lnTo>
                <a:lnTo>
                  <a:pt x="3633" y="1951"/>
                </a:lnTo>
                <a:lnTo>
                  <a:pt x="3656" y="1953"/>
                </a:lnTo>
                <a:lnTo>
                  <a:pt x="3677" y="1959"/>
                </a:lnTo>
                <a:lnTo>
                  <a:pt x="3696" y="1968"/>
                </a:lnTo>
                <a:lnTo>
                  <a:pt x="3714" y="1981"/>
                </a:lnTo>
                <a:lnTo>
                  <a:pt x="3728" y="1997"/>
                </a:lnTo>
                <a:lnTo>
                  <a:pt x="3739" y="2016"/>
                </a:lnTo>
                <a:lnTo>
                  <a:pt x="3747" y="2038"/>
                </a:lnTo>
                <a:lnTo>
                  <a:pt x="3749" y="2062"/>
                </a:lnTo>
                <a:lnTo>
                  <a:pt x="3747" y="2089"/>
                </a:lnTo>
                <a:lnTo>
                  <a:pt x="3740" y="2116"/>
                </a:lnTo>
                <a:lnTo>
                  <a:pt x="3726" y="2148"/>
                </a:lnTo>
                <a:lnTo>
                  <a:pt x="3064" y="3405"/>
                </a:lnTo>
                <a:lnTo>
                  <a:pt x="3049" y="3429"/>
                </a:lnTo>
                <a:lnTo>
                  <a:pt x="3030" y="3452"/>
                </a:lnTo>
                <a:lnTo>
                  <a:pt x="3006" y="3474"/>
                </a:lnTo>
                <a:lnTo>
                  <a:pt x="2980" y="3493"/>
                </a:lnTo>
                <a:lnTo>
                  <a:pt x="2953" y="3510"/>
                </a:lnTo>
                <a:lnTo>
                  <a:pt x="2924" y="3522"/>
                </a:lnTo>
                <a:lnTo>
                  <a:pt x="2896" y="3531"/>
                </a:lnTo>
                <a:lnTo>
                  <a:pt x="2868" y="3534"/>
                </a:lnTo>
                <a:lnTo>
                  <a:pt x="212" y="3535"/>
                </a:lnTo>
                <a:lnTo>
                  <a:pt x="179" y="3531"/>
                </a:lnTo>
                <a:lnTo>
                  <a:pt x="145" y="3525"/>
                </a:lnTo>
                <a:lnTo>
                  <a:pt x="116" y="3512"/>
                </a:lnTo>
                <a:lnTo>
                  <a:pt x="87" y="3493"/>
                </a:lnTo>
                <a:lnTo>
                  <a:pt x="62" y="3473"/>
                </a:lnTo>
                <a:lnTo>
                  <a:pt x="40" y="3446"/>
                </a:lnTo>
                <a:lnTo>
                  <a:pt x="23" y="3419"/>
                </a:lnTo>
                <a:lnTo>
                  <a:pt x="10" y="3388"/>
                </a:lnTo>
                <a:lnTo>
                  <a:pt x="2" y="3356"/>
                </a:lnTo>
                <a:lnTo>
                  <a:pt x="0" y="3322"/>
                </a:lnTo>
                <a:lnTo>
                  <a:pt x="0" y="1252"/>
                </a:lnTo>
                <a:lnTo>
                  <a:pt x="3" y="1214"/>
                </a:lnTo>
                <a:lnTo>
                  <a:pt x="14" y="1179"/>
                </a:lnTo>
                <a:lnTo>
                  <a:pt x="30" y="1145"/>
                </a:lnTo>
                <a:lnTo>
                  <a:pt x="50" y="1115"/>
                </a:lnTo>
                <a:lnTo>
                  <a:pt x="76" y="1090"/>
                </a:lnTo>
                <a:lnTo>
                  <a:pt x="105" y="1069"/>
                </a:lnTo>
                <a:lnTo>
                  <a:pt x="137" y="1053"/>
                </a:lnTo>
                <a:lnTo>
                  <a:pt x="174" y="1043"/>
                </a:lnTo>
                <a:lnTo>
                  <a:pt x="212" y="1039"/>
                </a:lnTo>
                <a:lnTo>
                  <a:pt x="405" y="1039"/>
                </a:lnTo>
                <a:close/>
                <a:moveTo>
                  <a:pt x="903" y="792"/>
                </a:moveTo>
                <a:lnTo>
                  <a:pt x="2245" y="792"/>
                </a:lnTo>
                <a:lnTo>
                  <a:pt x="2269" y="795"/>
                </a:lnTo>
                <a:lnTo>
                  <a:pt x="2291" y="804"/>
                </a:lnTo>
                <a:lnTo>
                  <a:pt x="2309" y="818"/>
                </a:lnTo>
                <a:lnTo>
                  <a:pt x="2323" y="836"/>
                </a:lnTo>
                <a:lnTo>
                  <a:pt x="2332" y="858"/>
                </a:lnTo>
                <a:lnTo>
                  <a:pt x="2336" y="882"/>
                </a:lnTo>
                <a:lnTo>
                  <a:pt x="2332" y="906"/>
                </a:lnTo>
                <a:lnTo>
                  <a:pt x="2323" y="927"/>
                </a:lnTo>
                <a:lnTo>
                  <a:pt x="2309" y="945"/>
                </a:lnTo>
                <a:lnTo>
                  <a:pt x="2291" y="959"/>
                </a:lnTo>
                <a:lnTo>
                  <a:pt x="2269" y="968"/>
                </a:lnTo>
                <a:lnTo>
                  <a:pt x="2245" y="972"/>
                </a:lnTo>
                <a:lnTo>
                  <a:pt x="903" y="972"/>
                </a:lnTo>
                <a:lnTo>
                  <a:pt x="880" y="968"/>
                </a:lnTo>
                <a:lnTo>
                  <a:pt x="858" y="959"/>
                </a:lnTo>
                <a:lnTo>
                  <a:pt x="840" y="945"/>
                </a:lnTo>
                <a:lnTo>
                  <a:pt x="826" y="927"/>
                </a:lnTo>
                <a:lnTo>
                  <a:pt x="817" y="906"/>
                </a:lnTo>
                <a:lnTo>
                  <a:pt x="813" y="882"/>
                </a:lnTo>
                <a:lnTo>
                  <a:pt x="817" y="858"/>
                </a:lnTo>
                <a:lnTo>
                  <a:pt x="826" y="836"/>
                </a:lnTo>
                <a:lnTo>
                  <a:pt x="840" y="818"/>
                </a:lnTo>
                <a:lnTo>
                  <a:pt x="858" y="804"/>
                </a:lnTo>
                <a:lnTo>
                  <a:pt x="880" y="795"/>
                </a:lnTo>
                <a:lnTo>
                  <a:pt x="903" y="792"/>
                </a:lnTo>
                <a:close/>
                <a:moveTo>
                  <a:pt x="2166" y="261"/>
                </a:moveTo>
                <a:lnTo>
                  <a:pt x="2166" y="497"/>
                </a:lnTo>
                <a:lnTo>
                  <a:pt x="2383" y="497"/>
                </a:lnTo>
                <a:lnTo>
                  <a:pt x="2166" y="261"/>
                </a:lnTo>
                <a:close/>
                <a:moveTo>
                  <a:pt x="702" y="0"/>
                </a:moveTo>
                <a:lnTo>
                  <a:pt x="2090" y="0"/>
                </a:lnTo>
                <a:lnTo>
                  <a:pt x="2112" y="4"/>
                </a:lnTo>
                <a:lnTo>
                  <a:pt x="2133" y="12"/>
                </a:lnTo>
                <a:lnTo>
                  <a:pt x="2149" y="26"/>
                </a:lnTo>
                <a:lnTo>
                  <a:pt x="2598" y="515"/>
                </a:lnTo>
                <a:lnTo>
                  <a:pt x="2609" y="531"/>
                </a:lnTo>
                <a:lnTo>
                  <a:pt x="2617" y="550"/>
                </a:lnTo>
                <a:lnTo>
                  <a:pt x="2620" y="569"/>
                </a:lnTo>
                <a:lnTo>
                  <a:pt x="2620" y="1838"/>
                </a:lnTo>
                <a:lnTo>
                  <a:pt x="2474" y="1838"/>
                </a:lnTo>
                <a:lnTo>
                  <a:pt x="2474" y="680"/>
                </a:lnTo>
                <a:lnTo>
                  <a:pt x="2471" y="665"/>
                </a:lnTo>
                <a:lnTo>
                  <a:pt x="2463" y="653"/>
                </a:lnTo>
                <a:lnTo>
                  <a:pt x="2451" y="645"/>
                </a:lnTo>
                <a:lnTo>
                  <a:pt x="2438" y="643"/>
                </a:lnTo>
                <a:lnTo>
                  <a:pt x="2094" y="643"/>
                </a:lnTo>
                <a:lnTo>
                  <a:pt x="2074" y="641"/>
                </a:lnTo>
                <a:lnTo>
                  <a:pt x="2057" y="633"/>
                </a:lnTo>
                <a:lnTo>
                  <a:pt x="2042" y="621"/>
                </a:lnTo>
                <a:lnTo>
                  <a:pt x="2031" y="606"/>
                </a:lnTo>
                <a:lnTo>
                  <a:pt x="2023" y="589"/>
                </a:lnTo>
                <a:lnTo>
                  <a:pt x="2021" y="569"/>
                </a:lnTo>
                <a:lnTo>
                  <a:pt x="2021" y="183"/>
                </a:lnTo>
                <a:lnTo>
                  <a:pt x="2018" y="168"/>
                </a:lnTo>
                <a:lnTo>
                  <a:pt x="2010" y="157"/>
                </a:lnTo>
                <a:lnTo>
                  <a:pt x="1999" y="150"/>
                </a:lnTo>
                <a:lnTo>
                  <a:pt x="1985" y="146"/>
                </a:lnTo>
                <a:lnTo>
                  <a:pt x="702" y="146"/>
                </a:lnTo>
                <a:lnTo>
                  <a:pt x="691" y="149"/>
                </a:lnTo>
                <a:lnTo>
                  <a:pt x="683" y="154"/>
                </a:lnTo>
                <a:lnTo>
                  <a:pt x="676" y="164"/>
                </a:lnTo>
                <a:lnTo>
                  <a:pt x="675" y="174"/>
                </a:lnTo>
                <a:lnTo>
                  <a:pt x="675" y="2552"/>
                </a:lnTo>
                <a:lnTo>
                  <a:pt x="562" y="2779"/>
                </a:lnTo>
                <a:lnTo>
                  <a:pt x="561" y="2779"/>
                </a:lnTo>
                <a:lnTo>
                  <a:pt x="558" y="2777"/>
                </a:lnTo>
                <a:lnTo>
                  <a:pt x="552" y="2775"/>
                </a:lnTo>
                <a:lnTo>
                  <a:pt x="545" y="2769"/>
                </a:lnTo>
                <a:lnTo>
                  <a:pt x="540" y="2761"/>
                </a:lnTo>
                <a:lnTo>
                  <a:pt x="534" y="2750"/>
                </a:lnTo>
                <a:lnTo>
                  <a:pt x="530" y="2734"/>
                </a:lnTo>
                <a:lnTo>
                  <a:pt x="528" y="2712"/>
                </a:lnTo>
                <a:lnTo>
                  <a:pt x="528" y="2657"/>
                </a:lnTo>
                <a:lnTo>
                  <a:pt x="528" y="2596"/>
                </a:lnTo>
                <a:lnTo>
                  <a:pt x="527" y="2529"/>
                </a:lnTo>
                <a:lnTo>
                  <a:pt x="527" y="2458"/>
                </a:lnTo>
                <a:lnTo>
                  <a:pt x="527" y="2383"/>
                </a:lnTo>
                <a:lnTo>
                  <a:pt x="527" y="2304"/>
                </a:lnTo>
                <a:lnTo>
                  <a:pt x="526" y="2221"/>
                </a:lnTo>
                <a:lnTo>
                  <a:pt x="526" y="2136"/>
                </a:lnTo>
                <a:lnTo>
                  <a:pt x="526" y="2048"/>
                </a:lnTo>
                <a:lnTo>
                  <a:pt x="526" y="1958"/>
                </a:lnTo>
                <a:lnTo>
                  <a:pt x="526" y="1866"/>
                </a:lnTo>
                <a:lnTo>
                  <a:pt x="526" y="1773"/>
                </a:lnTo>
                <a:lnTo>
                  <a:pt x="526" y="1677"/>
                </a:lnTo>
                <a:lnTo>
                  <a:pt x="526" y="1583"/>
                </a:lnTo>
                <a:lnTo>
                  <a:pt x="526" y="1488"/>
                </a:lnTo>
                <a:lnTo>
                  <a:pt x="526" y="1392"/>
                </a:lnTo>
                <a:lnTo>
                  <a:pt x="526" y="1298"/>
                </a:lnTo>
                <a:lnTo>
                  <a:pt x="526" y="1205"/>
                </a:lnTo>
                <a:lnTo>
                  <a:pt x="527" y="1114"/>
                </a:lnTo>
                <a:lnTo>
                  <a:pt x="527" y="1023"/>
                </a:lnTo>
                <a:lnTo>
                  <a:pt x="527" y="936"/>
                </a:lnTo>
                <a:lnTo>
                  <a:pt x="527" y="851"/>
                </a:lnTo>
                <a:lnTo>
                  <a:pt x="527" y="769"/>
                </a:lnTo>
                <a:lnTo>
                  <a:pt x="527" y="691"/>
                </a:lnTo>
                <a:lnTo>
                  <a:pt x="527" y="616"/>
                </a:lnTo>
                <a:lnTo>
                  <a:pt x="527" y="548"/>
                </a:lnTo>
                <a:lnTo>
                  <a:pt x="528" y="482"/>
                </a:lnTo>
                <a:lnTo>
                  <a:pt x="528" y="421"/>
                </a:lnTo>
                <a:lnTo>
                  <a:pt x="528" y="367"/>
                </a:lnTo>
                <a:lnTo>
                  <a:pt x="528" y="319"/>
                </a:lnTo>
                <a:lnTo>
                  <a:pt x="528" y="276"/>
                </a:lnTo>
                <a:lnTo>
                  <a:pt x="528" y="241"/>
                </a:lnTo>
                <a:lnTo>
                  <a:pt x="528" y="212"/>
                </a:lnTo>
                <a:lnTo>
                  <a:pt x="528" y="191"/>
                </a:lnTo>
                <a:lnTo>
                  <a:pt x="528" y="179"/>
                </a:lnTo>
                <a:lnTo>
                  <a:pt x="528" y="174"/>
                </a:lnTo>
                <a:lnTo>
                  <a:pt x="531" y="139"/>
                </a:lnTo>
                <a:lnTo>
                  <a:pt x="542" y="106"/>
                </a:lnTo>
                <a:lnTo>
                  <a:pt x="558" y="77"/>
                </a:lnTo>
                <a:lnTo>
                  <a:pt x="580" y="51"/>
                </a:lnTo>
                <a:lnTo>
                  <a:pt x="605" y="30"/>
                </a:lnTo>
                <a:lnTo>
                  <a:pt x="635" y="14"/>
                </a:lnTo>
                <a:lnTo>
                  <a:pt x="667" y="4"/>
                </a:lnTo>
                <a:lnTo>
                  <a:pt x="702" y="0"/>
                </a:lnTo>
                <a:close/>
              </a:path>
            </a:pathLst>
          </a:custGeom>
          <a:solidFill>
            <a:srgbClr val="4CC87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" name="Group 114"/>
          <p:cNvGrpSpPr/>
          <p:nvPr/>
        </p:nvGrpSpPr>
        <p:grpSpPr>
          <a:xfrm rot="5239222">
            <a:off x="2468855" y="3534929"/>
            <a:ext cx="212687" cy="167733"/>
            <a:chOff x="1924699" y="2309895"/>
            <a:chExt cx="423800" cy="334225"/>
          </a:xfrm>
          <a:solidFill>
            <a:sysClr val="window" lastClr="FFFFFF">
              <a:lumMod val="50000"/>
            </a:sysClr>
          </a:solidFill>
        </p:grpSpPr>
        <p:sp>
          <p:nvSpPr>
            <p:cNvPr id="62" name="Oval 115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3" name="Group 116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70" name="Oval 123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" name="Oval 124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Group 117"/>
            <p:cNvGrpSpPr/>
            <p:nvPr/>
          </p:nvGrpSpPr>
          <p:grpSpPr>
            <a:xfrm>
              <a:off x="1958702" y="2532712"/>
              <a:ext cx="355826" cy="50983"/>
              <a:chOff x="5870574" y="3397250"/>
              <a:chExt cx="1595438" cy="228600"/>
            </a:xfrm>
            <a:grpFill/>
          </p:grpSpPr>
          <p:sp>
            <p:nvSpPr>
              <p:cNvPr id="68" name="Oval 121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9" name="Oval 122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Group 118"/>
            <p:cNvGrpSpPr/>
            <p:nvPr/>
          </p:nvGrpSpPr>
          <p:grpSpPr>
            <a:xfrm>
              <a:off x="1924699" y="2610131"/>
              <a:ext cx="423800" cy="33989"/>
              <a:chOff x="5718174" y="3708400"/>
              <a:chExt cx="1900238" cy="152400"/>
            </a:xfrm>
            <a:grpFill/>
          </p:grpSpPr>
          <p:sp>
            <p:nvSpPr>
              <p:cNvPr id="66" name="Oval 119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7" name="Oval 120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9" name="Freeform 9"/>
          <p:cNvSpPr>
            <a:spLocks noEditPoints="1"/>
          </p:cNvSpPr>
          <p:nvPr/>
        </p:nvSpPr>
        <p:spPr bwMode="auto">
          <a:xfrm>
            <a:off x="4826098" y="7020716"/>
            <a:ext cx="1076325" cy="1076325"/>
          </a:xfrm>
          <a:custGeom>
            <a:avLst/>
            <a:gdLst>
              <a:gd name="T0" fmla="*/ 343 w 344"/>
              <a:gd name="T1" fmla="*/ 153 h 344"/>
              <a:gd name="T2" fmla="*/ 332 w 344"/>
              <a:gd name="T3" fmla="*/ 144 h 344"/>
              <a:gd name="T4" fmla="*/ 296 w 344"/>
              <a:gd name="T5" fmla="*/ 121 h 344"/>
              <a:gd name="T6" fmla="*/ 306 w 344"/>
              <a:gd name="T7" fmla="*/ 78 h 344"/>
              <a:gd name="T8" fmla="*/ 307 w 344"/>
              <a:gd name="T9" fmla="*/ 65 h 344"/>
              <a:gd name="T10" fmla="*/ 280 w 344"/>
              <a:gd name="T11" fmla="*/ 38 h 344"/>
              <a:gd name="T12" fmla="*/ 267 w 344"/>
              <a:gd name="T13" fmla="*/ 39 h 344"/>
              <a:gd name="T14" fmla="*/ 224 w 344"/>
              <a:gd name="T15" fmla="*/ 49 h 344"/>
              <a:gd name="T16" fmla="*/ 200 w 344"/>
              <a:gd name="T17" fmla="*/ 11 h 344"/>
              <a:gd name="T18" fmla="*/ 192 w 344"/>
              <a:gd name="T19" fmla="*/ 1 h 344"/>
              <a:gd name="T20" fmla="*/ 153 w 344"/>
              <a:gd name="T21" fmla="*/ 1 h 344"/>
              <a:gd name="T22" fmla="*/ 145 w 344"/>
              <a:gd name="T23" fmla="*/ 11 h 344"/>
              <a:gd name="T24" fmla="*/ 121 w 344"/>
              <a:gd name="T25" fmla="*/ 48 h 344"/>
              <a:gd name="T26" fmla="*/ 79 w 344"/>
              <a:gd name="T27" fmla="*/ 38 h 344"/>
              <a:gd name="T28" fmla="*/ 66 w 344"/>
              <a:gd name="T29" fmla="*/ 37 h 344"/>
              <a:gd name="T30" fmla="*/ 38 w 344"/>
              <a:gd name="T31" fmla="*/ 64 h 344"/>
              <a:gd name="T32" fmla="*/ 39 w 344"/>
              <a:gd name="T33" fmla="*/ 77 h 344"/>
              <a:gd name="T34" fmla="*/ 49 w 344"/>
              <a:gd name="T35" fmla="*/ 120 h 344"/>
              <a:gd name="T36" fmla="*/ 11 w 344"/>
              <a:gd name="T37" fmla="*/ 144 h 344"/>
              <a:gd name="T38" fmla="*/ 1 w 344"/>
              <a:gd name="T39" fmla="*/ 152 h 344"/>
              <a:gd name="T40" fmla="*/ 1 w 344"/>
              <a:gd name="T41" fmla="*/ 191 h 344"/>
              <a:gd name="T42" fmla="*/ 13 w 344"/>
              <a:gd name="T43" fmla="*/ 200 h 344"/>
              <a:gd name="T44" fmla="*/ 48 w 344"/>
              <a:gd name="T45" fmla="*/ 223 h 344"/>
              <a:gd name="T46" fmla="*/ 38 w 344"/>
              <a:gd name="T47" fmla="*/ 266 h 344"/>
              <a:gd name="T48" fmla="*/ 37 w 344"/>
              <a:gd name="T49" fmla="*/ 279 h 344"/>
              <a:gd name="T50" fmla="*/ 64 w 344"/>
              <a:gd name="T51" fmla="*/ 306 h 344"/>
              <a:gd name="T52" fmla="*/ 77 w 344"/>
              <a:gd name="T53" fmla="*/ 305 h 344"/>
              <a:gd name="T54" fmla="*/ 120 w 344"/>
              <a:gd name="T55" fmla="*/ 295 h 344"/>
              <a:gd name="T56" fmla="*/ 144 w 344"/>
              <a:gd name="T57" fmla="*/ 333 h 344"/>
              <a:gd name="T58" fmla="*/ 152 w 344"/>
              <a:gd name="T59" fmla="*/ 343 h 344"/>
              <a:gd name="T60" fmla="*/ 172 w 344"/>
              <a:gd name="T61" fmla="*/ 344 h 344"/>
              <a:gd name="T62" fmla="*/ 191 w 344"/>
              <a:gd name="T63" fmla="*/ 343 h 344"/>
              <a:gd name="T64" fmla="*/ 199 w 344"/>
              <a:gd name="T65" fmla="*/ 333 h 344"/>
              <a:gd name="T66" fmla="*/ 223 w 344"/>
              <a:gd name="T67" fmla="*/ 296 h 344"/>
              <a:gd name="T68" fmla="*/ 265 w 344"/>
              <a:gd name="T69" fmla="*/ 306 h 344"/>
              <a:gd name="T70" fmla="*/ 278 w 344"/>
              <a:gd name="T71" fmla="*/ 307 h 344"/>
              <a:gd name="T72" fmla="*/ 306 w 344"/>
              <a:gd name="T73" fmla="*/ 280 h 344"/>
              <a:gd name="T74" fmla="*/ 305 w 344"/>
              <a:gd name="T75" fmla="*/ 267 h 344"/>
              <a:gd name="T76" fmla="*/ 295 w 344"/>
              <a:gd name="T77" fmla="*/ 224 h 344"/>
              <a:gd name="T78" fmla="*/ 331 w 344"/>
              <a:gd name="T79" fmla="*/ 200 h 344"/>
              <a:gd name="T80" fmla="*/ 333 w 344"/>
              <a:gd name="T81" fmla="*/ 200 h 344"/>
              <a:gd name="T82" fmla="*/ 343 w 344"/>
              <a:gd name="T83" fmla="*/ 192 h 344"/>
              <a:gd name="T84" fmla="*/ 343 w 344"/>
              <a:gd name="T85" fmla="*/ 153 h 344"/>
              <a:gd name="T86" fmla="*/ 172 w 344"/>
              <a:gd name="T87" fmla="*/ 230 h 344"/>
              <a:gd name="T88" fmla="*/ 115 w 344"/>
              <a:gd name="T89" fmla="*/ 172 h 344"/>
              <a:gd name="T90" fmla="*/ 172 w 344"/>
              <a:gd name="T91" fmla="*/ 115 h 344"/>
              <a:gd name="T92" fmla="*/ 230 w 344"/>
              <a:gd name="T93" fmla="*/ 172 h 344"/>
              <a:gd name="T94" fmla="*/ 172 w 344"/>
              <a:gd name="T95" fmla="*/ 230 h 344"/>
              <a:gd name="T96" fmla="*/ 172 w 344"/>
              <a:gd name="T97" fmla="*/ 230 h 344"/>
              <a:gd name="T98" fmla="*/ 172 w 344"/>
              <a:gd name="T99" fmla="*/ 23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4" h="344">
                <a:moveTo>
                  <a:pt x="343" y="153"/>
                </a:moveTo>
                <a:cubicBezTo>
                  <a:pt x="342" y="148"/>
                  <a:pt x="337" y="144"/>
                  <a:pt x="332" y="144"/>
                </a:cubicBezTo>
                <a:cubicBezTo>
                  <a:pt x="316" y="144"/>
                  <a:pt x="302" y="135"/>
                  <a:pt x="296" y="121"/>
                </a:cubicBezTo>
                <a:cubicBezTo>
                  <a:pt x="290" y="106"/>
                  <a:pt x="294" y="89"/>
                  <a:pt x="306" y="78"/>
                </a:cubicBezTo>
                <a:cubicBezTo>
                  <a:pt x="309" y="75"/>
                  <a:pt x="310" y="69"/>
                  <a:pt x="307" y="65"/>
                </a:cubicBezTo>
                <a:cubicBezTo>
                  <a:pt x="299" y="55"/>
                  <a:pt x="290" y="46"/>
                  <a:pt x="280" y="38"/>
                </a:cubicBezTo>
                <a:cubicBezTo>
                  <a:pt x="276" y="35"/>
                  <a:pt x="270" y="35"/>
                  <a:pt x="267" y="39"/>
                </a:cubicBezTo>
                <a:cubicBezTo>
                  <a:pt x="256" y="50"/>
                  <a:pt x="238" y="55"/>
                  <a:pt x="224" y="49"/>
                </a:cubicBezTo>
                <a:cubicBezTo>
                  <a:pt x="209" y="42"/>
                  <a:pt x="200" y="27"/>
                  <a:pt x="200" y="11"/>
                </a:cubicBezTo>
                <a:cubicBezTo>
                  <a:pt x="201" y="6"/>
                  <a:pt x="197" y="2"/>
                  <a:pt x="192" y="1"/>
                </a:cubicBezTo>
                <a:cubicBezTo>
                  <a:pt x="179" y="0"/>
                  <a:pt x="166" y="0"/>
                  <a:pt x="153" y="1"/>
                </a:cubicBezTo>
                <a:cubicBezTo>
                  <a:pt x="148" y="2"/>
                  <a:pt x="145" y="6"/>
                  <a:pt x="145" y="11"/>
                </a:cubicBezTo>
                <a:cubicBezTo>
                  <a:pt x="145" y="27"/>
                  <a:pt x="136" y="42"/>
                  <a:pt x="121" y="48"/>
                </a:cubicBezTo>
                <a:cubicBezTo>
                  <a:pt x="107" y="53"/>
                  <a:pt x="89" y="49"/>
                  <a:pt x="79" y="38"/>
                </a:cubicBezTo>
                <a:cubicBezTo>
                  <a:pt x="75" y="34"/>
                  <a:pt x="70" y="34"/>
                  <a:pt x="66" y="37"/>
                </a:cubicBezTo>
                <a:cubicBezTo>
                  <a:pt x="56" y="45"/>
                  <a:pt x="46" y="54"/>
                  <a:pt x="38" y="64"/>
                </a:cubicBezTo>
                <a:cubicBezTo>
                  <a:pt x="35" y="68"/>
                  <a:pt x="35" y="74"/>
                  <a:pt x="39" y="77"/>
                </a:cubicBezTo>
                <a:cubicBezTo>
                  <a:pt x="51" y="88"/>
                  <a:pt x="55" y="106"/>
                  <a:pt x="49" y="120"/>
                </a:cubicBezTo>
                <a:cubicBezTo>
                  <a:pt x="43" y="134"/>
                  <a:pt x="28" y="144"/>
                  <a:pt x="11" y="144"/>
                </a:cubicBezTo>
                <a:cubicBezTo>
                  <a:pt x="6" y="143"/>
                  <a:pt x="2" y="147"/>
                  <a:pt x="1" y="152"/>
                </a:cubicBezTo>
                <a:cubicBezTo>
                  <a:pt x="0" y="165"/>
                  <a:pt x="0" y="178"/>
                  <a:pt x="1" y="191"/>
                </a:cubicBezTo>
                <a:cubicBezTo>
                  <a:pt x="2" y="196"/>
                  <a:pt x="8" y="200"/>
                  <a:pt x="13" y="200"/>
                </a:cubicBezTo>
                <a:cubicBezTo>
                  <a:pt x="27" y="199"/>
                  <a:pt x="42" y="208"/>
                  <a:pt x="48" y="223"/>
                </a:cubicBezTo>
                <a:cubicBezTo>
                  <a:pt x="54" y="238"/>
                  <a:pt x="50" y="255"/>
                  <a:pt x="38" y="266"/>
                </a:cubicBezTo>
                <a:cubicBezTo>
                  <a:pt x="35" y="269"/>
                  <a:pt x="34" y="275"/>
                  <a:pt x="37" y="279"/>
                </a:cubicBezTo>
                <a:cubicBezTo>
                  <a:pt x="45" y="289"/>
                  <a:pt x="54" y="298"/>
                  <a:pt x="64" y="306"/>
                </a:cubicBezTo>
                <a:cubicBezTo>
                  <a:pt x="68" y="309"/>
                  <a:pt x="74" y="309"/>
                  <a:pt x="77" y="305"/>
                </a:cubicBezTo>
                <a:cubicBezTo>
                  <a:pt x="88" y="294"/>
                  <a:pt x="106" y="289"/>
                  <a:pt x="120" y="295"/>
                </a:cubicBezTo>
                <a:cubicBezTo>
                  <a:pt x="135" y="302"/>
                  <a:pt x="144" y="317"/>
                  <a:pt x="144" y="333"/>
                </a:cubicBezTo>
                <a:cubicBezTo>
                  <a:pt x="143" y="338"/>
                  <a:pt x="147" y="342"/>
                  <a:pt x="152" y="343"/>
                </a:cubicBezTo>
                <a:cubicBezTo>
                  <a:pt x="159" y="343"/>
                  <a:pt x="165" y="344"/>
                  <a:pt x="172" y="344"/>
                </a:cubicBezTo>
                <a:cubicBezTo>
                  <a:pt x="178" y="344"/>
                  <a:pt x="184" y="344"/>
                  <a:pt x="191" y="343"/>
                </a:cubicBezTo>
                <a:cubicBezTo>
                  <a:pt x="196" y="342"/>
                  <a:pt x="199" y="338"/>
                  <a:pt x="199" y="333"/>
                </a:cubicBezTo>
                <a:cubicBezTo>
                  <a:pt x="199" y="317"/>
                  <a:pt x="208" y="302"/>
                  <a:pt x="223" y="296"/>
                </a:cubicBezTo>
                <a:cubicBezTo>
                  <a:pt x="237" y="291"/>
                  <a:pt x="255" y="295"/>
                  <a:pt x="265" y="306"/>
                </a:cubicBezTo>
                <a:cubicBezTo>
                  <a:pt x="269" y="310"/>
                  <a:pt x="274" y="310"/>
                  <a:pt x="278" y="307"/>
                </a:cubicBezTo>
                <a:cubicBezTo>
                  <a:pt x="289" y="299"/>
                  <a:pt x="298" y="290"/>
                  <a:pt x="306" y="280"/>
                </a:cubicBezTo>
                <a:cubicBezTo>
                  <a:pt x="309" y="276"/>
                  <a:pt x="309" y="270"/>
                  <a:pt x="305" y="267"/>
                </a:cubicBezTo>
                <a:cubicBezTo>
                  <a:pt x="293" y="256"/>
                  <a:pt x="289" y="238"/>
                  <a:pt x="295" y="224"/>
                </a:cubicBezTo>
                <a:cubicBezTo>
                  <a:pt x="301" y="210"/>
                  <a:pt x="315" y="200"/>
                  <a:pt x="331" y="200"/>
                </a:cubicBezTo>
                <a:cubicBezTo>
                  <a:pt x="333" y="200"/>
                  <a:pt x="333" y="200"/>
                  <a:pt x="333" y="200"/>
                </a:cubicBezTo>
                <a:cubicBezTo>
                  <a:pt x="338" y="201"/>
                  <a:pt x="342" y="197"/>
                  <a:pt x="343" y="192"/>
                </a:cubicBezTo>
                <a:cubicBezTo>
                  <a:pt x="344" y="179"/>
                  <a:pt x="344" y="166"/>
                  <a:pt x="343" y="153"/>
                </a:cubicBezTo>
                <a:close/>
                <a:moveTo>
                  <a:pt x="172" y="230"/>
                </a:moveTo>
                <a:cubicBezTo>
                  <a:pt x="141" y="230"/>
                  <a:pt x="115" y="204"/>
                  <a:pt x="115" y="172"/>
                </a:cubicBezTo>
                <a:cubicBezTo>
                  <a:pt x="115" y="141"/>
                  <a:pt x="141" y="115"/>
                  <a:pt x="172" y="115"/>
                </a:cubicBezTo>
                <a:cubicBezTo>
                  <a:pt x="204" y="115"/>
                  <a:pt x="230" y="141"/>
                  <a:pt x="230" y="172"/>
                </a:cubicBezTo>
                <a:cubicBezTo>
                  <a:pt x="230" y="204"/>
                  <a:pt x="204" y="230"/>
                  <a:pt x="172" y="230"/>
                </a:cubicBezTo>
                <a:close/>
                <a:moveTo>
                  <a:pt x="172" y="230"/>
                </a:moveTo>
                <a:cubicBezTo>
                  <a:pt x="172" y="230"/>
                  <a:pt x="172" y="230"/>
                  <a:pt x="172" y="23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Freeform 10"/>
          <p:cNvSpPr>
            <a:spLocks noEditPoints="1"/>
          </p:cNvSpPr>
          <p:nvPr/>
        </p:nvSpPr>
        <p:spPr bwMode="auto">
          <a:xfrm>
            <a:off x="6992912" y="5548341"/>
            <a:ext cx="1076325" cy="1076325"/>
          </a:xfrm>
          <a:custGeom>
            <a:avLst/>
            <a:gdLst>
              <a:gd name="T0" fmla="*/ 343 w 344"/>
              <a:gd name="T1" fmla="*/ 153 h 344"/>
              <a:gd name="T2" fmla="*/ 332 w 344"/>
              <a:gd name="T3" fmla="*/ 144 h 344"/>
              <a:gd name="T4" fmla="*/ 296 w 344"/>
              <a:gd name="T5" fmla="*/ 121 h 344"/>
              <a:gd name="T6" fmla="*/ 306 w 344"/>
              <a:gd name="T7" fmla="*/ 78 h 344"/>
              <a:gd name="T8" fmla="*/ 307 w 344"/>
              <a:gd name="T9" fmla="*/ 65 h 344"/>
              <a:gd name="T10" fmla="*/ 280 w 344"/>
              <a:gd name="T11" fmla="*/ 38 h 344"/>
              <a:gd name="T12" fmla="*/ 267 w 344"/>
              <a:gd name="T13" fmla="*/ 39 h 344"/>
              <a:gd name="T14" fmla="*/ 224 w 344"/>
              <a:gd name="T15" fmla="*/ 49 h 344"/>
              <a:gd name="T16" fmla="*/ 200 w 344"/>
              <a:gd name="T17" fmla="*/ 11 h 344"/>
              <a:gd name="T18" fmla="*/ 192 w 344"/>
              <a:gd name="T19" fmla="*/ 1 h 344"/>
              <a:gd name="T20" fmla="*/ 153 w 344"/>
              <a:gd name="T21" fmla="*/ 1 h 344"/>
              <a:gd name="T22" fmla="*/ 145 w 344"/>
              <a:gd name="T23" fmla="*/ 11 h 344"/>
              <a:gd name="T24" fmla="*/ 121 w 344"/>
              <a:gd name="T25" fmla="*/ 48 h 344"/>
              <a:gd name="T26" fmla="*/ 79 w 344"/>
              <a:gd name="T27" fmla="*/ 38 h 344"/>
              <a:gd name="T28" fmla="*/ 66 w 344"/>
              <a:gd name="T29" fmla="*/ 37 h 344"/>
              <a:gd name="T30" fmla="*/ 38 w 344"/>
              <a:gd name="T31" fmla="*/ 64 h 344"/>
              <a:gd name="T32" fmla="*/ 39 w 344"/>
              <a:gd name="T33" fmla="*/ 77 h 344"/>
              <a:gd name="T34" fmla="*/ 49 w 344"/>
              <a:gd name="T35" fmla="*/ 120 h 344"/>
              <a:gd name="T36" fmla="*/ 11 w 344"/>
              <a:gd name="T37" fmla="*/ 144 h 344"/>
              <a:gd name="T38" fmla="*/ 1 w 344"/>
              <a:gd name="T39" fmla="*/ 152 h 344"/>
              <a:gd name="T40" fmla="*/ 1 w 344"/>
              <a:gd name="T41" fmla="*/ 191 h 344"/>
              <a:gd name="T42" fmla="*/ 13 w 344"/>
              <a:gd name="T43" fmla="*/ 200 h 344"/>
              <a:gd name="T44" fmla="*/ 48 w 344"/>
              <a:gd name="T45" fmla="*/ 223 h 344"/>
              <a:gd name="T46" fmla="*/ 38 w 344"/>
              <a:gd name="T47" fmla="*/ 266 h 344"/>
              <a:gd name="T48" fmla="*/ 37 w 344"/>
              <a:gd name="T49" fmla="*/ 279 h 344"/>
              <a:gd name="T50" fmla="*/ 64 w 344"/>
              <a:gd name="T51" fmla="*/ 306 h 344"/>
              <a:gd name="T52" fmla="*/ 77 w 344"/>
              <a:gd name="T53" fmla="*/ 305 h 344"/>
              <a:gd name="T54" fmla="*/ 120 w 344"/>
              <a:gd name="T55" fmla="*/ 295 h 344"/>
              <a:gd name="T56" fmla="*/ 144 w 344"/>
              <a:gd name="T57" fmla="*/ 333 h 344"/>
              <a:gd name="T58" fmla="*/ 152 w 344"/>
              <a:gd name="T59" fmla="*/ 343 h 344"/>
              <a:gd name="T60" fmla="*/ 172 w 344"/>
              <a:gd name="T61" fmla="*/ 344 h 344"/>
              <a:gd name="T62" fmla="*/ 191 w 344"/>
              <a:gd name="T63" fmla="*/ 343 h 344"/>
              <a:gd name="T64" fmla="*/ 199 w 344"/>
              <a:gd name="T65" fmla="*/ 333 h 344"/>
              <a:gd name="T66" fmla="*/ 223 w 344"/>
              <a:gd name="T67" fmla="*/ 296 h 344"/>
              <a:gd name="T68" fmla="*/ 265 w 344"/>
              <a:gd name="T69" fmla="*/ 306 h 344"/>
              <a:gd name="T70" fmla="*/ 278 w 344"/>
              <a:gd name="T71" fmla="*/ 307 h 344"/>
              <a:gd name="T72" fmla="*/ 306 w 344"/>
              <a:gd name="T73" fmla="*/ 280 h 344"/>
              <a:gd name="T74" fmla="*/ 305 w 344"/>
              <a:gd name="T75" fmla="*/ 267 h 344"/>
              <a:gd name="T76" fmla="*/ 295 w 344"/>
              <a:gd name="T77" fmla="*/ 224 h 344"/>
              <a:gd name="T78" fmla="*/ 331 w 344"/>
              <a:gd name="T79" fmla="*/ 200 h 344"/>
              <a:gd name="T80" fmla="*/ 333 w 344"/>
              <a:gd name="T81" fmla="*/ 200 h 344"/>
              <a:gd name="T82" fmla="*/ 343 w 344"/>
              <a:gd name="T83" fmla="*/ 192 h 344"/>
              <a:gd name="T84" fmla="*/ 343 w 344"/>
              <a:gd name="T85" fmla="*/ 153 h 344"/>
              <a:gd name="T86" fmla="*/ 172 w 344"/>
              <a:gd name="T87" fmla="*/ 230 h 344"/>
              <a:gd name="T88" fmla="*/ 115 w 344"/>
              <a:gd name="T89" fmla="*/ 172 h 344"/>
              <a:gd name="T90" fmla="*/ 172 w 344"/>
              <a:gd name="T91" fmla="*/ 115 h 344"/>
              <a:gd name="T92" fmla="*/ 230 w 344"/>
              <a:gd name="T93" fmla="*/ 172 h 344"/>
              <a:gd name="T94" fmla="*/ 172 w 344"/>
              <a:gd name="T95" fmla="*/ 230 h 344"/>
              <a:gd name="T96" fmla="*/ 172 w 344"/>
              <a:gd name="T97" fmla="*/ 230 h 344"/>
              <a:gd name="T98" fmla="*/ 172 w 344"/>
              <a:gd name="T99" fmla="*/ 23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4" h="344">
                <a:moveTo>
                  <a:pt x="343" y="153"/>
                </a:moveTo>
                <a:cubicBezTo>
                  <a:pt x="342" y="148"/>
                  <a:pt x="337" y="144"/>
                  <a:pt x="332" y="144"/>
                </a:cubicBezTo>
                <a:cubicBezTo>
                  <a:pt x="316" y="144"/>
                  <a:pt x="302" y="135"/>
                  <a:pt x="296" y="121"/>
                </a:cubicBezTo>
                <a:cubicBezTo>
                  <a:pt x="290" y="106"/>
                  <a:pt x="294" y="89"/>
                  <a:pt x="306" y="78"/>
                </a:cubicBezTo>
                <a:cubicBezTo>
                  <a:pt x="309" y="75"/>
                  <a:pt x="310" y="69"/>
                  <a:pt x="307" y="65"/>
                </a:cubicBezTo>
                <a:cubicBezTo>
                  <a:pt x="299" y="55"/>
                  <a:pt x="290" y="46"/>
                  <a:pt x="280" y="38"/>
                </a:cubicBezTo>
                <a:cubicBezTo>
                  <a:pt x="276" y="35"/>
                  <a:pt x="270" y="35"/>
                  <a:pt x="267" y="39"/>
                </a:cubicBezTo>
                <a:cubicBezTo>
                  <a:pt x="256" y="50"/>
                  <a:pt x="238" y="55"/>
                  <a:pt x="224" y="49"/>
                </a:cubicBezTo>
                <a:cubicBezTo>
                  <a:pt x="209" y="42"/>
                  <a:pt x="200" y="27"/>
                  <a:pt x="200" y="11"/>
                </a:cubicBezTo>
                <a:cubicBezTo>
                  <a:pt x="201" y="6"/>
                  <a:pt x="197" y="2"/>
                  <a:pt x="192" y="1"/>
                </a:cubicBezTo>
                <a:cubicBezTo>
                  <a:pt x="179" y="0"/>
                  <a:pt x="166" y="0"/>
                  <a:pt x="153" y="1"/>
                </a:cubicBezTo>
                <a:cubicBezTo>
                  <a:pt x="148" y="2"/>
                  <a:pt x="145" y="6"/>
                  <a:pt x="145" y="11"/>
                </a:cubicBezTo>
                <a:cubicBezTo>
                  <a:pt x="145" y="27"/>
                  <a:pt x="136" y="42"/>
                  <a:pt x="121" y="48"/>
                </a:cubicBezTo>
                <a:cubicBezTo>
                  <a:pt x="107" y="53"/>
                  <a:pt x="89" y="49"/>
                  <a:pt x="79" y="38"/>
                </a:cubicBezTo>
                <a:cubicBezTo>
                  <a:pt x="75" y="34"/>
                  <a:pt x="70" y="34"/>
                  <a:pt x="66" y="37"/>
                </a:cubicBezTo>
                <a:cubicBezTo>
                  <a:pt x="56" y="45"/>
                  <a:pt x="46" y="54"/>
                  <a:pt x="38" y="64"/>
                </a:cubicBezTo>
                <a:cubicBezTo>
                  <a:pt x="35" y="68"/>
                  <a:pt x="35" y="74"/>
                  <a:pt x="39" y="77"/>
                </a:cubicBezTo>
                <a:cubicBezTo>
                  <a:pt x="51" y="88"/>
                  <a:pt x="55" y="106"/>
                  <a:pt x="49" y="120"/>
                </a:cubicBezTo>
                <a:cubicBezTo>
                  <a:pt x="43" y="134"/>
                  <a:pt x="28" y="144"/>
                  <a:pt x="11" y="144"/>
                </a:cubicBezTo>
                <a:cubicBezTo>
                  <a:pt x="6" y="143"/>
                  <a:pt x="2" y="147"/>
                  <a:pt x="1" y="152"/>
                </a:cubicBezTo>
                <a:cubicBezTo>
                  <a:pt x="0" y="165"/>
                  <a:pt x="0" y="178"/>
                  <a:pt x="1" y="191"/>
                </a:cubicBezTo>
                <a:cubicBezTo>
                  <a:pt x="2" y="196"/>
                  <a:pt x="8" y="200"/>
                  <a:pt x="13" y="200"/>
                </a:cubicBezTo>
                <a:cubicBezTo>
                  <a:pt x="27" y="199"/>
                  <a:pt x="42" y="208"/>
                  <a:pt x="48" y="223"/>
                </a:cubicBezTo>
                <a:cubicBezTo>
                  <a:pt x="54" y="238"/>
                  <a:pt x="50" y="255"/>
                  <a:pt x="38" y="266"/>
                </a:cubicBezTo>
                <a:cubicBezTo>
                  <a:pt x="35" y="269"/>
                  <a:pt x="34" y="275"/>
                  <a:pt x="37" y="279"/>
                </a:cubicBezTo>
                <a:cubicBezTo>
                  <a:pt x="45" y="289"/>
                  <a:pt x="54" y="298"/>
                  <a:pt x="64" y="306"/>
                </a:cubicBezTo>
                <a:cubicBezTo>
                  <a:pt x="68" y="309"/>
                  <a:pt x="74" y="309"/>
                  <a:pt x="77" y="305"/>
                </a:cubicBezTo>
                <a:cubicBezTo>
                  <a:pt x="88" y="294"/>
                  <a:pt x="106" y="289"/>
                  <a:pt x="120" y="295"/>
                </a:cubicBezTo>
                <a:cubicBezTo>
                  <a:pt x="135" y="302"/>
                  <a:pt x="144" y="317"/>
                  <a:pt x="144" y="333"/>
                </a:cubicBezTo>
                <a:cubicBezTo>
                  <a:pt x="143" y="338"/>
                  <a:pt x="147" y="342"/>
                  <a:pt x="152" y="343"/>
                </a:cubicBezTo>
                <a:cubicBezTo>
                  <a:pt x="159" y="343"/>
                  <a:pt x="165" y="344"/>
                  <a:pt x="172" y="344"/>
                </a:cubicBezTo>
                <a:cubicBezTo>
                  <a:pt x="178" y="344"/>
                  <a:pt x="184" y="344"/>
                  <a:pt x="191" y="343"/>
                </a:cubicBezTo>
                <a:cubicBezTo>
                  <a:pt x="196" y="342"/>
                  <a:pt x="199" y="338"/>
                  <a:pt x="199" y="333"/>
                </a:cubicBezTo>
                <a:cubicBezTo>
                  <a:pt x="199" y="317"/>
                  <a:pt x="208" y="302"/>
                  <a:pt x="223" y="296"/>
                </a:cubicBezTo>
                <a:cubicBezTo>
                  <a:pt x="237" y="291"/>
                  <a:pt x="255" y="295"/>
                  <a:pt x="265" y="306"/>
                </a:cubicBezTo>
                <a:cubicBezTo>
                  <a:pt x="269" y="310"/>
                  <a:pt x="274" y="310"/>
                  <a:pt x="278" y="307"/>
                </a:cubicBezTo>
                <a:cubicBezTo>
                  <a:pt x="289" y="299"/>
                  <a:pt x="298" y="290"/>
                  <a:pt x="306" y="280"/>
                </a:cubicBezTo>
                <a:cubicBezTo>
                  <a:pt x="309" y="276"/>
                  <a:pt x="309" y="270"/>
                  <a:pt x="305" y="267"/>
                </a:cubicBezTo>
                <a:cubicBezTo>
                  <a:pt x="293" y="256"/>
                  <a:pt x="289" y="238"/>
                  <a:pt x="295" y="224"/>
                </a:cubicBezTo>
                <a:cubicBezTo>
                  <a:pt x="301" y="210"/>
                  <a:pt x="315" y="200"/>
                  <a:pt x="331" y="200"/>
                </a:cubicBezTo>
                <a:cubicBezTo>
                  <a:pt x="333" y="200"/>
                  <a:pt x="333" y="200"/>
                  <a:pt x="333" y="200"/>
                </a:cubicBezTo>
                <a:cubicBezTo>
                  <a:pt x="338" y="201"/>
                  <a:pt x="342" y="197"/>
                  <a:pt x="343" y="192"/>
                </a:cubicBezTo>
                <a:cubicBezTo>
                  <a:pt x="344" y="179"/>
                  <a:pt x="344" y="166"/>
                  <a:pt x="343" y="153"/>
                </a:cubicBezTo>
                <a:close/>
                <a:moveTo>
                  <a:pt x="172" y="230"/>
                </a:moveTo>
                <a:cubicBezTo>
                  <a:pt x="141" y="230"/>
                  <a:pt x="115" y="204"/>
                  <a:pt x="115" y="172"/>
                </a:cubicBezTo>
                <a:cubicBezTo>
                  <a:pt x="115" y="141"/>
                  <a:pt x="141" y="115"/>
                  <a:pt x="172" y="115"/>
                </a:cubicBezTo>
                <a:cubicBezTo>
                  <a:pt x="204" y="115"/>
                  <a:pt x="230" y="141"/>
                  <a:pt x="230" y="172"/>
                </a:cubicBezTo>
                <a:cubicBezTo>
                  <a:pt x="230" y="204"/>
                  <a:pt x="204" y="230"/>
                  <a:pt x="172" y="230"/>
                </a:cubicBezTo>
                <a:close/>
                <a:moveTo>
                  <a:pt x="172" y="230"/>
                </a:moveTo>
                <a:cubicBezTo>
                  <a:pt x="172" y="230"/>
                  <a:pt x="172" y="230"/>
                  <a:pt x="172" y="23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Freeform 12"/>
          <p:cNvSpPr>
            <a:spLocks noEditPoints="1"/>
          </p:cNvSpPr>
          <p:nvPr/>
        </p:nvSpPr>
        <p:spPr bwMode="auto">
          <a:xfrm>
            <a:off x="3478064" y="6172944"/>
            <a:ext cx="1550988" cy="1552575"/>
          </a:xfrm>
          <a:custGeom>
            <a:avLst/>
            <a:gdLst>
              <a:gd name="T0" fmla="*/ 494 w 496"/>
              <a:gd name="T1" fmla="*/ 221 h 496"/>
              <a:gd name="T2" fmla="*/ 478 w 496"/>
              <a:gd name="T3" fmla="*/ 208 h 496"/>
              <a:gd name="T4" fmla="*/ 427 w 496"/>
              <a:gd name="T5" fmla="*/ 174 h 496"/>
              <a:gd name="T6" fmla="*/ 441 w 496"/>
              <a:gd name="T7" fmla="*/ 113 h 496"/>
              <a:gd name="T8" fmla="*/ 442 w 496"/>
              <a:gd name="T9" fmla="*/ 94 h 496"/>
              <a:gd name="T10" fmla="*/ 403 w 496"/>
              <a:gd name="T11" fmla="*/ 55 h 496"/>
              <a:gd name="T12" fmla="*/ 384 w 496"/>
              <a:gd name="T13" fmla="*/ 56 h 496"/>
              <a:gd name="T14" fmla="*/ 322 w 496"/>
              <a:gd name="T15" fmla="*/ 70 h 496"/>
              <a:gd name="T16" fmla="*/ 289 w 496"/>
              <a:gd name="T17" fmla="*/ 16 h 496"/>
              <a:gd name="T18" fmla="*/ 277 w 496"/>
              <a:gd name="T19" fmla="*/ 2 h 496"/>
              <a:gd name="T20" fmla="*/ 221 w 496"/>
              <a:gd name="T21" fmla="*/ 2 h 496"/>
              <a:gd name="T22" fmla="*/ 209 w 496"/>
              <a:gd name="T23" fmla="*/ 16 h 496"/>
              <a:gd name="T24" fmla="*/ 175 w 496"/>
              <a:gd name="T25" fmla="*/ 69 h 496"/>
              <a:gd name="T26" fmla="*/ 114 w 496"/>
              <a:gd name="T27" fmla="*/ 55 h 496"/>
              <a:gd name="T28" fmla="*/ 95 w 496"/>
              <a:gd name="T29" fmla="*/ 53 h 496"/>
              <a:gd name="T30" fmla="*/ 55 w 496"/>
              <a:gd name="T31" fmla="*/ 93 h 496"/>
              <a:gd name="T32" fmla="*/ 56 w 496"/>
              <a:gd name="T33" fmla="*/ 112 h 496"/>
              <a:gd name="T34" fmla="*/ 70 w 496"/>
              <a:gd name="T35" fmla="*/ 174 h 496"/>
              <a:gd name="T36" fmla="*/ 16 w 496"/>
              <a:gd name="T37" fmla="*/ 207 h 496"/>
              <a:gd name="T38" fmla="*/ 2 w 496"/>
              <a:gd name="T39" fmla="*/ 219 h 496"/>
              <a:gd name="T40" fmla="*/ 2 w 496"/>
              <a:gd name="T41" fmla="*/ 276 h 496"/>
              <a:gd name="T42" fmla="*/ 18 w 496"/>
              <a:gd name="T43" fmla="*/ 288 h 496"/>
              <a:gd name="T44" fmla="*/ 69 w 496"/>
              <a:gd name="T45" fmla="*/ 322 h 496"/>
              <a:gd name="T46" fmla="*/ 55 w 496"/>
              <a:gd name="T47" fmla="*/ 383 h 496"/>
              <a:gd name="T48" fmla="*/ 54 w 496"/>
              <a:gd name="T49" fmla="*/ 402 h 496"/>
              <a:gd name="T50" fmla="*/ 93 w 496"/>
              <a:gd name="T51" fmla="*/ 441 h 496"/>
              <a:gd name="T52" fmla="*/ 112 w 496"/>
              <a:gd name="T53" fmla="*/ 440 h 496"/>
              <a:gd name="T54" fmla="*/ 173 w 496"/>
              <a:gd name="T55" fmla="*/ 426 h 496"/>
              <a:gd name="T56" fmla="*/ 207 w 496"/>
              <a:gd name="T57" fmla="*/ 480 h 496"/>
              <a:gd name="T58" fmla="*/ 219 w 496"/>
              <a:gd name="T59" fmla="*/ 494 h 496"/>
              <a:gd name="T60" fmla="*/ 248 w 496"/>
              <a:gd name="T61" fmla="*/ 496 h 496"/>
              <a:gd name="T62" fmla="*/ 275 w 496"/>
              <a:gd name="T63" fmla="*/ 494 h 496"/>
              <a:gd name="T64" fmla="*/ 287 w 496"/>
              <a:gd name="T65" fmla="*/ 480 h 496"/>
              <a:gd name="T66" fmla="*/ 321 w 496"/>
              <a:gd name="T67" fmla="*/ 427 h 496"/>
              <a:gd name="T68" fmla="*/ 382 w 496"/>
              <a:gd name="T69" fmla="*/ 441 h 496"/>
              <a:gd name="T70" fmla="*/ 401 w 496"/>
              <a:gd name="T71" fmla="*/ 443 h 496"/>
              <a:gd name="T72" fmla="*/ 441 w 496"/>
              <a:gd name="T73" fmla="*/ 403 h 496"/>
              <a:gd name="T74" fmla="*/ 440 w 496"/>
              <a:gd name="T75" fmla="*/ 384 h 496"/>
              <a:gd name="T76" fmla="*/ 426 w 496"/>
              <a:gd name="T77" fmla="*/ 323 h 496"/>
              <a:gd name="T78" fmla="*/ 477 w 496"/>
              <a:gd name="T79" fmla="*/ 289 h 496"/>
              <a:gd name="T80" fmla="*/ 480 w 496"/>
              <a:gd name="T81" fmla="*/ 289 h 496"/>
              <a:gd name="T82" fmla="*/ 494 w 496"/>
              <a:gd name="T83" fmla="*/ 277 h 496"/>
              <a:gd name="T84" fmla="*/ 494 w 496"/>
              <a:gd name="T85" fmla="*/ 221 h 496"/>
              <a:gd name="T86" fmla="*/ 248 w 496"/>
              <a:gd name="T87" fmla="*/ 331 h 496"/>
              <a:gd name="T88" fmla="*/ 166 w 496"/>
              <a:gd name="T89" fmla="*/ 249 h 496"/>
              <a:gd name="T90" fmla="*/ 248 w 496"/>
              <a:gd name="T91" fmla="*/ 166 h 496"/>
              <a:gd name="T92" fmla="*/ 331 w 496"/>
              <a:gd name="T93" fmla="*/ 249 h 496"/>
              <a:gd name="T94" fmla="*/ 248 w 496"/>
              <a:gd name="T95" fmla="*/ 331 h 496"/>
              <a:gd name="T96" fmla="*/ 248 w 496"/>
              <a:gd name="T97" fmla="*/ 331 h 496"/>
              <a:gd name="T98" fmla="*/ 248 w 496"/>
              <a:gd name="T99" fmla="*/ 33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6" h="496">
                <a:moveTo>
                  <a:pt x="494" y="221"/>
                </a:moveTo>
                <a:cubicBezTo>
                  <a:pt x="493" y="214"/>
                  <a:pt x="485" y="208"/>
                  <a:pt x="478" y="208"/>
                </a:cubicBezTo>
                <a:cubicBezTo>
                  <a:pt x="456" y="208"/>
                  <a:pt x="435" y="195"/>
                  <a:pt x="427" y="174"/>
                </a:cubicBezTo>
                <a:cubicBezTo>
                  <a:pt x="418" y="153"/>
                  <a:pt x="424" y="129"/>
                  <a:pt x="441" y="113"/>
                </a:cubicBezTo>
                <a:cubicBezTo>
                  <a:pt x="446" y="108"/>
                  <a:pt x="447" y="100"/>
                  <a:pt x="442" y="94"/>
                </a:cubicBezTo>
                <a:cubicBezTo>
                  <a:pt x="431" y="80"/>
                  <a:pt x="418" y="66"/>
                  <a:pt x="403" y="55"/>
                </a:cubicBezTo>
                <a:cubicBezTo>
                  <a:pt x="397" y="50"/>
                  <a:pt x="389" y="51"/>
                  <a:pt x="384" y="56"/>
                </a:cubicBezTo>
                <a:cubicBezTo>
                  <a:pt x="369" y="73"/>
                  <a:pt x="343" y="79"/>
                  <a:pt x="322" y="70"/>
                </a:cubicBezTo>
                <a:cubicBezTo>
                  <a:pt x="301" y="61"/>
                  <a:pt x="288" y="40"/>
                  <a:pt x="289" y="16"/>
                </a:cubicBezTo>
                <a:cubicBezTo>
                  <a:pt x="289" y="9"/>
                  <a:pt x="284" y="3"/>
                  <a:pt x="277" y="2"/>
                </a:cubicBezTo>
                <a:cubicBezTo>
                  <a:pt x="258" y="0"/>
                  <a:pt x="240" y="0"/>
                  <a:pt x="221" y="2"/>
                </a:cubicBezTo>
                <a:cubicBezTo>
                  <a:pt x="214" y="3"/>
                  <a:pt x="209" y="9"/>
                  <a:pt x="209" y="16"/>
                </a:cubicBezTo>
                <a:cubicBezTo>
                  <a:pt x="210" y="39"/>
                  <a:pt x="196" y="60"/>
                  <a:pt x="175" y="69"/>
                </a:cubicBezTo>
                <a:cubicBezTo>
                  <a:pt x="155" y="77"/>
                  <a:pt x="128" y="71"/>
                  <a:pt x="114" y="55"/>
                </a:cubicBezTo>
                <a:cubicBezTo>
                  <a:pt x="109" y="50"/>
                  <a:pt x="101" y="49"/>
                  <a:pt x="95" y="53"/>
                </a:cubicBezTo>
                <a:cubicBezTo>
                  <a:pt x="80" y="65"/>
                  <a:pt x="67" y="78"/>
                  <a:pt x="55" y="93"/>
                </a:cubicBezTo>
                <a:cubicBezTo>
                  <a:pt x="50" y="99"/>
                  <a:pt x="51" y="107"/>
                  <a:pt x="56" y="112"/>
                </a:cubicBezTo>
                <a:cubicBezTo>
                  <a:pt x="74" y="127"/>
                  <a:pt x="79" y="152"/>
                  <a:pt x="70" y="174"/>
                </a:cubicBezTo>
                <a:cubicBezTo>
                  <a:pt x="62" y="194"/>
                  <a:pt x="40" y="207"/>
                  <a:pt x="16" y="207"/>
                </a:cubicBezTo>
                <a:cubicBezTo>
                  <a:pt x="8" y="207"/>
                  <a:pt x="3" y="212"/>
                  <a:pt x="2" y="219"/>
                </a:cubicBezTo>
                <a:cubicBezTo>
                  <a:pt x="0" y="238"/>
                  <a:pt x="0" y="257"/>
                  <a:pt x="2" y="276"/>
                </a:cubicBezTo>
                <a:cubicBezTo>
                  <a:pt x="3" y="283"/>
                  <a:pt x="11" y="288"/>
                  <a:pt x="18" y="288"/>
                </a:cubicBezTo>
                <a:cubicBezTo>
                  <a:pt x="40" y="287"/>
                  <a:pt x="60" y="301"/>
                  <a:pt x="69" y="322"/>
                </a:cubicBezTo>
                <a:cubicBezTo>
                  <a:pt x="78" y="343"/>
                  <a:pt x="72" y="367"/>
                  <a:pt x="55" y="383"/>
                </a:cubicBezTo>
                <a:cubicBezTo>
                  <a:pt x="50" y="388"/>
                  <a:pt x="49" y="396"/>
                  <a:pt x="54" y="402"/>
                </a:cubicBezTo>
                <a:cubicBezTo>
                  <a:pt x="65" y="416"/>
                  <a:pt x="78" y="430"/>
                  <a:pt x="93" y="441"/>
                </a:cubicBezTo>
                <a:cubicBezTo>
                  <a:pt x="99" y="446"/>
                  <a:pt x="107" y="445"/>
                  <a:pt x="112" y="440"/>
                </a:cubicBezTo>
                <a:cubicBezTo>
                  <a:pt x="127" y="423"/>
                  <a:pt x="153" y="417"/>
                  <a:pt x="173" y="426"/>
                </a:cubicBezTo>
                <a:cubicBezTo>
                  <a:pt x="195" y="435"/>
                  <a:pt x="208" y="456"/>
                  <a:pt x="207" y="480"/>
                </a:cubicBezTo>
                <a:cubicBezTo>
                  <a:pt x="207" y="487"/>
                  <a:pt x="212" y="493"/>
                  <a:pt x="219" y="494"/>
                </a:cubicBezTo>
                <a:cubicBezTo>
                  <a:pt x="229" y="495"/>
                  <a:pt x="238" y="496"/>
                  <a:pt x="248" y="496"/>
                </a:cubicBezTo>
                <a:cubicBezTo>
                  <a:pt x="257" y="496"/>
                  <a:pt x="266" y="495"/>
                  <a:pt x="275" y="494"/>
                </a:cubicBezTo>
                <a:cubicBezTo>
                  <a:pt x="282" y="493"/>
                  <a:pt x="287" y="487"/>
                  <a:pt x="287" y="480"/>
                </a:cubicBezTo>
                <a:cubicBezTo>
                  <a:pt x="286" y="457"/>
                  <a:pt x="300" y="436"/>
                  <a:pt x="321" y="427"/>
                </a:cubicBezTo>
                <a:cubicBezTo>
                  <a:pt x="341" y="419"/>
                  <a:pt x="368" y="425"/>
                  <a:pt x="382" y="441"/>
                </a:cubicBezTo>
                <a:cubicBezTo>
                  <a:pt x="387" y="447"/>
                  <a:pt x="395" y="447"/>
                  <a:pt x="401" y="443"/>
                </a:cubicBezTo>
                <a:cubicBezTo>
                  <a:pt x="416" y="431"/>
                  <a:pt x="429" y="418"/>
                  <a:pt x="441" y="403"/>
                </a:cubicBezTo>
                <a:cubicBezTo>
                  <a:pt x="446" y="397"/>
                  <a:pt x="445" y="389"/>
                  <a:pt x="440" y="384"/>
                </a:cubicBezTo>
                <a:cubicBezTo>
                  <a:pt x="422" y="369"/>
                  <a:pt x="417" y="344"/>
                  <a:pt x="426" y="323"/>
                </a:cubicBezTo>
                <a:cubicBezTo>
                  <a:pt x="434" y="302"/>
                  <a:pt x="455" y="289"/>
                  <a:pt x="477" y="289"/>
                </a:cubicBezTo>
                <a:cubicBezTo>
                  <a:pt x="480" y="289"/>
                  <a:pt x="480" y="289"/>
                  <a:pt x="480" y="289"/>
                </a:cubicBezTo>
                <a:cubicBezTo>
                  <a:pt x="487" y="290"/>
                  <a:pt x="493" y="284"/>
                  <a:pt x="494" y="277"/>
                </a:cubicBezTo>
                <a:cubicBezTo>
                  <a:pt x="496" y="258"/>
                  <a:pt x="496" y="239"/>
                  <a:pt x="494" y="221"/>
                </a:cubicBezTo>
                <a:close/>
                <a:moveTo>
                  <a:pt x="248" y="331"/>
                </a:moveTo>
                <a:cubicBezTo>
                  <a:pt x="203" y="331"/>
                  <a:pt x="166" y="294"/>
                  <a:pt x="166" y="249"/>
                </a:cubicBezTo>
                <a:cubicBezTo>
                  <a:pt x="166" y="203"/>
                  <a:pt x="203" y="166"/>
                  <a:pt x="248" y="166"/>
                </a:cubicBezTo>
                <a:cubicBezTo>
                  <a:pt x="294" y="166"/>
                  <a:pt x="331" y="203"/>
                  <a:pt x="331" y="249"/>
                </a:cubicBezTo>
                <a:cubicBezTo>
                  <a:pt x="331" y="294"/>
                  <a:pt x="294" y="331"/>
                  <a:pt x="248" y="331"/>
                </a:cubicBezTo>
                <a:close/>
                <a:moveTo>
                  <a:pt x="248" y="331"/>
                </a:moveTo>
                <a:cubicBezTo>
                  <a:pt x="248" y="331"/>
                  <a:pt x="248" y="331"/>
                  <a:pt x="248" y="331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Freeform 13"/>
          <p:cNvSpPr>
            <a:spLocks noEditPoints="1"/>
          </p:cNvSpPr>
          <p:nvPr/>
        </p:nvSpPr>
        <p:spPr bwMode="auto">
          <a:xfrm>
            <a:off x="5654773" y="6030336"/>
            <a:ext cx="1549400" cy="1552575"/>
          </a:xfrm>
          <a:custGeom>
            <a:avLst/>
            <a:gdLst>
              <a:gd name="T0" fmla="*/ 494 w 496"/>
              <a:gd name="T1" fmla="*/ 221 h 496"/>
              <a:gd name="T2" fmla="*/ 478 w 496"/>
              <a:gd name="T3" fmla="*/ 209 h 496"/>
              <a:gd name="T4" fmla="*/ 427 w 496"/>
              <a:gd name="T5" fmla="*/ 175 h 496"/>
              <a:gd name="T6" fmla="*/ 441 w 496"/>
              <a:gd name="T7" fmla="*/ 113 h 496"/>
              <a:gd name="T8" fmla="*/ 442 w 496"/>
              <a:gd name="T9" fmla="*/ 95 h 496"/>
              <a:gd name="T10" fmla="*/ 403 w 496"/>
              <a:gd name="T11" fmla="*/ 55 h 496"/>
              <a:gd name="T12" fmla="*/ 384 w 496"/>
              <a:gd name="T13" fmla="*/ 57 h 496"/>
              <a:gd name="T14" fmla="*/ 322 w 496"/>
              <a:gd name="T15" fmla="*/ 71 h 496"/>
              <a:gd name="T16" fmla="*/ 289 w 496"/>
              <a:gd name="T17" fmla="*/ 17 h 496"/>
              <a:gd name="T18" fmla="*/ 277 w 496"/>
              <a:gd name="T19" fmla="*/ 2 h 496"/>
              <a:gd name="T20" fmla="*/ 221 w 496"/>
              <a:gd name="T21" fmla="*/ 2 h 496"/>
              <a:gd name="T22" fmla="*/ 209 w 496"/>
              <a:gd name="T23" fmla="*/ 16 h 496"/>
              <a:gd name="T24" fmla="*/ 175 w 496"/>
              <a:gd name="T25" fmla="*/ 69 h 496"/>
              <a:gd name="T26" fmla="*/ 113 w 496"/>
              <a:gd name="T27" fmla="*/ 55 h 496"/>
              <a:gd name="T28" fmla="*/ 95 w 496"/>
              <a:gd name="T29" fmla="*/ 54 h 496"/>
              <a:gd name="T30" fmla="*/ 55 w 496"/>
              <a:gd name="T31" fmla="*/ 93 h 496"/>
              <a:gd name="T32" fmla="*/ 56 w 496"/>
              <a:gd name="T33" fmla="*/ 112 h 496"/>
              <a:gd name="T34" fmla="*/ 70 w 496"/>
              <a:gd name="T35" fmla="*/ 174 h 496"/>
              <a:gd name="T36" fmla="*/ 16 w 496"/>
              <a:gd name="T37" fmla="*/ 207 h 496"/>
              <a:gd name="T38" fmla="*/ 2 w 496"/>
              <a:gd name="T39" fmla="*/ 220 h 496"/>
              <a:gd name="T40" fmla="*/ 2 w 496"/>
              <a:gd name="T41" fmla="*/ 276 h 496"/>
              <a:gd name="T42" fmla="*/ 18 w 496"/>
              <a:gd name="T43" fmla="*/ 288 h 496"/>
              <a:gd name="T44" fmla="*/ 69 w 496"/>
              <a:gd name="T45" fmla="*/ 322 h 496"/>
              <a:gd name="T46" fmla="*/ 55 w 496"/>
              <a:gd name="T47" fmla="*/ 383 h 496"/>
              <a:gd name="T48" fmla="*/ 54 w 496"/>
              <a:gd name="T49" fmla="*/ 402 h 496"/>
              <a:gd name="T50" fmla="*/ 93 w 496"/>
              <a:gd name="T51" fmla="*/ 442 h 496"/>
              <a:gd name="T52" fmla="*/ 112 w 496"/>
              <a:gd name="T53" fmla="*/ 440 h 496"/>
              <a:gd name="T54" fmla="*/ 173 w 496"/>
              <a:gd name="T55" fmla="*/ 426 h 496"/>
              <a:gd name="T56" fmla="*/ 207 w 496"/>
              <a:gd name="T57" fmla="*/ 480 h 496"/>
              <a:gd name="T58" fmla="*/ 219 w 496"/>
              <a:gd name="T59" fmla="*/ 494 h 496"/>
              <a:gd name="T60" fmla="*/ 248 w 496"/>
              <a:gd name="T61" fmla="*/ 496 h 496"/>
              <a:gd name="T62" fmla="*/ 275 w 496"/>
              <a:gd name="T63" fmla="*/ 495 h 496"/>
              <a:gd name="T64" fmla="*/ 287 w 496"/>
              <a:gd name="T65" fmla="*/ 480 h 496"/>
              <a:gd name="T66" fmla="*/ 321 w 496"/>
              <a:gd name="T67" fmla="*/ 428 h 496"/>
              <a:gd name="T68" fmla="*/ 382 w 496"/>
              <a:gd name="T69" fmla="*/ 442 h 496"/>
              <a:gd name="T70" fmla="*/ 401 w 496"/>
              <a:gd name="T71" fmla="*/ 443 h 496"/>
              <a:gd name="T72" fmla="*/ 441 w 496"/>
              <a:gd name="T73" fmla="*/ 403 h 496"/>
              <a:gd name="T74" fmla="*/ 440 w 496"/>
              <a:gd name="T75" fmla="*/ 385 h 496"/>
              <a:gd name="T76" fmla="*/ 426 w 496"/>
              <a:gd name="T77" fmla="*/ 323 h 496"/>
              <a:gd name="T78" fmla="*/ 476 w 496"/>
              <a:gd name="T79" fmla="*/ 289 h 496"/>
              <a:gd name="T80" fmla="*/ 479 w 496"/>
              <a:gd name="T81" fmla="*/ 289 h 496"/>
              <a:gd name="T82" fmla="*/ 494 w 496"/>
              <a:gd name="T83" fmla="*/ 277 h 496"/>
              <a:gd name="T84" fmla="*/ 494 w 496"/>
              <a:gd name="T85" fmla="*/ 221 h 496"/>
              <a:gd name="T86" fmla="*/ 248 w 496"/>
              <a:gd name="T87" fmla="*/ 308 h 496"/>
              <a:gd name="T88" fmla="*/ 189 w 496"/>
              <a:gd name="T89" fmla="*/ 249 h 496"/>
              <a:gd name="T90" fmla="*/ 248 w 496"/>
              <a:gd name="T91" fmla="*/ 190 h 496"/>
              <a:gd name="T92" fmla="*/ 307 w 496"/>
              <a:gd name="T93" fmla="*/ 249 h 496"/>
              <a:gd name="T94" fmla="*/ 248 w 496"/>
              <a:gd name="T95" fmla="*/ 308 h 496"/>
              <a:gd name="T96" fmla="*/ 248 w 496"/>
              <a:gd name="T97" fmla="*/ 332 h 496"/>
              <a:gd name="T98" fmla="*/ 248 w 496"/>
              <a:gd name="T99" fmla="*/ 332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6" h="496">
                <a:moveTo>
                  <a:pt x="494" y="221"/>
                </a:moveTo>
                <a:cubicBezTo>
                  <a:pt x="493" y="214"/>
                  <a:pt x="485" y="209"/>
                  <a:pt x="478" y="209"/>
                </a:cubicBezTo>
                <a:cubicBezTo>
                  <a:pt x="455" y="209"/>
                  <a:pt x="435" y="195"/>
                  <a:pt x="427" y="175"/>
                </a:cubicBezTo>
                <a:cubicBezTo>
                  <a:pt x="418" y="154"/>
                  <a:pt x="424" y="129"/>
                  <a:pt x="441" y="113"/>
                </a:cubicBezTo>
                <a:cubicBezTo>
                  <a:pt x="446" y="109"/>
                  <a:pt x="447" y="100"/>
                  <a:pt x="442" y="95"/>
                </a:cubicBezTo>
                <a:cubicBezTo>
                  <a:pt x="431" y="80"/>
                  <a:pt x="417" y="67"/>
                  <a:pt x="403" y="55"/>
                </a:cubicBezTo>
                <a:cubicBezTo>
                  <a:pt x="397" y="51"/>
                  <a:pt x="389" y="51"/>
                  <a:pt x="384" y="57"/>
                </a:cubicBezTo>
                <a:cubicBezTo>
                  <a:pt x="369" y="73"/>
                  <a:pt x="343" y="79"/>
                  <a:pt x="322" y="71"/>
                </a:cubicBezTo>
                <a:cubicBezTo>
                  <a:pt x="301" y="62"/>
                  <a:pt x="288" y="40"/>
                  <a:pt x="289" y="17"/>
                </a:cubicBezTo>
                <a:cubicBezTo>
                  <a:pt x="289" y="9"/>
                  <a:pt x="284" y="3"/>
                  <a:pt x="277" y="2"/>
                </a:cubicBezTo>
                <a:cubicBezTo>
                  <a:pt x="258" y="0"/>
                  <a:pt x="240" y="0"/>
                  <a:pt x="221" y="2"/>
                </a:cubicBezTo>
                <a:cubicBezTo>
                  <a:pt x="214" y="3"/>
                  <a:pt x="208" y="9"/>
                  <a:pt x="209" y="16"/>
                </a:cubicBezTo>
                <a:cubicBezTo>
                  <a:pt x="210" y="39"/>
                  <a:pt x="196" y="60"/>
                  <a:pt x="175" y="69"/>
                </a:cubicBezTo>
                <a:cubicBezTo>
                  <a:pt x="155" y="77"/>
                  <a:pt x="128" y="71"/>
                  <a:pt x="113" y="55"/>
                </a:cubicBezTo>
                <a:cubicBezTo>
                  <a:pt x="109" y="50"/>
                  <a:pt x="100" y="49"/>
                  <a:pt x="95" y="54"/>
                </a:cubicBezTo>
                <a:cubicBezTo>
                  <a:pt x="80" y="65"/>
                  <a:pt x="66" y="79"/>
                  <a:pt x="55" y="93"/>
                </a:cubicBezTo>
                <a:cubicBezTo>
                  <a:pt x="50" y="99"/>
                  <a:pt x="51" y="107"/>
                  <a:pt x="56" y="112"/>
                </a:cubicBezTo>
                <a:cubicBezTo>
                  <a:pt x="73" y="128"/>
                  <a:pt x="79" y="153"/>
                  <a:pt x="70" y="174"/>
                </a:cubicBezTo>
                <a:cubicBezTo>
                  <a:pt x="61" y="194"/>
                  <a:pt x="40" y="207"/>
                  <a:pt x="16" y="207"/>
                </a:cubicBezTo>
                <a:cubicBezTo>
                  <a:pt x="8" y="207"/>
                  <a:pt x="3" y="212"/>
                  <a:pt x="2" y="220"/>
                </a:cubicBezTo>
                <a:cubicBezTo>
                  <a:pt x="0" y="238"/>
                  <a:pt x="0" y="257"/>
                  <a:pt x="2" y="276"/>
                </a:cubicBezTo>
                <a:cubicBezTo>
                  <a:pt x="2" y="283"/>
                  <a:pt x="11" y="288"/>
                  <a:pt x="18" y="288"/>
                </a:cubicBezTo>
                <a:cubicBezTo>
                  <a:pt x="40" y="288"/>
                  <a:pt x="60" y="301"/>
                  <a:pt x="69" y="322"/>
                </a:cubicBezTo>
                <a:cubicBezTo>
                  <a:pt x="78" y="343"/>
                  <a:pt x="72" y="368"/>
                  <a:pt x="55" y="383"/>
                </a:cubicBezTo>
                <a:cubicBezTo>
                  <a:pt x="50" y="388"/>
                  <a:pt x="49" y="396"/>
                  <a:pt x="54" y="402"/>
                </a:cubicBezTo>
                <a:cubicBezTo>
                  <a:pt x="65" y="417"/>
                  <a:pt x="78" y="430"/>
                  <a:pt x="93" y="442"/>
                </a:cubicBezTo>
                <a:cubicBezTo>
                  <a:pt x="98" y="446"/>
                  <a:pt x="107" y="446"/>
                  <a:pt x="112" y="440"/>
                </a:cubicBezTo>
                <a:cubicBezTo>
                  <a:pt x="126" y="424"/>
                  <a:pt x="153" y="418"/>
                  <a:pt x="173" y="426"/>
                </a:cubicBezTo>
                <a:cubicBezTo>
                  <a:pt x="195" y="435"/>
                  <a:pt x="208" y="457"/>
                  <a:pt x="207" y="480"/>
                </a:cubicBezTo>
                <a:cubicBezTo>
                  <a:pt x="206" y="487"/>
                  <a:pt x="212" y="494"/>
                  <a:pt x="219" y="494"/>
                </a:cubicBezTo>
                <a:cubicBezTo>
                  <a:pt x="229" y="496"/>
                  <a:pt x="238" y="496"/>
                  <a:pt x="248" y="496"/>
                </a:cubicBezTo>
                <a:cubicBezTo>
                  <a:pt x="257" y="496"/>
                  <a:pt x="266" y="496"/>
                  <a:pt x="275" y="495"/>
                </a:cubicBezTo>
                <a:cubicBezTo>
                  <a:pt x="282" y="494"/>
                  <a:pt x="287" y="488"/>
                  <a:pt x="287" y="480"/>
                </a:cubicBezTo>
                <a:cubicBezTo>
                  <a:pt x="286" y="457"/>
                  <a:pt x="300" y="436"/>
                  <a:pt x="321" y="428"/>
                </a:cubicBezTo>
                <a:cubicBezTo>
                  <a:pt x="341" y="419"/>
                  <a:pt x="368" y="425"/>
                  <a:pt x="382" y="442"/>
                </a:cubicBezTo>
                <a:cubicBezTo>
                  <a:pt x="387" y="447"/>
                  <a:pt x="395" y="448"/>
                  <a:pt x="401" y="443"/>
                </a:cubicBezTo>
                <a:cubicBezTo>
                  <a:pt x="416" y="431"/>
                  <a:pt x="429" y="418"/>
                  <a:pt x="441" y="403"/>
                </a:cubicBezTo>
                <a:cubicBezTo>
                  <a:pt x="446" y="398"/>
                  <a:pt x="445" y="390"/>
                  <a:pt x="440" y="385"/>
                </a:cubicBezTo>
                <a:cubicBezTo>
                  <a:pt x="422" y="369"/>
                  <a:pt x="417" y="344"/>
                  <a:pt x="426" y="323"/>
                </a:cubicBezTo>
                <a:cubicBezTo>
                  <a:pt x="434" y="303"/>
                  <a:pt x="455" y="289"/>
                  <a:pt x="476" y="289"/>
                </a:cubicBezTo>
                <a:cubicBezTo>
                  <a:pt x="479" y="289"/>
                  <a:pt x="479" y="289"/>
                  <a:pt x="479" y="289"/>
                </a:cubicBezTo>
                <a:cubicBezTo>
                  <a:pt x="487" y="290"/>
                  <a:pt x="493" y="284"/>
                  <a:pt x="494" y="277"/>
                </a:cubicBezTo>
                <a:cubicBezTo>
                  <a:pt x="496" y="259"/>
                  <a:pt x="496" y="240"/>
                  <a:pt x="494" y="221"/>
                </a:cubicBezTo>
                <a:close/>
                <a:moveTo>
                  <a:pt x="248" y="308"/>
                </a:moveTo>
                <a:cubicBezTo>
                  <a:pt x="216" y="308"/>
                  <a:pt x="189" y="281"/>
                  <a:pt x="189" y="249"/>
                </a:cubicBezTo>
                <a:cubicBezTo>
                  <a:pt x="189" y="216"/>
                  <a:pt x="216" y="190"/>
                  <a:pt x="248" y="190"/>
                </a:cubicBezTo>
                <a:cubicBezTo>
                  <a:pt x="281" y="190"/>
                  <a:pt x="307" y="216"/>
                  <a:pt x="307" y="249"/>
                </a:cubicBezTo>
                <a:cubicBezTo>
                  <a:pt x="307" y="281"/>
                  <a:pt x="281" y="308"/>
                  <a:pt x="248" y="308"/>
                </a:cubicBezTo>
                <a:close/>
                <a:moveTo>
                  <a:pt x="248" y="332"/>
                </a:moveTo>
                <a:cubicBezTo>
                  <a:pt x="248" y="332"/>
                  <a:pt x="248" y="332"/>
                  <a:pt x="248" y="332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Freeform 14"/>
          <p:cNvSpPr>
            <a:spLocks noEditPoints="1"/>
          </p:cNvSpPr>
          <p:nvPr/>
        </p:nvSpPr>
        <p:spPr bwMode="auto">
          <a:xfrm>
            <a:off x="7478687" y="6374300"/>
            <a:ext cx="1549400" cy="1552575"/>
          </a:xfrm>
          <a:custGeom>
            <a:avLst/>
            <a:gdLst>
              <a:gd name="T0" fmla="*/ 494 w 496"/>
              <a:gd name="T1" fmla="*/ 221 h 496"/>
              <a:gd name="T2" fmla="*/ 478 w 496"/>
              <a:gd name="T3" fmla="*/ 208 h 496"/>
              <a:gd name="T4" fmla="*/ 427 w 496"/>
              <a:gd name="T5" fmla="*/ 175 h 496"/>
              <a:gd name="T6" fmla="*/ 441 w 496"/>
              <a:gd name="T7" fmla="*/ 113 h 496"/>
              <a:gd name="T8" fmla="*/ 442 w 496"/>
              <a:gd name="T9" fmla="*/ 95 h 496"/>
              <a:gd name="T10" fmla="*/ 403 w 496"/>
              <a:gd name="T11" fmla="*/ 55 h 496"/>
              <a:gd name="T12" fmla="*/ 384 w 496"/>
              <a:gd name="T13" fmla="*/ 56 h 496"/>
              <a:gd name="T14" fmla="*/ 322 w 496"/>
              <a:gd name="T15" fmla="*/ 70 h 496"/>
              <a:gd name="T16" fmla="*/ 289 w 496"/>
              <a:gd name="T17" fmla="*/ 17 h 496"/>
              <a:gd name="T18" fmla="*/ 277 w 496"/>
              <a:gd name="T19" fmla="*/ 2 h 496"/>
              <a:gd name="T20" fmla="*/ 221 w 496"/>
              <a:gd name="T21" fmla="*/ 2 h 496"/>
              <a:gd name="T22" fmla="*/ 209 w 496"/>
              <a:gd name="T23" fmla="*/ 16 h 496"/>
              <a:gd name="T24" fmla="*/ 175 w 496"/>
              <a:gd name="T25" fmla="*/ 69 h 496"/>
              <a:gd name="T26" fmla="*/ 114 w 496"/>
              <a:gd name="T27" fmla="*/ 55 h 496"/>
              <a:gd name="T28" fmla="*/ 95 w 496"/>
              <a:gd name="T29" fmla="*/ 53 h 496"/>
              <a:gd name="T30" fmla="*/ 55 w 496"/>
              <a:gd name="T31" fmla="*/ 93 h 496"/>
              <a:gd name="T32" fmla="*/ 56 w 496"/>
              <a:gd name="T33" fmla="*/ 112 h 496"/>
              <a:gd name="T34" fmla="*/ 70 w 496"/>
              <a:gd name="T35" fmla="*/ 174 h 496"/>
              <a:gd name="T36" fmla="*/ 16 w 496"/>
              <a:gd name="T37" fmla="*/ 207 h 496"/>
              <a:gd name="T38" fmla="*/ 2 w 496"/>
              <a:gd name="T39" fmla="*/ 219 h 496"/>
              <a:gd name="T40" fmla="*/ 2 w 496"/>
              <a:gd name="T41" fmla="*/ 276 h 496"/>
              <a:gd name="T42" fmla="*/ 18 w 496"/>
              <a:gd name="T43" fmla="*/ 288 h 496"/>
              <a:gd name="T44" fmla="*/ 69 w 496"/>
              <a:gd name="T45" fmla="*/ 322 h 496"/>
              <a:gd name="T46" fmla="*/ 55 w 496"/>
              <a:gd name="T47" fmla="*/ 383 h 496"/>
              <a:gd name="T48" fmla="*/ 54 w 496"/>
              <a:gd name="T49" fmla="*/ 402 h 496"/>
              <a:gd name="T50" fmla="*/ 93 w 496"/>
              <a:gd name="T51" fmla="*/ 441 h 496"/>
              <a:gd name="T52" fmla="*/ 112 w 496"/>
              <a:gd name="T53" fmla="*/ 440 h 496"/>
              <a:gd name="T54" fmla="*/ 173 w 496"/>
              <a:gd name="T55" fmla="*/ 426 h 496"/>
              <a:gd name="T56" fmla="*/ 207 w 496"/>
              <a:gd name="T57" fmla="*/ 480 h 496"/>
              <a:gd name="T58" fmla="*/ 219 w 496"/>
              <a:gd name="T59" fmla="*/ 494 h 496"/>
              <a:gd name="T60" fmla="*/ 248 w 496"/>
              <a:gd name="T61" fmla="*/ 496 h 496"/>
              <a:gd name="T62" fmla="*/ 275 w 496"/>
              <a:gd name="T63" fmla="*/ 494 h 496"/>
              <a:gd name="T64" fmla="*/ 287 w 496"/>
              <a:gd name="T65" fmla="*/ 480 h 496"/>
              <a:gd name="T66" fmla="*/ 321 w 496"/>
              <a:gd name="T67" fmla="*/ 427 h 496"/>
              <a:gd name="T68" fmla="*/ 382 w 496"/>
              <a:gd name="T69" fmla="*/ 441 h 496"/>
              <a:gd name="T70" fmla="*/ 401 w 496"/>
              <a:gd name="T71" fmla="*/ 443 h 496"/>
              <a:gd name="T72" fmla="*/ 441 w 496"/>
              <a:gd name="T73" fmla="*/ 403 h 496"/>
              <a:gd name="T74" fmla="*/ 440 w 496"/>
              <a:gd name="T75" fmla="*/ 384 h 496"/>
              <a:gd name="T76" fmla="*/ 426 w 496"/>
              <a:gd name="T77" fmla="*/ 323 h 496"/>
              <a:gd name="T78" fmla="*/ 476 w 496"/>
              <a:gd name="T79" fmla="*/ 289 h 496"/>
              <a:gd name="T80" fmla="*/ 480 w 496"/>
              <a:gd name="T81" fmla="*/ 289 h 496"/>
              <a:gd name="T82" fmla="*/ 494 w 496"/>
              <a:gd name="T83" fmla="*/ 277 h 496"/>
              <a:gd name="T84" fmla="*/ 494 w 496"/>
              <a:gd name="T85" fmla="*/ 221 h 496"/>
              <a:gd name="T86" fmla="*/ 248 w 496"/>
              <a:gd name="T87" fmla="*/ 307 h 496"/>
              <a:gd name="T88" fmla="*/ 190 w 496"/>
              <a:gd name="T89" fmla="*/ 249 h 496"/>
              <a:gd name="T90" fmla="*/ 248 w 496"/>
              <a:gd name="T91" fmla="*/ 191 h 496"/>
              <a:gd name="T92" fmla="*/ 306 w 496"/>
              <a:gd name="T93" fmla="*/ 249 h 496"/>
              <a:gd name="T94" fmla="*/ 248 w 496"/>
              <a:gd name="T95" fmla="*/ 307 h 496"/>
              <a:gd name="T96" fmla="*/ 248 w 496"/>
              <a:gd name="T97" fmla="*/ 331 h 496"/>
              <a:gd name="T98" fmla="*/ 248 w 496"/>
              <a:gd name="T99" fmla="*/ 33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6" h="496">
                <a:moveTo>
                  <a:pt x="494" y="221"/>
                </a:moveTo>
                <a:cubicBezTo>
                  <a:pt x="493" y="214"/>
                  <a:pt x="485" y="208"/>
                  <a:pt x="478" y="208"/>
                </a:cubicBezTo>
                <a:cubicBezTo>
                  <a:pt x="456" y="208"/>
                  <a:pt x="435" y="195"/>
                  <a:pt x="427" y="175"/>
                </a:cubicBezTo>
                <a:cubicBezTo>
                  <a:pt x="418" y="153"/>
                  <a:pt x="424" y="129"/>
                  <a:pt x="441" y="113"/>
                </a:cubicBezTo>
                <a:cubicBezTo>
                  <a:pt x="446" y="108"/>
                  <a:pt x="447" y="100"/>
                  <a:pt x="442" y="95"/>
                </a:cubicBezTo>
                <a:cubicBezTo>
                  <a:pt x="431" y="80"/>
                  <a:pt x="417" y="66"/>
                  <a:pt x="403" y="55"/>
                </a:cubicBezTo>
                <a:cubicBezTo>
                  <a:pt x="397" y="50"/>
                  <a:pt x="389" y="51"/>
                  <a:pt x="384" y="56"/>
                </a:cubicBezTo>
                <a:cubicBezTo>
                  <a:pt x="369" y="73"/>
                  <a:pt x="343" y="79"/>
                  <a:pt x="322" y="70"/>
                </a:cubicBezTo>
                <a:cubicBezTo>
                  <a:pt x="301" y="61"/>
                  <a:pt x="288" y="40"/>
                  <a:pt x="289" y="17"/>
                </a:cubicBezTo>
                <a:cubicBezTo>
                  <a:pt x="289" y="9"/>
                  <a:pt x="284" y="3"/>
                  <a:pt x="277" y="2"/>
                </a:cubicBezTo>
                <a:cubicBezTo>
                  <a:pt x="258" y="0"/>
                  <a:pt x="240" y="0"/>
                  <a:pt x="221" y="2"/>
                </a:cubicBezTo>
                <a:cubicBezTo>
                  <a:pt x="214" y="3"/>
                  <a:pt x="209" y="9"/>
                  <a:pt x="209" y="16"/>
                </a:cubicBezTo>
                <a:cubicBezTo>
                  <a:pt x="210" y="39"/>
                  <a:pt x="196" y="60"/>
                  <a:pt x="175" y="69"/>
                </a:cubicBezTo>
                <a:cubicBezTo>
                  <a:pt x="155" y="77"/>
                  <a:pt x="128" y="71"/>
                  <a:pt x="114" y="55"/>
                </a:cubicBezTo>
                <a:cubicBezTo>
                  <a:pt x="109" y="50"/>
                  <a:pt x="101" y="49"/>
                  <a:pt x="95" y="53"/>
                </a:cubicBezTo>
                <a:cubicBezTo>
                  <a:pt x="80" y="65"/>
                  <a:pt x="67" y="78"/>
                  <a:pt x="55" y="93"/>
                </a:cubicBezTo>
                <a:cubicBezTo>
                  <a:pt x="50" y="99"/>
                  <a:pt x="51" y="107"/>
                  <a:pt x="56" y="112"/>
                </a:cubicBezTo>
                <a:cubicBezTo>
                  <a:pt x="74" y="128"/>
                  <a:pt x="79" y="152"/>
                  <a:pt x="70" y="174"/>
                </a:cubicBezTo>
                <a:cubicBezTo>
                  <a:pt x="62" y="194"/>
                  <a:pt x="40" y="207"/>
                  <a:pt x="16" y="207"/>
                </a:cubicBezTo>
                <a:cubicBezTo>
                  <a:pt x="8" y="207"/>
                  <a:pt x="3" y="212"/>
                  <a:pt x="2" y="219"/>
                </a:cubicBezTo>
                <a:cubicBezTo>
                  <a:pt x="0" y="238"/>
                  <a:pt x="0" y="257"/>
                  <a:pt x="2" y="276"/>
                </a:cubicBezTo>
                <a:cubicBezTo>
                  <a:pt x="3" y="283"/>
                  <a:pt x="11" y="288"/>
                  <a:pt x="18" y="288"/>
                </a:cubicBezTo>
                <a:cubicBezTo>
                  <a:pt x="40" y="287"/>
                  <a:pt x="60" y="301"/>
                  <a:pt x="69" y="322"/>
                </a:cubicBezTo>
                <a:cubicBezTo>
                  <a:pt x="78" y="343"/>
                  <a:pt x="72" y="368"/>
                  <a:pt x="55" y="383"/>
                </a:cubicBezTo>
                <a:cubicBezTo>
                  <a:pt x="50" y="388"/>
                  <a:pt x="49" y="396"/>
                  <a:pt x="54" y="402"/>
                </a:cubicBezTo>
                <a:cubicBezTo>
                  <a:pt x="65" y="416"/>
                  <a:pt x="78" y="430"/>
                  <a:pt x="93" y="441"/>
                </a:cubicBezTo>
                <a:cubicBezTo>
                  <a:pt x="99" y="446"/>
                  <a:pt x="107" y="445"/>
                  <a:pt x="112" y="440"/>
                </a:cubicBezTo>
                <a:cubicBezTo>
                  <a:pt x="127" y="424"/>
                  <a:pt x="153" y="417"/>
                  <a:pt x="173" y="426"/>
                </a:cubicBezTo>
                <a:cubicBezTo>
                  <a:pt x="195" y="435"/>
                  <a:pt x="208" y="457"/>
                  <a:pt x="207" y="480"/>
                </a:cubicBezTo>
                <a:cubicBezTo>
                  <a:pt x="207" y="487"/>
                  <a:pt x="212" y="493"/>
                  <a:pt x="219" y="494"/>
                </a:cubicBezTo>
                <a:cubicBezTo>
                  <a:pt x="229" y="495"/>
                  <a:pt x="238" y="496"/>
                  <a:pt x="248" y="496"/>
                </a:cubicBezTo>
                <a:cubicBezTo>
                  <a:pt x="257" y="496"/>
                  <a:pt x="266" y="495"/>
                  <a:pt x="275" y="494"/>
                </a:cubicBezTo>
                <a:cubicBezTo>
                  <a:pt x="282" y="494"/>
                  <a:pt x="287" y="487"/>
                  <a:pt x="287" y="480"/>
                </a:cubicBezTo>
                <a:cubicBezTo>
                  <a:pt x="286" y="457"/>
                  <a:pt x="300" y="436"/>
                  <a:pt x="321" y="427"/>
                </a:cubicBezTo>
                <a:cubicBezTo>
                  <a:pt x="341" y="419"/>
                  <a:pt x="368" y="425"/>
                  <a:pt x="382" y="441"/>
                </a:cubicBezTo>
                <a:cubicBezTo>
                  <a:pt x="387" y="447"/>
                  <a:pt x="395" y="447"/>
                  <a:pt x="401" y="443"/>
                </a:cubicBezTo>
                <a:cubicBezTo>
                  <a:pt x="416" y="431"/>
                  <a:pt x="429" y="418"/>
                  <a:pt x="441" y="403"/>
                </a:cubicBezTo>
                <a:cubicBezTo>
                  <a:pt x="446" y="398"/>
                  <a:pt x="445" y="389"/>
                  <a:pt x="440" y="384"/>
                </a:cubicBezTo>
                <a:cubicBezTo>
                  <a:pt x="422" y="369"/>
                  <a:pt x="417" y="344"/>
                  <a:pt x="426" y="323"/>
                </a:cubicBezTo>
                <a:cubicBezTo>
                  <a:pt x="434" y="303"/>
                  <a:pt x="455" y="289"/>
                  <a:pt x="476" y="289"/>
                </a:cubicBezTo>
                <a:cubicBezTo>
                  <a:pt x="480" y="289"/>
                  <a:pt x="480" y="289"/>
                  <a:pt x="480" y="289"/>
                </a:cubicBezTo>
                <a:cubicBezTo>
                  <a:pt x="487" y="290"/>
                  <a:pt x="493" y="284"/>
                  <a:pt x="494" y="277"/>
                </a:cubicBezTo>
                <a:cubicBezTo>
                  <a:pt x="496" y="258"/>
                  <a:pt x="496" y="239"/>
                  <a:pt x="494" y="221"/>
                </a:cubicBezTo>
                <a:close/>
                <a:moveTo>
                  <a:pt x="248" y="307"/>
                </a:moveTo>
                <a:cubicBezTo>
                  <a:pt x="216" y="307"/>
                  <a:pt x="190" y="281"/>
                  <a:pt x="190" y="249"/>
                </a:cubicBezTo>
                <a:cubicBezTo>
                  <a:pt x="190" y="217"/>
                  <a:pt x="216" y="191"/>
                  <a:pt x="248" y="191"/>
                </a:cubicBezTo>
                <a:cubicBezTo>
                  <a:pt x="280" y="191"/>
                  <a:pt x="306" y="217"/>
                  <a:pt x="306" y="249"/>
                </a:cubicBezTo>
                <a:cubicBezTo>
                  <a:pt x="306" y="281"/>
                  <a:pt x="280" y="307"/>
                  <a:pt x="248" y="307"/>
                </a:cubicBezTo>
                <a:close/>
                <a:moveTo>
                  <a:pt x="248" y="331"/>
                </a:moveTo>
                <a:cubicBezTo>
                  <a:pt x="248" y="331"/>
                  <a:pt x="248" y="331"/>
                  <a:pt x="248" y="331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Freeform 15"/>
          <p:cNvSpPr>
            <a:spLocks noEditPoints="1"/>
          </p:cNvSpPr>
          <p:nvPr/>
        </p:nvSpPr>
        <p:spPr bwMode="auto">
          <a:xfrm>
            <a:off x="8988960" y="6004936"/>
            <a:ext cx="1550988" cy="1555750"/>
          </a:xfrm>
          <a:custGeom>
            <a:avLst/>
            <a:gdLst>
              <a:gd name="T0" fmla="*/ 494 w 496"/>
              <a:gd name="T1" fmla="*/ 221 h 497"/>
              <a:gd name="T2" fmla="*/ 478 w 496"/>
              <a:gd name="T3" fmla="*/ 209 h 497"/>
              <a:gd name="T4" fmla="*/ 427 w 496"/>
              <a:gd name="T5" fmla="*/ 175 h 497"/>
              <a:gd name="T6" fmla="*/ 441 w 496"/>
              <a:gd name="T7" fmla="*/ 114 h 497"/>
              <a:gd name="T8" fmla="*/ 443 w 496"/>
              <a:gd name="T9" fmla="*/ 95 h 497"/>
              <a:gd name="T10" fmla="*/ 403 w 496"/>
              <a:gd name="T11" fmla="*/ 56 h 497"/>
              <a:gd name="T12" fmla="*/ 384 w 496"/>
              <a:gd name="T13" fmla="*/ 57 h 497"/>
              <a:gd name="T14" fmla="*/ 323 w 496"/>
              <a:gd name="T15" fmla="*/ 71 h 497"/>
              <a:gd name="T16" fmla="*/ 289 w 496"/>
              <a:gd name="T17" fmla="*/ 17 h 497"/>
              <a:gd name="T18" fmla="*/ 277 w 496"/>
              <a:gd name="T19" fmla="*/ 3 h 497"/>
              <a:gd name="T20" fmla="*/ 221 w 496"/>
              <a:gd name="T21" fmla="*/ 3 h 497"/>
              <a:gd name="T22" fmla="*/ 209 w 496"/>
              <a:gd name="T23" fmla="*/ 17 h 497"/>
              <a:gd name="T24" fmla="*/ 175 w 496"/>
              <a:gd name="T25" fmla="*/ 70 h 497"/>
              <a:gd name="T26" fmla="*/ 114 w 496"/>
              <a:gd name="T27" fmla="*/ 56 h 497"/>
              <a:gd name="T28" fmla="*/ 95 w 496"/>
              <a:gd name="T29" fmla="*/ 54 h 497"/>
              <a:gd name="T30" fmla="*/ 55 w 496"/>
              <a:gd name="T31" fmla="*/ 94 h 497"/>
              <a:gd name="T32" fmla="*/ 56 w 496"/>
              <a:gd name="T33" fmla="*/ 113 h 497"/>
              <a:gd name="T34" fmla="*/ 70 w 496"/>
              <a:gd name="T35" fmla="*/ 174 h 497"/>
              <a:gd name="T36" fmla="*/ 16 w 496"/>
              <a:gd name="T37" fmla="*/ 208 h 497"/>
              <a:gd name="T38" fmla="*/ 2 w 496"/>
              <a:gd name="T39" fmla="*/ 220 h 497"/>
              <a:gd name="T40" fmla="*/ 2 w 496"/>
              <a:gd name="T41" fmla="*/ 276 h 497"/>
              <a:gd name="T42" fmla="*/ 18 w 496"/>
              <a:gd name="T43" fmla="*/ 289 h 497"/>
              <a:gd name="T44" fmla="*/ 69 w 496"/>
              <a:gd name="T45" fmla="*/ 322 h 497"/>
              <a:gd name="T46" fmla="*/ 55 w 496"/>
              <a:gd name="T47" fmla="*/ 384 h 497"/>
              <a:gd name="T48" fmla="*/ 54 w 496"/>
              <a:gd name="T49" fmla="*/ 402 h 497"/>
              <a:gd name="T50" fmla="*/ 93 w 496"/>
              <a:gd name="T51" fmla="*/ 442 h 497"/>
              <a:gd name="T52" fmla="*/ 112 w 496"/>
              <a:gd name="T53" fmla="*/ 441 h 497"/>
              <a:gd name="T54" fmla="*/ 174 w 496"/>
              <a:gd name="T55" fmla="*/ 427 h 497"/>
              <a:gd name="T56" fmla="*/ 207 w 496"/>
              <a:gd name="T57" fmla="*/ 480 h 497"/>
              <a:gd name="T58" fmla="*/ 219 w 496"/>
              <a:gd name="T59" fmla="*/ 495 h 497"/>
              <a:gd name="T60" fmla="*/ 248 w 496"/>
              <a:gd name="T61" fmla="*/ 497 h 497"/>
              <a:gd name="T62" fmla="*/ 275 w 496"/>
              <a:gd name="T63" fmla="*/ 495 h 497"/>
              <a:gd name="T64" fmla="*/ 287 w 496"/>
              <a:gd name="T65" fmla="*/ 481 h 497"/>
              <a:gd name="T66" fmla="*/ 321 w 496"/>
              <a:gd name="T67" fmla="*/ 428 h 497"/>
              <a:gd name="T68" fmla="*/ 383 w 496"/>
              <a:gd name="T69" fmla="*/ 442 h 497"/>
              <a:gd name="T70" fmla="*/ 401 w 496"/>
              <a:gd name="T71" fmla="*/ 444 h 497"/>
              <a:gd name="T72" fmla="*/ 441 w 496"/>
              <a:gd name="T73" fmla="*/ 404 h 497"/>
              <a:gd name="T74" fmla="*/ 440 w 496"/>
              <a:gd name="T75" fmla="*/ 385 h 497"/>
              <a:gd name="T76" fmla="*/ 426 w 496"/>
              <a:gd name="T77" fmla="*/ 323 h 497"/>
              <a:gd name="T78" fmla="*/ 477 w 496"/>
              <a:gd name="T79" fmla="*/ 290 h 497"/>
              <a:gd name="T80" fmla="*/ 480 w 496"/>
              <a:gd name="T81" fmla="*/ 290 h 497"/>
              <a:gd name="T82" fmla="*/ 494 w 496"/>
              <a:gd name="T83" fmla="*/ 278 h 497"/>
              <a:gd name="T84" fmla="*/ 494 w 496"/>
              <a:gd name="T85" fmla="*/ 221 h 497"/>
              <a:gd name="T86" fmla="*/ 249 w 496"/>
              <a:gd name="T87" fmla="*/ 332 h 497"/>
              <a:gd name="T88" fmla="*/ 166 w 496"/>
              <a:gd name="T89" fmla="*/ 249 h 497"/>
              <a:gd name="T90" fmla="*/ 249 w 496"/>
              <a:gd name="T91" fmla="*/ 167 h 497"/>
              <a:gd name="T92" fmla="*/ 331 w 496"/>
              <a:gd name="T93" fmla="*/ 249 h 497"/>
              <a:gd name="T94" fmla="*/ 249 w 496"/>
              <a:gd name="T95" fmla="*/ 332 h 497"/>
              <a:gd name="T96" fmla="*/ 249 w 496"/>
              <a:gd name="T97" fmla="*/ 332 h 497"/>
              <a:gd name="T98" fmla="*/ 249 w 496"/>
              <a:gd name="T99" fmla="*/ 33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6" h="497">
                <a:moveTo>
                  <a:pt x="494" y="221"/>
                </a:moveTo>
                <a:cubicBezTo>
                  <a:pt x="494" y="214"/>
                  <a:pt x="485" y="209"/>
                  <a:pt x="478" y="209"/>
                </a:cubicBezTo>
                <a:cubicBezTo>
                  <a:pt x="456" y="209"/>
                  <a:pt x="436" y="196"/>
                  <a:pt x="427" y="175"/>
                </a:cubicBezTo>
                <a:cubicBezTo>
                  <a:pt x="419" y="154"/>
                  <a:pt x="424" y="129"/>
                  <a:pt x="441" y="114"/>
                </a:cubicBezTo>
                <a:cubicBezTo>
                  <a:pt x="446" y="109"/>
                  <a:pt x="447" y="101"/>
                  <a:pt x="443" y="95"/>
                </a:cubicBezTo>
                <a:cubicBezTo>
                  <a:pt x="431" y="80"/>
                  <a:pt x="418" y="67"/>
                  <a:pt x="403" y="56"/>
                </a:cubicBezTo>
                <a:cubicBezTo>
                  <a:pt x="398" y="51"/>
                  <a:pt x="389" y="52"/>
                  <a:pt x="384" y="57"/>
                </a:cubicBezTo>
                <a:cubicBezTo>
                  <a:pt x="370" y="73"/>
                  <a:pt x="343" y="80"/>
                  <a:pt x="323" y="71"/>
                </a:cubicBezTo>
                <a:cubicBezTo>
                  <a:pt x="301" y="62"/>
                  <a:pt x="288" y="40"/>
                  <a:pt x="289" y="17"/>
                </a:cubicBezTo>
                <a:cubicBezTo>
                  <a:pt x="290" y="10"/>
                  <a:pt x="284" y="4"/>
                  <a:pt x="277" y="3"/>
                </a:cubicBezTo>
                <a:cubicBezTo>
                  <a:pt x="259" y="1"/>
                  <a:pt x="240" y="0"/>
                  <a:pt x="221" y="3"/>
                </a:cubicBezTo>
                <a:cubicBezTo>
                  <a:pt x="214" y="3"/>
                  <a:pt x="209" y="10"/>
                  <a:pt x="209" y="17"/>
                </a:cubicBezTo>
                <a:cubicBezTo>
                  <a:pt x="210" y="40"/>
                  <a:pt x="196" y="61"/>
                  <a:pt x="175" y="70"/>
                </a:cubicBezTo>
                <a:cubicBezTo>
                  <a:pt x="155" y="78"/>
                  <a:pt x="129" y="72"/>
                  <a:pt x="114" y="56"/>
                </a:cubicBezTo>
                <a:cubicBezTo>
                  <a:pt x="109" y="50"/>
                  <a:pt x="101" y="50"/>
                  <a:pt x="95" y="54"/>
                </a:cubicBezTo>
                <a:cubicBezTo>
                  <a:pt x="80" y="66"/>
                  <a:pt x="67" y="79"/>
                  <a:pt x="55" y="94"/>
                </a:cubicBezTo>
                <a:cubicBezTo>
                  <a:pt x="50" y="99"/>
                  <a:pt x="51" y="108"/>
                  <a:pt x="56" y="113"/>
                </a:cubicBezTo>
                <a:cubicBezTo>
                  <a:pt x="74" y="128"/>
                  <a:pt x="79" y="153"/>
                  <a:pt x="70" y="174"/>
                </a:cubicBezTo>
                <a:cubicBezTo>
                  <a:pt x="62" y="195"/>
                  <a:pt x="41" y="208"/>
                  <a:pt x="16" y="208"/>
                </a:cubicBezTo>
                <a:cubicBezTo>
                  <a:pt x="9" y="208"/>
                  <a:pt x="3" y="213"/>
                  <a:pt x="2" y="220"/>
                </a:cubicBezTo>
                <a:cubicBezTo>
                  <a:pt x="0" y="239"/>
                  <a:pt x="0" y="258"/>
                  <a:pt x="2" y="276"/>
                </a:cubicBezTo>
                <a:cubicBezTo>
                  <a:pt x="3" y="283"/>
                  <a:pt x="11" y="289"/>
                  <a:pt x="18" y="289"/>
                </a:cubicBezTo>
                <a:cubicBezTo>
                  <a:pt x="40" y="288"/>
                  <a:pt x="61" y="301"/>
                  <a:pt x="69" y="322"/>
                </a:cubicBezTo>
                <a:cubicBezTo>
                  <a:pt x="78" y="344"/>
                  <a:pt x="72" y="368"/>
                  <a:pt x="55" y="384"/>
                </a:cubicBezTo>
                <a:cubicBezTo>
                  <a:pt x="50" y="389"/>
                  <a:pt x="49" y="397"/>
                  <a:pt x="54" y="402"/>
                </a:cubicBezTo>
                <a:cubicBezTo>
                  <a:pt x="65" y="417"/>
                  <a:pt x="79" y="430"/>
                  <a:pt x="93" y="442"/>
                </a:cubicBezTo>
                <a:cubicBezTo>
                  <a:pt x="99" y="447"/>
                  <a:pt x="107" y="446"/>
                  <a:pt x="112" y="441"/>
                </a:cubicBezTo>
                <a:cubicBezTo>
                  <a:pt x="127" y="424"/>
                  <a:pt x="153" y="418"/>
                  <a:pt x="174" y="427"/>
                </a:cubicBezTo>
                <a:cubicBezTo>
                  <a:pt x="195" y="436"/>
                  <a:pt x="209" y="457"/>
                  <a:pt x="207" y="480"/>
                </a:cubicBezTo>
                <a:cubicBezTo>
                  <a:pt x="207" y="488"/>
                  <a:pt x="212" y="494"/>
                  <a:pt x="219" y="495"/>
                </a:cubicBezTo>
                <a:cubicBezTo>
                  <a:pt x="229" y="496"/>
                  <a:pt x="238" y="497"/>
                  <a:pt x="248" y="497"/>
                </a:cubicBezTo>
                <a:cubicBezTo>
                  <a:pt x="257" y="497"/>
                  <a:pt x="266" y="496"/>
                  <a:pt x="275" y="495"/>
                </a:cubicBezTo>
                <a:cubicBezTo>
                  <a:pt x="282" y="494"/>
                  <a:pt x="288" y="488"/>
                  <a:pt x="287" y="481"/>
                </a:cubicBezTo>
                <a:cubicBezTo>
                  <a:pt x="287" y="458"/>
                  <a:pt x="300" y="437"/>
                  <a:pt x="321" y="428"/>
                </a:cubicBezTo>
                <a:cubicBezTo>
                  <a:pt x="342" y="420"/>
                  <a:pt x="368" y="426"/>
                  <a:pt x="383" y="442"/>
                </a:cubicBezTo>
                <a:cubicBezTo>
                  <a:pt x="388" y="447"/>
                  <a:pt x="396" y="448"/>
                  <a:pt x="401" y="444"/>
                </a:cubicBezTo>
                <a:cubicBezTo>
                  <a:pt x="416" y="432"/>
                  <a:pt x="430" y="419"/>
                  <a:pt x="441" y="404"/>
                </a:cubicBezTo>
                <a:cubicBezTo>
                  <a:pt x="446" y="398"/>
                  <a:pt x="445" y="390"/>
                  <a:pt x="440" y="385"/>
                </a:cubicBezTo>
                <a:cubicBezTo>
                  <a:pt x="423" y="369"/>
                  <a:pt x="417" y="345"/>
                  <a:pt x="426" y="323"/>
                </a:cubicBezTo>
                <a:cubicBezTo>
                  <a:pt x="434" y="303"/>
                  <a:pt x="455" y="290"/>
                  <a:pt x="477" y="290"/>
                </a:cubicBezTo>
                <a:cubicBezTo>
                  <a:pt x="480" y="290"/>
                  <a:pt x="480" y="290"/>
                  <a:pt x="480" y="290"/>
                </a:cubicBezTo>
                <a:cubicBezTo>
                  <a:pt x="487" y="290"/>
                  <a:pt x="493" y="285"/>
                  <a:pt x="494" y="278"/>
                </a:cubicBezTo>
                <a:cubicBezTo>
                  <a:pt x="496" y="259"/>
                  <a:pt x="496" y="240"/>
                  <a:pt x="494" y="221"/>
                </a:cubicBezTo>
                <a:close/>
                <a:moveTo>
                  <a:pt x="249" y="332"/>
                </a:moveTo>
                <a:cubicBezTo>
                  <a:pt x="203" y="332"/>
                  <a:pt x="166" y="295"/>
                  <a:pt x="166" y="249"/>
                </a:cubicBezTo>
                <a:cubicBezTo>
                  <a:pt x="166" y="204"/>
                  <a:pt x="203" y="167"/>
                  <a:pt x="249" y="167"/>
                </a:cubicBezTo>
                <a:cubicBezTo>
                  <a:pt x="294" y="167"/>
                  <a:pt x="331" y="204"/>
                  <a:pt x="331" y="249"/>
                </a:cubicBezTo>
                <a:cubicBezTo>
                  <a:pt x="331" y="295"/>
                  <a:pt x="294" y="332"/>
                  <a:pt x="249" y="332"/>
                </a:cubicBezTo>
                <a:close/>
                <a:moveTo>
                  <a:pt x="249" y="332"/>
                </a:moveTo>
                <a:cubicBezTo>
                  <a:pt x="249" y="332"/>
                  <a:pt x="249" y="332"/>
                  <a:pt x="249" y="332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Freeform 17"/>
          <p:cNvSpPr>
            <a:spLocks noEditPoints="1"/>
          </p:cNvSpPr>
          <p:nvPr/>
        </p:nvSpPr>
        <p:spPr bwMode="auto">
          <a:xfrm>
            <a:off x="9379485" y="6398636"/>
            <a:ext cx="769938" cy="769938"/>
          </a:xfrm>
          <a:custGeom>
            <a:avLst/>
            <a:gdLst>
              <a:gd name="T0" fmla="*/ 123 w 246"/>
              <a:gd name="T1" fmla="*/ 246 h 246"/>
              <a:gd name="T2" fmla="*/ 0 w 246"/>
              <a:gd name="T3" fmla="*/ 123 h 246"/>
              <a:gd name="T4" fmla="*/ 123 w 246"/>
              <a:gd name="T5" fmla="*/ 0 h 246"/>
              <a:gd name="T6" fmla="*/ 246 w 246"/>
              <a:gd name="T7" fmla="*/ 123 h 246"/>
              <a:gd name="T8" fmla="*/ 123 w 246"/>
              <a:gd name="T9" fmla="*/ 246 h 246"/>
              <a:gd name="T10" fmla="*/ 123 w 246"/>
              <a:gd name="T11" fmla="*/ 16 h 246"/>
              <a:gd name="T12" fmla="*/ 16 w 246"/>
              <a:gd name="T13" fmla="*/ 123 h 246"/>
              <a:gd name="T14" fmla="*/ 123 w 246"/>
              <a:gd name="T15" fmla="*/ 230 h 246"/>
              <a:gd name="T16" fmla="*/ 230 w 246"/>
              <a:gd name="T17" fmla="*/ 123 h 246"/>
              <a:gd name="T18" fmla="*/ 123 w 246"/>
              <a:gd name="T19" fmla="*/ 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246">
                <a:moveTo>
                  <a:pt x="123" y="246"/>
                </a:moveTo>
                <a:cubicBezTo>
                  <a:pt x="55" y="246"/>
                  <a:pt x="0" y="191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ubicBezTo>
                  <a:pt x="246" y="191"/>
                  <a:pt x="191" y="246"/>
                  <a:pt x="123" y="246"/>
                </a:cubicBezTo>
                <a:close/>
                <a:moveTo>
                  <a:pt x="123" y="16"/>
                </a:moveTo>
                <a:cubicBezTo>
                  <a:pt x="64" y="16"/>
                  <a:pt x="16" y="64"/>
                  <a:pt x="16" y="123"/>
                </a:cubicBezTo>
                <a:cubicBezTo>
                  <a:pt x="16" y="182"/>
                  <a:pt x="64" y="230"/>
                  <a:pt x="123" y="230"/>
                </a:cubicBezTo>
                <a:cubicBezTo>
                  <a:pt x="182" y="230"/>
                  <a:pt x="230" y="182"/>
                  <a:pt x="230" y="123"/>
                </a:cubicBezTo>
                <a:cubicBezTo>
                  <a:pt x="230" y="64"/>
                  <a:pt x="182" y="16"/>
                  <a:pt x="123" y="1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6" name="Freeform 18"/>
          <p:cNvSpPr>
            <a:spLocks noEditPoints="1"/>
          </p:cNvSpPr>
          <p:nvPr/>
        </p:nvSpPr>
        <p:spPr bwMode="auto">
          <a:xfrm>
            <a:off x="6049033" y="6434354"/>
            <a:ext cx="742950" cy="744538"/>
          </a:xfrm>
          <a:custGeom>
            <a:avLst/>
            <a:gdLst>
              <a:gd name="T0" fmla="*/ 119 w 238"/>
              <a:gd name="T1" fmla="*/ 238 h 238"/>
              <a:gd name="T2" fmla="*/ 0 w 238"/>
              <a:gd name="T3" fmla="*/ 119 h 238"/>
              <a:gd name="T4" fmla="*/ 119 w 238"/>
              <a:gd name="T5" fmla="*/ 0 h 238"/>
              <a:gd name="T6" fmla="*/ 238 w 238"/>
              <a:gd name="T7" fmla="*/ 119 h 238"/>
              <a:gd name="T8" fmla="*/ 119 w 238"/>
              <a:gd name="T9" fmla="*/ 238 h 238"/>
              <a:gd name="T10" fmla="*/ 119 w 238"/>
              <a:gd name="T11" fmla="*/ 8 h 238"/>
              <a:gd name="T12" fmla="*/ 8 w 238"/>
              <a:gd name="T13" fmla="*/ 119 h 238"/>
              <a:gd name="T14" fmla="*/ 119 w 238"/>
              <a:gd name="T15" fmla="*/ 230 h 238"/>
              <a:gd name="T16" fmla="*/ 230 w 238"/>
              <a:gd name="T17" fmla="*/ 119 h 238"/>
              <a:gd name="T18" fmla="*/ 119 w 238"/>
              <a:gd name="T19" fmla="*/ 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8" h="238">
                <a:moveTo>
                  <a:pt x="119" y="238"/>
                </a:moveTo>
                <a:cubicBezTo>
                  <a:pt x="53" y="238"/>
                  <a:pt x="0" y="185"/>
                  <a:pt x="0" y="119"/>
                </a:cubicBezTo>
                <a:cubicBezTo>
                  <a:pt x="0" y="54"/>
                  <a:pt x="53" y="0"/>
                  <a:pt x="119" y="0"/>
                </a:cubicBezTo>
                <a:cubicBezTo>
                  <a:pt x="185" y="0"/>
                  <a:pt x="238" y="54"/>
                  <a:pt x="238" y="119"/>
                </a:cubicBezTo>
                <a:cubicBezTo>
                  <a:pt x="238" y="185"/>
                  <a:pt x="185" y="238"/>
                  <a:pt x="119" y="238"/>
                </a:cubicBezTo>
                <a:close/>
                <a:moveTo>
                  <a:pt x="119" y="8"/>
                </a:moveTo>
                <a:cubicBezTo>
                  <a:pt x="58" y="8"/>
                  <a:pt x="8" y="58"/>
                  <a:pt x="8" y="119"/>
                </a:cubicBezTo>
                <a:cubicBezTo>
                  <a:pt x="8" y="181"/>
                  <a:pt x="58" y="230"/>
                  <a:pt x="119" y="230"/>
                </a:cubicBezTo>
                <a:cubicBezTo>
                  <a:pt x="180" y="230"/>
                  <a:pt x="230" y="181"/>
                  <a:pt x="230" y="119"/>
                </a:cubicBezTo>
                <a:cubicBezTo>
                  <a:pt x="230" y="58"/>
                  <a:pt x="180" y="8"/>
                  <a:pt x="119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7" name="Freeform 16"/>
          <p:cNvSpPr>
            <a:spLocks noEditPoints="1"/>
          </p:cNvSpPr>
          <p:nvPr/>
        </p:nvSpPr>
        <p:spPr bwMode="auto">
          <a:xfrm>
            <a:off x="3868589" y="6565057"/>
            <a:ext cx="769938" cy="769938"/>
          </a:xfrm>
          <a:custGeom>
            <a:avLst/>
            <a:gdLst>
              <a:gd name="T0" fmla="*/ 123 w 246"/>
              <a:gd name="T1" fmla="*/ 246 h 246"/>
              <a:gd name="T2" fmla="*/ 0 w 246"/>
              <a:gd name="T3" fmla="*/ 123 h 246"/>
              <a:gd name="T4" fmla="*/ 123 w 246"/>
              <a:gd name="T5" fmla="*/ 0 h 246"/>
              <a:gd name="T6" fmla="*/ 246 w 246"/>
              <a:gd name="T7" fmla="*/ 123 h 246"/>
              <a:gd name="T8" fmla="*/ 123 w 246"/>
              <a:gd name="T9" fmla="*/ 246 h 246"/>
              <a:gd name="T10" fmla="*/ 123 w 246"/>
              <a:gd name="T11" fmla="*/ 16 h 246"/>
              <a:gd name="T12" fmla="*/ 16 w 246"/>
              <a:gd name="T13" fmla="*/ 123 h 246"/>
              <a:gd name="T14" fmla="*/ 123 w 246"/>
              <a:gd name="T15" fmla="*/ 230 h 246"/>
              <a:gd name="T16" fmla="*/ 230 w 246"/>
              <a:gd name="T17" fmla="*/ 123 h 246"/>
              <a:gd name="T18" fmla="*/ 123 w 246"/>
              <a:gd name="T19" fmla="*/ 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246">
                <a:moveTo>
                  <a:pt x="123" y="246"/>
                </a:moveTo>
                <a:cubicBezTo>
                  <a:pt x="55" y="246"/>
                  <a:pt x="0" y="191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ubicBezTo>
                  <a:pt x="246" y="191"/>
                  <a:pt x="191" y="246"/>
                  <a:pt x="123" y="246"/>
                </a:cubicBezTo>
                <a:close/>
                <a:moveTo>
                  <a:pt x="123" y="16"/>
                </a:moveTo>
                <a:cubicBezTo>
                  <a:pt x="64" y="16"/>
                  <a:pt x="16" y="64"/>
                  <a:pt x="16" y="123"/>
                </a:cubicBezTo>
                <a:cubicBezTo>
                  <a:pt x="16" y="182"/>
                  <a:pt x="64" y="230"/>
                  <a:pt x="123" y="230"/>
                </a:cubicBezTo>
                <a:cubicBezTo>
                  <a:pt x="182" y="230"/>
                  <a:pt x="230" y="182"/>
                  <a:pt x="230" y="123"/>
                </a:cubicBezTo>
                <a:cubicBezTo>
                  <a:pt x="230" y="64"/>
                  <a:pt x="182" y="16"/>
                  <a:pt x="123" y="1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" name="Freeform 19"/>
          <p:cNvSpPr>
            <a:spLocks noEditPoints="1"/>
          </p:cNvSpPr>
          <p:nvPr/>
        </p:nvSpPr>
        <p:spPr bwMode="auto">
          <a:xfrm>
            <a:off x="7881912" y="6777525"/>
            <a:ext cx="742950" cy="746125"/>
          </a:xfrm>
          <a:custGeom>
            <a:avLst/>
            <a:gdLst>
              <a:gd name="T0" fmla="*/ 119 w 238"/>
              <a:gd name="T1" fmla="*/ 238 h 238"/>
              <a:gd name="T2" fmla="*/ 0 w 238"/>
              <a:gd name="T3" fmla="*/ 119 h 238"/>
              <a:gd name="T4" fmla="*/ 119 w 238"/>
              <a:gd name="T5" fmla="*/ 0 h 238"/>
              <a:gd name="T6" fmla="*/ 238 w 238"/>
              <a:gd name="T7" fmla="*/ 119 h 238"/>
              <a:gd name="T8" fmla="*/ 119 w 238"/>
              <a:gd name="T9" fmla="*/ 238 h 238"/>
              <a:gd name="T10" fmla="*/ 119 w 238"/>
              <a:gd name="T11" fmla="*/ 8 h 238"/>
              <a:gd name="T12" fmla="*/ 8 w 238"/>
              <a:gd name="T13" fmla="*/ 119 h 238"/>
              <a:gd name="T14" fmla="*/ 119 w 238"/>
              <a:gd name="T15" fmla="*/ 230 h 238"/>
              <a:gd name="T16" fmla="*/ 230 w 238"/>
              <a:gd name="T17" fmla="*/ 119 h 238"/>
              <a:gd name="T18" fmla="*/ 119 w 238"/>
              <a:gd name="T19" fmla="*/ 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8" h="238">
                <a:moveTo>
                  <a:pt x="119" y="238"/>
                </a:moveTo>
                <a:cubicBezTo>
                  <a:pt x="53" y="238"/>
                  <a:pt x="0" y="185"/>
                  <a:pt x="0" y="119"/>
                </a:cubicBezTo>
                <a:cubicBezTo>
                  <a:pt x="0" y="54"/>
                  <a:pt x="53" y="0"/>
                  <a:pt x="119" y="0"/>
                </a:cubicBezTo>
                <a:cubicBezTo>
                  <a:pt x="185" y="0"/>
                  <a:pt x="238" y="54"/>
                  <a:pt x="238" y="119"/>
                </a:cubicBezTo>
                <a:cubicBezTo>
                  <a:pt x="238" y="185"/>
                  <a:pt x="185" y="238"/>
                  <a:pt x="119" y="238"/>
                </a:cubicBezTo>
                <a:close/>
                <a:moveTo>
                  <a:pt x="119" y="8"/>
                </a:moveTo>
                <a:cubicBezTo>
                  <a:pt x="58" y="8"/>
                  <a:pt x="8" y="58"/>
                  <a:pt x="8" y="119"/>
                </a:cubicBezTo>
                <a:cubicBezTo>
                  <a:pt x="8" y="180"/>
                  <a:pt x="58" y="230"/>
                  <a:pt x="119" y="230"/>
                </a:cubicBezTo>
                <a:cubicBezTo>
                  <a:pt x="180" y="230"/>
                  <a:pt x="230" y="180"/>
                  <a:pt x="230" y="119"/>
                </a:cubicBezTo>
                <a:cubicBezTo>
                  <a:pt x="230" y="58"/>
                  <a:pt x="180" y="8"/>
                  <a:pt x="119" y="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6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662307" y="939433"/>
            <a:ext cx="7176797" cy="841023"/>
          </a:xfrm>
        </p:spPr>
        <p:txBody>
          <a:bodyPr>
            <a:normAutofit fontScale="90000"/>
          </a:bodyPr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 Light" charset="0"/>
              </a:rPr>
              <a:t>Teoría de cambio de programas: clave para la evaluación</a:t>
            </a:r>
            <a:endParaRPr 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Helvetica Light" charset="0"/>
            </a:endParaRPr>
          </a:p>
        </p:txBody>
      </p:sp>
      <p:sp>
        <p:nvSpPr>
          <p:cNvPr id="315442" name="Rectangle 2098"/>
          <p:cNvSpPr>
            <a:spLocks noChangeArrowheads="1"/>
          </p:cNvSpPr>
          <p:nvPr/>
        </p:nvSpPr>
        <p:spPr bwMode="auto">
          <a:xfrm rot="-5400000">
            <a:off x="-1138822" y="6445302"/>
            <a:ext cx="31457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r">
              <a:spcBef>
                <a:spcPct val="50000"/>
              </a:spcBef>
              <a:buClr>
                <a:srgbClr val="CC0000"/>
              </a:buClr>
              <a:buSzPct val="125000"/>
            </a:pPr>
            <a:r>
              <a:rPr lang="es-MX" sz="3200" dirty="0" smtClean="0">
                <a:solidFill>
                  <a:schemeClr val="tx1"/>
                </a:solidFill>
                <a:latin typeface="Futura Lt"/>
              </a:rPr>
              <a:t>Implementación</a:t>
            </a:r>
            <a:endParaRPr lang="es-MX" sz="3200" dirty="0">
              <a:solidFill>
                <a:schemeClr val="tx1"/>
              </a:solidFill>
              <a:latin typeface="Futura Lt"/>
            </a:endParaRPr>
          </a:p>
        </p:txBody>
      </p:sp>
      <p:sp>
        <p:nvSpPr>
          <p:cNvPr id="315443" name="Rectangle 2099"/>
          <p:cNvSpPr>
            <a:spLocks noChangeArrowheads="1"/>
          </p:cNvSpPr>
          <p:nvPr/>
        </p:nvSpPr>
        <p:spPr bwMode="auto">
          <a:xfrm rot="-5400000">
            <a:off x="-777040" y="3013298"/>
            <a:ext cx="24221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r">
              <a:spcBef>
                <a:spcPct val="50000"/>
              </a:spcBef>
              <a:buClr>
                <a:srgbClr val="CC0000"/>
              </a:buClr>
              <a:buSzPct val="125000"/>
            </a:pPr>
            <a:r>
              <a:rPr lang="es-MX" sz="3200" dirty="0" smtClean="0">
                <a:solidFill>
                  <a:schemeClr val="tx1"/>
                </a:solidFill>
                <a:latin typeface="Futura Lt"/>
              </a:rPr>
              <a:t>Resultados</a:t>
            </a:r>
            <a:endParaRPr lang="es-MX" sz="3200" dirty="0">
              <a:solidFill>
                <a:schemeClr val="tx1"/>
              </a:solidFill>
              <a:latin typeface="Futura Lt"/>
            </a:endParaRPr>
          </a:p>
        </p:txBody>
      </p:sp>
      <p:sp>
        <p:nvSpPr>
          <p:cNvPr id="315455" name="Text Box 2111"/>
          <p:cNvSpPr txBox="1">
            <a:spLocks noChangeArrowheads="1"/>
          </p:cNvSpPr>
          <p:nvPr/>
        </p:nvSpPr>
        <p:spPr bwMode="auto">
          <a:xfrm>
            <a:off x="10967784" y="9146259"/>
            <a:ext cx="18902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>
                <a:solidFill>
                  <a:schemeClr val="bg1"/>
                </a:solidFill>
                <a:latin typeface="Futura Lt"/>
              </a:rPr>
              <a:t>Binnendijk, 2000</a:t>
            </a:r>
          </a:p>
        </p:txBody>
      </p:sp>
      <p:sp>
        <p:nvSpPr>
          <p:cNvPr id="315456" name="Line 2112"/>
          <p:cNvSpPr>
            <a:spLocks noChangeShapeType="1"/>
          </p:cNvSpPr>
          <p:nvPr/>
        </p:nvSpPr>
        <p:spPr bwMode="auto">
          <a:xfrm>
            <a:off x="3895012" y="2713368"/>
            <a:ext cx="0" cy="52590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s-MX" sz="3200">
              <a:latin typeface="Futura Lt"/>
            </a:endParaRPr>
          </a:p>
        </p:txBody>
      </p:sp>
      <p:sp>
        <p:nvSpPr>
          <p:cNvPr id="2" name="Abrir corchete 1"/>
          <p:cNvSpPr/>
          <p:nvPr/>
        </p:nvSpPr>
        <p:spPr>
          <a:xfrm>
            <a:off x="741760" y="2133057"/>
            <a:ext cx="230773" cy="2167679"/>
          </a:xfrm>
          <a:prstGeom prst="leftBracke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4400"/>
          </a:p>
        </p:txBody>
      </p:sp>
      <p:sp>
        <p:nvSpPr>
          <p:cNvPr id="56" name="Abrir corchete 55"/>
          <p:cNvSpPr/>
          <p:nvPr/>
        </p:nvSpPr>
        <p:spPr>
          <a:xfrm>
            <a:off x="761340" y="5118188"/>
            <a:ext cx="212105" cy="3359012"/>
          </a:xfrm>
          <a:prstGeom prst="leftBracke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4400"/>
          </a:p>
        </p:txBody>
      </p:sp>
      <p:grpSp>
        <p:nvGrpSpPr>
          <p:cNvPr id="3" name="Grupo 2"/>
          <p:cNvGrpSpPr/>
          <p:nvPr/>
        </p:nvGrpSpPr>
        <p:grpSpPr>
          <a:xfrm>
            <a:off x="1140172" y="2147413"/>
            <a:ext cx="2660178" cy="6473803"/>
            <a:chOff x="1140172" y="1891926"/>
            <a:chExt cx="2660178" cy="6473803"/>
          </a:xfrm>
        </p:grpSpPr>
        <p:sp>
          <p:nvSpPr>
            <p:cNvPr id="315434" name="Line 2090"/>
            <p:cNvSpPr>
              <a:spLocks noChangeShapeType="1"/>
            </p:cNvSpPr>
            <p:nvPr/>
          </p:nvSpPr>
          <p:spPr bwMode="auto">
            <a:xfrm flipV="1">
              <a:off x="2253928" y="2720139"/>
              <a:ext cx="0" cy="5440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grpSp>
          <p:nvGrpSpPr>
            <p:cNvPr id="315414" name="Group 2070"/>
            <p:cNvGrpSpPr>
              <a:grpSpLocks/>
            </p:cNvGrpSpPr>
            <p:nvPr/>
          </p:nvGrpSpPr>
          <p:grpSpPr bwMode="auto">
            <a:xfrm>
              <a:off x="1140174" y="3255228"/>
              <a:ext cx="2660176" cy="824632"/>
              <a:chOff x="1553" y="1535"/>
              <a:chExt cx="1236" cy="461"/>
            </a:xfrm>
          </p:grpSpPr>
          <p:sp>
            <p:nvSpPr>
              <p:cNvPr id="315398" name="AutoShape 205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1535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404" name="Rectangle 2060"/>
              <p:cNvSpPr>
                <a:spLocks noChangeArrowheads="1"/>
              </p:cNvSpPr>
              <p:nvPr/>
            </p:nvSpPr>
            <p:spPr bwMode="auto">
              <a:xfrm>
                <a:off x="1808" y="1666"/>
                <a:ext cx="71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Propósito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5415" name="Group 2071"/>
            <p:cNvGrpSpPr>
              <a:grpSpLocks/>
            </p:cNvGrpSpPr>
            <p:nvPr/>
          </p:nvGrpSpPr>
          <p:grpSpPr bwMode="auto">
            <a:xfrm>
              <a:off x="1140172" y="4660776"/>
              <a:ext cx="2660175" cy="824634"/>
              <a:chOff x="1553" y="2196"/>
              <a:chExt cx="1236" cy="461"/>
            </a:xfrm>
          </p:grpSpPr>
          <p:sp>
            <p:nvSpPr>
              <p:cNvPr id="315399" name="AutoShape 2055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2196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405" name="Rectangle 2061"/>
              <p:cNvSpPr>
                <a:spLocks noChangeArrowheads="1"/>
              </p:cNvSpPr>
              <p:nvPr/>
            </p:nvSpPr>
            <p:spPr bwMode="auto">
              <a:xfrm>
                <a:off x="1687" y="2339"/>
                <a:ext cx="991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Componentes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5416" name="Group 2072"/>
            <p:cNvGrpSpPr>
              <a:grpSpLocks/>
            </p:cNvGrpSpPr>
            <p:nvPr/>
          </p:nvGrpSpPr>
          <p:grpSpPr bwMode="auto">
            <a:xfrm>
              <a:off x="1140174" y="6100936"/>
              <a:ext cx="2660176" cy="824634"/>
              <a:chOff x="1553" y="2857"/>
              <a:chExt cx="1236" cy="461"/>
            </a:xfrm>
          </p:grpSpPr>
          <p:sp>
            <p:nvSpPr>
              <p:cNvPr id="315400" name="AutoShape 205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2857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406" name="Rectangle 2062"/>
              <p:cNvSpPr>
                <a:spLocks noChangeArrowheads="1"/>
              </p:cNvSpPr>
              <p:nvPr/>
            </p:nvSpPr>
            <p:spPr bwMode="auto">
              <a:xfrm>
                <a:off x="1744" y="3009"/>
                <a:ext cx="84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Actividades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5417" name="Group 2073"/>
            <p:cNvGrpSpPr>
              <a:grpSpLocks/>
            </p:cNvGrpSpPr>
            <p:nvPr/>
          </p:nvGrpSpPr>
          <p:grpSpPr bwMode="auto">
            <a:xfrm>
              <a:off x="1140174" y="7541096"/>
              <a:ext cx="2660176" cy="824633"/>
              <a:chOff x="1553" y="3518"/>
              <a:chExt cx="1236" cy="461"/>
            </a:xfrm>
          </p:grpSpPr>
          <p:sp>
            <p:nvSpPr>
              <p:cNvPr id="315401" name="AutoShape 2057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3518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407" name="Rectangle 2063"/>
              <p:cNvSpPr>
                <a:spLocks noChangeArrowheads="1"/>
              </p:cNvSpPr>
              <p:nvPr/>
            </p:nvSpPr>
            <p:spPr bwMode="auto">
              <a:xfrm>
                <a:off x="1845" y="3652"/>
                <a:ext cx="64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Insumos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5418" name="Group 2074"/>
            <p:cNvGrpSpPr>
              <a:grpSpLocks/>
            </p:cNvGrpSpPr>
            <p:nvPr/>
          </p:nvGrpSpPr>
          <p:grpSpPr bwMode="auto">
            <a:xfrm>
              <a:off x="1140174" y="1891926"/>
              <a:ext cx="2660176" cy="824634"/>
              <a:chOff x="1459" y="811"/>
              <a:chExt cx="1236" cy="461"/>
            </a:xfrm>
          </p:grpSpPr>
          <p:sp>
            <p:nvSpPr>
              <p:cNvPr id="315397" name="AutoShape 2053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459" y="811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403" name="Rectangle 2059"/>
              <p:cNvSpPr>
                <a:spLocks noChangeArrowheads="1"/>
              </p:cNvSpPr>
              <p:nvPr/>
            </p:nvSpPr>
            <p:spPr bwMode="auto">
              <a:xfrm>
                <a:off x="1910" y="973"/>
                <a:ext cx="286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5457" name="Line 2113"/>
            <p:cNvSpPr>
              <a:spLocks noChangeShapeType="1"/>
            </p:cNvSpPr>
            <p:nvPr/>
          </p:nvSpPr>
          <p:spPr bwMode="auto">
            <a:xfrm flipH="1">
              <a:off x="2741195" y="2730016"/>
              <a:ext cx="0" cy="512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57" name="Line 2090"/>
            <p:cNvSpPr>
              <a:spLocks noChangeShapeType="1"/>
            </p:cNvSpPr>
            <p:nvPr/>
          </p:nvSpPr>
          <p:spPr bwMode="auto">
            <a:xfrm flipV="1">
              <a:off x="2181920" y="4084712"/>
              <a:ext cx="0" cy="5440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58" name="Line 2113"/>
            <p:cNvSpPr>
              <a:spLocks noChangeShapeType="1"/>
            </p:cNvSpPr>
            <p:nvPr/>
          </p:nvSpPr>
          <p:spPr bwMode="auto">
            <a:xfrm flipH="1">
              <a:off x="2669187" y="4094589"/>
              <a:ext cx="0" cy="512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59" name="Line 2090"/>
            <p:cNvSpPr>
              <a:spLocks noChangeShapeType="1"/>
            </p:cNvSpPr>
            <p:nvPr/>
          </p:nvSpPr>
          <p:spPr bwMode="auto">
            <a:xfrm flipV="1">
              <a:off x="2181920" y="5524872"/>
              <a:ext cx="0" cy="5440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60" name="Line 2113"/>
            <p:cNvSpPr>
              <a:spLocks noChangeShapeType="1"/>
            </p:cNvSpPr>
            <p:nvPr/>
          </p:nvSpPr>
          <p:spPr bwMode="auto">
            <a:xfrm flipH="1">
              <a:off x="2669187" y="5534749"/>
              <a:ext cx="0" cy="512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61" name="Line 2090"/>
            <p:cNvSpPr>
              <a:spLocks noChangeShapeType="1"/>
            </p:cNvSpPr>
            <p:nvPr/>
          </p:nvSpPr>
          <p:spPr bwMode="auto">
            <a:xfrm flipV="1">
              <a:off x="2253928" y="6925057"/>
              <a:ext cx="0" cy="5440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62" name="Line 2113"/>
            <p:cNvSpPr>
              <a:spLocks noChangeShapeType="1"/>
            </p:cNvSpPr>
            <p:nvPr/>
          </p:nvSpPr>
          <p:spPr bwMode="auto">
            <a:xfrm flipH="1">
              <a:off x="2741195" y="6934934"/>
              <a:ext cx="0" cy="512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</p:grpSp>
      <p:sp>
        <p:nvSpPr>
          <p:cNvPr id="63" name="Rectangle 2083"/>
          <p:cNvSpPr>
            <a:spLocks noChangeArrowheads="1"/>
          </p:cNvSpPr>
          <p:nvPr/>
        </p:nvSpPr>
        <p:spPr bwMode="auto">
          <a:xfrm>
            <a:off x="3895012" y="2140496"/>
            <a:ext cx="74833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8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Mejoras generales y de largo plazo en la sociedad.</a:t>
            </a:r>
            <a:endParaRPr lang="es-MX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2075"/>
          <p:cNvSpPr>
            <a:spLocks noChangeArrowheads="1"/>
          </p:cNvSpPr>
          <p:nvPr/>
        </p:nvSpPr>
        <p:spPr bwMode="auto">
          <a:xfrm>
            <a:off x="3828829" y="3454078"/>
            <a:ext cx="75495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5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intermedios de los productos en los clientes.</a:t>
            </a:r>
            <a:endParaRPr lang="es-MX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2080"/>
          <p:cNvSpPr>
            <a:spLocks noChangeArrowheads="1"/>
          </p:cNvSpPr>
          <p:nvPr/>
        </p:nvSpPr>
        <p:spPr bwMode="auto">
          <a:xfrm>
            <a:off x="3895012" y="4925448"/>
            <a:ext cx="59724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5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 y servicios producidos.</a:t>
            </a:r>
            <a:endParaRPr lang="es-MX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2081"/>
          <p:cNvSpPr>
            <a:spLocks noChangeArrowheads="1"/>
          </p:cNvSpPr>
          <p:nvPr/>
        </p:nvSpPr>
        <p:spPr bwMode="auto">
          <a:xfrm>
            <a:off x="3877058" y="6231156"/>
            <a:ext cx="75013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5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 emprendidas por el personal para transformar los insumos en productos.</a:t>
            </a:r>
            <a:endParaRPr lang="es-MX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2082"/>
          <p:cNvSpPr>
            <a:spLocks noChangeArrowheads="1"/>
          </p:cNvSpPr>
          <p:nvPr/>
        </p:nvSpPr>
        <p:spPr bwMode="auto">
          <a:xfrm>
            <a:off x="3895012" y="7767114"/>
            <a:ext cx="70034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5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económicos, humanos y materiales.</a:t>
            </a:r>
            <a:endParaRPr lang="es-MX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upo 68"/>
          <p:cNvGrpSpPr/>
          <p:nvPr/>
        </p:nvGrpSpPr>
        <p:grpSpPr>
          <a:xfrm>
            <a:off x="5090485" y="987907"/>
            <a:ext cx="1555931" cy="648533"/>
            <a:chOff x="2205656" y="936478"/>
            <a:chExt cx="1555931" cy="648533"/>
          </a:xfrm>
        </p:grpSpPr>
        <p:grpSp>
          <p:nvGrpSpPr>
            <p:cNvPr id="70" name="Grupo 69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73" name="Cheurón 72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Cheurón 73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Cheurón 74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CuadroTexto 70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9036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83"/>
          <p:cNvSpPr>
            <a:spLocks noChangeArrowheads="1"/>
          </p:cNvSpPr>
          <p:nvPr/>
        </p:nvSpPr>
        <p:spPr bwMode="auto">
          <a:xfrm>
            <a:off x="3910112" y="2112984"/>
            <a:ext cx="7241160" cy="8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8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reduce la tasa de mortalidad y morbilidad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infantiles.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075"/>
          <p:cNvSpPr>
            <a:spLocks noChangeArrowheads="1"/>
          </p:cNvSpPr>
          <p:nvPr/>
        </p:nvSpPr>
        <p:spPr bwMode="auto">
          <a:xfrm>
            <a:off x="3910112" y="3482242"/>
            <a:ext cx="7241160" cy="83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5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 uso de la terapia de rehidratación oral en el manejo de la diarrea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infantil.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080"/>
          <p:cNvSpPr>
            <a:spLocks noChangeArrowheads="1"/>
          </p:cNvSpPr>
          <p:nvPr/>
        </p:nvSpPr>
        <p:spPr bwMode="auto">
          <a:xfrm>
            <a:off x="3910112" y="4873784"/>
            <a:ext cx="7241160" cy="8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5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conocimiento y acceso por parte de las madres a los servicios de rehidratación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oral.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081"/>
          <p:cNvSpPr>
            <a:spLocks noChangeArrowheads="1"/>
          </p:cNvSpPr>
          <p:nvPr/>
        </p:nvSpPr>
        <p:spPr bwMode="auto">
          <a:xfrm>
            <a:off x="3927363" y="6227427"/>
            <a:ext cx="7241160" cy="156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5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Campañas en los medios de comunicación para educar a las madres, al personal del sector salud capacitado en la terapia de rehidratación oral, etc.</a:t>
            </a:r>
          </a:p>
        </p:txBody>
      </p:sp>
      <p:sp>
        <p:nvSpPr>
          <p:cNvPr id="8" name="Rectangle 2082"/>
          <p:cNvSpPr>
            <a:spLocks noChangeArrowheads="1"/>
          </p:cNvSpPr>
          <p:nvPr/>
        </p:nvSpPr>
        <p:spPr bwMode="auto">
          <a:xfrm>
            <a:off x="3927363" y="7903932"/>
            <a:ext cx="7241160" cy="8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5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Recursos, materiales para la terapia de rehidratación oral, instructores, etc.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58384" y="858754"/>
            <a:ext cx="6499660" cy="921702"/>
          </a:xfrm>
        </p:spPr>
        <p:txBody>
          <a:bodyPr>
            <a:normAutofit fontScale="90000"/>
          </a:bodyPr>
          <a:lstStyle/>
          <a:p>
            <a:pPr algn="r"/>
            <a:r>
              <a:rPr lang="es-MX" sz="32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Ejemplo</a:t>
            </a:r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teoría de cambio: Terapia de rehidratación oral</a:t>
            </a:r>
            <a:endParaRPr 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140172" y="2147413"/>
            <a:ext cx="2660178" cy="6473803"/>
            <a:chOff x="1140172" y="1891926"/>
            <a:chExt cx="2660178" cy="6473803"/>
          </a:xfrm>
        </p:grpSpPr>
        <p:sp>
          <p:nvSpPr>
            <p:cNvPr id="18" name="Line 2090"/>
            <p:cNvSpPr>
              <a:spLocks noChangeShapeType="1"/>
            </p:cNvSpPr>
            <p:nvPr/>
          </p:nvSpPr>
          <p:spPr bwMode="auto">
            <a:xfrm flipV="1">
              <a:off x="2253928" y="2720139"/>
              <a:ext cx="0" cy="5440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grpSp>
          <p:nvGrpSpPr>
            <p:cNvPr id="19" name="Group 2070"/>
            <p:cNvGrpSpPr>
              <a:grpSpLocks/>
            </p:cNvGrpSpPr>
            <p:nvPr/>
          </p:nvGrpSpPr>
          <p:grpSpPr bwMode="auto">
            <a:xfrm>
              <a:off x="1140174" y="3255228"/>
              <a:ext cx="2660176" cy="824632"/>
              <a:chOff x="1553" y="1535"/>
              <a:chExt cx="1236" cy="461"/>
            </a:xfrm>
          </p:grpSpPr>
          <p:sp>
            <p:nvSpPr>
              <p:cNvPr id="39" name="AutoShape 205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1535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2060"/>
              <p:cNvSpPr>
                <a:spLocks noChangeArrowheads="1"/>
              </p:cNvSpPr>
              <p:nvPr/>
            </p:nvSpPr>
            <p:spPr bwMode="auto">
              <a:xfrm>
                <a:off x="1808" y="1666"/>
                <a:ext cx="71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Propósito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2071"/>
            <p:cNvGrpSpPr>
              <a:grpSpLocks/>
            </p:cNvGrpSpPr>
            <p:nvPr/>
          </p:nvGrpSpPr>
          <p:grpSpPr bwMode="auto">
            <a:xfrm>
              <a:off x="1140172" y="4660776"/>
              <a:ext cx="2660175" cy="824634"/>
              <a:chOff x="1553" y="2196"/>
              <a:chExt cx="1236" cy="461"/>
            </a:xfrm>
          </p:grpSpPr>
          <p:sp>
            <p:nvSpPr>
              <p:cNvPr id="37" name="AutoShape 2055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2196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2061"/>
              <p:cNvSpPr>
                <a:spLocks noChangeArrowheads="1"/>
              </p:cNvSpPr>
              <p:nvPr/>
            </p:nvSpPr>
            <p:spPr bwMode="auto">
              <a:xfrm>
                <a:off x="1687" y="2339"/>
                <a:ext cx="991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Componentes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72"/>
            <p:cNvGrpSpPr>
              <a:grpSpLocks/>
            </p:cNvGrpSpPr>
            <p:nvPr/>
          </p:nvGrpSpPr>
          <p:grpSpPr bwMode="auto">
            <a:xfrm>
              <a:off x="1140174" y="6100936"/>
              <a:ext cx="2660176" cy="824634"/>
              <a:chOff x="1553" y="2857"/>
              <a:chExt cx="1236" cy="461"/>
            </a:xfrm>
          </p:grpSpPr>
          <p:sp>
            <p:nvSpPr>
              <p:cNvPr id="35" name="AutoShape 205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2857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2062"/>
              <p:cNvSpPr>
                <a:spLocks noChangeArrowheads="1"/>
              </p:cNvSpPr>
              <p:nvPr/>
            </p:nvSpPr>
            <p:spPr bwMode="auto">
              <a:xfrm>
                <a:off x="1744" y="3009"/>
                <a:ext cx="84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Actividades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2073"/>
            <p:cNvGrpSpPr>
              <a:grpSpLocks/>
            </p:cNvGrpSpPr>
            <p:nvPr/>
          </p:nvGrpSpPr>
          <p:grpSpPr bwMode="auto">
            <a:xfrm>
              <a:off x="1140174" y="7541096"/>
              <a:ext cx="2660176" cy="824633"/>
              <a:chOff x="1553" y="3518"/>
              <a:chExt cx="1236" cy="461"/>
            </a:xfrm>
          </p:grpSpPr>
          <p:sp>
            <p:nvSpPr>
              <p:cNvPr id="33" name="AutoShape 2057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3518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2063"/>
              <p:cNvSpPr>
                <a:spLocks noChangeArrowheads="1"/>
              </p:cNvSpPr>
              <p:nvPr/>
            </p:nvSpPr>
            <p:spPr bwMode="auto">
              <a:xfrm>
                <a:off x="1845" y="3652"/>
                <a:ext cx="64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Insumos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074"/>
            <p:cNvGrpSpPr>
              <a:grpSpLocks/>
            </p:cNvGrpSpPr>
            <p:nvPr/>
          </p:nvGrpSpPr>
          <p:grpSpPr bwMode="auto">
            <a:xfrm>
              <a:off x="1140174" y="1891926"/>
              <a:ext cx="2660176" cy="824634"/>
              <a:chOff x="1459" y="811"/>
              <a:chExt cx="1236" cy="461"/>
            </a:xfrm>
          </p:grpSpPr>
          <p:sp>
            <p:nvSpPr>
              <p:cNvPr id="31" name="AutoShape 2053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459" y="811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2059"/>
              <p:cNvSpPr>
                <a:spLocks noChangeArrowheads="1"/>
              </p:cNvSpPr>
              <p:nvPr/>
            </p:nvSpPr>
            <p:spPr bwMode="auto">
              <a:xfrm>
                <a:off x="1910" y="973"/>
                <a:ext cx="286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Line 2113"/>
            <p:cNvSpPr>
              <a:spLocks noChangeShapeType="1"/>
            </p:cNvSpPr>
            <p:nvPr/>
          </p:nvSpPr>
          <p:spPr bwMode="auto">
            <a:xfrm flipH="1">
              <a:off x="2741195" y="2730016"/>
              <a:ext cx="0" cy="512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25" name="Line 2090"/>
            <p:cNvSpPr>
              <a:spLocks noChangeShapeType="1"/>
            </p:cNvSpPr>
            <p:nvPr/>
          </p:nvSpPr>
          <p:spPr bwMode="auto">
            <a:xfrm flipV="1">
              <a:off x="2181920" y="4084712"/>
              <a:ext cx="0" cy="5440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26" name="Line 2113"/>
            <p:cNvSpPr>
              <a:spLocks noChangeShapeType="1"/>
            </p:cNvSpPr>
            <p:nvPr/>
          </p:nvSpPr>
          <p:spPr bwMode="auto">
            <a:xfrm flipH="1">
              <a:off x="2669187" y="4094589"/>
              <a:ext cx="0" cy="512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27" name="Line 2090"/>
            <p:cNvSpPr>
              <a:spLocks noChangeShapeType="1"/>
            </p:cNvSpPr>
            <p:nvPr/>
          </p:nvSpPr>
          <p:spPr bwMode="auto">
            <a:xfrm flipV="1">
              <a:off x="2181920" y="5524872"/>
              <a:ext cx="0" cy="5440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28" name="Line 2113"/>
            <p:cNvSpPr>
              <a:spLocks noChangeShapeType="1"/>
            </p:cNvSpPr>
            <p:nvPr/>
          </p:nvSpPr>
          <p:spPr bwMode="auto">
            <a:xfrm flipH="1">
              <a:off x="2669187" y="5534749"/>
              <a:ext cx="0" cy="512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29" name="Line 2090"/>
            <p:cNvSpPr>
              <a:spLocks noChangeShapeType="1"/>
            </p:cNvSpPr>
            <p:nvPr/>
          </p:nvSpPr>
          <p:spPr bwMode="auto">
            <a:xfrm flipV="1">
              <a:off x="2253928" y="6925057"/>
              <a:ext cx="0" cy="5440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30" name="Line 2113"/>
            <p:cNvSpPr>
              <a:spLocks noChangeShapeType="1"/>
            </p:cNvSpPr>
            <p:nvPr/>
          </p:nvSpPr>
          <p:spPr bwMode="auto">
            <a:xfrm flipH="1">
              <a:off x="2741195" y="6934934"/>
              <a:ext cx="0" cy="512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666549" y="987907"/>
            <a:ext cx="1555931" cy="648533"/>
            <a:chOff x="2205656" y="936478"/>
            <a:chExt cx="1555931" cy="648533"/>
          </a:xfrm>
        </p:grpSpPr>
        <p:grpSp>
          <p:nvGrpSpPr>
            <p:cNvPr id="42" name="Grupo 41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45" name="Cheurón 44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Cheurón 45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Cheurón 46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CuadroTexto 42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757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502400" y="916360"/>
            <a:ext cx="6336704" cy="921702"/>
          </a:xfrm>
        </p:spPr>
        <p:txBody>
          <a:bodyPr>
            <a:normAutofit fontScale="90000"/>
          </a:bodyPr>
          <a:lstStyle/>
          <a:p>
            <a:pPr algn="r"/>
            <a:r>
              <a:rPr lang="es-MX" sz="32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Ejemplo</a:t>
            </a:r>
            <a:r>
              <a:rPr 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teoría de cambio</a:t>
            </a:r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alfabetización de adultos</a:t>
            </a:r>
          </a:p>
        </p:txBody>
      </p:sp>
      <p:sp>
        <p:nvSpPr>
          <p:cNvPr id="38" name="Rectangle 2083"/>
          <p:cNvSpPr>
            <a:spLocks noChangeArrowheads="1"/>
          </p:cNvSpPr>
          <p:nvPr/>
        </p:nvSpPr>
        <p:spPr bwMode="auto">
          <a:xfrm>
            <a:off x="3951530" y="2201326"/>
            <a:ext cx="70153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8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Mayores niveles de ingresos; mayor acceso a empleos más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calificados.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2075"/>
          <p:cNvSpPr>
            <a:spLocks noChangeArrowheads="1"/>
          </p:cNvSpPr>
          <p:nvPr/>
        </p:nvSpPr>
        <p:spPr bwMode="auto">
          <a:xfrm>
            <a:off x="3963357" y="3583548"/>
            <a:ext cx="70035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5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capacidad para leer y escribir; mayores oportunidades de empleo</a:t>
            </a:r>
          </a:p>
        </p:txBody>
      </p:sp>
      <p:sp>
        <p:nvSpPr>
          <p:cNvPr id="40" name="Rectangle 2080"/>
          <p:cNvSpPr>
            <a:spLocks noChangeArrowheads="1"/>
          </p:cNvSpPr>
          <p:nvPr/>
        </p:nvSpPr>
        <p:spPr bwMode="auto">
          <a:xfrm>
            <a:off x="3978465" y="5135215"/>
            <a:ext cx="69884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5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adultos que terminan cursos de alfabetización</a:t>
            </a:r>
          </a:p>
        </p:txBody>
      </p:sp>
      <p:sp>
        <p:nvSpPr>
          <p:cNvPr id="41" name="Rectangle 2081"/>
          <p:cNvSpPr>
            <a:spLocks noChangeArrowheads="1"/>
          </p:cNvSpPr>
          <p:nvPr/>
        </p:nvSpPr>
        <p:spPr bwMode="auto">
          <a:xfrm>
            <a:off x="3941441" y="6532984"/>
            <a:ext cx="70254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>
              <a:spcBef>
                <a:spcPct val="5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Cursos de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alfabetización</a:t>
            </a:r>
          </a:p>
        </p:txBody>
      </p:sp>
      <p:sp>
        <p:nvSpPr>
          <p:cNvPr id="42" name="Rectangle 2082"/>
          <p:cNvSpPr>
            <a:spLocks noChangeArrowheads="1"/>
          </p:cNvSpPr>
          <p:nvPr/>
        </p:nvSpPr>
        <p:spPr bwMode="auto">
          <a:xfrm>
            <a:off x="3984394" y="8015535"/>
            <a:ext cx="6982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22199" indent="-422199" algn="just">
              <a:spcBef>
                <a:spcPct val="5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Instalaciones, instructores, materiales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1140172" y="2147413"/>
            <a:ext cx="2660178" cy="6473803"/>
            <a:chOff x="1140172" y="1891926"/>
            <a:chExt cx="2660178" cy="6473803"/>
          </a:xfrm>
        </p:grpSpPr>
        <p:sp>
          <p:nvSpPr>
            <p:cNvPr id="44" name="Line 2090"/>
            <p:cNvSpPr>
              <a:spLocks noChangeShapeType="1"/>
            </p:cNvSpPr>
            <p:nvPr/>
          </p:nvSpPr>
          <p:spPr bwMode="auto">
            <a:xfrm flipV="1">
              <a:off x="2253928" y="2720139"/>
              <a:ext cx="0" cy="5440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grpSp>
          <p:nvGrpSpPr>
            <p:cNvPr id="45" name="Group 2070"/>
            <p:cNvGrpSpPr>
              <a:grpSpLocks/>
            </p:cNvGrpSpPr>
            <p:nvPr/>
          </p:nvGrpSpPr>
          <p:grpSpPr bwMode="auto">
            <a:xfrm>
              <a:off x="1140174" y="3255228"/>
              <a:ext cx="2660176" cy="824632"/>
              <a:chOff x="1553" y="1535"/>
              <a:chExt cx="1236" cy="461"/>
            </a:xfrm>
          </p:grpSpPr>
          <p:sp>
            <p:nvSpPr>
              <p:cNvPr id="66" name="AutoShape 205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1535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2060"/>
              <p:cNvSpPr>
                <a:spLocks noChangeArrowheads="1"/>
              </p:cNvSpPr>
              <p:nvPr/>
            </p:nvSpPr>
            <p:spPr bwMode="auto">
              <a:xfrm>
                <a:off x="1808" y="1666"/>
                <a:ext cx="71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Propósito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2071"/>
            <p:cNvGrpSpPr>
              <a:grpSpLocks/>
            </p:cNvGrpSpPr>
            <p:nvPr/>
          </p:nvGrpSpPr>
          <p:grpSpPr bwMode="auto">
            <a:xfrm>
              <a:off x="1140172" y="4660776"/>
              <a:ext cx="2660175" cy="824634"/>
              <a:chOff x="1553" y="2196"/>
              <a:chExt cx="1236" cy="461"/>
            </a:xfrm>
          </p:grpSpPr>
          <p:sp>
            <p:nvSpPr>
              <p:cNvPr id="64" name="AutoShape 2055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2196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2061"/>
              <p:cNvSpPr>
                <a:spLocks noChangeArrowheads="1"/>
              </p:cNvSpPr>
              <p:nvPr/>
            </p:nvSpPr>
            <p:spPr bwMode="auto">
              <a:xfrm>
                <a:off x="1687" y="2339"/>
                <a:ext cx="991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Componentes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2072"/>
            <p:cNvGrpSpPr>
              <a:grpSpLocks/>
            </p:cNvGrpSpPr>
            <p:nvPr/>
          </p:nvGrpSpPr>
          <p:grpSpPr bwMode="auto">
            <a:xfrm>
              <a:off x="1140174" y="6100936"/>
              <a:ext cx="2660176" cy="824634"/>
              <a:chOff x="1553" y="2857"/>
              <a:chExt cx="1236" cy="461"/>
            </a:xfrm>
          </p:grpSpPr>
          <p:sp>
            <p:nvSpPr>
              <p:cNvPr id="62" name="AutoShape 205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2857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2062"/>
              <p:cNvSpPr>
                <a:spLocks noChangeArrowheads="1"/>
              </p:cNvSpPr>
              <p:nvPr/>
            </p:nvSpPr>
            <p:spPr bwMode="auto">
              <a:xfrm>
                <a:off x="1744" y="3009"/>
                <a:ext cx="84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Actividades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2073"/>
            <p:cNvGrpSpPr>
              <a:grpSpLocks/>
            </p:cNvGrpSpPr>
            <p:nvPr/>
          </p:nvGrpSpPr>
          <p:grpSpPr bwMode="auto">
            <a:xfrm>
              <a:off x="1140174" y="7541096"/>
              <a:ext cx="2660176" cy="824633"/>
              <a:chOff x="1553" y="3518"/>
              <a:chExt cx="1236" cy="461"/>
            </a:xfrm>
          </p:grpSpPr>
          <p:sp>
            <p:nvSpPr>
              <p:cNvPr id="60" name="AutoShape 2057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3518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2063"/>
              <p:cNvSpPr>
                <a:spLocks noChangeArrowheads="1"/>
              </p:cNvSpPr>
              <p:nvPr/>
            </p:nvSpPr>
            <p:spPr bwMode="auto">
              <a:xfrm>
                <a:off x="1845" y="3652"/>
                <a:ext cx="64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Insumos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2074"/>
            <p:cNvGrpSpPr>
              <a:grpSpLocks/>
            </p:cNvGrpSpPr>
            <p:nvPr/>
          </p:nvGrpSpPr>
          <p:grpSpPr bwMode="auto">
            <a:xfrm>
              <a:off x="1140174" y="1891926"/>
              <a:ext cx="2660176" cy="824634"/>
              <a:chOff x="1459" y="811"/>
              <a:chExt cx="1236" cy="461"/>
            </a:xfrm>
          </p:grpSpPr>
          <p:sp>
            <p:nvSpPr>
              <p:cNvPr id="58" name="AutoShape 2053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459" y="811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/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2059"/>
              <p:cNvSpPr>
                <a:spLocks noChangeArrowheads="1"/>
              </p:cNvSpPr>
              <p:nvPr/>
            </p:nvSpPr>
            <p:spPr bwMode="auto">
              <a:xfrm>
                <a:off x="1910" y="973"/>
                <a:ext cx="286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just"/>
                <a:r>
                  <a:rPr lang="es-MX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</a:t>
                </a:r>
                <a:endPara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Line 2113"/>
            <p:cNvSpPr>
              <a:spLocks noChangeShapeType="1"/>
            </p:cNvSpPr>
            <p:nvPr/>
          </p:nvSpPr>
          <p:spPr bwMode="auto">
            <a:xfrm flipH="1">
              <a:off x="2741195" y="2730016"/>
              <a:ext cx="0" cy="512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52" name="Line 2090"/>
            <p:cNvSpPr>
              <a:spLocks noChangeShapeType="1"/>
            </p:cNvSpPr>
            <p:nvPr/>
          </p:nvSpPr>
          <p:spPr bwMode="auto">
            <a:xfrm flipV="1">
              <a:off x="2181920" y="4084712"/>
              <a:ext cx="0" cy="5440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53" name="Line 2113"/>
            <p:cNvSpPr>
              <a:spLocks noChangeShapeType="1"/>
            </p:cNvSpPr>
            <p:nvPr/>
          </p:nvSpPr>
          <p:spPr bwMode="auto">
            <a:xfrm flipH="1">
              <a:off x="2669187" y="4094589"/>
              <a:ext cx="0" cy="512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54" name="Line 2090"/>
            <p:cNvSpPr>
              <a:spLocks noChangeShapeType="1"/>
            </p:cNvSpPr>
            <p:nvPr/>
          </p:nvSpPr>
          <p:spPr bwMode="auto">
            <a:xfrm flipV="1">
              <a:off x="2181920" y="5524872"/>
              <a:ext cx="0" cy="5440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55" name="Line 2113"/>
            <p:cNvSpPr>
              <a:spLocks noChangeShapeType="1"/>
            </p:cNvSpPr>
            <p:nvPr/>
          </p:nvSpPr>
          <p:spPr bwMode="auto">
            <a:xfrm flipH="1">
              <a:off x="2669187" y="5534749"/>
              <a:ext cx="0" cy="512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56" name="Line 2090"/>
            <p:cNvSpPr>
              <a:spLocks noChangeShapeType="1"/>
            </p:cNvSpPr>
            <p:nvPr/>
          </p:nvSpPr>
          <p:spPr bwMode="auto">
            <a:xfrm flipV="1">
              <a:off x="2253928" y="6925057"/>
              <a:ext cx="0" cy="5440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  <p:sp>
          <p:nvSpPr>
            <p:cNvPr id="57" name="Line 2113"/>
            <p:cNvSpPr>
              <a:spLocks noChangeShapeType="1"/>
            </p:cNvSpPr>
            <p:nvPr/>
          </p:nvSpPr>
          <p:spPr bwMode="auto">
            <a:xfrm flipH="1">
              <a:off x="2741195" y="6934934"/>
              <a:ext cx="0" cy="512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s-MX" sz="3200">
                <a:latin typeface="Futura Lt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5738557" y="987907"/>
            <a:ext cx="1555931" cy="648533"/>
            <a:chOff x="2205656" y="936478"/>
            <a:chExt cx="1555931" cy="648533"/>
          </a:xfrm>
        </p:grpSpPr>
        <p:grpSp>
          <p:nvGrpSpPr>
            <p:cNvPr id="76" name="Grupo 75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79" name="Cheurón 78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Cheurón 79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Cheurón 80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CuadroTexto 76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5146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entágono 112"/>
          <p:cNvSpPr/>
          <p:nvPr/>
        </p:nvSpPr>
        <p:spPr>
          <a:xfrm>
            <a:off x="1521151" y="6393527"/>
            <a:ext cx="4781604" cy="1354723"/>
          </a:xfrm>
          <a:prstGeom prst="homePlate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Pentágono 111"/>
          <p:cNvSpPr/>
          <p:nvPr/>
        </p:nvSpPr>
        <p:spPr>
          <a:xfrm>
            <a:off x="1521155" y="3724672"/>
            <a:ext cx="4736813" cy="2677656"/>
          </a:xfrm>
          <a:prstGeom prst="homePlate">
            <a:avLst>
              <a:gd name="adj" fmla="val 23439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Pentágono 110"/>
          <p:cNvSpPr/>
          <p:nvPr/>
        </p:nvSpPr>
        <p:spPr>
          <a:xfrm>
            <a:off x="1533849" y="2369949"/>
            <a:ext cx="4768906" cy="1354723"/>
          </a:xfrm>
          <a:prstGeom prst="homePlate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17824" y="1014603"/>
            <a:ext cx="11217308" cy="62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Primer ejercicio práctico</a:t>
            </a:r>
            <a:endParaRPr lang="es-ES_tradnl" sz="3200" dirty="0"/>
          </a:p>
        </p:txBody>
      </p:sp>
      <p:grpSp>
        <p:nvGrpSpPr>
          <p:cNvPr id="3" name="Grupo 2"/>
          <p:cNvGrpSpPr/>
          <p:nvPr/>
        </p:nvGrpSpPr>
        <p:grpSpPr>
          <a:xfrm>
            <a:off x="5738557" y="987907"/>
            <a:ext cx="1555931" cy="648533"/>
            <a:chOff x="2205656" y="936478"/>
            <a:chExt cx="1555931" cy="648533"/>
          </a:xfrm>
        </p:grpSpPr>
        <p:grpSp>
          <p:nvGrpSpPr>
            <p:cNvPr id="4" name="Grupo 3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7" name="Cheurón 6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Cheurón 7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heurón 8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01" r="15105"/>
          <a:stretch/>
        </p:blipFill>
        <p:spPr>
          <a:xfrm flipH="1">
            <a:off x="490716" y="1695559"/>
            <a:ext cx="1043132" cy="7286071"/>
          </a:xfrm>
          <a:prstGeom prst="rect">
            <a:avLst/>
          </a:prstGeom>
        </p:spPr>
      </p:pic>
      <p:sp>
        <p:nvSpPr>
          <p:cNvPr id="76" name="Freeform 16"/>
          <p:cNvSpPr>
            <a:spLocks noEditPoints="1"/>
          </p:cNvSpPr>
          <p:nvPr/>
        </p:nvSpPr>
        <p:spPr bwMode="auto">
          <a:xfrm>
            <a:off x="8133296" y="6711242"/>
            <a:ext cx="331451" cy="1082922"/>
          </a:xfrm>
          <a:custGeom>
            <a:avLst/>
            <a:gdLst>
              <a:gd name="T0" fmla="*/ 87 w 90"/>
              <a:gd name="T1" fmla="*/ 78 h 294"/>
              <a:gd name="T2" fmla="*/ 85 w 90"/>
              <a:gd name="T3" fmla="*/ 59 h 294"/>
              <a:gd name="T4" fmla="*/ 83 w 90"/>
              <a:gd name="T5" fmla="*/ 50 h 294"/>
              <a:gd name="T6" fmla="*/ 76 w 90"/>
              <a:gd name="T7" fmla="*/ 44 h 294"/>
              <a:gd name="T8" fmla="*/ 60 w 90"/>
              <a:gd name="T9" fmla="*/ 37 h 294"/>
              <a:gd name="T10" fmla="*/ 54 w 90"/>
              <a:gd name="T11" fmla="*/ 33 h 294"/>
              <a:gd name="T12" fmla="*/ 51 w 90"/>
              <a:gd name="T13" fmla="*/ 26 h 294"/>
              <a:gd name="T14" fmla="*/ 53 w 90"/>
              <a:gd name="T15" fmla="*/ 17 h 294"/>
              <a:gd name="T16" fmla="*/ 33 w 90"/>
              <a:gd name="T17" fmla="*/ 2 h 294"/>
              <a:gd name="T18" fmla="*/ 26 w 90"/>
              <a:gd name="T19" fmla="*/ 23 h 294"/>
              <a:gd name="T20" fmla="*/ 30 w 90"/>
              <a:gd name="T21" fmla="*/ 33 h 294"/>
              <a:gd name="T22" fmla="*/ 31 w 90"/>
              <a:gd name="T23" fmla="*/ 43 h 294"/>
              <a:gd name="T24" fmla="*/ 22 w 90"/>
              <a:gd name="T25" fmla="*/ 52 h 294"/>
              <a:gd name="T26" fmla="*/ 16 w 90"/>
              <a:gd name="T27" fmla="*/ 58 h 294"/>
              <a:gd name="T28" fmla="*/ 14 w 90"/>
              <a:gd name="T29" fmla="*/ 69 h 294"/>
              <a:gd name="T30" fmla="*/ 13 w 90"/>
              <a:gd name="T31" fmla="*/ 88 h 294"/>
              <a:gd name="T32" fmla="*/ 11 w 90"/>
              <a:gd name="T33" fmla="*/ 100 h 294"/>
              <a:gd name="T34" fmla="*/ 8 w 90"/>
              <a:gd name="T35" fmla="*/ 109 h 294"/>
              <a:gd name="T36" fmla="*/ 9 w 90"/>
              <a:gd name="T37" fmla="*/ 119 h 294"/>
              <a:gd name="T38" fmla="*/ 5 w 90"/>
              <a:gd name="T39" fmla="*/ 128 h 294"/>
              <a:gd name="T40" fmla="*/ 0 w 90"/>
              <a:gd name="T41" fmla="*/ 144 h 294"/>
              <a:gd name="T42" fmla="*/ 9 w 90"/>
              <a:gd name="T43" fmla="*/ 143 h 294"/>
              <a:gd name="T44" fmla="*/ 11 w 90"/>
              <a:gd name="T45" fmla="*/ 160 h 294"/>
              <a:gd name="T46" fmla="*/ 18 w 90"/>
              <a:gd name="T47" fmla="*/ 212 h 294"/>
              <a:gd name="T48" fmla="*/ 24 w 90"/>
              <a:gd name="T49" fmla="*/ 237 h 294"/>
              <a:gd name="T50" fmla="*/ 29 w 90"/>
              <a:gd name="T51" fmla="*/ 261 h 294"/>
              <a:gd name="T52" fmla="*/ 32 w 90"/>
              <a:gd name="T53" fmla="*/ 269 h 294"/>
              <a:gd name="T54" fmla="*/ 30 w 90"/>
              <a:gd name="T55" fmla="*/ 272 h 294"/>
              <a:gd name="T56" fmla="*/ 23 w 90"/>
              <a:gd name="T57" fmla="*/ 274 h 294"/>
              <a:gd name="T58" fmla="*/ 15 w 90"/>
              <a:gd name="T59" fmla="*/ 278 h 294"/>
              <a:gd name="T60" fmla="*/ 15 w 90"/>
              <a:gd name="T61" fmla="*/ 280 h 294"/>
              <a:gd name="T62" fmla="*/ 27 w 90"/>
              <a:gd name="T63" fmla="*/ 283 h 294"/>
              <a:gd name="T64" fmla="*/ 42 w 90"/>
              <a:gd name="T65" fmla="*/ 278 h 294"/>
              <a:gd name="T66" fmla="*/ 50 w 90"/>
              <a:gd name="T67" fmla="*/ 280 h 294"/>
              <a:gd name="T68" fmla="*/ 60 w 90"/>
              <a:gd name="T69" fmla="*/ 278 h 294"/>
              <a:gd name="T70" fmla="*/ 60 w 90"/>
              <a:gd name="T71" fmla="*/ 281 h 294"/>
              <a:gd name="T72" fmla="*/ 56 w 90"/>
              <a:gd name="T73" fmla="*/ 286 h 294"/>
              <a:gd name="T74" fmla="*/ 53 w 90"/>
              <a:gd name="T75" fmla="*/ 290 h 294"/>
              <a:gd name="T76" fmla="*/ 62 w 90"/>
              <a:gd name="T77" fmla="*/ 294 h 294"/>
              <a:gd name="T78" fmla="*/ 79 w 90"/>
              <a:gd name="T79" fmla="*/ 289 h 294"/>
              <a:gd name="T80" fmla="*/ 80 w 90"/>
              <a:gd name="T81" fmla="*/ 280 h 294"/>
              <a:gd name="T82" fmla="*/ 81 w 90"/>
              <a:gd name="T83" fmla="*/ 274 h 294"/>
              <a:gd name="T84" fmla="*/ 77 w 90"/>
              <a:gd name="T85" fmla="*/ 259 h 294"/>
              <a:gd name="T86" fmla="*/ 77 w 90"/>
              <a:gd name="T87" fmla="*/ 235 h 294"/>
              <a:gd name="T88" fmla="*/ 73 w 90"/>
              <a:gd name="T89" fmla="*/ 205 h 294"/>
              <a:gd name="T90" fmla="*/ 72 w 90"/>
              <a:gd name="T91" fmla="*/ 164 h 294"/>
              <a:gd name="T92" fmla="*/ 70 w 90"/>
              <a:gd name="T93" fmla="*/ 143 h 294"/>
              <a:gd name="T94" fmla="*/ 76 w 90"/>
              <a:gd name="T95" fmla="*/ 137 h 294"/>
              <a:gd name="T96" fmla="*/ 81 w 90"/>
              <a:gd name="T97" fmla="*/ 131 h 294"/>
              <a:gd name="T98" fmla="*/ 82 w 90"/>
              <a:gd name="T99" fmla="*/ 125 h 294"/>
              <a:gd name="T100" fmla="*/ 87 w 90"/>
              <a:gd name="T101" fmla="*/ 108 h 294"/>
              <a:gd name="T102" fmla="*/ 52 w 90"/>
              <a:gd name="T103" fmla="*/ 241 h 294"/>
              <a:gd name="T104" fmla="*/ 49 w 90"/>
              <a:gd name="T105" fmla="*/ 211 h 294"/>
              <a:gd name="T106" fmla="*/ 51 w 90"/>
              <a:gd name="T107" fmla="*/ 206 h 294"/>
              <a:gd name="T108" fmla="*/ 53 w 90"/>
              <a:gd name="T109" fmla="*/ 224 h 294"/>
              <a:gd name="T110" fmla="*/ 56 w 90"/>
              <a:gd name="T111" fmla="*/ 250 h 294"/>
              <a:gd name="T112" fmla="*/ 55 w 90"/>
              <a:gd name="T113" fmla="*/ 258 h 294"/>
              <a:gd name="T114" fmla="*/ 56 w 90"/>
              <a:gd name="T115" fmla="*/ 258 h 294"/>
              <a:gd name="T116" fmla="*/ 59 w 90"/>
              <a:gd name="T117" fmla="*/ 276 h 294"/>
              <a:gd name="T118" fmla="*/ 59 w 90"/>
              <a:gd name="T119" fmla="*/ 27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" h="294">
                <a:moveTo>
                  <a:pt x="90" y="95"/>
                </a:moveTo>
                <a:cubicBezTo>
                  <a:pt x="90" y="95"/>
                  <a:pt x="90" y="93"/>
                  <a:pt x="90" y="92"/>
                </a:cubicBezTo>
                <a:cubicBezTo>
                  <a:pt x="90" y="90"/>
                  <a:pt x="89" y="90"/>
                  <a:pt x="89" y="89"/>
                </a:cubicBezTo>
                <a:cubicBezTo>
                  <a:pt x="89" y="88"/>
                  <a:pt x="88" y="85"/>
                  <a:pt x="88" y="84"/>
                </a:cubicBezTo>
                <a:cubicBezTo>
                  <a:pt x="88" y="83"/>
                  <a:pt x="88" y="82"/>
                  <a:pt x="88" y="82"/>
                </a:cubicBezTo>
                <a:cubicBezTo>
                  <a:pt x="87" y="81"/>
                  <a:pt x="87" y="78"/>
                  <a:pt x="87" y="78"/>
                </a:cubicBezTo>
                <a:cubicBezTo>
                  <a:pt x="87" y="78"/>
                  <a:pt x="87" y="77"/>
                  <a:pt x="87" y="76"/>
                </a:cubicBezTo>
                <a:cubicBezTo>
                  <a:pt x="87" y="76"/>
                  <a:pt x="87" y="74"/>
                  <a:pt x="87" y="72"/>
                </a:cubicBezTo>
                <a:cubicBezTo>
                  <a:pt x="87" y="71"/>
                  <a:pt x="87" y="70"/>
                  <a:pt x="87" y="69"/>
                </a:cubicBezTo>
                <a:cubicBezTo>
                  <a:pt x="87" y="68"/>
                  <a:pt x="86" y="65"/>
                  <a:pt x="86" y="64"/>
                </a:cubicBezTo>
                <a:cubicBezTo>
                  <a:pt x="86" y="63"/>
                  <a:pt x="85" y="62"/>
                  <a:pt x="85" y="62"/>
                </a:cubicBezTo>
                <a:cubicBezTo>
                  <a:pt x="85" y="61"/>
                  <a:pt x="85" y="60"/>
                  <a:pt x="85" y="59"/>
                </a:cubicBezTo>
                <a:cubicBezTo>
                  <a:pt x="85" y="59"/>
                  <a:pt x="85" y="58"/>
                  <a:pt x="85" y="57"/>
                </a:cubicBezTo>
                <a:cubicBezTo>
                  <a:pt x="85" y="57"/>
                  <a:pt x="84" y="57"/>
                  <a:pt x="84" y="56"/>
                </a:cubicBezTo>
                <a:cubicBezTo>
                  <a:pt x="84" y="56"/>
                  <a:pt x="84" y="55"/>
                  <a:pt x="84" y="55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3"/>
                  <a:pt x="84" y="52"/>
                </a:cubicBezTo>
                <a:cubicBezTo>
                  <a:pt x="83" y="51"/>
                  <a:pt x="83" y="50"/>
                  <a:pt x="83" y="50"/>
                </a:cubicBezTo>
                <a:cubicBezTo>
                  <a:pt x="83" y="49"/>
                  <a:pt x="83" y="49"/>
                  <a:pt x="83" y="48"/>
                </a:cubicBezTo>
                <a:cubicBezTo>
                  <a:pt x="82" y="48"/>
                  <a:pt x="82" y="47"/>
                  <a:pt x="82" y="47"/>
                </a:cubicBezTo>
                <a:cubicBezTo>
                  <a:pt x="81" y="46"/>
                  <a:pt x="80" y="46"/>
                  <a:pt x="80" y="45"/>
                </a:cubicBezTo>
                <a:cubicBezTo>
                  <a:pt x="80" y="45"/>
                  <a:pt x="79" y="45"/>
                  <a:pt x="79" y="45"/>
                </a:cubicBezTo>
                <a:cubicBezTo>
                  <a:pt x="79" y="45"/>
                  <a:pt x="78" y="45"/>
                  <a:pt x="78" y="44"/>
                </a:cubicBez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5" y="43"/>
                  <a:pt x="74" y="43"/>
                </a:cubicBezTo>
                <a:cubicBezTo>
                  <a:pt x="74" y="43"/>
                  <a:pt x="71" y="42"/>
                  <a:pt x="70" y="41"/>
                </a:cubicBezTo>
                <a:cubicBezTo>
                  <a:pt x="68" y="41"/>
                  <a:pt x="65" y="40"/>
                  <a:pt x="64" y="39"/>
                </a:cubicBezTo>
                <a:cubicBezTo>
                  <a:pt x="63" y="39"/>
                  <a:pt x="62" y="38"/>
                  <a:pt x="61" y="38"/>
                </a:cubicBezTo>
                <a:cubicBezTo>
                  <a:pt x="61" y="38"/>
                  <a:pt x="60" y="38"/>
                  <a:pt x="60" y="38"/>
                </a:cubicBezTo>
                <a:cubicBezTo>
                  <a:pt x="60" y="38"/>
                  <a:pt x="60" y="38"/>
                  <a:pt x="60" y="37"/>
                </a:cubicBezTo>
                <a:cubicBezTo>
                  <a:pt x="60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8" y="37"/>
                  <a:pt x="58" y="36"/>
                  <a:pt x="57" y="36"/>
                </a:cubicBezTo>
                <a:cubicBezTo>
                  <a:pt x="57" y="35"/>
                  <a:pt x="56" y="34"/>
                  <a:pt x="56" y="34"/>
                </a:cubicBezTo>
                <a:cubicBezTo>
                  <a:pt x="56" y="34"/>
                  <a:pt x="56" y="33"/>
                  <a:pt x="55" y="33"/>
                </a:cubicBezTo>
                <a:cubicBezTo>
                  <a:pt x="55" y="33"/>
                  <a:pt x="54" y="33"/>
                  <a:pt x="54" y="33"/>
                </a:cubicBezTo>
                <a:cubicBezTo>
                  <a:pt x="54" y="33"/>
                  <a:pt x="54" y="33"/>
                  <a:pt x="53" y="33"/>
                </a:cubicBezTo>
                <a:cubicBezTo>
                  <a:pt x="53" y="33"/>
                  <a:pt x="53" y="32"/>
                  <a:pt x="52" y="31"/>
                </a:cubicBezTo>
                <a:cubicBezTo>
                  <a:pt x="52" y="31"/>
                  <a:pt x="52" y="31"/>
                  <a:pt x="52" y="30"/>
                </a:cubicBezTo>
                <a:cubicBezTo>
                  <a:pt x="52" y="30"/>
                  <a:pt x="52" y="30"/>
                  <a:pt x="51" y="30"/>
                </a:cubicBezTo>
                <a:cubicBezTo>
                  <a:pt x="51" y="30"/>
                  <a:pt x="51" y="30"/>
                  <a:pt x="51" y="29"/>
                </a:cubicBezTo>
                <a:cubicBezTo>
                  <a:pt x="51" y="29"/>
                  <a:pt x="51" y="26"/>
                  <a:pt x="51" y="26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25"/>
                  <a:pt x="52" y="25"/>
                  <a:pt x="52" y="24"/>
                </a:cubicBezTo>
                <a:cubicBezTo>
                  <a:pt x="52" y="24"/>
                  <a:pt x="52" y="23"/>
                  <a:pt x="53" y="23"/>
                </a:cubicBezTo>
                <a:cubicBezTo>
                  <a:pt x="53" y="22"/>
                  <a:pt x="53" y="22"/>
                  <a:pt x="53" y="21"/>
                </a:cubicBezTo>
                <a:cubicBezTo>
                  <a:pt x="53" y="20"/>
                  <a:pt x="53" y="19"/>
                  <a:pt x="53" y="18"/>
                </a:cubicBezTo>
                <a:cubicBezTo>
                  <a:pt x="53" y="18"/>
                  <a:pt x="53" y="17"/>
                  <a:pt x="53" y="17"/>
                </a:cubicBezTo>
                <a:cubicBezTo>
                  <a:pt x="53" y="16"/>
                  <a:pt x="53" y="16"/>
                  <a:pt x="53" y="16"/>
                </a:cubicBezTo>
                <a:cubicBezTo>
                  <a:pt x="52" y="15"/>
                  <a:pt x="52" y="15"/>
                  <a:pt x="52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4"/>
                  <a:pt x="51" y="11"/>
                  <a:pt x="51" y="10"/>
                </a:cubicBezTo>
                <a:cubicBezTo>
                  <a:pt x="49" y="5"/>
                  <a:pt x="46" y="3"/>
                  <a:pt x="43" y="1"/>
                </a:cubicBezTo>
                <a:cubicBezTo>
                  <a:pt x="39" y="0"/>
                  <a:pt x="35" y="1"/>
                  <a:pt x="33" y="2"/>
                </a:cubicBezTo>
                <a:cubicBezTo>
                  <a:pt x="31" y="3"/>
                  <a:pt x="27" y="5"/>
                  <a:pt x="25" y="8"/>
                </a:cubicBezTo>
                <a:cubicBezTo>
                  <a:pt x="24" y="11"/>
                  <a:pt x="25" y="17"/>
                  <a:pt x="26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19"/>
                  <a:pt x="25" y="20"/>
                  <a:pt x="25" y="21"/>
                </a:cubicBezTo>
                <a:cubicBezTo>
                  <a:pt x="25" y="21"/>
                  <a:pt x="25" y="23"/>
                  <a:pt x="26" y="23"/>
                </a:cubicBezTo>
                <a:cubicBezTo>
                  <a:pt x="26" y="24"/>
                  <a:pt x="26" y="25"/>
                  <a:pt x="26" y="25"/>
                </a:cubicBezTo>
                <a:cubicBezTo>
                  <a:pt x="26" y="26"/>
                  <a:pt x="27" y="26"/>
                  <a:pt x="27" y="27"/>
                </a:cubicBezTo>
                <a:cubicBezTo>
                  <a:pt x="27" y="27"/>
                  <a:pt x="27" y="27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30"/>
                  <a:pt x="29" y="31"/>
                </a:cubicBezTo>
                <a:cubicBezTo>
                  <a:pt x="29" y="32"/>
                  <a:pt x="29" y="32"/>
                  <a:pt x="30" y="33"/>
                </a:cubicBezTo>
                <a:cubicBezTo>
                  <a:pt x="30" y="34"/>
                  <a:pt x="31" y="34"/>
                  <a:pt x="31" y="35"/>
                </a:cubicBezTo>
                <a:cubicBezTo>
                  <a:pt x="32" y="35"/>
                  <a:pt x="32" y="35"/>
                  <a:pt x="32" y="36"/>
                </a:cubicBezTo>
                <a:cubicBezTo>
                  <a:pt x="32" y="36"/>
                  <a:pt x="32" y="38"/>
                  <a:pt x="33" y="38"/>
                </a:cubicBezTo>
                <a:cubicBezTo>
                  <a:pt x="33" y="38"/>
                  <a:pt x="33" y="38"/>
                  <a:pt x="33" y="39"/>
                </a:cubicBezTo>
                <a:cubicBezTo>
                  <a:pt x="32" y="39"/>
                  <a:pt x="32" y="40"/>
                  <a:pt x="32" y="40"/>
                </a:cubicBezTo>
                <a:cubicBezTo>
                  <a:pt x="32" y="41"/>
                  <a:pt x="31" y="42"/>
                  <a:pt x="31" y="43"/>
                </a:cubicBezTo>
                <a:cubicBezTo>
                  <a:pt x="31" y="43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29" y="46"/>
                  <a:pt x="28" y="46"/>
                </a:cubicBezTo>
                <a:cubicBezTo>
                  <a:pt x="28" y="47"/>
                  <a:pt x="26" y="49"/>
                  <a:pt x="25" y="49"/>
                </a:cubicBezTo>
                <a:cubicBezTo>
                  <a:pt x="25" y="50"/>
                  <a:pt x="23" y="52"/>
                  <a:pt x="22" y="52"/>
                </a:cubicBezTo>
                <a:cubicBezTo>
                  <a:pt x="22" y="53"/>
                  <a:pt x="20" y="54"/>
                  <a:pt x="20" y="54"/>
                </a:cubicBezTo>
                <a:cubicBezTo>
                  <a:pt x="19" y="55"/>
                  <a:pt x="19" y="55"/>
                  <a:pt x="19" y="55"/>
                </a:cubicBezTo>
                <a:cubicBezTo>
                  <a:pt x="18" y="55"/>
                  <a:pt x="18" y="55"/>
                  <a:pt x="18" y="56"/>
                </a:cubicBezTo>
                <a:cubicBezTo>
                  <a:pt x="18" y="56"/>
                  <a:pt x="17" y="56"/>
                  <a:pt x="17" y="57"/>
                </a:cubicBezTo>
                <a:cubicBezTo>
                  <a:pt x="17" y="57"/>
                  <a:pt x="16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9"/>
                  <a:pt x="16" y="59"/>
                  <a:pt x="15" y="59"/>
                </a:cubicBezTo>
                <a:cubicBezTo>
                  <a:pt x="15" y="59"/>
                  <a:pt x="15" y="60"/>
                  <a:pt x="15" y="60"/>
                </a:cubicBezTo>
                <a:cubicBezTo>
                  <a:pt x="15" y="61"/>
                  <a:pt x="15" y="61"/>
                  <a:pt x="14" y="62"/>
                </a:cubicBezTo>
                <a:cubicBezTo>
                  <a:pt x="14" y="62"/>
                  <a:pt x="14" y="63"/>
                  <a:pt x="14" y="64"/>
                </a:cubicBezTo>
                <a:cubicBezTo>
                  <a:pt x="14" y="65"/>
                  <a:pt x="14" y="66"/>
                  <a:pt x="14" y="67"/>
                </a:cubicBezTo>
                <a:cubicBezTo>
                  <a:pt x="14" y="67"/>
                  <a:pt x="14" y="69"/>
                  <a:pt x="14" y="69"/>
                </a:cubicBezTo>
                <a:cubicBezTo>
                  <a:pt x="14" y="70"/>
                  <a:pt x="14" y="70"/>
                  <a:pt x="14" y="71"/>
                </a:cubicBezTo>
                <a:cubicBezTo>
                  <a:pt x="14" y="71"/>
                  <a:pt x="13" y="73"/>
                  <a:pt x="13" y="74"/>
                </a:cubicBezTo>
                <a:cubicBezTo>
                  <a:pt x="13" y="75"/>
                  <a:pt x="13" y="77"/>
                  <a:pt x="13" y="78"/>
                </a:cubicBezTo>
                <a:cubicBezTo>
                  <a:pt x="13" y="79"/>
                  <a:pt x="13" y="80"/>
                  <a:pt x="13" y="81"/>
                </a:cubicBezTo>
                <a:cubicBezTo>
                  <a:pt x="13" y="81"/>
                  <a:pt x="13" y="83"/>
                  <a:pt x="13" y="84"/>
                </a:cubicBezTo>
                <a:cubicBezTo>
                  <a:pt x="13" y="86"/>
                  <a:pt x="13" y="88"/>
                  <a:pt x="13" y="88"/>
                </a:cubicBezTo>
                <a:cubicBezTo>
                  <a:pt x="13" y="89"/>
                  <a:pt x="12" y="91"/>
                  <a:pt x="12" y="91"/>
                </a:cubicBezTo>
                <a:cubicBezTo>
                  <a:pt x="12" y="92"/>
                  <a:pt x="12" y="93"/>
                  <a:pt x="12" y="93"/>
                </a:cubicBezTo>
                <a:cubicBezTo>
                  <a:pt x="12" y="94"/>
                  <a:pt x="12" y="95"/>
                  <a:pt x="12" y="95"/>
                </a:cubicBezTo>
                <a:cubicBezTo>
                  <a:pt x="12" y="96"/>
                  <a:pt x="11" y="97"/>
                  <a:pt x="11" y="97"/>
                </a:cubicBezTo>
                <a:cubicBezTo>
                  <a:pt x="11" y="98"/>
                  <a:pt x="12" y="99"/>
                  <a:pt x="12" y="99"/>
                </a:cubicBezTo>
                <a:cubicBezTo>
                  <a:pt x="11" y="100"/>
                  <a:pt x="12" y="100"/>
                  <a:pt x="11" y="100"/>
                </a:cubicBezTo>
                <a:cubicBezTo>
                  <a:pt x="11" y="100"/>
                  <a:pt x="10" y="101"/>
                  <a:pt x="10" y="102"/>
                </a:cubicBezTo>
                <a:cubicBezTo>
                  <a:pt x="10" y="102"/>
                  <a:pt x="10" y="103"/>
                  <a:pt x="10" y="103"/>
                </a:cubicBezTo>
                <a:cubicBezTo>
                  <a:pt x="10" y="104"/>
                  <a:pt x="10" y="105"/>
                  <a:pt x="10" y="105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10" y="107"/>
                  <a:pt x="9" y="108"/>
                  <a:pt x="9" y="108"/>
                </a:cubicBezTo>
                <a:cubicBezTo>
                  <a:pt x="9" y="108"/>
                  <a:pt x="9" y="109"/>
                  <a:pt x="8" y="109"/>
                </a:cubicBezTo>
                <a:cubicBezTo>
                  <a:pt x="8" y="110"/>
                  <a:pt x="8" y="110"/>
                  <a:pt x="8" y="111"/>
                </a:cubicBezTo>
                <a:cubicBezTo>
                  <a:pt x="8" y="111"/>
                  <a:pt x="9" y="113"/>
                  <a:pt x="9" y="114"/>
                </a:cubicBezTo>
                <a:cubicBezTo>
                  <a:pt x="9" y="114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7"/>
                  <a:pt x="10" y="117"/>
                  <a:pt x="9" y="117"/>
                </a:cubicBezTo>
                <a:cubicBezTo>
                  <a:pt x="9" y="118"/>
                  <a:pt x="9" y="118"/>
                  <a:pt x="9" y="119"/>
                </a:cubicBezTo>
                <a:cubicBezTo>
                  <a:pt x="9" y="119"/>
                  <a:pt x="9" y="120"/>
                  <a:pt x="9" y="120"/>
                </a:cubicBezTo>
                <a:cubicBezTo>
                  <a:pt x="9" y="121"/>
                  <a:pt x="9" y="121"/>
                  <a:pt x="9" y="121"/>
                </a:cubicBezTo>
                <a:cubicBezTo>
                  <a:pt x="9" y="121"/>
                  <a:pt x="9" y="121"/>
                  <a:pt x="9" y="122"/>
                </a:cubicBezTo>
                <a:cubicBezTo>
                  <a:pt x="9" y="122"/>
                  <a:pt x="9" y="122"/>
                  <a:pt x="8" y="122"/>
                </a:cubicBezTo>
                <a:cubicBezTo>
                  <a:pt x="8" y="123"/>
                  <a:pt x="7" y="124"/>
                  <a:pt x="7" y="125"/>
                </a:cubicBezTo>
                <a:cubicBezTo>
                  <a:pt x="6" y="125"/>
                  <a:pt x="5" y="127"/>
                  <a:pt x="5" y="128"/>
                </a:cubicBezTo>
                <a:cubicBezTo>
                  <a:pt x="4" y="129"/>
                  <a:pt x="3" y="131"/>
                  <a:pt x="2" y="132"/>
                </a:cubicBezTo>
                <a:cubicBezTo>
                  <a:pt x="2" y="132"/>
                  <a:pt x="1" y="135"/>
                  <a:pt x="1" y="136"/>
                </a:cubicBezTo>
                <a:cubicBezTo>
                  <a:pt x="1" y="137"/>
                  <a:pt x="1" y="138"/>
                  <a:pt x="0" y="139"/>
                </a:cubicBezTo>
                <a:cubicBezTo>
                  <a:pt x="0" y="139"/>
                  <a:pt x="1" y="141"/>
                  <a:pt x="1" y="142"/>
                </a:cubicBezTo>
                <a:cubicBezTo>
                  <a:pt x="1" y="142"/>
                  <a:pt x="1" y="142"/>
                  <a:pt x="1" y="143"/>
                </a:cubicBezTo>
                <a:cubicBezTo>
                  <a:pt x="1" y="143"/>
                  <a:pt x="0" y="143"/>
                  <a:pt x="0" y="144"/>
                </a:cubicBezTo>
                <a:cubicBezTo>
                  <a:pt x="1" y="144"/>
                  <a:pt x="1" y="144"/>
                  <a:pt x="1" y="145"/>
                </a:cubicBezTo>
                <a:cubicBezTo>
                  <a:pt x="2" y="145"/>
                  <a:pt x="2" y="145"/>
                  <a:pt x="2" y="145"/>
                </a:cubicBezTo>
                <a:cubicBezTo>
                  <a:pt x="2" y="145"/>
                  <a:pt x="2" y="145"/>
                  <a:pt x="3" y="145"/>
                </a:cubicBezTo>
                <a:cubicBezTo>
                  <a:pt x="4" y="145"/>
                  <a:pt x="6" y="145"/>
                  <a:pt x="6" y="145"/>
                </a:cubicBezTo>
                <a:cubicBezTo>
                  <a:pt x="7" y="144"/>
                  <a:pt x="8" y="143"/>
                  <a:pt x="8" y="143"/>
                </a:cubicBezTo>
                <a:cubicBezTo>
                  <a:pt x="8" y="143"/>
                  <a:pt x="9" y="143"/>
                  <a:pt x="9" y="143"/>
                </a:cubicBezTo>
                <a:cubicBezTo>
                  <a:pt x="9" y="143"/>
                  <a:pt x="9" y="144"/>
                  <a:pt x="9" y="144"/>
                </a:cubicBezTo>
                <a:cubicBezTo>
                  <a:pt x="9" y="145"/>
                  <a:pt x="9" y="146"/>
                  <a:pt x="9" y="147"/>
                </a:cubicBezTo>
                <a:cubicBezTo>
                  <a:pt x="9" y="147"/>
                  <a:pt x="9" y="148"/>
                  <a:pt x="9" y="148"/>
                </a:cubicBezTo>
                <a:cubicBezTo>
                  <a:pt x="9" y="149"/>
                  <a:pt x="9" y="149"/>
                  <a:pt x="9" y="150"/>
                </a:cubicBezTo>
                <a:cubicBezTo>
                  <a:pt x="9" y="151"/>
                  <a:pt x="10" y="152"/>
                  <a:pt x="10" y="154"/>
                </a:cubicBezTo>
                <a:cubicBezTo>
                  <a:pt x="11" y="156"/>
                  <a:pt x="11" y="158"/>
                  <a:pt x="11" y="160"/>
                </a:cubicBezTo>
                <a:cubicBezTo>
                  <a:pt x="11" y="162"/>
                  <a:pt x="12" y="166"/>
                  <a:pt x="12" y="167"/>
                </a:cubicBezTo>
                <a:cubicBezTo>
                  <a:pt x="12" y="168"/>
                  <a:pt x="13" y="177"/>
                  <a:pt x="13" y="178"/>
                </a:cubicBezTo>
                <a:cubicBezTo>
                  <a:pt x="13" y="179"/>
                  <a:pt x="13" y="182"/>
                  <a:pt x="14" y="184"/>
                </a:cubicBezTo>
                <a:cubicBezTo>
                  <a:pt x="14" y="185"/>
                  <a:pt x="15" y="193"/>
                  <a:pt x="15" y="195"/>
                </a:cubicBezTo>
                <a:cubicBezTo>
                  <a:pt x="15" y="196"/>
                  <a:pt x="16" y="203"/>
                  <a:pt x="17" y="205"/>
                </a:cubicBezTo>
                <a:cubicBezTo>
                  <a:pt x="17" y="207"/>
                  <a:pt x="17" y="210"/>
                  <a:pt x="18" y="212"/>
                </a:cubicBezTo>
                <a:cubicBezTo>
                  <a:pt x="18" y="213"/>
                  <a:pt x="19" y="217"/>
                  <a:pt x="19" y="218"/>
                </a:cubicBezTo>
                <a:cubicBezTo>
                  <a:pt x="19" y="219"/>
                  <a:pt x="20" y="222"/>
                  <a:pt x="20" y="223"/>
                </a:cubicBezTo>
                <a:cubicBezTo>
                  <a:pt x="20" y="224"/>
                  <a:pt x="21" y="227"/>
                  <a:pt x="21" y="228"/>
                </a:cubicBezTo>
                <a:cubicBezTo>
                  <a:pt x="22" y="229"/>
                  <a:pt x="23" y="231"/>
                  <a:pt x="23" y="232"/>
                </a:cubicBezTo>
                <a:cubicBezTo>
                  <a:pt x="23" y="233"/>
                  <a:pt x="24" y="235"/>
                  <a:pt x="24" y="236"/>
                </a:cubicBezTo>
                <a:cubicBezTo>
                  <a:pt x="24" y="236"/>
                  <a:pt x="24" y="237"/>
                  <a:pt x="24" y="237"/>
                </a:cubicBezTo>
                <a:cubicBezTo>
                  <a:pt x="24" y="238"/>
                  <a:pt x="25" y="241"/>
                  <a:pt x="25" y="242"/>
                </a:cubicBezTo>
                <a:cubicBezTo>
                  <a:pt x="25" y="243"/>
                  <a:pt x="25" y="247"/>
                  <a:pt x="25" y="248"/>
                </a:cubicBezTo>
                <a:cubicBezTo>
                  <a:pt x="25" y="248"/>
                  <a:pt x="26" y="251"/>
                  <a:pt x="26" y="251"/>
                </a:cubicBezTo>
                <a:cubicBezTo>
                  <a:pt x="26" y="252"/>
                  <a:pt x="27" y="254"/>
                  <a:pt x="27" y="255"/>
                </a:cubicBezTo>
                <a:cubicBezTo>
                  <a:pt x="27" y="256"/>
                  <a:pt x="28" y="258"/>
                  <a:pt x="28" y="258"/>
                </a:cubicBezTo>
                <a:cubicBezTo>
                  <a:pt x="28" y="259"/>
                  <a:pt x="29" y="260"/>
                  <a:pt x="29" y="261"/>
                </a:cubicBezTo>
                <a:cubicBezTo>
                  <a:pt x="30" y="261"/>
                  <a:pt x="30" y="262"/>
                  <a:pt x="31" y="262"/>
                </a:cubicBezTo>
                <a:cubicBezTo>
                  <a:pt x="31" y="263"/>
                  <a:pt x="31" y="263"/>
                  <a:pt x="31" y="263"/>
                </a:cubicBezTo>
                <a:cubicBezTo>
                  <a:pt x="31" y="264"/>
                  <a:pt x="31" y="264"/>
                  <a:pt x="31" y="265"/>
                </a:cubicBezTo>
                <a:cubicBezTo>
                  <a:pt x="31" y="265"/>
                  <a:pt x="31" y="265"/>
                  <a:pt x="31" y="265"/>
                </a:cubicBezTo>
                <a:cubicBezTo>
                  <a:pt x="31" y="265"/>
                  <a:pt x="31" y="266"/>
                  <a:pt x="31" y="266"/>
                </a:cubicBezTo>
                <a:cubicBezTo>
                  <a:pt x="31" y="267"/>
                  <a:pt x="32" y="269"/>
                  <a:pt x="32" y="269"/>
                </a:cubicBezTo>
                <a:cubicBezTo>
                  <a:pt x="32" y="269"/>
                  <a:pt x="32" y="270"/>
                  <a:pt x="32" y="270"/>
                </a:cubicBezTo>
                <a:cubicBezTo>
                  <a:pt x="32" y="270"/>
                  <a:pt x="32" y="270"/>
                  <a:pt x="32" y="270"/>
                </a:cubicBezTo>
                <a:cubicBezTo>
                  <a:pt x="32" y="270"/>
                  <a:pt x="32" y="270"/>
                  <a:pt x="32" y="270"/>
                </a:cubicBezTo>
                <a:cubicBezTo>
                  <a:pt x="31" y="270"/>
                  <a:pt x="31" y="271"/>
                  <a:pt x="31" y="271"/>
                </a:cubicBezTo>
                <a:cubicBezTo>
                  <a:pt x="30" y="271"/>
                  <a:pt x="30" y="271"/>
                  <a:pt x="30" y="271"/>
                </a:cubicBezTo>
                <a:cubicBezTo>
                  <a:pt x="31" y="272"/>
                  <a:pt x="30" y="272"/>
                  <a:pt x="30" y="272"/>
                </a:cubicBezTo>
                <a:cubicBezTo>
                  <a:pt x="30" y="272"/>
                  <a:pt x="30" y="272"/>
                  <a:pt x="30" y="272"/>
                </a:cubicBezTo>
                <a:cubicBezTo>
                  <a:pt x="29" y="273"/>
                  <a:pt x="29" y="273"/>
                  <a:pt x="29" y="273"/>
                </a:cubicBezTo>
                <a:cubicBezTo>
                  <a:pt x="28" y="273"/>
                  <a:pt x="27" y="273"/>
                  <a:pt x="27" y="273"/>
                </a:cubicBezTo>
                <a:cubicBezTo>
                  <a:pt x="26" y="273"/>
                  <a:pt x="26" y="273"/>
                  <a:pt x="25" y="273"/>
                </a:cubicBezTo>
                <a:cubicBezTo>
                  <a:pt x="25" y="273"/>
                  <a:pt x="24" y="273"/>
                  <a:pt x="24" y="273"/>
                </a:cubicBezTo>
                <a:cubicBezTo>
                  <a:pt x="23" y="274"/>
                  <a:pt x="23" y="274"/>
                  <a:pt x="23" y="274"/>
                </a:cubicBezTo>
                <a:cubicBezTo>
                  <a:pt x="22" y="274"/>
                  <a:pt x="21" y="274"/>
                  <a:pt x="21" y="274"/>
                </a:cubicBezTo>
                <a:cubicBezTo>
                  <a:pt x="20" y="274"/>
                  <a:pt x="19" y="274"/>
                  <a:pt x="19" y="274"/>
                </a:cubicBezTo>
                <a:cubicBezTo>
                  <a:pt x="18" y="274"/>
                  <a:pt x="17" y="274"/>
                  <a:pt x="16" y="275"/>
                </a:cubicBezTo>
                <a:cubicBezTo>
                  <a:pt x="16" y="275"/>
                  <a:pt x="15" y="276"/>
                  <a:pt x="15" y="276"/>
                </a:cubicBezTo>
                <a:cubicBezTo>
                  <a:pt x="15" y="276"/>
                  <a:pt x="15" y="277"/>
                  <a:pt x="15" y="277"/>
                </a:cubicBezTo>
                <a:cubicBezTo>
                  <a:pt x="15" y="278"/>
                  <a:pt x="15" y="278"/>
                  <a:pt x="15" y="278"/>
                </a:cubicBezTo>
                <a:cubicBezTo>
                  <a:pt x="15" y="278"/>
                  <a:pt x="15" y="278"/>
                  <a:pt x="15" y="278"/>
                </a:cubicBezTo>
                <a:cubicBezTo>
                  <a:pt x="15" y="278"/>
                  <a:pt x="15" y="278"/>
                  <a:pt x="15" y="278"/>
                </a:cubicBezTo>
                <a:cubicBezTo>
                  <a:pt x="15" y="278"/>
                  <a:pt x="14" y="278"/>
                  <a:pt x="14" y="278"/>
                </a:cubicBezTo>
                <a:cubicBezTo>
                  <a:pt x="14" y="279"/>
                  <a:pt x="14" y="279"/>
                  <a:pt x="14" y="279"/>
                </a:cubicBezTo>
                <a:cubicBezTo>
                  <a:pt x="14" y="279"/>
                  <a:pt x="14" y="280"/>
                  <a:pt x="14" y="280"/>
                </a:cubicBezTo>
                <a:cubicBezTo>
                  <a:pt x="14" y="280"/>
                  <a:pt x="14" y="280"/>
                  <a:pt x="15" y="280"/>
                </a:cubicBezTo>
                <a:cubicBezTo>
                  <a:pt x="16" y="281"/>
                  <a:pt x="16" y="281"/>
                  <a:pt x="16" y="281"/>
                </a:cubicBezTo>
                <a:cubicBezTo>
                  <a:pt x="17" y="281"/>
                  <a:pt x="17" y="281"/>
                  <a:pt x="18" y="281"/>
                </a:cubicBezTo>
                <a:cubicBezTo>
                  <a:pt x="19" y="281"/>
                  <a:pt x="19" y="282"/>
                  <a:pt x="20" y="282"/>
                </a:cubicBezTo>
                <a:cubicBezTo>
                  <a:pt x="20" y="282"/>
                  <a:pt x="24" y="283"/>
                  <a:pt x="24" y="283"/>
                </a:cubicBezTo>
                <a:cubicBezTo>
                  <a:pt x="24" y="283"/>
                  <a:pt x="24" y="283"/>
                  <a:pt x="24" y="283"/>
                </a:cubicBezTo>
                <a:cubicBezTo>
                  <a:pt x="24" y="283"/>
                  <a:pt x="27" y="283"/>
                  <a:pt x="27" y="283"/>
                </a:cubicBezTo>
                <a:cubicBezTo>
                  <a:pt x="28" y="283"/>
                  <a:pt x="31" y="283"/>
                  <a:pt x="32" y="283"/>
                </a:cubicBezTo>
                <a:cubicBezTo>
                  <a:pt x="33" y="283"/>
                  <a:pt x="35" y="282"/>
                  <a:pt x="35" y="282"/>
                </a:cubicBezTo>
                <a:cubicBezTo>
                  <a:pt x="36" y="282"/>
                  <a:pt x="38" y="282"/>
                  <a:pt x="38" y="281"/>
                </a:cubicBezTo>
                <a:cubicBezTo>
                  <a:pt x="39" y="281"/>
                  <a:pt x="39" y="280"/>
                  <a:pt x="40" y="280"/>
                </a:cubicBezTo>
                <a:cubicBezTo>
                  <a:pt x="40" y="280"/>
                  <a:pt x="41" y="279"/>
                  <a:pt x="42" y="279"/>
                </a:cubicBezTo>
                <a:cubicBezTo>
                  <a:pt x="42" y="279"/>
                  <a:pt x="42" y="278"/>
                  <a:pt x="42" y="278"/>
                </a:cubicBezTo>
                <a:cubicBezTo>
                  <a:pt x="43" y="278"/>
                  <a:pt x="43" y="278"/>
                  <a:pt x="43" y="278"/>
                </a:cubicBezTo>
                <a:cubicBezTo>
                  <a:pt x="43" y="279"/>
                  <a:pt x="43" y="279"/>
                  <a:pt x="43" y="279"/>
                </a:cubicBezTo>
                <a:cubicBezTo>
                  <a:pt x="44" y="279"/>
                  <a:pt x="45" y="279"/>
                  <a:pt x="46" y="279"/>
                </a:cubicBezTo>
                <a:cubicBezTo>
                  <a:pt x="46" y="280"/>
                  <a:pt x="46" y="280"/>
                  <a:pt x="47" y="280"/>
                </a:cubicBezTo>
                <a:cubicBezTo>
                  <a:pt x="47" y="281"/>
                  <a:pt x="47" y="281"/>
                  <a:pt x="47" y="280"/>
                </a:cubicBezTo>
                <a:cubicBezTo>
                  <a:pt x="48" y="280"/>
                  <a:pt x="49" y="280"/>
                  <a:pt x="50" y="280"/>
                </a:cubicBezTo>
                <a:cubicBezTo>
                  <a:pt x="50" y="280"/>
                  <a:pt x="54" y="280"/>
                  <a:pt x="54" y="280"/>
                </a:cubicBezTo>
                <a:cubicBezTo>
                  <a:pt x="55" y="280"/>
                  <a:pt x="56" y="280"/>
                  <a:pt x="57" y="280"/>
                </a:cubicBezTo>
                <a:cubicBezTo>
                  <a:pt x="57" y="280"/>
                  <a:pt x="57" y="280"/>
                  <a:pt x="57" y="280"/>
                </a:cubicBezTo>
                <a:cubicBezTo>
                  <a:pt x="57" y="279"/>
                  <a:pt x="58" y="279"/>
                  <a:pt x="59" y="279"/>
                </a:cubicBezTo>
                <a:cubicBezTo>
                  <a:pt x="59" y="279"/>
                  <a:pt x="59" y="278"/>
                  <a:pt x="59" y="278"/>
                </a:cubicBezTo>
                <a:cubicBezTo>
                  <a:pt x="60" y="278"/>
                  <a:pt x="60" y="278"/>
                  <a:pt x="60" y="278"/>
                </a:cubicBezTo>
                <a:cubicBezTo>
                  <a:pt x="60" y="278"/>
                  <a:pt x="60" y="279"/>
                  <a:pt x="60" y="279"/>
                </a:cubicBezTo>
                <a:cubicBezTo>
                  <a:pt x="61" y="279"/>
                  <a:pt x="61" y="279"/>
                  <a:pt x="61" y="279"/>
                </a:cubicBezTo>
                <a:cubicBezTo>
                  <a:pt x="61" y="279"/>
                  <a:pt x="61" y="279"/>
                  <a:pt x="61" y="279"/>
                </a:cubicBezTo>
                <a:cubicBezTo>
                  <a:pt x="61" y="279"/>
                  <a:pt x="61" y="279"/>
                  <a:pt x="61" y="280"/>
                </a:cubicBezTo>
                <a:cubicBezTo>
                  <a:pt x="61" y="280"/>
                  <a:pt x="60" y="281"/>
                  <a:pt x="60" y="281"/>
                </a:cubicBezTo>
                <a:cubicBezTo>
                  <a:pt x="60" y="281"/>
                  <a:pt x="60" y="281"/>
                  <a:pt x="60" y="281"/>
                </a:cubicBezTo>
                <a:cubicBezTo>
                  <a:pt x="60" y="281"/>
                  <a:pt x="60" y="282"/>
                  <a:pt x="60" y="282"/>
                </a:cubicBezTo>
                <a:cubicBezTo>
                  <a:pt x="60" y="282"/>
                  <a:pt x="60" y="282"/>
                  <a:pt x="60" y="282"/>
                </a:cubicBezTo>
                <a:cubicBezTo>
                  <a:pt x="60" y="282"/>
                  <a:pt x="59" y="282"/>
                  <a:pt x="59" y="283"/>
                </a:cubicBezTo>
                <a:cubicBezTo>
                  <a:pt x="59" y="283"/>
                  <a:pt x="58" y="284"/>
                  <a:pt x="58" y="284"/>
                </a:cubicBezTo>
                <a:cubicBezTo>
                  <a:pt x="57" y="285"/>
                  <a:pt x="57" y="285"/>
                  <a:pt x="57" y="286"/>
                </a:cubicBezTo>
                <a:cubicBezTo>
                  <a:pt x="57" y="286"/>
                  <a:pt x="57" y="286"/>
                  <a:pt x="56" y="286"/>
                </a:cubicBezTo>
                <a:cubicBezTo>
                  <a:pt x="56" y="286"/>
                  <a:pt x="56" y="286"/>
                  <a:pt x="56" y="287"/>
                </a:cubicBezTo>
                <a:cubicBezTo>
                  <a:pt x="55" y="287"/>
                  <a:pt x="55" y="288"/>
                  <a:pt x="55" y="288"/>
                </a:cubicBezTo>
                <a:cubicBezTo>
                  <a:pt x="54" y="289"/>
                  <a:pt x="54" y="290"/>
                  <a:pt x="54" y="290"/>
                </a:cubicBezTo>
                <a:cubicBezTo>
                  <a:pt x="54" y="290"/>
                  <a:pt x="54" y="290"/>
                  <a:pt x="54" y="290"/>
                </a:cubicBezTo>
                <a:cubicBezTo>
                  <a:pt x="54" y="290"/>
                  <a:pt x="54" y="290"/>
                  <a:pt x="54" y="290"/>
                </a:cubicBezTo>
                <a:cubicBezTo>
                  <a:pt x="53" y="290"/>
                  <a:pt x="53" y="290"/>
                  <a:pt x="53" y="290"/>
                </a:cubicBezTo>
                <a:cubicBezTo>
                  <a:pt x="53" y="290"/>
                  <a:pt x="53" y="290"/>
                  <a:pt x="53" y="291"/>
                </a:cubicBezTo>
                <a:cubicBezTo>
                  <a:pt x="53" y="291"/>
                  <a:pt x="53" y="292"/>
                  <a:pt x="52" y="292"/>
                </a:cubicBezTo>
                <a:cubicBezTo>
                  <a:pt x="52" y="292"/>
                  <a:pt x="53" y="292"/>
                  <a:pt x="53" y="292"/>
                </a:cubicBezTo>
                <a:cubicBezTo>
                  <a:pt x="54" y="293"/>
                  <a:pt x="54" y="293"/>
                  <a:pt x="55" y="293"/>
                </a:cubicBezTo>
                <a:cubicBezTo>
                  <a:pt x="55" y="293"/>
                  <a:pt x="56" y="293"/>
                  <a:pt x="57" y="293"/>
                </a:cubicBezTo>
                <a:cubicBezTo>
                  <a:pt x="57" y="293"/>
                  <a:pt x="60" y="294"/>
                  <a:pt x="62" y="294"/>
                </a:cubicBezTo>
                <a:cubicBezTo>
                  <a:pt x="63" y="294"/>
                  <a:pt x="69" y="294"/>
                  <a:pt x="71" y="294"/>
                </a:cubicBezTo>
                <a:cubicBezTo>
                  <a:pt x="72" y="294"/>
                  <a:pt x="75" y="294"/>
                  <a:pt x="76" y="293"/>
                </a:cubicBezTo>
                <a:cubicBezTo>
                  <a:pt x="77" y="293"/>
                  <a:pt x="77" y="292"/>
                  <a:pt x="77" y="292"/>
                </a:cubicBezTo>
                <a:cubicBezTo>
                  <a:pt x="77" y="291"/>
                  <a:pt x="77" y="291"/>
                  <a:pt x="77" y="290"/>
                </a:cubicBezTo>
                <a:cubicBezTo>
                  <a:pt x="77" y="290"/>
                  <a:pt x="78" y="290"/>
                  <a:pt x="78" y="290"/>
                </a:cubicBezTo>
                <a:cubicBezTo>
                  <a:pt x="78" y="290"/>
                  <a:pt x="78" y="290"/>
                  <a:pt x="79" y="289"/>
                </a:cubicBezTo>
                <a:cubicBezTo>
                  <a:pt x="80" y="289"/>
                  <a:pt x="80" y="288"/>
                  <a:pt x="80" y="288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6"/>
                  <a:pt x="80" y="286"/>
                  <a:pt x="80" y="285"/>
                </a:cubicBezTo>
                <a:cubicBezTo>
                  <a:pt x="80" y="285"/>
                  <a:pt x="80" y="282"/>
                  <a:pt x="80" y="282"/>
                </a:cubicBezTo>
                <a:cubicBezTo>
                  <a:pt x="80" y="281"/>
                  <a:pt x="80" y="281"/>
                  <a:pt x="80" y="281"/>
                </a:cubicBezTo>
                <a:cubicBezTo>
                  <a:pt x="79" y="281"/>
                  <a:pt x="80" y="281"/>
                  <a:pt x="80" y="280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81" y="280"/>
                  <a:pt x="81" y="280"/>
                  <a:pt x="81" y="280"/>
                </a:cubicBezTo>
                <a:cubicBezTo>
                  <a:pt x="81" y="280"/>
                  <a:pt x="81" y="280"/>
                  <a:pt x="81" y="279"/>
                </a:cubicBezTo>
                <a:cubicBezTo>
                  <a:pt x="81" y="279"/>
                  <a:pt x="81" y="279"/>
                  <a:pt x="81" y="278"/>
                </a:cubicBezTo>
                <a:cubicBezTo>
                  <a:pt x="81" y="277"/>
                  <a:pt x="81" y="276"/>
                  <a:pt x="81" y="276"/>
                </a:cubicBezTo>
                <a:cubicBezTo>
                  <a:pt x="81" y="276"/>
                  <a:pt x="81" y="275"/>
                  <a:pt x="81" y="274"/>
                </a:cubicBezTo>
                <a:cubicBezTo>
                  <a:pt x="81" y="274"/>
                  <a:pt x="81" y="274"/>
                  <a:pt x="80" y="274"/>
                </a:cubicBezTo>
                <a:cubicBezTo>
                  <a:pt x="80" y="273"/>
                  <a:pt x="80" y="273"/>
                  <a:pt x="80" y="273"/>
                </a:cubicBezTo>
                <a:cubicBezTo>
                  <a:pt x="80" y="272"/>
                  <a:pt x="80" y="271"/>
                  <a:pt x="80" y="270"/>
                </a:cubicBezTo>
                <a:cubicBezTo>
                  <a:pt x="80" y="269"/>
                  <a:pt x="79" y="266"/>
                  <a:pt x="78" y="265"/>
                </a:cubicBezTo>
                <a:cubicBezTo>
                  <a:pt x="78" y="265"/>
                  <a:pt x="78" y="264"/>
                  <a:pt x="78" y="263"/>
                </a:cubicBezTo>
                <a:cubicBezTo>
                  <a:pt x="78" y="262"/>
                  <a:pt x="77" y="260"/>
                  <a:pt x="77" y="259"/>
                </a:cubicBezTo>
                <a:cubicBezTo>
                  <a:pt x="77" y="258"/>
                  <a:pt x="77" y="257"/>
                  <a:pt x="77" y="256"/>
                </a:cubicBezTo>
                <a:cubicBezTo>
                  <a:pt x="77" y="255"/>
                  <a:pt x="77" y="252"/>
                  <a:pt x="77" y="250"/>
                </a:cubicBezTo>
                <a:cubicBezTo>
                  <a:pt x="77" y="249"/>
                  <a:pt x="77" y="246"/>
                  <a:pt x="77" y="245"/>
                </a:cubicBezTo>
                <a:cubicBezTo>
                  <a:pt x="77" y="244"/>
                  <a:pt x="77" y="243"/>
                  <a:pt x="77" y="242"/>
                </a:cubicBezTo>
                <a:cubicBezTo>
                  <a:pt x="77" y="241"/>
                  <a:pt x="77" y="240"/>
                  <a:pt x="77" y="239"/>
                </a:cubicBezTo>
                <a:cubicBezTo>
                  <a:pt x="77" y="239"/>
                  <a:pt x="77" y="236"/>
                  <a:pt x="77" y="235"/>
                </a:cubicBezTo>
                <a:cubicBezTo>
                  <a:pt x="77" y="235"/>
                  <a:pt x="77" y="234"/>
                  <a:pt x="77" y="234"/>
                </a:cubicBezTo>
                <a:cubicBezTo>
                  <a:pt x="76" y="233"/>
                  <a:pt x="77" y="231"/>
                  <a:pt x="76" y="230"/>
                </a:cubicBezTo>
                <a:cubicBezTo>
                  <a:pt x="76" y="228"/>
                  <a:pt x="76" y="225"/>
                  <a:pt x="76" y="224"/>
                </a:cubicBezTo>
                <a:cubicBezTo>
                  <a:pt x="76" y="223"/>
                  <a:pt x="76" y="220"/>
                  <a:pt x="75" y="219"/>
                </a:cubicBezTo>
                <a:cubicBezTo>
                  <a:pt x="75" y="218"/>
                  <a:pt x="75" y="214"/>
                  <a:pt x="74" y="213"/>
                </a:cubicBezTo>
                <a:cubicBezTo>
                  <a:pt x="74" y="212"/>
                  <a:pt x="73" y="207"/>
                  <a:pt x="73" y="205"/>
                </a:cubicBezTo>
                <a:cubicBezTo>
                  <a:pt x="73" y="204"/>
                  <a:pt x="73" y="198"/>
                  <a:pt x="73" y="197"/>
                </a:cubicBezTo>
                <a:cubicBezTo>
                  <a:pt x="72" y="196"/>
                  <a:pt x="72" y="190"/>
                  <a:pt x="72" y="188"/>
                </a:cubicBezTo>
                <a:cubicBezTo>
                  <a:pt x="72" y="186"/>
                  <a:pt x="72" y="181"/>
                  <a:pt x="72" y="180"/>
                </a:cubicBezTo>
                <a:cubicBezTo>
                  <a:pt x="72" y="178"/>
                  <a:pt x="72" y="174"/>
                  <a:pt x="72" y="173"/>
                </a:cubicBezTo>
                <a:cubicBezTo>
                  <a:pt x="72" y="172"/>
                  <a:pt x="72" y="169"/>
                  <a:pt x="72" y="168"/>
                </a:cubicBezTo>
                <a:cubicBezTo>
                  <a:pt x="72" y="167"/>
                  <a:pt x="72" y="165"/>
                  <a:pt x="72" y="164"/>
                </a:cubicBezTo>
                <a:cubicBezTo>
                  <a:pt x="71" y="163"/>
                  <a:pt x="71" y="160"/>
                  <a:pt x="71" y="159"/>
                </a:cubicBezTo>
                <a:cubicBezTo>
                  <a:pt x="71" y="158"/>
                  <a:pt x="71" y="155"/>
                  <a:pt x="71" y="154"/>
                </a:cubicBezTo>
                <a:cubicBezTo>
                  <a:pt x="71" y="153"/>
                  <a:pt x="70" y="150"/>
                  <a:pt x="70" y="149"/>
                </a:cubicBezTo>
                <a:cubicBezTo>
                  <a:pt x="70" y="149"/>
                  <a:pt x="70" y="147"/>
                  <a:pt x="70" y="147"/>
                </a:cubicBezTo>
                <a:cubicBezTo>
                  <a:pt x="70" y="146"/>
                  <a:pt x="70" y="145"/>
                  <a:pt x="70" y="145"/>
                </a:cubicBezTo>
                <a:cubicBezTo>
                  <a:pt x="70" y="144"/>
                  <a:pt x="70" y="144"/>
                  <a:pt x="70" y="143"/>
                </a:cubicBezTo>
                <a:cubicBezTo>
                  <a:pt x="71" y="143"/>
                  <a:pt x="70" y="143"/>
                  <a:pt x="71" y="143"/>
                </a:cubicBezTo>
                <a:cubicBezTo>
                  <a:pt x="71" y="143"/>
                  <a:pt x="71" y="143"/>
                  <a:pt x="71" y="143"/>
                </a:cubicBezTo>
                <a:cubicBezTo>
                  <a:pt x="72" y="143"/>
                  <a:pt x="72" y="142"/>
                  <a:pt x="73" y="141"/>
                </a:cubicBezTo>
                <a:cubicBezTo>
                  <a:pt x="73" y="141"/>
                  <a:pt x="73" y="141"/>
                  <a:pt x="73" y="141"/>
                </a:cubicBezTo>
                <a:cubicBezTo>
                  <a:pt x="73" y="140"/>
                  <a:pt x="74" y="140"/>
                  <a:pt x="75" y="139"/>
                </a:cubicBezTo>
                <a:cubicBezTo>
                  <a:pt x="75" y="139"/>
                  <a:pt x="76" y="138"/>
                  <a:pt x="76" y="137"/>
                </a:cubicBezTo>
                <a:cubicBezTo>
                  <a:pt x="76" y="137"/>
                  <a:pt x="77" y="137"/>
                  <a:pt x="77" y="136"/>
                </a:cubicBezTo>
                <a:cubicBezTo>
                  <a:pt x="77" y="136"/>
                  <a:pt x="78" y="135"/>
                  <a:pt x="79" y="135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79" y="134"/>
                  <a:pt x="79" y="134"/>
                  <a:pt x="80" y="134"/>
                </a:cubicBezTo>
                <a:cubicBezTo>
                  <a:pt x="80" y="133"/>
                  <a:pt x="80" y="132"/>
                  <a:pt x="80" y="132"/>
                </a:cubicBezTo>
                <a:cubicBezTo>
                  <a:pt x="80" y="132"/>
                  <a:pt x="80" y="131"/>
                  <a:pt x="81" y="131"/>
                </a:cubicBezTo>
                <a:cubicBezTo>
                  <a:pt x="81" y="131"/>
                  <a:pt x="81" y="130"/>
                  <a:pt x="81" y="130"/>
                </a:cubicBezTo>
                <a:cubicBezTo>
                  <a:pt x="81" y="129"/>
                  <a:pt x="81" y="129"/>
                  <a:pt x="81" y="130"/>
                </a:cubicBezTo>
                <a:cubicBezTo>
                  <a:pt x="81" y="130"/>
                  <a:pt x="81" y="130"/>
                  <a:pt x="81" y="129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1" y="128"/>
                  <a:pt x="81" y="127"/>
                  <a:pt x="81" y="127"/>
                </a:cubicBezTo>
                <a:cubicBezTo>
                  <a:pt x="81" y="127"/>
                  <a:pt x="82" y="126"/>
                  <a:pt x="82" y="125"/>
                </a:cubicBezTo>
                <a:cubicBezTo>
                  <a:pt x="82" y="125"/>
                  <a:pt x="82" y="124"/>
                  <a:pt x="83" y="123"/>
                </a:cubicBezTo>
                <a:cubicBezTo>
                  <a:pt x="83" y="122"/>
                  <a:pt x="83" y="121"/>
                  <a:pt x="84" y="120"/>
                </a:cubicBezTo>
                <a:cubicBezTo>
                  <a:pt x="84" y="119"/>
                  <a:pt x="83" y="117"/>
                  <a:pt x="83" y="117"/>
                </a:cubicBezTo>
                <a:cubicBezTo>
                  <a:pt x="83" y="115"/>
                  <a:pt x="84" y="114"/>
                  <a:pt x="84" y="113"/>
                </a:cubicBezTo>
                <a:cubicBezTo>
                  <a:pt x="85" y="112"/>
                  <a:pt x="85" y="112"/>
                  <a:pt x="86" y="111"/>
                </a:cubicBezTo>
                <a:cubicBezTo>
                  <a:pt x="86" y="110"/>
                  <a:pt x="87" y="108"/>
                  <a:pt x="87" y="108"/>
                </a:cubicBezTo>
                <a:cubicBezTo>
                  <a:pt x="87" y="107"/>
                  <a:pt x="88" y="106"/>
                  <a:pt x="88" y="105"/>
                </a:cubicBezTo>
                <a:cubicBezTo>
                  <a:pt x="89" y="103"/>
                  <a:pt x="89" y="100"/>
                  <a:pt x="90" y="98"/>
                </a:cubicBezTo>
                <a:cubicBezTo>
                  <a:pt x="90" y="97"/>
                  <a:pt x="90" y="96"/>
                  <a:pt x="90" y="95"/>
                </a:cubicBezTo>
                <a:close/>
                <a:moveTo>
                  <a:pt x="53" y="244"/>
                </a:moveTo>
                <a:cubicBezTo>
                  <a:pt x="53" y="244"/>
                  <a:pt x="52" y="244"/>
                  <a:pt x="52" y="243"/>
                </a:cubicBezTo>
                <a:cubicBezTo>
                  <a:pt x="52" y="243"/>
                  <a:pt x="52" y="242"/>
                  <a:pt x="52" y="241"/>
                </a:cubicBezTo>
                <a:cubicBezTo>
                  <a:pt x="52" y="239"/>
                  <a:pt x="52" y="236"/>
                  <a:pt x="53" y="235"/>
                </a:cubicBezTo>
                <a:cubicBezTo>
                  <a:pt x="53" y="234"/>
                  <a:pt x="53" y="231"/>
                  <a:pt x="53" y="229"/>
                </a:cubicBezTo>
                <a:cubicBezTo>
                  <a:pt x="52" y="228"/>
                  <a:pt x="52" y="223"/>
                  <a:pt x="52" y="223"/>
                </a:cubicBezTo>
                <a:cubicBezTo>
                  <a:pt x="52" y="222"/>
                  <a:pt x="51" y="219"/>
                  <a:pt x="51" y="218"/>
                </a:cubicBezTo>
                <a:cubicBezTo>
                  <a:pt x="51" y="217"/>
                  <a:pt x="51" y="216"/>
                  <a:pt x="51" y="215"/>
                </a:cubicBezTo>
                <a:cubicBezTo>
                  <a:pt x="50" y="215"/>
                  <a:pt x="50" y="211"/>
                  <a:pt x="49" y="211"/>
                </a:cubicBezTo>
                <a:cubicBezTo>
                  <a:pt x="49" y="210"/>
                  <a:pt x="49" y="210"/>
                  <a:pt x="49" y="209"/>
                </a:cubicBezTo>
                <a:cubicBezTo>
                  <a:pt x="49" y="209"/>
                  <a:pt x="49" y="208"/>
                  <a:pt x="49" y="207"/>
                </a:cubicBezTo>
                <a:cubicBezTo>
                  <a:pt x="49" y="207"/>
                  <a:pt x="49" y="204"/>
                  <a:pt x="50" y="203"/>
                </a:cubicBezTo>
                <a:cubicBezTo>
                  <a:pt x="50" y="203"/>
                  <a:pt x="50" y="203"/>
                  <a:pt x="50" y="203"/>
                </a:cubicBezTo>
                <a:cubicBezTo>
                  <a:pt x="50" y="203"/>
                  <a:pt x="50" y="204"/>
                  <a:pt x="50" y="205"/>
                </a:cubicBezTo>
                <a:cubicBezTo>
                  <a:pt x="51" y="206"/>
                  <a:pt x="51" y="206"/>
                  <a:pt x="51" y="206"/>
                </a:cubicBezTo>
                <a:cubicBezTo>
                  <a:pt x="51" y="206"/>
                  <a:pt x="51" y="207"/>
                  <a:pt x="51" y="207"/>
                </a:cubicBezTo>
                <a:cubicBezTo>
                  <a:pt x="51" y="207"/>
                  <a:pt x="51" y="208"/>
                  <a:pt x="51" y="209"/>
                </a:cubicBezTo>
                <a:cubicBezTo>
                  <a:pt x="51" y="210"/>
                  <a:pt x="52" y="211"/>
                  <a:pt x="52" y="213"/>
                </a:cubicBezTo>
                <a:cubicBezTo>
                  <a:pt x="52" y="214"/>
                  <a:pt x="52" y="214"/>
                  <a:pt x="52" y="215"/>
                </a:cubicBezTo>
                <a:cubicBezTo>
                  <a:pt x="52" y="216"/>
                  <a:pt x="52" y="218"/>
                  <a:pt x="53" y="219"/>
                </a:cubicBezTo>
                <a:cubicBezTo>
                  <a:pt x="53" y="221"/>
                  <a:pt x="53" y="223"/>
                  <a:pt x="53" y="224"/>
                </a:cubicBezTo>
                <a:cubicBezTo>
                  <a:pt x="53" y="225"/>
                  <a:pt x="54" y="228"/>
                  <a:pt x="54" y="229"/>
                </a:cubicBezTo>
                <a:cubicBezTo>
                  <a:pt x="54" y="229"/>
                  <a:pt x="55" y="230"/>
                  <a:pt x="55" y="230"/>
                </a:cubicBezTo>
                <a:cubicBezTo>
                  <a:pt x="55" y="231"/>
                  <a:pt x="55" y="234"/>
                  <a:pt x="55" y="236"/>
                </a:cubicBezTo>
                <a:cubicBezTo>
                  <a:pt x="55" y="237"/>
                  <a:pt x="55" y="242"/>
                  <a:pt x="55" y="242"/>
                </a:cubicBezTo>
                <a:cubicBezTo>
                  <a:pt x="55" y="243"/>
                  <a:pt x="56" y="246"/>
                  <a:pt x="56" y="247"/>
                </a:cubicBezTo>
                <a:cubicBezTo>
                  <a:pt x="56" y="248"/>
                  <a:pt x="56" y="249"/>
                  <a:pt x="56" y="250"/>
                </a:cubicBezTo>
                <a:cubicBezTo>
                  <a:pt x="56" y="250"/>
                  <a:pt x="56" y="250"/>
                  <a:pt x="55" y="250"/>
                </a:cubicBezTo>
                <a:cubicBezTo>
                  <a:pt x="55" y="250"/>
                  <a:pt x="55" y="249"/>
                  <a:pt x="55" y="249"/>
                </a:cubicBezTo>
                <a:cubicBezTo>
                  <a:pt x="55" y="248"/>
                  <a:pt x="55" y="248"/>
                  <a:pt x="54" y="248"/>
                </a:cubicBezTo>
                <a:cubicBezTo>
                  <a:pt x="54" y="247"/>
                  <a:pt x="53" y="245"/>
                  <a:pt x="53" y="244"/>
                </a:cubicBezTo>
                <a:close/>
                <a:moveTo>
                  <a:pt x="56" y="258"/>
                </a:moveTo>
                <a:cubicBezTo>
                  <a:pt x="56" y="258"/>
                  <a:pt x="55" y="258"/>
                  <a:pt x="55" y="258"/>
                </a:cubicBezTo>
                <a:cubicBezTo>
                  <a:pt x="55" y="257"/>
                  <a:pt x="55" y="257"/>
                  <a:pt x="55" y="257"/>
                </a:cubicBezTo>
                <a:cubicBezTo>
                  <a:pt x="55" y="257"/>
                  <a:pt x="55" y="256"/>
                  <a:pt x="55" y="256"/>
                </a:cubicBezTo>
                <a:cubicBezTo>
                  <a:pt x="55" y="256"/>
                  <a:pt x="55" y="255"/>
                  <a:pt x="55" y="255"/>
                </a:cubicBezTo>
                <a:cubicBezTo>
                  <a:pt x="56" y="254"/>
                  <a:pt x="56" y="254"/>
                  <a:pt x="56" y="254"/>
                </a:cubicBezTo>
                <a:cubicBezTo>
                  <a:pt x="56" y="255"/>
                  <a:pt x="56" y="256"/>
                  <a:pt x="56" y="257"/>
                </a:cubicBezTo>
                <a:cubicBezTo>
                  <a:pt x="56" y="257"/>
                  <a:pt x="56" y="258"/>
                  <a:pt x="56" y="258"/>
                </a:cubicBezTo>
                <a:cubicBezTo>
                  <a:pt x="56" y="258"/>
                  <a:pt x="56" y="259"/>
                  <a:pt x="56" y="258"/>
                </a:cubicBezTo>
                <a:close/>
                <a:moveTo>
                  <a:pt x="60" y="273"/>
                </a:moveTo>
                <a:cubicBezTo>
                  <a:pt x="60" y="273"/>
                  <a:pt x="60" y="273"/>
                  <a:pt x="60" y="273"/>
                </a:cubicBezTo>
                <a:cubicBezTo>
                  <a:pt x="60" y="274"/>
                  <a:pt x="60" y="275"/>
                  <a:pt x="60" y="276"/>
                </a:cubicBezTo>
                <a:cubicBezTo>
                  <a:pt x="59" y="277"/>
                  <a:pt x="60" y="277"/>
                  <a:pt x="59" y="277"/>
                </a:cubicBezTo>
                <a:cubicBezTo>
                  <a:pt x="59" y="277"/>
                  <a:pt x="59" y="277"/>
                  <a:pt x="59" y="276"/>
                </a:cubicBezTo>
                <a:cubicBezTo>
                  <a:pt x="59" y="275"/>
                  <a:pt x="59" y="274"/>
                  <a:pt x="59" y="273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3"/>
                  <a:pt x="58" y="273"/>
                  <a:pt x="58" y="272"/>
                </a:cubicBezTo>
                <a:cubicBezTo>
                  <a:pt x="58" y="272"/>
                  <a:pt x="58" y="272"/>
                  <a:pt x="58" y="272"/>
                </a:cubicBezTo>
                <a:cubicBezTo>
                  <a:pt x="58" y="272"/>
                  <a:pt x="58" y="272"/>
                  <a:pt x="58" y="271"/>
                </a:cubicBezTo>
                <a:cubicBezTo>
                  <a:pt x="58" y="271"/>
                  <a:pt x="58" y="271"/>
                  <a:pt x="59" y="271"/>
                </a:cubicBezTo>
                <a:cubicBezTo>
                  <a:pt x="59" y="271"/>
                  <a:pt x="59" y="271"/>
                  <a:pt x="59" y="271"/>
                </a:cubicBezTo>
                <a:cubicBezTo>
                  <a:pt x="59" y="271"/>
                  <a:pt x="59" y="271"/>
                  <a:pt x="59" y="271"/>
                </a:cubicBezTo>
                <a:cubicBezTo>
                  <a:pt x="59" y="271"/>
                  <a:pt x="60" y="272"/>
                  <a:pt x="60" y="272"/>
                </a:cubicBezTo>
                <a:cubicBezTo>
                  <a:pt x="60" y="273"/>
                  <a:pt x="60" y="273"/>
                  <a:pt x="60" y="27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8"/>
          <p:cNvSpPr>
            <a:spLocks noEditPoints="1"/>
          </p:cNvSpPr>
          <p:nvPr/>
        </p:nvSpPr>
        <p:spPr bwMode="auto">
          <a:xfrm>
            <a:off x="8713083" y="2369949"/>
            <a:ext cx="464735" cy="1112735"/>
          </a:xfrm>
          <a:custGeom>
            <a:avLst/>
            <a:gdLst>
              <a:gd name="T0" fmla="*/ 110 w 126"/>
              <a:gd name="T1" fmla="*/ 63 h 302"/>
              <a:gd name="T2" fmla="*/ 104 w 126"/>
              <a:gd name="T3" fmla="*/ 55 h 302"/>
              <a:gd name="T4" fmla="*/ 98 w 126"/>
              <a:gd name="T5" fmla="*/ 44 h 302"/>
              <a:gd name="T6" fmla="*/ 72 w 126"/>
              <a:gd name="T7" fmla="*/ 39 h 302"/>
              <a:gd name="T8" fmla="*/ 70 w 126"/>
              <a:gd name="T9" fmla="*/ 30 h 302"/>
              <a:gd name="T10" fmla="*/ 71 w 126"/>
              <a:gd name="T11" fmla="*/ 19 h 302"/>
              <a:gd name="T12" fmla="*/ 66 w 126"/>
              <a:gd name="T13" fmla="*/ 4 h 302"/>
              <a:gd name="T14" fmla="*/ 46 w 126"/>
              <a:gd name="T15" fmla="*/ 12 h 302"/>
              <a:gd name="T16" fmla="*/ 44 w 126"/>
              <a:gd name="T17" fmla="*/ 27 h 302"/>
              <a:gd name="T18" fmla="*/ 47 w 126"/>
              <a:gd name="T19" fmla="*/ 36 h 302"/>
              <a:gd name="T20" fmla="*/ 39 w 126"/>
              <a:gd name="T21" fmla="*/ 42 h 302"/>
              <a:gd name="T22" fmla="*/ 26 w 126"/>
              <a:gd name="T23" fmla="*/ 45 h 302"/>
              <a:gd name="T24" fmla="*/ 16 w 126"/>
              <a:gd name="T25" fmla="*/ 54 h 302"/>
              <a:gd name="T26" fmla="*/ 13 w 126"/>
              <a:gd name="T27" fmla="*/ 66 h 302"/>
              <a:gd name="T28" fmla="*/ 6 w 126"/>
              <a:gd name="T29" fmla="*/ 81 h 302"/>
              <a:gd name="T30" fmla="*/ 2 w 126"/>
              <a:gd name="T31" fmla="*/ 99 h 302"/>
              <a:gd name="T32" fmla="*/ 13 w 126"/>
              <a:gd name="T33" fmla="*/ 121 h 302"/>
              <a:gd name="T34" fmla="*/ 16 w 126"/>
              <a:gd name="T35" fmla="*/ 126 h 302"/>
              <a:gd name="T36" fmla="*/ 19 w 126"/>
              <a:gd name="T37" fmla="*/ 132 h 302"/>
              <a:gd name="T38" fmla="*/ 20 w 126"/>
              <a:gd name="T39" fmla="*/ 140 h 302"/>
              <a:gd name="T40" fmla="*/ 22 w 126"/>
              <a:gd name="T41" fmla="*/ 168 h 302"/>
              <a:gd name="T42" fmla="*/ 30 w 126"/>
              <a:gd name="T43" fmla="*/ 173 h 302"/>
              <a:gd name="T44" fmla="*/ 35 w 126"/>
              <a:gd name="T45" fmla="*/ 208 h 302"/>
              <a:gd name="T46" fmla="*/ 38 w 126"/>
              <a:gd name="T47" fmla="*/ 242 h 302"/>
              <a:gd name="T48" fmla="*/ 40 w 126"/>
              <a:gd name="T49" fmla="*/ 267 h 302"/>
              <a:gd name="T50" fmla="*/ 42 w 126"/>
              <a:gd name="T51" fmla="*/ 272 h 302"/>
              <a:gd name="T52" fmla="*/ 40 w 126"/>
              <a:gd name="T53" fmla="*/ 279 h 302"/>
              <a:gd name="T54" fmla="*/ 39 w 126"/>
              <a:gd name="T55" fmla="*/ 284 h 302"/>
              <a:gd name="T56" fmla="*/ 31 w 126"/>
              <a:gd name="T57" fmla="*/ 289 h 302"/>
              <a:gd name="T58" fmla="*/ 41 w 126"/>
              <a:gd name="T59" fmla="*/ 295 h 302"/>
              <a:gd name="T60" fmla="*/ 61 w 126"/>
              <a:gd name="T61" fmla="*/ 287 h 302"/>
              <a:gd name="T62" fmla="*/ 63 w 126"/>
              <a:gd name="T63" fmla="*/ 277 h 302"/>
              <a:gd name="T64" fmla="*/ 67 w 126"/>
              <a:gd name="T65" fmla="*/ 283 h 302"/>
              <a:gd name="T66" fmla="*/ 65 w 126"/>
              <a:gd name="T67" fmla="*/ 289 h 302"/>
              <a:gd name="T68" fmla="*/ 62 w 126"/>
              <a:gd name="T69" fmla="*/ 295 h 302"/>
              <a:gd name="T70" fmla="*/ 60 w 126"/>
              <a:gd name="T71" fmla="*/ 301 h 302"/>
              <a:gd name="T72" fmla="*/ 83 w 126"/>
              <a:gd name="T73" fmla="*/ 297 h 302"/>
              <a:gd name="T74" fmla="*/ 85 w 126"/>
              <a:gd name="T75" fmla="*/ 288 h 302"/>
              <a:gd name="T76" fmla="*/ 87 w 126"/>
              <a:gd name="T77" fmla="*/ 282 h 302"/>
              <a:gd name="T78" fmla="*/ 90 w 126"/>
              <a:gd name="T79" fmla="*/ 266 h 302"/>
              <a:gd name="T80" fmla="*/ 91 w 126"/>
              <a:gd name="T81" fmla="*/ 212 h 302"/>
              <a:gd name="T82" fmla="*/ 93 w 126"/>
              <a:gd name="T83" fmla="*/ 169 h 302"/>
              <a:gd name="T84" fmla="*/ 107 w 126"/>
              <a:gd name="T85" fmla="*/ 167 h 302"/>
              <a:gd name="T86" fmla="*/ 107 w 126"/>
              <a:gd name="T87" fmla="*/ 149 h 302"/>
              <a:gd name="T88" fmla="*/ 105 w 126"/>
              <a:gd name="T89" fmla="*/ 129 h 302"/>
              <a:gd name="T90" fmla="*/ 104 w 126"/>
              <a:gd name="T91" fmla="*/ 120 h 302"/>
              <a:gd name="T92" fmla="*/ 124 w 126"/>
              <a:gd name="T93" fmla="*/ 93 h 302"/>
              <a:gd name="T94" fmla="*/ 21 w 126"/>
              <a:gd name="T95" fmla="*/ 98 h 302"/>
              <a:gd name="T96" fmla="*/ 22 w 126"/>
              <a:gd name="T97" fmla="*/ 87 h 302"/>
              <a:gd name="T98" fmla="*/ 41 w 126"/>
              <a:gd name="T99" fmla="*/ 279 h 302"/>
              <a:gd name="T100" fmla="*/ 65 w 126"/>
              <a:gd name="T101" fmla="*/ 251 h 302"/>
              <a:gd name="T102" fmla="*/ 60 w 126"/>
              <a:gd name="T103" fmla="*/ 249 h 302"/>
              <a:gd name="T104" fmla="*/ 61 w 126"/>
              <a:gd name="T105" fmla="*/ 224 h 302"/>
              <a:gd name="T106" fmla="*/ 62 w 126"/>
              <a:gd name="T107" fmla="*/ 202 h 302"/>
              <a:gd name="T108" fmla="*/ 66 w 126"/>
              <a:gd name="T109" fmla="*/ 220 h 302"/>
              <a:gd name="T110" fmla="*/ 69 w 126"/>
              <a:gd name="T111" fmla="*/ 235 h 302"/>
              <a:gd name="T112" fmla="*/ 99 w 126"/>
              <a:gd name="T113" fmla="*/ 98 h 302"/>
              <a:gd name="T114" fmla="*/ 99 w 126"/>
              <a:gd name="T115" fmla="*/ 8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6" h="302">
                <a:moveTo>
                  <a:pt x="124" y="83"/>
                </a:moveTo>
                <a:cubicBezTo>
                  <a:pt x="122" y="78"/>
                  <a:pt x="118" y="74"/>
                  <a:pt x="117" y="73"/>
                </a:cubicBezTo>
                <a:cubicBezTo>
                  <a:pt x="117" y="71"/>
                  <a:pt x="115" y="69"/>
                  <a:pt x="114" y="68"/>
                </a:cubicBezTo>
                <a:cubicBezTo>
                  <a:pt x="114" y="67"/>
                  <a:pt x="113" y="67"/>
                  <a:pt x="113" y="67"/>
                </a:cubicBezTo>
                <a:cubicBezTo>
                  <a:pt x="113" y="67"/>
                  <a:pt x="113" y="67"/>
                  <a:pt x="112" y="66"/>
                </a:cubicBezTo>
                <a:cubicBezTo>
                  <a:pt x="111" y="65"/>
                  <a:pt x="110" y="64"/>
                  <a:pt x="110" y="63"/>
                </a:cubicBezTo>
                <a:cubicBezTo>
                  <a:pt x="109" y="63"/>
                  <a:pt x="109" y="62"/>
                  <a:pt x="109" y="62"/>
                </a:cubicBezTo>
                <a:cubicBezTo>
                  <a:pt x="108" y="61"/>
                  <a:pt x="108" y="61"/>
                  <a:pt x="108" y="60"/>
                </a:cubicBezTo>
                <a:cubicBezTo>
                  <a:pt x="108" y="60"/>
                  <a:pt x="108" y="59"/>
                  <a:pt x="107" y="59"/>
                </a:cubicBezTo>
                <a:cubicBezTo>
                  <a:pt x="106" y="58"/>
                  <a:pt x="105" y="57"/>
                  <a:pt x="105" y="57"/>
                </a:cubicBezTo>
                <a:cubicBezTo>
                  <a:pt x="105" y="57"/>
                  <a:pt x="104" y="57"/>
                  <a:pt x="104" y="57"/>
                </a:cubicBezTo>
                <a:cubicBezTo>
                  <a:pt x="104" y="56"/>
                  <a:pt x="104" y="56"/>
                  <a:pt x="104" y="55"/>
                </a:cubicBezTo>
                <a:cubicBezTo>
                  <a:pt x="103" y="55"/>
                  <a:pt x="103" y="55"/>
                  <a:pt x="103" y="54"/>
                </a:cubicBezTo>
                <a:cubicBezTo>
                  <a:pt x="103" y="53"/>
                  <a:pt x="103" y="53"/>
                  <a:pt x="103" y="52"/>
                </a:cubicBezTo>
                <a:cubicBezTo>
                  <a:pt x="103" y="52"/>
                  <a:pt x="102" y="51"/>
                  <a:pt x="102" y="50"/>
                </a:cubicBezTo>
                <a:cubicBezTo>
                  <a:pt x="102" y="50"/>
                  <a:pt x="101" y="48"/>
                  <a:pt x="101" y="47"/>
                </a:cubicBezTo>
                <a:cubicBezTo>
                  <a:pt x="100" y="45"/>
                  <a:pt x="99" y="44"/>
                  <a:pt x="99" y="44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44"/>
                  <a:pt x="97" y="44"/>
                  <a:pt x="96" y="44"/>
                </a:cubicBezTo>
                <a:cubicBezTo>
                  <a:pt x="95" y="43"/>
                  <a:pt x="94" y="43"/>
                  <a:pt x="94" y="43"/>
                </a:cubicBezTo>
                <a:cubicBezTo>
                  <a:pt x="92" y="43"/>
                  <a:pt x="89" y="42"/>
                  <a:pt x="88" y="42"/>
                </a:cubicBezTo>
                <a:cubicBezTo>
                  <a:pt x="87" y="42"/>
                  <a:pt x="83" y="41"/>
                  <a:pt x="81" y="41"/>
                </a:cubicBezTo>
                <a:cubicBezTo>
                  <a:pt x="80" y="41"/>
                  <a:pt x="76" y="40"/>
                  <a:pt x="75" y="39"/>
                </a:cubicBezTo>
                <a:cubicBezTo>
                  <a:pt x="73" y="39"/>
                  <a:pt x="73" y="39"/>
                  <a:pt x="72" y="39"/>
                </a:cubicBezTo>
                <a:cubicBezTo>
                  <a:pt x="72" y="39"/>
                  <a:pt x="71" y="39"/>
                  <a:pt x="71" y="38"/>
                </a:cubicBezTo>
                <a:cubicBezTo>
                  <a:pt x="70" y="38"/>
                  <a:pt x="68" y="37"/>
                  <a:pt x="68" y="37"/>
                </a:cubicBezTo>
                <a:cubicBezTo>
                  <a:pt x="67" y="36"/>
                  <a:pt x="67" y="36"/>
                  <a:pt x="68" y="35"/>
                </a:cubicBezTo>
                <a:cubicBezTo>
                  <a:pt x="68" y="34"/>
                  <a:pt x="69" y="30"/>
                  <a:pt x="69" y="30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0"/>
                  <a:pt x="69" y="30"/>
                  <a:pt x="70" y="30"/>
                </a:cubicBezTo>
                <a:cubicBezTo>
                  <a:pt x="70" y="29"/>
                  <a:pt x="70" y="29"/>
                  <a:pt x="70" y="28"/>
                </a:cubicBezTo>
                <a:cubicBezTo>
                  <a:pt x="71" y="27"/>
                  <a:pt x="71" y="24"/>
                  <a:pt x="71" y="23"/>
                </a:cubicBezTo>
                <a:cubicBezTo>
                  <a:pt x="71" y="23"/>
                  <a:pt x="71" y="22"/>
                  <a:pt x="71" y="21"/>
                </a:cubicBezTo>
                <a:cubicBezTo>
                  <a:pt x="71" y="21"/>
                  <a:pt x="71" y="21"/>
                  <a:pt x="72" y="20"/>
                </a:cubicBezTo>
                <a:cubicBezTo>
                  <a:pt x="72" y="20"/>
                  <a:pt x="71" y="19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1" y="19"/>
                  <a:pt x="71" y="18"/>
                  <a:pt x="71" y="18"/>
                </a:cubicBezTo>
                <a:cubicBezTo>
                  <a:pt x="71" y="17"/>
                  <a:pt x="71" y="16"/>
                  <a:pt x="71" y="16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5"/>
                  <a:pt x="71" y="14"/>
                  <a:pt x="71" y="13"/>
                </a:cubicBezTo>
                <a:cubicBezTo>
                  <a:pt x="71" y="10"/>
                  <a:pt x="71" y="9"/>
                  <a:pt x="70" y="7"/>
                </a:cubicBezTo>
                <a:cubicBezTo>
                  <a:pt x="69" y="5"/>
                  <a:pt x="66" y="4"/>
                  <a:pt x="66" y="4"/>
                </a:cubicBezTo>
                <a:cubicBezTo>
                  <a:pt x="65" y="4"/>
                  <a:pt x="65" y="2"/>
                  <a:pt x="63" y="2"/>
                </a:cubicBezTo>
                <a:cubicBezTo>
                  <a:pt x="64" y="2"/>
                  <a:pt x="59" y="0"/>
                  <a:pt x="53" y="2"/>
                </a:cubicBezTo>
                <a:cubicBezTo>
                  <a:pt x="52" y="2"/>
                  <a:pt x="51" y="3"/>
                  <a:pt x="51" y="3"/>
                </a:cubicBezTo>
                <a:cubicBezTo>
                  <a:pt x="49" y="3"/>
                  <a:pt x="49" y="4"/>
                  <a:pt x="48" y="5"/>
                </a:cubicBezTo>
                <a:cubicBezTo>
                  <a:pt x="48" y="5"/>
                  <a:pt x="47" y="6"/>
                  <a:pt x="46" y="7"/>
                </a:cubicBezTo>
                <a:cubicBezTo>
                  <a:pt x="45" y="8"/>
                  <a:pt x="46" y="11"/>
                  <a:pt x="46" y="12"/>
                </a:cubicBezTo>
                <a:cubicBezTo>
                  <a:pt x="45" y="14"/>
                  <a:pt x="45" y="18"/>
                  <a:pt x="45" y="18"/>
                </a:cubicBezTo>
                <a:cubicBezTo>
                  <a:pt x="45" y="18"/>
                  <a:pt x="45" y="18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2" y="19"/>
                  <a:pt x="43" y="20"/>
                </a:cubicBezTo>
                <a:cubicBezTo>
                  <a:pt x="43" y="21"/>
                  <a:pt x="42" y="23"/>
                  <a:pt x="43" y="26"/>
                </a:cubicBezTo>
                <a:cubicBezTo>
                  <a:pt x="43" y="26"/>
                  <a:pt x="44" y="27"/>
                  <a:pt x="44" y="27"/>
                </a:cubicBezTo>
                <a:cubicBezTo>
                  <a:pt x="44" y="28"/>
                  <a:pt x="45" y="28"/>
                  <a:pt x="45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9"/>
                </a:cubicBezTo>
                <a:cubicBezTo>
                  <a:pt x="46" y="30"/>
                  <a:pt x="46" y="31"/>
                  <a:pt x="46" y="32"/>
                </a:cubicBezTo>
                <a:cubicBezTo>
                  <a:pt x="47" y="33"/>
                  <a:pt x="47" y="35"/>
                  <a:pt x="47" y="35"/>
                </a:cubicBezTo>
                <a:cubicBezTo>
                  <a:pt x="47" y="36"/>
                  <a:pt x="47" y="36"/>
                  <a:pt x="47" y="36"/>
                </a:cubicBezTo>
                <a:cubicBezTo>
                  <a:pt x="46" y="36"/>
                  <a:pt x="46" y="37"/>
                  <a:pt x="45" y="37"/>
                </a:cubicBezTo>
                <a:cubicBezTo>
                  <a:pt x="45" y="38"/>
                  <a:pt x="45" y="39"/>
                  <a:pt x="45" y="39"/>
                </a:cubicBezTo>
                <a:cubicBezTo>
                  <a:pt x="45" y="39"/>
                  <a:pt x="45" y="40"/>
                  <a:pt x="44" y="40"/>
                </a:cubicBezTo>
                <a:cubicBezTo>
                  <a:pt x="44" y="40"/>
                  <a:pt x="43" y="41"/>
                  <a:pt x="43" y="41"/>
                </a:cubicBezTo>
                <a:cubicBezTo>
                  <a:pt x="42" y="41"/>
                  <a:pt x="42" y="41"/>
                  <a:pt x="41" y="41"/>
                </a:cubicBezTo>
                <a:cubicBezTo>
                  <a:pt x="41" y="42"/>
                  <a:pt x="40" y="42"/>
                  <a:pt x="39" y="42"/>
                </a:cubicBezTo>
                <a:cubicBezTo>
                  <a:pt x="38" y="42"/>
                  <a:pt x="37" y="43"/>
                  <a:pt x="36" y="43"/>
                </a:cubicBezTo>
                <a:cubicBezTo>
                  <a:pt x="35" y="43"/>
                  <a:pt x="35" y="43"/>
                  <a:pt x="34" y="43"/>
                </a:cubicBezTo>
                <a:cubicBezTo>
                  <a:pt x="33" y="44"/>
                  <a:pt x="33" y="44"/>
                  <a:pt x="32" y="44"/>
                </a:cubicBezTo>
                <a:cubicBezTo>
                  <a:pt x="31" y="44"/>
                  <a:pt x="30" y="44"/>
                  <a:pt x="29" y="45"/>
                </a:cubicBezTo>
                <a:cubicBezTo>
                  <a:pt x="28" y="45"/>
                  <a:pt x="27" y="45"/>
                  <a:pt x="27" y="45"/>
                </a:cubicBezTo>
                <a:cubicBezTo>
                  <a:pt x="27" y="45"/>
                  <a:pt x="27" y="45"/>
                  <a:pt x="26" y="45"/>
                </a:cubicBezTo>
                <a:cubicBezTo>
                  <a:pt x="25" y="45"/>
                  <a:pt x="25" y="46"/>
                  <a:pt x="24" y="46"/>
                </a:cubicBezTo>
                <a:cubicBezTo>
                  <a:pt x="23" y="46"/>
                  <a:pt x="21" y="47"/>
                  <a:pt x="20" y="48"/>
                </a:cubicBezTo>
                <a:cubicBezTo>
                  <a:pt x="20" y="48"/>
                  <a:pt x="20" y="48"/>
                  <a:pt x="19" y="48"/>
                </a:cubicBezTo>
                <a:cubicBezTo>
                  <a:pt x="19" y="48"/>
                  <a:pt x="19" y="48"/>
                  <a:pt x="18" y="49"/>
                </a:cubicBezTo>
                <a:cubicBezTo>
                  <a:pt x="18" y="49"/>
                  <a:pt x="17" y="51"/>
                  <a:pt x="17" y="52"/>
                </a:cubicBezTo>
                <a:cubicBezTo>
                  <a:pt x="17" y="53"/>
                  <a:pt x="16" y="54"/>
                  <a:pt x="16" y="54"/>
                </a:cubicBezTo>
                <a:cubicBezTo>
                  <a:pt x="16" y="55"/>
                  <a:pt x="16" y="55"/>
                  <a:pt x="16" y="56"/>
                </a:cubicBezTo>
                <a:cubicBezTo>
                  <a:pt x="15" y="56"/>
                  <a:pt x="15" y="58"/>
                  <a:pt x="14" y="59"/>
                </a:cubicBez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1"/>
                  <a:pt x="14" y="62"/>
                </a:cubicBezTo>
                <a:cubicBezTo>
                  <a:pt x="14" y="62"/>
                  <a:pt x="13" y="64"/>
                  <a:pt x="13" y="64"/>
                </a:cubicBezTo>
                <a:cubicBezTo>
                  <a:pt x="13" y="65"/>
                  <a:pt x="13" y="66"/>
                  <a:pt x="13" y="66"/>
                </a:cubicBezTo>
                <a:cubicBezTo>
                  <a:pt x="13" y="67"/>
                  <a:pt x="12" y="68"/>
                  <a:pt x="11" y="69"/>
                </a:cubicBezTo>
                <a:cubicBezTo>
                  <a:pt x="11" y="69"/>
                  <a:pt x="11" y="70"/>
                  <a:pt x="11" y="71"/>
                </a:cubicBezTo>
                <a:cubicBezTo>
                  <a:pt x="11" y="71"/>
                  <a:pt x="10" y="71"/>
                  <a:pt x="10" y="72"/>
                </a:cubicBezTo>
                <a:cubicBezTo>
                  <a:pt x="9" y="72"/>
                  <a:pt x="9" y="74"/>
                  <a:pt x="9" y="74"/>
                </a:cubicBezTo>
                <a:cubicBezTo>
                  <a:pt x="8" y="75"/>
                  <a:pt x="8" y="75"/>
                  <a:pt x="8" y="76"/>
                </a:cubicBezTo>
                <a:cubicBezTo>
                  <a:pt x="7" y="77"/>
                  <a:pt x="6" y="80"/>
                  <a:pt x="6" y="81"/>
                </a:cubicBezTo>
                <a:cubicBezTo>
                  <a:pt x="5" y="81"/>
                  <a:pt x="5" y="82"/>
                  <a:pt x="4" y="82"/>
                </a:cubicBezTo>
                <a:cubicBezTo>
                  <a:pt x="4" y="83"/>
                  <a:pt x="3" y="83"/>
                  <a:pt x="2" y="84"/>
                </a:cubicBezTo>
                <a:cubicBezTo>
                  <a:pt x="2" y="85"/>
                  <a:pt x="2" y="87"/>
                  <a:pt x="2" y="88"/>
                </a:cubicBezTo>
                <a:cubicBezTo>
                  <a:pt x="2" y="89"/>
                  <a:pt x="1" y="91"/>
                  <a:pt x="1" y="92"/>
                </a:cubicBezTo>
                <a:cubicBezTo>
                  <a:pt x="0" y="93"/>
                  <a:pt x="1" y="93"/>
                  <a:pt x="1" y="94"/>
                </a:cubicBezTo>
                <a:cubicBezTo>
                  <a:pt x="2" y="96"/>
                  <a:pt x="2" y="98"/>
                  <a:pt x="2" y="99"/>
                </a:cubicBezTo>
                <a:cubicBezTo>
                  <a:pt x="2" y="100"/>
                  <a:pt x="2" y="101"/>
                  <a:pt x="3" y="101"/>
                </a:cubicBezTo>
                <a:cubicBezTo>
                  <a:pt x="3" y="102"/>
                  <a:pt x="3" y="104"/>
                  <a:pt x="3" y="104"/>
                </a:cubicBezTo>
                <a:cubicBezTo>
                  <a:pt x="4" y="106"/>
                  <a:pt x="7" y="110"/>
                  <a:pt x="7" y="112"/>
                </a:cubicBezTo>
                <a:cubicBezTo>
                  <a:pt x="8" y="113"/>
                  <a:pt x="12" y="119"/>
                  <a:pt x="12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0"/>
                  <a:pt x="12" y="121"/>
                  <a:pt x="13" y="121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13" y="122"/>
                  <a:pt x="13" y="122"/>
                  <a:pt x="14" y="123"/>
                </a:cubicBezTo>
                <a:cubicBezTo>
                  <a:pt x="14" y="123"/>
                  <a:pt x="14" y="123"/>
                  <a:pt x="14" y="124"/>
                </a:cubicBezTo>
                <a:cubicBezTo>
                  <a:pt x="14" y="124"/>
                  <a:pt x="15" y="125"/>
                  <a:pt x="15" y="125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5"/>
                  <a:pt x="16" y="126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7"/>
                  <a:pt x="16" y="127"/>
                  <a:pt x="17" y="127"/>
                </a:cubicBezTo>
                <a:cubicBezTo>
                  <a:pt x="17" y="127"/>
                  <a:pt x="17" y="127"/>
                  <a:pt x="17" y="128"/>
                </a:cubicBezTo>
                <a:cubicBezTo>
                  <a:pt x="17" y="128"/>
                  <a:pt x="18" y="129"/>
                  <a:pt x="18" y="129"/>
                </a:cubicBezTo>
                <a:cubicBezTo>
                  <a:pt x="18" y="130"/>
                  <a:pt x="19" y="131"/>
                  <a:pt x="19" y="132"/>
                </a:cubicBezTo>
                <a:cubicBezTo>
                  <a:pt x="19" y="132"/>
                  <a:pt x="19" y="132"/>
                  <a:pt x="19" y="132"/>
                </a:cubicBezTo>
                <a:cubicBezTo>
                  <a:pt x="20" y="132"/>
                  <a:pt x="19" y="132"/>
                  <a:pt x="19" y="131"/>
                </a:cubicBezTo>
                <a:cubicBezTo>
                  <a:pt x="19" y="130"/>
                  <a:pt x="20" y="131"/>
                  <a:pt x="20" y="132"/>
                </a:cubicBezTo>
                <a:cubicBezTo>
                  <a:pt x="20" y="132"/>
                  <a:pt x="20" y="132"/>
                  <a:pt x="21" y="132"/>
                </a:cubicBezTo>
                <a:cubicBezTo>
                  <a:pt x="21" y="132"/>
                  <a:pt x="21" y="132"/>
                  <a:pt x="21" y="133"/>
                </a:cubicBezTo>
                <a:cubicBezTo>
                  <a:pt x="21" y="135"/>
                  <a:pt x="20" y="137"/>
                  <a:pt x="20" y="140"/>
                </a:cubicBezTo>
                <a:cubicBezTo>
                  <a:pt x="20" y="142"/>
                  <a:pt x="20" y="149"/>
                  <a:pt x="20" y="150"/>
                </a:cubicBezTo>
                <a:cubicBezTo>
                  <a:pt x="20" y="151"/>
                  <a:pt x="20" y="152"/>
                  <a:pt x="20" y="155"/>
                </a:cubicBezTo>
                <a:cubicBezTo>
                  <a:pt x="20" y="157"/>
                  <a:pt x="20" y="165"/>
                  <a:pt x="20" y="165"/>
                </a:cubicBezTo>
                <a:cubicBezTo>
                  <a:pt x="20" y="166"/>
                  <a:pt x="20" y="166"/>
                  <a:pt x="20" y="167"/>
                </a:cubicBezTo>
                <a:cubicBezTo>
                  <a:pt x="20" y="167"/>
                  <a:pt x="21" y="167"/>
                  <a:pt x="21" y="167"/>
                </a:cubicBezTo>
                <a:cubicBezTo>
                  <a:pt x="21" y="167"/>
                  <a:pt x="22" y="168"/>
                  <a:pt x="22" y="168"/>
                </a:cubicBezTo>
                <a:cubicBezTo>
                  <a:pt x="23" y="168"/>
                  <a:pt x="23" y="169"/>
                  <a:pt x="23" y="169"/>
                </a:cubicBezTo>
                <a:cubicBezTo>
                  <a:pt x="24" y="169"/>
                  <a:pt x="25" y="170"/>
                  <a:pt x="25" y="170"/>
                </a:cubicBezTo>
                <a:cubicBezTo>
                  <a:pt x="26" y="170"/>
                  <a:pt x="27" y="170"/>
                  <a:pt x="27" y="171"/>
                </a:cubicBezTo>
                <a:cubicBezTo>
                  <a:pt x="28" y="171"/>
                  <a:pt x="29" y="171"/>
                  <a:pt x="29" y="171"/>
                </a:cubicBezTo>
                <a:cubicBezTo>
                  <a:pt x="30" y="171"/>
                  <a:pt x="30" y="171"/>
                  <a:pt x="30" y="171"/>
                </a:cubicBezTo>
                <a:cubicBezTo>
                  <a:pt x="30" y="171"/>
                  <a:pt x="30" y="172"/>
                  <a:pt x="30" y="173"/>
                </a:cubicBezTo>
                <a:cubicBezTo>
                  <a:pt x="30" y="174"/>
                  <a:pt x="30" y="176"/>
                  <a:pt x="30" y="178"/>
                </a:cubicBezTo>
                <a:cubicBezTo>
                  <a:pt x="31" y="179"/>
                  <a:pt x="31" y="183"/>
                  <a:pt x="31" y="184"/>
                </a:cubicBezTo>
                <a:cubicBezTo>
                  <a:pt x="32" y="184"/>
                  <a:pt x="32" y="184"/>
                  <a:pt x="32" y="186"/>
                </a:cubicBezTo>
                <a:cubicBezTo>
                  <a:pt x="32" y="187"/>
                  <a:pt x="33" y="192"/>
                  <a:pt x="33" y="195"/>
                </a:cubicBezTo>
                <a:cubicBezTo>
                  <a:pt x="33" y="197"/>
                  <a:pt x="34" y="202"/>
                  <a:pt x="35" y="205"/>
                </a:cubicBezTo>
                <a:cubicBezTo>
                  <a:pt x="35" y="206"/>
                  <a:pt x="35" y="207"/>
                  <a:pt x="35" y="208"/>
                </a:cubicBezTo>
                <a:cubicBezTo>
                  <a:pt x="35" y="208"/>
                  <a:pt x="36" y="212"/>
                  <a:pt x="36" y="214"/>
                </a:cubicBezTo>
                <a:cubicBezTo>
                  <a:pt x="36" y="215"/>
                  <a:pt x="36" y="219"/>
                  <a:pt x="36" y="220"/>
                </a:cubicBezTo>
                <a:cubicBezTo>
                  <a:pt x="36" y="221"/>
                  <a:pt x="36" y="222"/>
                  <a:pt x="36" y="223"/>
                </a:cubicBezTo>
                <a:cubicBezTo>
                  <a:pt x="36" y="224"/>
                  <a:pt x="37" y="232"/>
                  <a:pt x="37" y="234"/>
                </a:cubicBezTo>
                <a:cubicBezTo>
                  <a:pt x="37" y="235"/>
                  <a:pt x="37" y="235"/>
                  <a:pt x="37" y="236"/>
                </a:cubicBezTo>
                <a:cubicBezTo>
                  <a:pt x="37" y="237"/>
                  <a:pt x="38" y="241"/>
                  <a:pt x="38" y="242"/>
                </a:cubicBezTo>
                <a:cubicBezTo>
                  <a:pt x="38" y="244"/>
                  <a:pt x="39" y="246"/>
                  <a:pt x="39" y="247"/>
                </a:cubicBezTo>
                <a:cubicBezTo>
                  <a:pt x="39" y="248"/>
                  <a:pt x="39" y="252"/>
                  <a:pt x="39" y="253"/>
                </a:cubicBezTo>
                <a:cubicBezTo>
                  <a:pt x="40" y="255"/>
                  <a:pt x="40" y="257"/>
                  <a:pt x="40" y="257"/>
                </a:cubicBezTo>
                <a:cubicBezTo>
                  <a:pt x="40" y="258"/>
                  <a:pt x="40" y="259"/>
                  <a:pt x="40" y="261"/>
                </a:cubicBezTo>
                <a:cubicBezTo>
                  <a:pt x="41" y="262"/>
                  <a:pt x="41" y="266"/>
                  <a:pt x="41" y="267"/>
                </a:cubicBezTo>
                <a:cubicBezTo>
                  <a:pt x="41" y="267"/>
                  <a:pt x="41" y="267"/>
                  <a:pt x="40" y="267"/>
                </a:cubicBezTo>
                <a:cubicBezTo>
                  <a:pt x="40" y="267"/>
                  <a:pt x="40" y="267"/>
                  <a:pt x="39" y="268"/>
                </a:cubicBezTo>
                <a:cubicBezTo>
                  <a:pt x="39" y="268"/>
                  <a:pt x="39" y="269"/>
                  <a:pt x="40" y="269"/>
                </a:cubicBezTo>
                <a:cubicBezTo>
                  <a:pt x="40" y="270"/>
                  <a:pt x="41" y="270"/>
                  <a:pt x="42" y="270"/>
                </a:cubicBezTo>
                <a:cubicBezTo>
                  <a:pt x="42" y="270"/>
                  <a:pt x="42" y="270"/>
                  <a:pt x="42" y="270"/>
                </a:cubicBezTo>
                <a:cubicBezTo>
                  <a:pt x="42" y="271"/>
                  <a:pt x="42" y="272"/>
                  <a:pt x="42" y="272"/>
                </a:cubicBezTo>
                <a:cubicBezTo>
                  <a:pt x="42" y="272"/>
                  <a:pt x="42" y="272"/>
                  <a:pt x="42" y="272"/>
                </a:cubicBezTo>
                <a:cubicBezTo>
                  <a:pt x="42" y="272"/>
                  <a:pt x="42" y="273"/>
                  <a:pt x="42" y="273"/>
                </a:cubicBezTo>
                <a:cubicBezTo>
                  <a:pt x="42" y="274"/>
                  <a:pt x="41" y="276"/>
                  <a:pt x="41" y="276"/>
                </a:cubicBezTo>
                <a:cubicBezTo>
                  <a:pt x="41" y="277"/>
                  <a:pt x="41" y="277"/>
                  <a:pt x="41" y="278"/>
                </a:cubicBezTo>
                <a:cubicBezTo>
                  <a:pt x="41" y="278"/>
                  <a:pt x="41" y="278"/>
                  <a:pt x="41" y="278"/>
                </a:cubicBezTo>
                <a:cubicBezTo>
                  <a:pt x="41" y="278"/>
                  <a:pt x="41" y="278"/>
                  <a:pt x="41" y="278"/>
                </a:cubicBezTo>
                <a:cubicBezTo>
                  <a:pt x="41" y="279"/>
                  <a:pt x="40" y="279"/>
                  <a:pt x="40" y="279"/>
                </a:cubicBezTo>
                <a:cubicBezTo>
                  <a:pt x="40" y="280"/>
                  <a:pt x="40" y="280"/>
                  <a:pt x="40" y="280"/>
                </a:cubicBezTo>
                <a:cubicBezTo>
                  <a:pt x="41" y="280"/>
                  <a:pt x="40" y="281"/>
                  <a:pt x="40" y="281"/>
                </a:cubicBezTo>
                <a:cubicBezTo>
                  <a:pt x="40" y="281"/>
                  <a:pt x="39" y="282"/>
                  <a:pt x="39" y="282"/>
                </a:cubicBezTo>
                <a:cubicBezTo>
                  <a:pt x="39" y="283"/>
                  <a:pt x="39" y="283"/>
                  <a:pt x="39" y="283"/>
                </a:cubicBezTo>
                <a:cubicBezTo>
                  <a:pt x="39" y="283"/>
                  <a:pt x="39" y="283"/>
                  <a:pt x="39" y="283"/>
                </a:cubicBezTo>
                <a:cubicBezTo>
                  <a:pt x="39" y="283"/>
                  <a:pt x="39" y="283"/>
                  <a:pt x="39" y="284"/>
                </a:cubicBezTo>
                <a:cubicBezTo>
                  <a:pt x="38" y="284"/>
                  <a:pt x="39" y="284"/>
                  <a:pt x="38" y="284"/>
                </a:cubicBezTo>
                <a:cubicBezTo>
                  <a:pt x="38" y="285"/>
                  <a:pt x="37" y="285"/>
                  <a:pt x="36" y="286"/>
                </a:cubicBezTo>
                <a:cubicBezTo>
                  <a:pt x="35" y="286"/>
                  <a:pt x="35" y="287"/>
                  <a:pt x="34" y="287"/>
                </a:cubicBezTo>
                <a:cubicBezTo>
                  <a:pt x="34" y="287"/>
                  <a:pt x="33" y="287"/>
                  <a:pt x="33" y="288"/>
                </a:cubicBezTo>
                <a:cubicBezTo>
                  <a:pt x="32" y="288"/>
                  <a:pt x="32" y="288"/>
                  <a:pt x="32" y="288"/>
                </a:cubicBezTo>
                <a:cubicBezTo>
                  <a:pt x="32" y="288"/>
                  <a:pt x="32" y="289"/>
                  <a:pt x="31" y="289"/>
                </a:cubicBezTo>
                <a:cubicBezTo>
                  <a:pt x="31" y="290"/>
                  <a:pt x="31" y="291"/>
                  <a:pt x="31" y="291"/>
                </a:cubicBezTo>
                <a:cubicBezTo>
                  <a:pt x="31" y="291"/>
                  <a:pt x="31" y="292"/>
                  <a:pt x="31" y="292"/>
                </a:cubicBezTo>
                <a:cubicBezTo>
                  <a:pt x="30" y="292"/>
                  <a:pt x="30" y="292"/>
                  <a:pt x="30" y="292"/>
                </a:cubicBezTo>
                <a:cubicBezTo>
                  <a:pt x="30" y="292"/>
                  <a:pt x="29" y="293"/>
                  <a:pt x="30" y="294"/>
                </a:cubicBezTo>
                <a:cubicBezTo>
                  <a:pt x="30" y="294"/>
                  <a:pt x="30" y="294"/>
                  <a:pt x="32" y="295"/>
                </a:cubicBezTo>
                <a:cubicBezTo>
                  <a:pt x="33" y="295"/>
                  <a:pt x="39" y="295"/>
                  <a:pt x="41" y="295"/>
                </a:cubicBezTo>
                <a:cubicBezTo>
                  <a:pt x="44" y="295"/>
                  <a:pt x="48" y="294"/>
                  <a:pt x="48" y="293"/>
                </a:cubicBezTo>
                <a:cubicBezTo>
                  <a:pt x="51" y="293"/>
                  <a:pt x="52" y="291"/>
                  <a:pt x="52" y="290"/>
                </a:cubicBezTo>
                <a:cubicBezTo>
                  <a:pt x="53" y="289"/>
                  <a:pt x="54" y="288"/>
                  <a:pt x="54" y="288"/>
                </a:cubicBezTo>
                <a:cubicBezTo>
                  <a:pt x="54" y="288"/>
                  <a:pt x="54" y="288"/>
                  <a:pt x="55" y="288"/>
                </a:cubicBezTo>
                <a:cubicBezTo>
                  <a:pt x="55" y="288"/>
                  <a:pt x="56" y="288"/>
                  <a:pt x="57" y="288"/>
                </a:cubicBezTo>
                <a:cubicBezTo>
                  <a:pt x="58" y="288"/>
                  <a:pt x="61" y="287"/>
                  <a:pt x="61" y="287"/>
                </a:cubicBezTo>
                <a:cubicBezTo>
                  <a:pt x="64" y="285"/>
                  <a:pt x="65" y="285"/>
                  <a:pt x="65" y="284"/>
                </a:cubicBezTo>
                <a:cubicBezTo>
                  <a:pt x="65" y="284"/>
                  <a:pt x="64" y="281"/>
                  <a:pt x="64" y="280"/>
                </a:cubicBezTo>
                <a:cubicBezTo>
                  <a:pt x="64" y="280"/>
                  <a:pt x="64" y="280"/>
                  <a:pt x="64" y="279"/>
                </a:cubicBezTo>
                <a:cubicBezTo>
                  <a:pt x="63" y="279"/>
                  <a:pt x="63" y="279"/>
                  <a:pt x="63" y="279"/>
                </a:cubicBezTo>
                <a:cubicBezTo>
                  <a:pt x="63" y="279"/>
                  <a:pt x="63" y="278"/>
                  <a:pt x="63" y="277"/>
                </a:cubicBezTo>
                <a:cubicBezTo>
                  <a:pt x="63" y="277"/>
                  <a:pt x="63" y="277"/>
                  <a:pt x="63" y="277"/>
                </a:cubicBezTo>
                <a:cubicBezTo>
                  <a:pt x="63" y="277"/>
                  <a:pt x="64" y="277"/>
                  <a:pt x="64" y="277"/>
                </a:cubicBezTo>
                <a:cubicBezTo>
                  <a:pt x="64" y="277"/>
                  <a:pt x="65" y="278"/>
                  <a:pt x="65" y="278"/>
                </a:cubicBezTo>
                <a:cubicBezTo>
                  <a:pt x="65" y="278"/>
                  <a:pt x="65" y="279"/>
                  <a:pt x="66" y="280"/>
                </a:cubicBezTo>
                <a:cubicBezTo>
                  <a:pt x="66" y="280"/>
                  <a:pt x="66" y="281"/>
                  <a:pt x="66" y="281"/>
                </a:cubicBezTo>
                <a:cubicBezTo>
                  <a:pt x="66" y="281"/>
                  <a:pt x="66" y="281"/>
                  <a:pt x="66" y="282"/>
                </a:cubicBezTo>
                <a:cubicBezTo>
                  <a:pt x="66" y="282"/>
                  <a:pt x="67" y="283"/>
                  <a:pt x="67" y="283"/>
                </a:cubicBezTo>
                <a:cubicBezTo>
                  <a:pt x="67" y="283"/>
                  <a:pt x="67" y="284"/>
                  <a:pt x="67" y="284"/>
                </a:cubicBezTo>
                <a:cubicBezTo>
                  <a:pt x="67" y="284"/>
                  <a:pt x="67" y="285"/>
                  <a:pt x="67" y="285"/>
                </a:cubicBezTo>
                <a:cubicBezTo>
                  <a:pt x="67" y="285"/>
                  <a:pt x="67" y="285"/>
                  <a:pt x="67" y="286"/>
                </a:cubicBezTo>
                <a:cubicBezTo>
                  <a:pt x="67" y="286"/>
                  <a:pt x="66" y="287"/>
                  <a:pt x="66" y="287"/>
                </a:cubicBezTo>
                <a:cubicBezTo>
                  <a:pt x="66" y="287"/>
                  <a:pt x="66" y="288"/>
                  <a:pt x="65" y="288"/>
                </a:cubicBezTo>
                <a:cubicBezTo>
                  <a:pt x="65" y="289"/>
                  <a:pt x="65" y="289"/>
                  <a:pt x="65" y="289"/>
                </a:cubicBezTo>
                <a:cubicBezTo>
                  <a:pt x="65" y="289"/>
                  <a:pt x="65" y="289"/>
                  <a:pt x="65" y="290"/>
                </a:cubicBezTo>
                <a:cubicBezTo>
                  <a:pt x="65" y="290"/>
                  <a:pt x="64" y="290"/>
                  <a:pt x="63" y="291"/>
                </a:cubicBezTo>
                <a:cubicBezTo>
                  <a:pt x="63" y="291"/>
                  <a:pt x="63" y="292"/>
                  <a:pt x="63" y="292"/>
                </a:cubicBezTo>
                <a:cubicBezTo>
                  <a:pt x="63" y="293"/>
                  <a:pt x="62" y="293"/>
                  <a:pt x="62" y="294"/>
                </a:cubicBezTo>
                <a:cubicBezTo>
                  <a:pt x="62" y="294"/>
                  <a:pt x="62" y="294"/>
                  <a:pt x="62" y="294"/>
                </a:cubicBezTo>
                <a:cubicBezTo>
                  <a:pt x="62" y="294"/>
                  <a:pt x="62" y="295"/>
                  <a:pt x="62" y="295"/>
                </a:cubicBezTo>
                <a:cubicBezTo>
                  <a:pt x="62" y="295"/>
                  <a:pt x="61" y="295"/>
                  <a:pt x="61" y="295"/>
                </a:cubicBezTo>
                <a:cubicBezTo>
                  <a:pt x="61" y="296"/>
                  <a:pt x="61" y="296"/>
                  <a:pt x="61" y="297"/>
                </a:cubicBezTo>
                <a:cubicBezTo>
                  <a:pt x="61" y="298"/>
                  <a:pt x="61" y="298"/>
                  <a:pt x="61" y="298"/>
                </a:cubicBezTo>
                <a:cubicBezTo>
                  <a:pt x="60" y="298"/>
                  <a:pt x="60" y="299"/>
                  <a:pt x="60" y="299"/>
                </a:cubicBezTo>
                <a:cubicBezTo>
                  <a:pt x="59" y="299"/>
                  <a:pt x="60" y="299"/>
                  <a:pt x="60" y="300"/>
                </a:cubicBezTo>
                <a:cubicBezTo>
                  <a:pt x="59" y="300"/>
                  <a:pt x="59" y="301"/>
                  <a:pt x="60" y="301"/>
                </a:cubicBezTo>
                <a:cubicBezTo>
                  <a:pt x="60" y="301"/>
                  <a:pt x="60" y="301"/>
                  <a:pt x="62" y="302"/>
                </a:cubicBezTo>
                <a:cubicBezTo>
                  <a:pt x="64" y="302"/>
                  <a:pt x="65" y="302"/>
                  <a:pt x="67" y="302"/>
                </a:cubicBezTo>
                <a:cubicBezTo>
                  <a:pt x="69" y="302"/>
                  <a:pt x="70" y="302"/>
                  <a:pt x="70" y="301"/>
                </a:cubicBezTo>
                <a:cubicBezTo>
                  <a:pt x="70" y="301"/>
                  <a:pt x="70" y="301"/>
                  <a:pt x="71" y="301"/>
                </a:cubicBezTo>
                <a:cubicBezTo>
                  <a:pt x="72" y="301"/>
                  <a:pt x="76" y="301"/>
                  <a:pt x="77" y="301"/>
                </a:cubicBezTo>
                <a:cubicBezTo>
                  <a:pt x="83" y="299"/>
                  <a:pt x="83" y="297"/>
                  <a:pt x="83" y="297"/>
                </a:cubicBezTo>
                <a:cubicBezTo>
                  <a:pt x="83" y="296"/>
                  <a:pt x="83" y="296"/>
                  <a:pt x="83" y="296"/>
                </a:cubicBezTo>
                <a:cubicBezTo>
                  <a:pt x="84" y="296"/>
                  <a:pt x="84" y="296"/>
                  <a:pt x="84" y="296"/>
                </a:cubicBezTo>
                <a:cubicBezTo>
                  <a:pt x="84" y="296"/>
                  <a:pt x="85" y="295"/>
                  <a:pt x="86" y="294"/>
                </a:cubicBezTo>
                <a:cubicBezTo>
                  <a:pt x="86" y="294"/>
                  <a:pt x="86" y="293"/>
                  <a:pt x="86" y="293"/>
                </a:cubicBezTo>
                <a:cubicBezTo>
                  <a:pt x="86" y="292"/>
                  <a:pt x="86" y="290"/>
                  <a:pt x="86" y="289"/>
                </a:cubicBezTo>
                <a:cubicBezTo>
                  <a:pt x="86" y="288"/>
                  <a:pt x="86" y="288"/>
                  <a:pt x="85" y="288"/>
                </a:cubicBezTo>
                <a:cubicBezTo>
                  <a:pt x="85" y="288"/>
                  <a:pt x="85" y="288"/>
                  <a:pt x="85" y="288"/>
                </a:cubicBezTo>
                <a:cubicBezTo>
                  <a:pt x="85" y="288"/>
                  <a:pt x="85" y="288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6"/>
                  <a:pt x="86" y="286"/>
                  <a:pt x="86" y="286"/>
                </a:cubicBezTo>
                <a:cubicBezTo>
                  <a:pt x="86" y="285"/>
                  <a:pt x="86" y="283"/>
                  <a:pt x="86" y="283"/>
                </a:cubicBezTo>
                <a:cubicBezTo>
                  <a:pt x="87" y="282"/>
                  <a:pt x="87" y="282"/>
                  <a:pt x="87" y="282"/>
                </a:cubicBezTo>
                <a:cubicBezTo>
                  <a:pt x="87" y="282"/>
                  <a:pt x="87" y="282"/>
                  <a:pt x="87" y="281"/>
                </a:cubicBezTo>
                <a:cubicBezTo>
                  <a:pt x="87" y="281"/>
                  <a:pt x="87" y="280"/>
                  <a:pt x="88" y="279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88" y="277"/>
                  <a:pt x="89" y="277"/>
                  <a:pt x="89" y="276"/>
                </a:cubicBezTo>
                <a:cubicBezTo>
                  <a:pt x="89" y="276"/>
                  <a:pt x="89" y="273"/>
                  <a:pt x="89" y="272"/>
                </a:cubicBezTo>
                <a:cubicBezTo>
                  <a:pt x="90" y="270"/>
                  <a:pt x="90" y="267"/>
                  <a:pt x="90" y="266"/>
                </a:cubicBezTo>
                <a:cubicBezTo>
                  <a:pt x="90" y="265"/>
                  <a:pt x="90" y="261"/>
                  <a:pt x="90" y="259"/>
                </a:cubicBezTo>
                <a:cubicBezTo>
                  <a:pt x="90" y="258"/>
                  <a:pt x="91" y="250"/>
                  <a:pt x="91" y="247"/>
                </a:cubicBezTo>
                <a:cubicBezTo>
                  <a:pt x="91" y="245"/>
                  <a:pt x="91" y="236"/>
                  <a:pt x="91" y="235"/>
                </a:cubicBezTo>
                <a:cubicBezTo>
                  <a:pt x="91" y="234"/>
                  <a:pt x="91" y="223"/>
                  <a:pt x="91" y="221"/>
                </a:cubicBezTo>
                <a:cubicBezTo>
                  <a:pt x="91" y="219"/>
                  <a:pt x="91" y="213"/>
                  <a:pt x="91" y="213"/>
                </a:cubicBezTo>
                <a:cubicBezTo>
                  <a:pt x="91" y="213"/>
                  <a:pt x="91" y="212"/>
                  <a:pt x="91" y="212"/>
                </a:cubicBezTo>
                <a:cubicBezTo>
                  <a:pt x="91" y="211"/>
                  <a:pt x="91" y="198"/>
                  <a:pt x="91" y="196"/>
                </a:cubicBezTo>
                <a:cubicBezTo>
                  <a:pt x="91" y="194"/>
                  <a:pt x="90" y="184"/>
                  <a:pt x="90" y="183"/>
                </a:cubicBezTo>
                <a:cubicBezTo>
                  <a:pt x="90" y="182"/>
                  <a:pt x="90" y="167"/>
                  <a:pt x="90" y="166"/>
                </a:cubicBezTo>
                <a:cubicBezTo>
                  <a:pt x="90" y="166"/>
                  <a:pt x="90" y="166"/>
                  <a:pt x="90" y="166"/>
                </a:cubicBezTo>
                <a:cubicBezTo>
                  <a:pt x="90" y="167"/>
                  <a:pt x="91" y="168"/>
                  <a:pt x="91" y="168"/>
                </a:cubicBezTo>
                <a:cubicBezTo>
                  <a:pt x="92" y="169"/>
                  <a:pt x="92" y="169"/>
                  <a:pt x="93" y="169"/>
                </a:cubicBezTo>
                <a:cubicBezTo>
                  <a:pt x="93" y="169"/>
                  <a:pt x="94" y="170"/>
                  <a:pt x="94" y="170"/>
                </a:cubicBezTo>
                <a:cubicBezTo>
                  <a:pt x="95" y="170"/>
                  <a:pt x="96" y="170"/>
                  <a:pt x="97" y="170"/>
                </a:cubicBezTo>
                <a:cubicBezTo>
                  <a:pt x="98" y="170"/>
                  <a:pt x="100" y="170"/>
                  <a:pt x="100" y="170"/>
                </a:cubicBezTo>
                <a:cubicBezTo>
                  <a:pt x="101" y="170"/>
                  <a:pt x="103" y="169"/>
                  <a:pt x="103" y="169"/>
                </a:cubicBezTo>
                <a:cubicBezTo>
                  <a:pt x="104" y="169"/>
                  <a:pt x="105" y="168"/>
                  <a:pt x="106" y="168"/>
                </a:cubicBezTo>
                <a:cubicBezTo>
                  <a:pt x="106" y="168"/>
                  <a:pt x="107" y="168"/>
                  <a:pt x="107" y="167"/>
                </a:cubicBezTo>
                <a:cubicBezTo>
                  <a:pt x="108" y="167"/>
                  <a:pt x="108" y="167"/>
                  <a:pt x="108" y="167"/>
                </a:cubicBezTo>
                <a:cubicBezTo>
                  <a:pt x="108" y="166"/>
                  <a:pt x="107" y="164"/>
                  <a:pt x="107" y="163"/>
                </a:cubicBezTo>
                <a:cubicBezTo>
                  <a:pt x="107" y="163"/>
                  <a:pt x="107" y="161"/>
                  <a:pt x="107" y="160"/>
                </a:cubicBezTo>
                <a:cubicBezTo>
                  <a:pt x="107" y="159"/>
                  <a:pt x="107" y="158"/>
                  <a:pt x="107" y="156"/>
                </a:cubicBezTo>
                <a:cubicBezTo>
                  <a:pt x="107" y="155"/>
                  <a:pt x="107" y="153"/>
                  <a:pt x="107" y="152"/>
                </a:cubicBezTo>
                <a:cubicBezTo>
                  <a:pt x="107" y="152"/>
                  <a:pt x="107" y="150"/>
                  <a:pt x="107" y="149"/>
                </a:cubicBezTo>
                <a:cubicBezTo>
                  <a:pt x="107" y="148"/>
                  <a:pt x="107" y="147"/>
                  <a:pt x="106" y="145"/>
                </a:cubicBezTo>
                <a:cubicBezTo>
                  <a:pt x="106" y="144"/>
                  <a:pt x="106" y="142"/>
                  <a:pt x="106" y="142"/>
                </a:cubicBezTo>
                <a:cubicBezTo>
                  <a:pt x="106" y="141"/>
                  <a:pt x="106" y="140"/>
                  <a:pt x="106" y="139"/>
                </a:cubicBezTo>
                <a:cubicBezTo>
                  <a:pt x="106" y="137"/>
                  <a:pt x="105" y="132"/>
                  <a:pt x="105" y="131"/>
                </a:cubicBezTo>
                <a:cubicBezTo>
                  <a:pt x="105" y="131"/>
                  <a:pt x="105" y="131"/>
                  <a:pt x="105" y="131"/>
                </a:cubicBezTo>
                <a:cubicBezTo>
                  <a:pt x="106" y="130"/>
                  <a:pt x="105" y="130"/>
                  <a:pt x="105" y="129"/>
                </a:cubicBezTo>
                <a:cubicBezTo>
                  <a:pt x="105" y="129"/>
                  <a:pt x="105" y="128"/>
                  <a:pt x="105" y="127"/>
                </a:cubicBezTo>
                <a:cubicBezTo>
                  <a:pt x="105" y="126"/>
                  <a:pt x="104" y="123"/>
                  <a:pt x="104" y="123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4" y="122"/>
                  <a:pt x="104" y="121"/>
                  <a:pt x="104" y="121"/>
                </a:cubicBezTo>
                <a:cubicBezTo>
                  <a:pt x="104" y="121"/>
                  <a:pt x="104" y="120"/>
                  <a:pt x="104" y="120"/>
                </a:cubicBezTo>
                <a:cubicBezTo>
                  <a:pt x="105" y="119"/>
                  <a:pt x="108" y="116"/>
                  <a:pt x="109" y="115"/>
                </a:cubicBezTo>
                <a:cubicBezTo>
                  <a:pt x="110" y="114"/>
                  <a:pt x="115" y="107"/>
                  <a:pt x="116" y="106"/>
                </a:cubicBezTo>
                <a:cubicBezTo>
                  <a:pt x="116" y="105"/>
                  <a:pt x="118" y="103"/>
                  <a:pt x="119" y="102"/>
                </a:cubicBezTo>
                <a:cubicBezTo>
                  <a:pt x="120" y="101"/>
                  <a:pt x="121" y="99"/>
                  <a:pt x="121" y="98"/>
                </a:cubicBezTo>
                <a:cubicBezTo>
                  <a:pt x="122" y="98"/>
                  <a:pt x="123" y="96"/>
                  <a:pt x="123" y="96"/>
                </a:cubicBezTo>
                <a:cubicBezTo>
                  <a:pt x="123" y="95"/>
                  <a:pt x="124" y="93"/>
                  <a:pt x="124" y="93"/>
                </a:cubicBezTo>
                <a:cubicBezTo>
                  <a:pt x="125" y="92"/>
                  <a:pt x="125" y="91"/>
                  <a:pt x="125" y="90"/>
                </a:cubicBezTo>
                <a:cubicBezTo>
                  <a:pt x="126" y="87"/>
                  <a:pt x="124" y="83"/>
                  <a:pt x="124" y="83"/>
                </a:cubicBezTo>
                <a:close/>
                <a:moveTo>
                  <a:pt x="23" y="100"/>
                </a:moveTo>
                <a:cubicBezTo>
                  <a:pt x="23" y="101"/>
                  <a:pt x="23" y="102"/>
                  <a:pt x="23" y="102"/>
                </a:cubicBezTo>
                <a:cubicBezTo>
                  <a:pt x="23" y="102"/>
                  <a:pt x="22" y="101"/>
                  <a:pt x="22" y="101"/>
                </a:cubicBezTo>
                <a:cubicBezTo>
                  <a:pt x="22" y="100"/>
                  <a:pt x="21" y="98"/>
                  <a:pt x="21" y="98"/>
                </a:cubicBezTo>
                <a:cubicBezTo>
                  <a:pt x="21" y="97"/>
                  <a:pt x="20" y="96"/>
                  <a:pt x="20" y="96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20" y="94"/>
                </a:cubicBezTo>
                <a:cubicBezTo>
                  <a:pt x="20" y="94"/>
                  <a:pt x="22" y="93"/>
                  <a:pt x="22" y="93"/>
                </a:cubicBezTo>
                <a:cubicBezTo>
                  <a:pt x="22" y="92"/>
                  <a:pt x="22" y="92"/>
                  <a:pt x="22" y="91"/>
                </a:cubicBezTo>
                <a:cubicBezTo>
                  <a:pt x="22" y="90"/>
                  <a:pt x="22" y="88"/>
                  <a:pt x="22" y="87"/>
                </a:cubicBezTo>
                <a:cubicBezTo>
                  <a:pt x="22" y="87"/>
                  <a:pt x="23" y="87"/>
                  <a:pt x="23" y="87"/>
                </a:cubicBezTo>
                <a:cubicBezTo>
                  <a:pt x="23" y="88"/>
                  <a:pt x="23" y="91"/>
                  <a:pt x="23" y="92"/>
                </a:cubicBezTo>
                <a:cubicBezTo>
                  <a:pt x="23" y="93"/>
                  <a:pt x="23" y="99"/>
                  <a:pt x="23" y="100"/>
                </a:cubicBezTo>
                <a:close/>
                <a:moveTo>
                  <a:pt x="41" y="279"/>
                </a:moveTo>
                <a:cubicBezTo>
                  <a:pt x="41" y="280"/>
                  <a:pt x="40" y="279"/>
                  <a:pt x="41" y="279"/>
                </a:cubicBezTo>
                <a:cubicBezTo>
                  <a:pt x="41" y="279"/>
                  <a:pt x="41" y="278"/>
                  <a:pt x="41" y="279"/>
                </a:cubicBezTo>
                <a:close/>
                <a:moveTo>
                  <a:pt x="69" y="238"/>
                </a:moveTo>
                <a:cubicBezTo>
                  <a:pt x="68" y="239"/>
                  <a:pt x="67" y="241"/>
                  <a:pt x="67" y="242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6" y="244"/>
                  <a:pt x="66" y="245"/>
                  <a:pt x="66" y="245"/>
                </a:cubicBezTo>
                <a:cubicBezTo>
                  <a:pt x="66" y="246"/>
                  <a:pt x="66" y="246"/>
                  <a:pt x="66" y="246"/>
                </a:cubicBezTo>
                <a:cubicBezTo>
                  <a:pt x="66" y="247"/>
                  <a:pt x="65" y="249"/>
                  <a:pt x="65" y="251"/>
                </a:cubicBezTo>
                <a:cubicBezTo>
                  <a:pt x="65" y="252"/>
                  <a:pt x="65" y="256"/>
                  <a:pt x="64" y="257"/>
                </a:cubicBezTo>
                <a:cubicBezTo>
                  <a:pt x="64" y="258"/>
                  <a:pt x="64" y="260"/>
                  <a:pt x="64" y="260"/>
                </a:cubicBezTo>
                <a:cubicBezTo>
                  <a:pt x="64" y="260"/>
                  <a:pt x="64" y="261"/>
                  <a:pt x="63" y="260"/>
                </a:cubicBezTo>
                <a:cubicBezTo>
                  <a:pt x="63" y="259"/>
                  <a:pt x="61" y="256"/>
                  <a:pt x="61" y="255"/>
                </a:cubicBezTo>
                <a:cubicBezTo>
                  <a:pt x="60" y="253"/>
                  <a:pt x="60" y="252"/>
                  <a:pt x="60" y="252"/>
                </a:cubicBezTo>
                <a:cubicBezTo>
                  <a:pt x="60" y="251"/>
                  <a:pt x="60" y="250"/>
                  <a:pt x="60" y="249"/>
                </a:cubicBezTo>
                <a:cubicBezTo>
                  <a:pt x="60" y="249"/>
                  <a:pt x="60" y="244"/>
                  <a:pt x="60" y="242"/>
                </a:cubicBezTo>
                <a:cubicBezTo>
                  <a:pt x="60" y="240"/>
                  <a:pt x="60" y="237"/>
                  <a:pt x="60" y="236"/>
                </a:cubicBezTo>
                <a:cubicBezTo>
                  <a:pt x="61" y="234"/>
                  <a:pt x="60" y="233"/>
                  <a:pt x="61" y="232"/>
                </a:cubicBezTo>
                <a:cubicBezTo>
                  <a:pt x="61" y="231"/>
                  <a:pt x="61" y="230"/>
                  <a:pt x="61" y="229"/>
                </a:cubicBezTo>
                <a:cubicBezTo>
                  <a:pt x="61" y="229"/>
                  <a:pt x="61" y="228"/>
                  <a:pt x="61" y="227"/>
                </a:cubicBezTo>
                <a:cubicBezTo>
                  <a:pt x="61" y="227"/>
                  <a:pt x="61" y="225"/>
                  <a:pt x="61" y="224"/>
                </a:cubicBezTo>
                <a:cubicBezTo>
                  <a:pt x="61" y="223"/>
                  <a:pt x="61" y="221"/>
                  <a:pt x="61" y="219"/>
                </a:cubicBezTo>
                <a:cubicBezTo>
                  <a:pt x="62" y="217"/>
                  <a:pt x="62" y="216"/>
                  <a:pt x="62" y="215"/>
                </a:cubicBezTo>
                <a:cubicBezTo>
                  <a:pt x="62" y="215"/>
                  <a:pt x="62" y="213"/>
                  <a:pt x="61" y="211"/>
                </a:cubicBezTo>
                <a:cubicBezTo>
                  <a:pt x="61" y="210"/>
                  <a:pt x="61" y="205"/>
                  <a:pt x="61" y="204"/>
                </a:cubicBezTo>
                <a:cubicBezTo>
                  <a:pt x="61" y="203"/>
                  <a:pt x="61" y="202"/>
                  <a:pt x="61" y="202"/>
                </a:cubicBezTo>
                <a:cubicBezTo>
                  <a:pt x="61" y="202"/>
                  <a:pt x="61" y="201"/>
                  <a:pt x="62" y="202"/>
                </a:cubicBezTo>
                <a:cubicBezTo>
                  <a:pt x="62" y="203"/>
                  <a:pt x="62" y="204"/>
                  <a:pt x="62" y="205"/>
                </a:cubicBezTo>
                <a:cubicBezTo>
                  <a:pt x="62" y="207"/>
                  <a:pt x="63" y="209"/>
                  <a:pt x="63" y="209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63" y="211"/>
                  <a:pt x="63" y="211"/>
                  <a:pt x="63" y="212"/>
                </a:cubicBezTo>
                <a:cubicBezTo>
                  <a:pt x="63" y="212"/>
                  <a:pt x="64" y="214"/>
                  <a:pt x="65" y="216"/>
                </a:cubicBezTo>
                <a:cubicBezTo>
                  <a:pt x="65" y="217"/>
                  <a:pt x="66" y="219"/>
                  <a:pt x="66" y="220"/>
                </a:cubicBezTo>
                <a:cubicBezTo>
                  <a:pt x="67" y="220"/>
                  <a:pt x="67" y="222"/>
                  <a:pt x="68" y="223"/>
                </a:cubicBezTo>
                <a:cubicBezTo>
                  <a:pt x="68" y="224"/>
                  <a:pt x="68" y="225"/>
                  <a:pt x="68" y="226"/>
                </a:cubicBezTo>
                <a:cubicBezTo>
                  <a:pt x="68" y="226"/>
                  <a:pt x="68" y="228"/>
                  <a:pt x="68" y="228"/>
                </a:cubicBezTo>
                <a:cubicBezTo>
                  <a:pt x="68" y="229"/>
                  <a:pt x="69" y="230"/>
                  <a:pt x="69" y="231"/>
                </a:cubicBezTo>
                <a:cubicBezTo>
                  <a:pt x="69" y="232"/>
                  <a:pt x="69" y="233"/>
                  <a:pt x="69" y="234"/>
                </a:cubicBezTo>
                <a:cubicBezTo>
                  <a:pt x="69" y="234"/>
                  <a:pt x="69" y="234"/>
                  <a:pt x="69" y="235"/>
                </a:cubicBezTo>
                <a:cubicBezTo>
                  <a:pt x="69" y="235"/>
                  <a:pt x="69" y="236"/>
                  <a:pt x="69" y="236"/>
                </a:cubicBezTo>
                <a:cubicBezTo>
                  <a:pt x="69" y="236"/>
                  <a:pt x="69" y="236"/>
                  <a:pt x="69" y="238"/>
                </a:cubicBezTo>
                <a:close/>
                <a:moveTo>
                  <a:pt x="102" y="92"/>
                </a:moveTo>
                <a:cubicBezTo>
                  <a:pt x="102" y="93"/>
                  <a:pt x="101" y="94"/>
                  <a:pt x="100" y="95"/>
                </a:cubicBezTo>
                <a:cubicBezTo>
                  <a:pt x="100" y="96"/>
                  <a:pt x="99" y="97"/>
                  <a:pt x="99" y="97"/>
                </a:cubicBezTo>
                <a:cubicBezTo>
                  <a:pt x="99" y="98"/>
                  <a:pt x="100" y="98"/>
                  <a:pt x="99" y="98"/>
                </a:cubicBezTo>
                <a:cubicBezTo>
                  <a:pt x="99" y="99"/>
                  <a:pt x="99" y="99"/>
                  <a:pt x="99" y="98"/>
                </a:cubicBezTo>
                <a:cubicBezTo>
                  <a:pt x="99" y="98"/>
                  <a:pt x="98" y="97"/>
                  <a:pt x="98" y="96"/>
                </a:cubicBezTo>
                <a:cubicBezTo>
                  <a:pt x="98" y="95"/>
                  <a:pt x="98" y="94"/>
                  <a:pt x="99" y="93"/>
                </a:cubicBezTo>
                <a:cubicBezTo>
                  <a:pt x="99" y="91"/>
                  <a:pt x="99" y="90"/>
                  <a:pt x="99" y="89"/>
                </a:cubicBezTo>
                <a:cubicBezTo>
                  <a:pt x="99" y="88"/>
                  <a:pt x="99" y="87"/>
                  <a:pt x="99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100" y="87"/>
                  <a:pt x="100" y="87"/>
                  <a:pt x="101" y="87"/>
                </a:cubicBezTo>
                <a:cubicBezTo>
                  <a:pt x="101" y="88"/>
                  <a:pt x="102" y="89"/>
                  <a:pt x="102" y="90"/>
                </a:cubicBezTo>
                <a:cubicBezTo>
                  <a:pt x="103" y="90"/>
                  <a:pt x="103" y="90"/>
                  <a:pt x="103" y="91"/>
                </a:cubicBezTo>
                <a:cubicBezTo>
                  <a:pt x="103" y="91"/>
                  <a:pt x="103" y="91"/>
                  <a:pt x="102" y="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6"/>
          <p:cNvSpPr>
            <a:spLocks noEditPoints="1"/>
          </p:cNvSpPr>
          <p:nvPr/>
        </p:nvSpPr>
        <p:spPr bwMode="auto">
          <a:xfrm>
            <a:off x="7422702" y="3055461"/>
            <a:ext cx="331451" cy="1082922"/>
          </a:xfrm>
          <a:custGeom>
            <a:avLst/>
            <a:gdLst>
              <a:gd name="T0" fmla="*/ 87 w 90"/>
              <a:gd name="T1" fmla="*/ 78 h 294"/>
              <a:gd name="T2" fmla="*/ 85 w 90"/>
              <a:gd name="T3" fmla="*/ 59 h 294"/>
              <a:gd name="T4" fmla="*/ 83 w 90"/>
              <a:gd name="T5" fmla="*/ 50 h 294"/>
              <a:gd name="T6" fmla="*/ 76 w 90"/>
              <a:gd name="T7" fmla="*/ 44 h 294"/>
              <a:gd name="T8" fmla="*/ 60 w 90"/>
              <a:gd name="T9" fmla="*/ 37 h 294"/>
              <a:gd name="T10" fmla="*/ 54 w 90"/>
              <a:gd name="T11" fmla="*/ 33 h 294"/>
              <a:gd name="T12" fmla="*/ 51 w 90"/>
              <a:gd name="T13" fmla="*/ 26 h 294"/>
              <a:gd name="T14" fmla="*/ 53 w 90"/>
              <a:gd name="T15" fmla="*/ 17 h 294"/>
              <a:gd name="T16" fmla="*/ 33 w 90"/>
              <a:gd name="T17" fmla="*/ 2 h 294"/>
              <a:gd name="T18" fmla="*/ 26 w 90"/>
              <a:gd name="T19" fmla="*/ 23 h 294"/>
              <a:gd name="T20" fmla="*/ 30 w 90"/>
              <a:gd name="T21" fmla="*/ 33 h 294"/>
              <a:gd name="T22" fmla="*/ 31 w 90"/>
              <a:gd name="T23" fmla="*/ 43 h 294"/>
              <a:gd name="T24" fmla="*/ 22 w 90"/>
              <a:gd name="T25" fmla="*/ 52 h 294"/>
              <a:gd name="T26" fmla="*/ 16 w 90"/>
              <a:gd name="T27" fmla="*/ 58 h 294"/>
              <a:gd name="T28" fmla="*/ 14 w 90"/>
              <a:gd name="T29" fmla="*/ 69 h 294"/>
              <a:gd name="T30" fmla="*/ 13 w 90"/>
              <a:gd name="T31" fmla="*/ 88 h 294"/>
              <a:gd name="T32" fmla="*/ 11 w 90"/>
              <a:gd name="T33" fmla="*/ 100 h 294"/>
              <a:gd name="T34" fmla="*/ 8 w 90"/>
              <a:gd name="T35" fmla="*/ 109 h 294"/>
              <a:gd name="T36" fmla="*/ 9 w 90"/>
              <a:gd name="T37" fmla="*/ 119 h 294"/>
              <a:gd name="T38" fmla="*/ 5 w 90"/>
              <a:gd name="T39" fmla="*/ 128 h 294"/>
              <a:gd name="T40" fmla="*/ 0 w 90"/>
              <a:gd name="T41" fmla="*/ 144 h 294"/>
              <a:gd name="T42" fmla="*/ 9 w 90"/>
              <a:gd name="T43" fmla="*/ 143 h 294"/>
              <a:gd name="T44" fmla="*/ 11 w 90"/>
              <a:gd name="T45" fmla="*/ 160 h 294"/>
              <a:gd name="T46" fmla="*/ 18 w 90"/>
              <a:gd name="T47" fmla="*/ 212 h 294"/>
              <a:gd name="T48" fmla="*/ 24 w 90"/>
              <a:gd name="T49" fmla="*/ 237 h 294"/>
              <a:gd name="T50" fmla="*/ 29 w 90"/>
              <a:gd name="T51" fmla="*/ 261 h 294"/>
              <a:gd name="T52" fmla="*/ 32 w 90"/>
              <a:gd name="T53" fmla="*/ 269 h 294"/>
              <a:gd name="T54" fmla="*/ 30 w 90"/>
              <a:gd name="T55" fmla="*/ 272 h 294"/>
              <a:gd name="T56" fmla="*/ 23 w 90"/>
              <a:gd name="T57" fmla="*/ 274 h 294"/>
              <a:gd name="T58" fmla="*/ 15 w 90"/>
              <a:gd name="T59" fmla="*/ 278 h 294"/>
              <a:gd name="T60" fmla="*/ 15 w 90"/>
              <a:gd name="T61" fmla="*/ 280 h 294"/>
              <a:gd name="T62" fmla="*/ 27 w 90"/>
              <a:gd name="T63" fmla="*/ 283 h 294"/>
              <a:gd name="T64" fmla="*/ 42 w 90"/>
              <a:gd name="T65" fmla="*/ 278 h 294"/>
              <a:gd name="T66" fmla="*/ 50 w 90"/>
              <a:gd name="T67" fmla="*/ 280 h 294"/>
              <a:gd name="T68" fmla="*/ 60 w 90"/>
              <a:gd name="T69" fmla="*/ 278 h 294"/>
              <a:gd name="T70" fmla="*/ 60 w 90"/>
              <a:gd name="T71" fmla="*/ 281 h 294"/>
              <a:gd name="T72" fmla="*/ 56 w 90"/>
              <a:gd name="T73" fmla="*/ 286 h 294"/>
              <a:gd name="T74" fmla="*/ 53 w 90"/>
              <a:gd name="T75" fmla="*/ 290 h 294"/>
              <a:gd name="T76" fmla="*/ 62 w 90"/>
              <a:gd name="T77" fmla="*/ 294 h 294"/>
              <a:gd name="T78" fmla="*/ 79 w 90"/>
              <a:gd name="T79" fmla="*/ 289 h 294"/>
              <a:gd name="T80" fmla="*/ 80 w 90"/>
              <a:gd name="T81" fmla="*/ 280 h 294"/>
              <a:gd name="T82" fmla="*/ 81 w 90"/>
              <a:gd name="T83" fmla="*/ 274 h 294"/>
              <a:gd name="T84" fmla="*/ 77 w 90"/>
              <a:gd name="T85" fmla="*/ 259 h 294"/>
              <a:gd name="T86" fmla="*/ 77 w 90"/>
              <a:gd name="T87" fmla="*/ 235 h 294"/>
              <a:gd name="T88" fmla="*/ 73 w 90"/>
              <a:gd name="T89" fmla="*/ 205 h 294"/>
              <a:gd name="T90" fmla="*/ 72 w 90"/>
              <a:gd name="T91" fmla="*/ 164 h 294"/>
              <a:gd name="T92" fmla="*/ 70 w 90"/>
              <a:gd name="T93" fmla="*/ 143 h 294"/>
              <a:gd name="T94" fmla="*/ 76 w 90"/>
              <a:gd name="T95" fmla="*/ 137 h 294"/>
              <a:gd name="T96" fmla="*/ 81 w 90"/>
              <a:gd name="T97" fmla="*/ 131 h 294"/>
              <a:gd name="T98" fmla="*/ 82 w 90"/>
              <a:gd name="T99" fmla="*/ 125 h 294"/>
              <a:gd name="T100" fmla="*/ 87 w 90"/>
              <a:gd name="T101" fmla="*/ 108 h 294"/>
              <a:gd name="T102" fmla="*/ 52 w 90"/>
              <a:gd name="T103" fmla="*/ 241 h 294"/>
              <a:gd name="T104" fmla="*/ 49 w 90"/>
              <a:gd name="T105" fmla="*/ 211 h 294"/>
              <a:gd name="T106" fmla="*/ 51 w 90"/>
              <a:gd name="T107" fmla="*/ 206 h 294"/>
              <a:gd name="T108" fmla="*/ 53 w 90"/>
              <a:gd name="T109" fmla="*/ 224 h 294"/>
              <a:gd name="T110" fmla="*/ 56 w 90"/>
              <a:gd name="T111" fmla="*/ 250 h 294"/>
              <a:gd name="T112" fmla="*/ 55 w 90"/>
              <a:gd name="T113" fmla="*/ 258 h 294"/>
              <a:gd name="T114" fmla="*/ 56 w 90"/>
              <a:gd name="T115" fmla="*/ 258 h 294"/>
              <a:gd name="T116" fmla="*/ 59 w 90"/>
              <a:gd name="T117" fmla="*/ 276 h 294"/>
              <a:gd name="T118" fmla="*/ 59 w 90"/>
              <a:gd name="T119" fmla="*/ 27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" h="294">
                <a:moveTo>
                  <a:pt x="90" y="95"/>
                </a:moveTo>
                <a:cubicBezTo>
                  <a:pt x="90" y="95"/>
                  <a:pt x="90" y="93"/>
                  <a:pt x="90" y="92"/>
                </a:cubicBezTo>
                <a:cubicBezTo>
                  <a:pt x="90" y="90"/>
                  <a:pt x="89" y="90"/>
                  <a:pt x="89" y="89"/>
                </a:cubicBezTo>
                <a:cubicBezTo>
                  <a:pt x="89" y="88"/>
                  <a:pt x="88" y="85"/>
                  <a:pt x="88" y="84"/>
                </a:cubicBezTo>
                <a:cubicBezTo>
                  <a:pt x="88" y="83"/>
                  <a:pt x="88" y="82"/>
                  <a:pt x="88" y="82"/>
                </a:cubicBezTo>
                <a:cubicBezTo>
                  <a:pt x="87" y="81"/>
                  <a:pt x="87" y="78"/>
                  <a:pt x="87" y="78"/>
                </a:cubicBezTo>
                <a:cubicBezTo>
                  <a:pt x="87" y="78"/>
                  <a:pt x="87" y="77"/>
                  <a:pt x="87" y="76"/>
                </a:cubicBezTo>
                <a:cubicBezTo>
                  <a:pt x="87" y="76"/>
                  <a:pt x="87" y="74"/>
                  <a:pt x="87" y="72"/>
                </a:cubicBezTo>
                <a:cubicBezTo>
                  <a:pt x="87" y="71"/>
                  <a:pt x="87" y="70"/>
                  <a:pt x="87" y="69"/>
                </a:cubicBezTo>
                <a:cubicBezTo>
                  <a:pt x="87" y="68"/>
                  <a:pt x="86" y="65"/>
                  <a:pt x="86" y="64"/>
                </a:cubicBezTo>
                <a:cubicBezTo>
                  <a:pt x="86" y="63"/>
                  <a:pt x="85" y="62"/>
                  <a:pt x="85" y="62"/>
                </a:cubicBezTo>
                <a:cubicBezTo>
                  <a:pt x="85" y="61"/>
                  <a:pt x="85" y="60"/>
                  <a:pt x="85" y="59"/>
                </a:cubicBezTo>
                <a:cubicBezTo>
                  <a:pt x="85" y="59"/>
                  <a:pt x="85" y="58"/>
                  <a:pt x="85" y="57"/>
                </a:cubicBezTo>
                <a:cubicBezTo>
                  <a:pt x="85" y="57"/>
                  <a:pt x="84" y="57"/>
                  <a:pt x="84" y="56"/>
                </a:cubicBezTo>
                <a:cubicBezTo>
                  <a:pt x="84" y="56"/>
                  <a:pt x="84" y="55"/>
                  <a:pt x="84" y="55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3"/>
                  <a:pt x="84" y="52"/>
                </a:cubicBezTo>
                <a:cubicBezTo>
                  <a:pt x="83" y="51"/>
                  <a:pt x="83" y="50"/>
                  <a:pt x="83" y="50"/>
                </a:cubicBezTo>
                <a:cubicBezTo>
                  <a:pt x="83" y="49"/>
                  <a:pt x="83" y="49"/>
                  <a:pt x="83" y="48"/>
                </a:cubicBezTo>
                <a:cubicBezTo>
                  <a:pt x="82" y="48"/>
                  <a:pt x="82" y="47"/>
                  <a:pt x="82" y="47"/>
                </a:cubicBezTo>
                <a:cubicBezTo>
                  <a:pt x="81" y="46"/>
                  <a:pt x="80" y="46"/>
                  <a:pt x="80" y="45"/>
                </a:cubicBezTo>
                <a:cubicBezTo>
                  <a:pt x="80" y="45"/>
                  <a:pt x="79" y="45"/>
                  <a:pt x="79" y="45"/>
                </a:cubicBezTo>
                <a:cubicBezTo>
                  <a:pt x="79" y="45"/>
                  <a:pt x="78" y="45"/>
                  <a:pt x="78" y="44"/>
                </a:cubicBez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5" y="43"/>
                  <a:pt x="74" y="43"/>
                </a:cubicBezTo>
                <a:cubicBezTo>
                  <a:pt x="74" y="43"/>
                  <a:pt x="71" y="42"/>
                  <a:pt x="70" y="41"/>
                </a:cubicBezTo>
                <a:cubicBezTo>
                  <a:pt x="68" y="41"/>
                  <a:pt x="65" y="40"/>
                  <a:pt x="64" y="39"/>
                </a:cubicBezTo>
                <a:cubicBezTo>
                  <a:pt x="63" y="39"/>
                  <a:pt x="62" y="38"/>
                  <a:pt x="61" y="38"/>
                </a:cubicBezTo>
                <a:cubicBezTo>
                  <a:pt x="61" y="38"/>
                  <a:pt x="60" y="38"/>
                  <a:pt x="60" y="38"/>
                </a:cubicBezTo>
                <a:cubicBezTo>
                  <a:pt x="60" y="38"/>
                  <a:pt x="60" y="38"/>
                  <a:pt x="60" y="37"/>
                </a:cubicBezTo>
                <a:cubicBezTo>
                  <a:pt x="60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8" y="37"/>
                  <a:pt x="58" y="36"/>
                  <a:pt x="57" y="36"/>
                </a:cubicBezTo>
                <a:cubicBezTo>
                  <a:pt x="57" y="35"/>
                  <a:pt x="56" y="34"/>
                  <a:pt x="56" y="34"/>
                </a:cubicBezTo>
                <a:cubicBezTo>
                  <a:pt x="56" y="34"/>
                  <a:pt x="56" y="33"/>
                  <a:pt x="55" y="33"/>
                </a:cubicBezTo>
                <a:cubicBezTo>
                  <a:pt x="55" y="33"/>
                  <a:pt x="54" y="33"/>
                  <a:pt x="54" y="33"/>
                </a:cubicBezTo>
                <a:cubicBezTo>
                  <a:pt x="54" y="33"/>
                  <a:pt x="54" y="33"/>
                  <a:pt x="53" y="33"/>
                </a:cubicBezTo>
                <a:cubicBezTo>
                  <a:pt x="53" y="33"/>
                  <a:pt x="53" y="32"/>
                  <a:pt x="52" y="31"/>
                </a:cubicBezTo>
                <a:cubicBezTo>
                  <a:pt x="52" y="31"/>
                  <a:pt x="52" y="31"/>
                  <a:pt x="52" y="30"/>
                </a:cubicBezTo>
                <a:cubicBezTo>
                  <a:pt x="52" y="30"/>
                  <a:pt x="52" y="30"/>
                  <a:pt x="51" y="30"/>
                </a:cubicBezTo>
                <a:cubicBezTo>
                  <a:pt x="51" y="30"/>
                  <a:pt x="51" y="30"/>
                  <a:pt x="51" y="29"/>
                </a:cubicBezTo>
                <a:cubicBezTo>
                  <a:pt x="51" y="29"/>
                  <a:pt x="51" y="26"/>
                  <a:pt x="51" y="26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25"/>
                  <a:pt x="52" y="25"/>
                  <a:pt x="52" y="24"/>
                </a:cubicBezTo>
                <a:cubicBezTo>
                  <a:pt x="52" y="24"/>
                  <a:pt x="52" y="23"/>
                  <a:pt x="53" y="23"/>
                </a:cubicBezTo>
                <a:cubicBezTo>
                  <a:pt x="53" y="22"/>
                  <a:pt x="53" y="22"/>
                  <a:pt x="53" y="21"/>
                </a:cubicBezTo>
                <a:cubicBezTo>
                  <a:pt x="53" y="20"/>
                  <a:pt x="53" y="19"/>
                  <a:pt x="53" y="18"/>
                </a:cubicBezTo>
                <a:cubicBezTo>
                  <a:pt x="53" y="18"/>
                  <a:pt x="53" y="17"/>
                  <a:pt x="53" y="17"/>
                </a:cubicBezTo>
                <a:cubicBezTo>
                  <a:pt x="53" y="16"/>
                  <a:pt x="53" y="16"/>
                  <a:pt x="53" y="16"/>
                </a:cubicBezTo>
                <a:cubicBezTo>
                  <a:pt x="52" y="15"/>
                  <a:pt x="52" y="15"/>
                  <a:pt x="52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4"/>
                  <a:pt x="51" y="11"/>
                  <a:pt x="51" y="10"/>
                </a:cubicBezTo>
                <a:cubicBezTo>
                  <a:pt x="49" y="5"/>
                  <a:pt x="46" y="3"/>
                  <a:pt x="43" y="1"/>
                </a:cubicBezTo>
                <a:cubicBezTo>
                  <a:pt x="39" y="0"/>
                  <a:pt x="35" y="1"/>
                  <a:pt x="33" y="2"/>
                </a:cubicBezTo>
                <a:cubicBezTo>
                  <a:pt x="31" y="3"/>
                  <a:pt x="27" y="5"/>
                  <a:pt x="25" y="8"/>
                </a:cubicBezTo>
                <a:cubicBezTo>
                  <a:pt x="24" y="11"/>
                  <a:pt x="25" y="17"/>
                  <a:pt x="26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19"/>
                  <a:pt x="25" y="20"/>
                  <a:pt x="25" y="21"/>
                </a:cubicBezTo>
                <a:cubicBezTo>
                  <a:pt x="25" y="21"/>
                  <a:pt x="25" y="23"/>
                  <a:pt x="26" y="23"/>
                </a:cubicBezTo>
                <a:cubicBezTo>
                  <a:pt x="26" y="24"/>
                  <a:pt x="26" y="25"/>
                  <a:pt x="26" y="25"/>
                </a:cubicBezTo>
                <a:cubicBezTo>
                  <a:pt x="26" y="26"/>
                  <a:pt x="27" y="26"/>
                  <a:pt x="27" y="27"/>
                </a:cubicBezTo>
                <a:cubicBezTo>
                  <a:pt x="27" y="27"/>
                  <a:pt x="27" y="27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30"/>
                  <a:pt x="29" y="31"/>
                </a:cubicBezTo>
                <a:cubicBezTo>
                  <a:pt x="29" y="32"/>
                  <a:pt x="29" y="32"/>
                  <a:pt x="30" y="33"/>
                </a:cubicBezTo>
                <a:cubicBezTo>
                  <a:pt x="30" y="34"/>
                  <a:pt x="31" y="34"/>
                  <a:pt x="31" y="35"/>
                </a:cubicBezTo>
                <a:cubicBezTo>
                  <a:pt x="32" y="35"/>
                  <a:pt x="32" y="35"/>
                  <a:pt x="32" y="36"/>
                </a:cubicBezTo>
                <a:cubicBezTo>
                  <a:pt x="32" y="36"/>
                  <a:pt x="32" y="38"/>
                  <a:pt x="33" y="38"/>
                </a:cubicBezTo>
                <a:cubicBezTo>
                  <a:pt x="33" y="38"/>
                  <a:pt x="33" y="38"/>
                  <a:pt x="33" y="39"/>
                </a:cubicBezTo>
                <a:cubicBezTo>
                  <a:pt x="32" y="39"/>
                  <a:pt x="32" y="40"/>
                  <a:pt x="32" y="40"/>
                </a:cubicBezTo>
                <a:cubicBezTo>
                  <a:pt x="32" y="41"/>
                  <a:pt x="31" y="42"/>
                  <a:pt x="31" y="43"/>
                </a:cubicBezTo>
                <a:cubicBezTo>
                  <a:pt x="31" y="43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29" y="46"/>
                  <a:pt x="28" y="46"/>
                </a:cubicBezTo>
                <a:cubicBezTo>
                  <a:pt x="28" y="47"/>
                  <a:pt x="26" y="49"/>
                  <a:pt x="25" y="49"/>
                </a:cubicBezTo>
                <a:cubicBezTo>
                  <a:pt x="25" y="50"/>
                  <a:pt x="23" y="52"/>
                  <a:pt x="22" y="52"/>
                </a:cubicBezTo>
                <a:cubicBezTo>
                  <a:pt x="22" y="53"/>
                  <a:pt x="20" y="54"/>
                  <a:pt x="20" y="54"/>
                </a:cubicBezTo>
                <a:cubicBezTo>
                  <a:pt x="19" y="55"/>
                  <a:pt x="19" y="55"/>
                  <a:pt x="19" y="55"/>
                </a:cubicBezTo>
                <a:cubicBezTo>
                  <a:pt x="18" y="55"/>
                  <a:pt x="18" y="55"/>
                  <a:pt x="18" y="56"/>
                </a:cubicBezTo>
                <a:cubicBezTo>
                  <a:pt x="18" y="56"/>
                  <a:pt x="17" y="56"/>
                  <a:pt x="17" y="57"/>
                </a:cubicBezTo>
                <a:cubicBezTo>
                  <a:pt x="17" y="57"/>
                  <a:pt x="16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9"/>
                  <a:pt x="16" y="59"/>
                  <a:pt x="15" y="59"/>
                </a:cubicBezTo>
                <a:cubicBezTo>
                  <a:pt x="15" y="59"/>
                  <a:pt x="15" y="60"/>
                  <a:pt x="15" y="60"/>
                </a:cubicBezTo>
                <a:cubicBezTo>
                  <a:pt x="15" y="61"/>
                  <a:pt x="15" y="61"/>
                  <a:pt x="14" y="62"/>
                </a:cubicBezTo>
                <a:cubicBezTo>
                  <a:pt x="14" y="62"/>
                  <a:pt x="14" y="63"/>
                  <a:pt x="14" y="64"/>
                </a:cubicBezTo>
                <a:cubicBezTo>
                  <a:pt x="14" y="65"/>
                  <a:pt x="14" y="66"/>
                  <a:pt x="14" y="67"/>
                </a:cubicBezTo>
                <a:cubicBezTo>
                  <a:pt x="14" y="67"/>
                  <a:pt x="14" y="69"/>
                  <a:pt x="14" y="69"/>
                </a:cubicBezTo>
                <a:cubicBezTo>
                  <a:pt x="14" y="70"/>
                  <a:pt x="14" y="70"/>
                  <a:pt x="14" y="71"/>
                </a:cubicBezTo>
                <a:cubicBezTo>
                  <a:pt x="14" y="71"/>
                  <a:pt x="13" y="73"/>
                  <a:pt x="13" y="74"/>
                </a:cubicBezTo>
                <a:cubicBezTo>
                  <a:pt x="13" y="75"/>
                  <a:pt x="13" y="77"/>
                  <a:pt x="13" y="78"/>
                </a:cubicBezTo>
                <a:cubicBezTo>
                  <a:pt x="13" y="79"/>
                  <a:pt x="13" y="80"/>
                  <a:pt x="13" y="81"/>
                </a:cubicBezTo>
                <a:cubicBezTo>
                  <a:pt x="13" y="81"/>
                  <a:pt x="13" y="83"/>
                  <a:pt x="13" y="84"/>
                </a:cubicBezTo>
                <a:cubicBezTo>
                  <a:pt x="13" y="86"/>
                  <a:pt x="13" y="88"/>
                  <a:pt x="13" y="88"/>
                </a:cubicBezTo>
                <a:cubicBezTo>
                  <a:pt x="13" y="89"/>
                  <a:pt x="12" y="91"/>
                  <a:pt x="12" y="91"/>
                </a:cubicBezTo>
                <a:cubicBezTo>
                  <a:pt x="12" y="92"/>
                  <a:pt x="12" y="93"/>
                  <a:pt x="12" y="93"/>
                </a:cubicBezTo>
                <a:cubicBezTo>
                  <a:pt x="12" y="94"/>
                  <a:pt x="12" y="95"/>
                  <a:pt x="12" y="95"/>
                </a:cubicBezTo>
                <a:cubicBezTo>
                  <a:pt x="12" y="96"/>
                  <a:pt x="11" y="97"/>
                  <a:pt x="11" y="97"/>
                </a:cubicBezTo>
                <a:cubicBezTo>
                  <a:pt x="11" y="98"/>
                  <a:pt x="12" y="99"/>
                  <a:pt x="12" y="99"/>
                </a:cubicBezTo>
                <a:cubicBezTo>
                  <a:pt x="11" y="100"/>
                  <a:pt x="12" y="100"/>
                  <a:pt x="11" y="100"/>
                </a:cubicBezTo>
                <a:cubicBezTo>
                  <a:pt x="11" y="100"/>
                  <a:pt x="10" y="101"/>
                  <a:pt x="10" y="102"/>
                </a:cubicBezTo>
                <a:cubicBezTo>
                  <a:pt x="10" y="102"/>
                  <a:pt x="10" y="103"/>
                  <a:pt x="10" y="103"/>
                </a:cubicBezTo>
                <a:cubicBezTo>
                  <a:pt x="10" y="104"/>
                  <a:pt x="10" y="105"/>
                  <a:pt x="10" y="105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10" y="107"/>
                  <a:pt x="9" y="108"/>
                  <a:pt x="9" y="108"/>
                </a:cubicBezTo>
                <a:cubicBezTo>
                  <a:pt x="9" y="108"/>
                  <a:pt x="9" y="109"/>
                  <a:pt x="8" y="109"/>
                </a:cubicBezTo>
                <a:cubicBezTo>
                  <a:pt x="8" y="110"/>
                  <a:pt x="8" y="110"/>
                  <a:pt x="8" y="111"/>
                </a:cubicBezTo>
                <a:cubicBezTo>
                  <a:pt x="8" y="111"/>
                  <a:pt x="9" y="113"/>
                  <a:pt x="9" y="114"/>
                </a:cubicBezTo>
                <a:cubicBezTo>
                  <a:pt x="9" y="114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7"/>
                  <a:pt x="10" y="117"/>
                  <a:pt x="9" y="117"/>
                </a:cubicBezTo>
                <a:cubicBezTo>
                  <a:pt x="9" y="118"/>
                  <a:pt x="9" y="118"/>
                  <a:pt x="9" y="119"/>
                </a:cubicBezTo>
                <a:cubicBezTo>
                  <a:pt x="9" y="119"/>
                  <a:pt x="9" y="120"/>
                  <a:pt x="9" y="120"/>
                </a:cubicBezTo>
                <a:cubicBezTo>
                  <a:pt x="9" y="121"/>
                  <a:pt x="9" y="121"/>
                  <a:pt x="9" y="121"/>
                </a:cubicBezTo>
                <a:cubicBezTo>
                  <a:pt x="9" y="121"/>
                  <a:pt x="9" y="121"/>
                  <a:pt x="9" y="122"/>
                </a:cubicBezTo>
                <a:cubicBezTo>
                  <a:pt x="9" y="122"/>
                  <a:pt x="9" y="122"/>
                  <a:pt x="8" y="122"/>
                </a:cubicBezTo>
                <a:cubicBezTo>
                  <a:pt x="8" y="123"/>
                  <a:pt x="7" y="124"/>
                  <a:pt x="7" y="125"/>
                </a:cubicBezTo>
                <a:cubicBezTo>
                  <a:pt x="6" y="125"/>
                  <a:pt x="5" y="127"/>
                  <a:pt x="5" y="128"/>
                </a:cubicBezTo>
                <a:cubicBezTo>
                  <a:pt x="4" y="129"/>
                  <a:pt x="3" y="131"/>
                  <a:pt x="2" y="132"/>
                </a:cubicBezTo>
                <a:cubicBezTo>
                  <a:pt x="2" y="132"/>
                  <a:pt x="1" y="135"/>
                  <a:pt x="1" y="136"/>
                </a:cubicBezTo>
                <a:cubicBezTo>
                  <a:pt x="1" y="137"/>
                  <a:pt x="1" y="138"/>
                  <a:pt x="0" y="139"/>
                </a:cubicBezTo>
                <a:cubicBezTo>
                  <a:pt x="0" y="139"/>
                  <a:pt x="1" y="141"/>
                  <a:pt x="1" y="142"/>
                </a:cubicBezTo>
                <a:cubicBezTo>
                  <a:pt x="1" y="142"/>
                  <a:pt x="1" y="142"/>
                  <a:pt x="1" y="143"/>
                </a:cubicBezTo>
                <a:cubicBezTo>
                  <a:pt x="1" y="143"/>
                  <a:pt x="0" y="143"/>
                  <a:pt x="0" y="144"/>
                </a:cubicBezTo>
                <a:cubicBezTo>
                  <a:pt x="1" y="144"/>
                  <a:pt x="1" y="144"/>
                  <a:pt x="1" y="145"/>
                </a:cubicBezTo>
                <a:cubicBezTo>
                  <a:pt x="2" y="145"/>
                  <a:pt x="2" y="145"/>
                  <a:pt x="2" y="145"/>
                </a:cubicBezTo>
                <a:cubicBezTo>
                  <a:pt x="2" y="145"/>
                  <a:pt x="2" y="145"/>
                  <a:pt x="3" y="145"/>
                </a:cubicBezTo>
                <a:cubicBezTo>
                  <a:pt x="4" y="145"/>
                  <a:pt x="6" y="145"/>
                  <a:pt x="6" y="145"/>
                </a:cubicBezTo>
                <a:cubicBezTo>
                  <a:pt x="7" y="144"/>
                  <a:pt x="8" y="143"/>
                  <a:pt x="8" y="143"/>
                </a:cubicBezTo>
                <a:cubicBezTo>
                  <a:pt x="8" y="143"/>
                  <a:pt x="9" y="143"/>
                  <a:pt x="9" y="143"/>
                </a:cubicBezTo>
                <a:cubicBezTo>
                  <a:pt x="9" y="143"/>
                  <a:pt x="9" y="144"/>
                  <a:pt x="9" y="144"/>
                </a:cubicBezTo>
                <a:cubicBezTo>
                  <a:pt x="9" y="145"/>
                  <a:pt x="9" y="146"/>
                  <a:pt x="9" y="147"/>
                </a:cubicBezTo>
                <a:cubicBezTo>
                  <a:pt x="9" y="147"/>
                  <a:pt x="9" y="148"/>
                  <a:pt x="9" y="148"/>
                </a:cubicBezTo>
                <a:cubicBezTo>
                  <a:pt x="9" y="149"/>
                  <a:pt x="9" y="149"/>
                  <a:pt x="9" y="150"/>
                </a:cubicBezTo>
                <a:cubicBezTo>
                  <a:pt x="9" y="151"/>
                  <a:pt x="10" y="152"/>
                  <a:pt x="10" y="154"/>
                </a:cubicBezTo>
                <a:cubicBezTo>
                  <a:pt x="11" y="156"/>
                  <a:pt x="11" y="158"/>
                  <a:pt x="11" y="160"/>
                </a:cubicBezTo>
                <a:cubicBezTo>
                  <a:pt x="11" y="162"/>
                  <a:pt x="12" y="166"/>
                  <a:pt x="12" y="167"/>
                </a:cubicBezTo>
                <a:cubicBezTo>
                  <a:pt x="12" y="168"/>
                  <a:pt x="13" y="177"/>
                  <a:pt x="13" y="178"/>
                </a:cubicBezTo>
                <a:cubicBezTo>
                  <a:pt x="13" y="179"/>
                  <a:pt x="13" y="182"/>
                  <a:pt x="14" y="184"/>
                </a:cubicBezTo>
                <a:cubicBezTo>
                  <a:pt x="14" y="185"/>
                  <a:pt x="15" y="193"/>
                  <a:pt x="15" y="195"/>
                </a:cubicBezTo>
                <a:cubicBezTo>
                  <a:pt x="15" y="196"/>
                  <a:pt x="16" y="203"/>
                  <a:pt x="17" y="205"/>
                </a:cubicBezTo>
                <a:cubicBezTo>
                  <a:pt x="17" y="207"/>
                  <a:pt x="17" y="210"/>
                  <a:pt x="18" y="212"/>
                </a:cubicBezTo>
                <a:cubicBezTo>
                  <a:pt x="18" y="213"/>
                  <a:pt x="19" y="217"/>
                  <a:pt x="19" y="218"/>
                </a:cubicBezTo>
                <a:cubicBezTo>
                  <a:pt x="19" y="219"/>
                  <a:pt x="20" y="222"/>
                  <a:pt x="20" y="223"/>
                </a:cubicBezTo>
                <a:cubicBezTo>
                  <a:pt x="20" y="224"/>
                  <a:pt x="21" y="227"/>
                  <a:pt x="21" y="228"/>
                </a:cubicBezTo>
                <a:cubicBezTo>
                  <a:pt x="22" y="229"/>
                  <a:pt x="23" y="231"/>
                  <a:pt x="23" y="232"/>
                </a:cubicBezTo>
                <a:cubicBezTo>
                  <a:pt x="23" y="233"/>
                  <a:pt x="24" y="235"/>
                  <a:pt x="24" y="236"/>
                </a:cubicBezTo>
                <a:cubicBezTo>
                  <a:pt x="24" y="236"/>
                  <a:pt x="24" y="237"/>
                  <a:pt x="24" y="237"/>
                </a:cubicBezTo>
                <a:cubicBezTo>
                  <a:pt x="24" y="238"/>
                  <a:pt x="25" y="241"/>
                  <a:pt x="25" y="242"/>
                </a:cubicBezTo>
                <a:cubicBezTo>
                  <a:pt x="25" y="243"/>
                  <a:pt x="25" y="247"/>
                  <a:pt x="25" y="248"/>
                </a:cubicBezTo>
                <a:cubicBezTo>
                  <a:pt x="25" y="248"/>
                  <a:pt x="26" y="251"/>
                  <a:pt x="26" y="251"/>
                </a:cubicBezTo>
                <a:cubicBezTo>
                  <a:pt x="26" y="252"/>
                  <a:pt x="27" y="254"/>
                  <a:pt x="27" y="255"/>
                </a:cubicBezTo>
                <a:cubicBezTo>
                  <a:pt x="27" y="256"/>
                  <a:pt x="28" y="258"/>
                  <a:pt x="28" y="258"/>
                </a:cubicBezTo>
                <a:cubicBezTo>
                  <a:pt x="28" y="259"/>
                  <a:pt x="29" y="260"/>
                  <a:pt x="29" y="261"/>
                </a:cubicBezTo>
                <a:cubicBezTo>
                  <a:pt x="30" y="261"/>
                  <a:pt x="30" y="262"/>
                  <a:pt x="31" y="262"/>
                </a:cubicBezTo>
                <a:cubicBezTo>
                  <a:pt x="31" y="263"/>
                  <a:pt x="31" y="263"/>
                  <a:pt x="31" y="263"/>
                </a:cubicBezTo>
                <a:cubicBezTo>
                  <a:pt x="31" y="264"/>
                  <a:pt x="31" y="264"/>
                  <a:pt x="31" y="265"/>
                </a:cubicBezTo>
                <a:cubicBezTo>
                  <a:pt x="31" y="265"/>
                  <a:pt x="31" y="265"/>
                  <a:pt x="31" y="265"/>
                </a:cubicBezTo>
                <a:cubicBezTo>
                  <a:pt x="31" y="265"/>
                  <a:pt x="31" y="266"/>
                  <a:pt x="31" y="266"/>
                </a:cubicBezTo>
                <a:cubicBezTo>
                  <a:pt x="31" y="267"/>
                  <a:pt x="32" y="269"/>
                  <a:pt x="32" y="269"/>
                </a:cubicBezTo>
                <a:cubicBezTo>
                  <a:pt x="32" y="269"/>
                  <a:pt x="32" y="270"/>
                  <a:pt x="32" y="270"/>
                </a:cubicBezTo>
                <a:cubicBezTo>
                  <a:pt x="32" y="270"/>
                  <a:pt x="32" y="270"/>
                  <a:pt x="32" y="270"/>
                </a:cubicBezTo>
                <a:cubicBezTo>
                  <a:pt x="32" y="270"/>
                  <a:pt x="32" y="270"/>
                  <a:pt x="32" y="270"/>
                </a:cubicBezTo>
                <a:cubicBezTo>
                  <a:pt x="31" y="270"/>
                  <a:pt x="31" y="271"/>
                  <a:pt x="31" y="271"/>
                </a:cubicBezTo>
                <a:cubicBezTo>
                  <a:pt x="30" y="271"/>
                  <a:pt x="30" y="271"/>
                  <a:pt x="30" y="271"/>
                </a:cubicBezTo>
                <a:cubicBezTo>
                  <a:pt x="31" y="272"/>
                  <a:pt x="30" y="272"/>
                  <a:pt x="30" y="272"/>
                </a:cubicBezTo>
                <a:cubicBezTo>
                  <a:pt x="30" y="272"/>
                  <a:pt x="30" y="272"/>
                  <a:pt x="30" y="272"/>
                </a:cubicBezTo>
                <a:cubicBezTo>
                  <a:pt x="29" y="273"/>
                  <a:pt x="29" y="273"/>
                  <a:pt x="29" y="273"/>
                </a:cubicBezTo>
                <a:cubicBezTo>
                  <a:pt x="28" y="273"/>
                  <a:pt x="27" y="273"/>
                  <a:pt x="27" y="273"/>
                </a:cubicBezTo>
                <a:cubicBezTo>
                  <a:pt x="26" y="273"/>
                  <a:pt x="26" y="273"/>
                  <a:pt x="25" y="273"/>
                </a:cubicBezTo>
                <a:cubicBezTo>
                  <a:pt x="25" y="273"/>
                  <a:pt x="24" y="273"/>
                  <a:pt x="24" y="273"/>
                </a:cubicBezTo>
                <a:cubicBezTo>
                  <a:pt x="23" y="274"/>
                  <a:pt x="23" y="274"/>
                  <a:pt x="23" y="274"/>
                </a:cubicBezTo>
                <a:cubicBezTo>
                  <a:pt x="22" y="274"/>
                  <a:pt x="21" y="274"/>
                  <a:pt x="21" y="274"/>
                </a:cubicBezTo>
                <a:cubicBezTo>
                  <a:pt x="20" y="274"/>
                  <a:pt x="19" y="274"/>
                  <a:pt x="19" y="274"/>
                </a:cubicBezTo>
                <a:cubicBezTo>
                  <a:pt x="18" y="274"/>
                  <a:pt x="17" y="274"/>
                  <a:pt x="16" y="275"/>
                </a:cubicBezTo>
                <a:cubicBezTo>
                  <a:pt x="16" y="275"/>
                  <a:pt x="15" y="276"/>
                  <a:pt x="15" y="276"/>
                </a:cubicBezTo>
                <a:cubicBezTo>
                  <a:pt x="15" y="276"/>
                  <a:pt x="15" y="277"/>
                  <a:pt x="15" y="277"/>
                </a:cubicBezTo>
                <a:cubicBezTo>
                  <a:pt x="15" y="278"/>
                  <a:pt x="15" y="278"/>
                  <a:pt x="15" y="278"/>
                </a:cubicBezTo>
                <a:cubicBezTo>
                  <a:pt x="15" y="278"/>
                  <a:pt x="15" y="278"/>
                  <a:pt x="15" y="278"/>
                </a:cubicBezTo>
                <a:cubicBezTo>
                  <a:pt x="15" y="278"/>
                  <a:pt x="15" y="278"/>
                  <a:pt x="15" y="278"/>
                </a:cubicBezTo>
                <a:cubicBezTo>
                  <a:pt x="15" y="278"/>
                  <a:pt x="14" y="278"/>
                  <a:pt x="14" y="278"/>
                </a:cubicBezTo>
                <a:cubicBezTo>
                  <a:pt x="14" y="279"/>
                  <a:pt x="14" y="279"/>
                  <a:pt x="14" y="279"/>
                </a:cubicBezTo>
                <a:cubicBezTo>
                  <a:pt x="14" y="279"/>
                  <a:pt x="14" y="280"/>
                  <a:pt x="14" y="280"/>
                </a:cubicBezTo>
                <a:cubicBezTo>
                  <a:pt x="14" y="280"/>
                  <a:pt x="14" y="280"/>
                  <a:pt x="15" y="280"/>
                </a:cubicBezTo>
                <a:cubicBezTo>
                  <a:pt x="16" y="281"/>
                  <a:pt x="16" y="281"/>
                  <a:pt x="16" y="281"/>
                </a:cubicBezTo>
                <a:cubicBezTo>
                  <a:pt x="17" y="281"/>
                  <a:pt x="17" y="281"/>
                  <a:pt x="18" y="281"/>
                </a:cubicBezTo>
                <a:cubicBezTo>
                  <a:pt x="19" y="281"/>
                  <a:pt x="19" y="282"/>
                  <a:pt x="20" y="282"/>
                </a:cubicBezTo>
                <a:cubicBezTo>
                  <a:pt x="20" y="282"/>
                  <a:pt x="24" y="283"/>
                  <a:pt x="24" y="283"/>
                </a:cubicBezTo>
                <a:cubicBezTo>
                  <a:pt x="24" y="283"/>
                  <a:pt x="24" y="283"/>
                  <a:pt x="24" y="283"/>
                </a:cubicBezTo>
                <a:cubicBezTo>
                  <a:pt x="24" y="283"/>
                  <a:pt x="27" y="283"/>
                  <a:pt x="27" y="283"/>
                </a:cubicBezTo>
                <a:cubicBezTo>
                  <a:pt x="28" y="283"/>
                  <a:pt x="31" y="283"/>
                  <a:pt x="32" y="283"/>
                </a:cubicBezTo>
                <a:cubicBezTo>
                  <a:pt x="33" y="283"/>
                  <a:pt x="35" y="282"/>
                  <a:pt x="35" y="282"/>
                </a:cubicBezTo>
                <a:cubicBezTo>
                  <a:pt x="36" y="282"/>
                  <a:pt x="38" y="282"/>
                  <a:pt x="38" y="281"/>
                </a:cubicBezTo>
                <a:cubicBezTo>
                  <a:pt x="39" y="281"/>
                  <a:pt x="39" y="280"/>
                  <a:pt x="40" y="280"/>
                </a:cubicBezTo>
                <a:cubicBezTo>
                  <a:pt x="40" y="280"/>
                  <a:pt x="41" y="279"/>
                  <a:pt x="42" y="279"/>
                </a:cubicBezTo>
                <a:cubicBezTo>
                  <a:pt x="42" y="279"/>
                  <a:pt x="42" y="278"/>
                  <a:pt x="42" y="278"/>
                </a:cubicBezTo>
                <a:cubicBezTo>
                  <a:pt x="43" y="278"/>
                  <a:pt x="43" y="278"/>
                  <a:pt x="43" y="278"/>
                </a:cubicBezTo>
                <a:cubicBezTo>
                  <a:pt x="43" y="279"/>
                  <a:pt x="43" y="279"/>
                  <a:pt x="43" y="279"/>
                </a:cubicBezTo>
                <a:cubicBezTo>
                  <a:pt x="44" y="279"/>
                  <a:pt x="45" y="279"/>
                  <a:pt x="46" y="279"/>
                </a:cubicBezTo>
                <a:cubicBezTo>
                  <a:pt x="46" y="280"/>
                  <a:pt x="46" y="280"/>
                  <a:pt x="47" y="280"/>
                </a:cubicBezTo>
                <a:cubicBezTo>
                  <a:pt x="47" y="281"/>
                  <a:pt x="47" y="281"/>
                  <a:pt x="47" y="280"/>
                </a:cubicBezTo>
                <a:cubicBezTo>
                  <a:pt x="48" y="280"/>
                  <a:pt x="49" y="280"/>
                  <a:pt x="50" y="280"/>
                </a:cubicBezTo>
                <a:cubicBezTo>
                  <a:pt x="50" y="280"/>
                  <a:pt x="54" y="280"/>
                  <a:pt x="54" y="280"/>
                </a:cubicBezTo>
                <a:cubicBezTo>
                  <a:pt x="55" y="280"/>
                  <a:pt x="56" y="280"/>
                  <a:pt x="57" y="280"/>
                </a:cubicBezTo>
                <a:cubicBezTo>
                  <a:pt x="57" y="280"/>
                  <a:pt x="57" y="280"/>
                  <a:pt x="57" y="280"/>
                </a:cubicBezTo>
                <a:cubicBezTo>
                  <a:pt x="57" y="279"/>
                  <a:pt x="58" y="279"/>
                  <a:pt x="59" y="279"/>
                </a:cubicBezTo>
                <a:cubicBezTo>
                  <a:pt x="59" y="279"/>
                  <a:pt x="59" y="278"/>
                  <a:pt x="59" y="278"/>
                </a:cubicBezTo>
                <a:cubicBezTo>
                  <a:pt x="60" y="278"/>
                  <a:pt x="60" y="278"/>
                  <a:pt x="60" y="278"/>
                </a:cubicBezTo>
                <a:cubicBezTo>
                  <a:pt x="60" y="278"/>
                  <a:pt x="60" y="279"/>
                  <a:pt x="60" y="279"/>
                </a:cubicBezTo>
                <a:cubicBezTo>
                  <a:pt x="61" y="279"/>
                  <a:pt x="61" y="279"/>
                  <a:pt x="61" y="279"/>
                </a:cubicBezTo>
                <a:cubicBezTo>
                  <a:pt x="61" y="279"/>
                  <a:pt x="61" y="279"/>
                  <a:pt x="61" y="279"/>
                </a:cubicBezTo>
                <a:cubicBezTo>
                  <a:pt x="61" y="279"/>
                  <a:pt x="61" y="279"/>
                  <a:pt x="61" y="280"/>
                </a:cubicBezTo>
                <a:cubicBezTo>
                  <a:pt x="61" y="280"/>
                  <a:pt x="60" y="281"/>
                  <a:pt x="60" y="281"/>
                </a:cubicBezTo>
                <a:cubicBezTo>
                  <a:pt x="60" y="281"/>
                  <a:pt x="60" y="281"/>
                  <a:pt x="60" y="281"/>
                </a:cubicBezTo>
                <a:cubicBezTo>
                  <a:pt x="60" y="281"/>
                  <a:pt x="60" y="282"/>
                  <a:pt x="60" y="282"/>
                </a:cubicBezTo>
                <a:cubicBezTo>
                  <a:pt x="60" y="282"/>
                  <a:pt x="60" y="282"/>
                  <a:pt x="60" y="282"/>
                </a:cubicBezTo>
                <a:cubicBezTo>
                  <a:pt x="60" y="282"/>
                  <a:pt x="59" y="282"/>
                  <a:pt x="59" y="283"/>
                </a:cubicBezTo>
                <a:cubicBezTo>
                  <a:pt x="59" y="283"/>
                  <a:pt x="58" y="284"/>
                  <a:pt x="58" y="284"/>
                </a:cubicBezTo>
                <a:cubicBezTo>
                  <a:pt x="57" y="285"/>
                  <a:pt x="57" y="285"/>
                  <a:pt x="57" y="286"/>
                </a:cubicBezTo>
                <a:cubicBezTo>
                  <a:pt x="57" y="286"/>
                  <a:pt x="57" y="286"/>
                  <a:pt x="56" y="286"/>
                </a:cubicBezTo>
                <a:cubicBezTo>
                  <a:pt x="56" y="286"/>
                  <a:pt x="56" y="286"/>
                  <a:pt x="56" y="287"/>
                </a:cubicBezTo>
                <a:cubicBezTo>
                  <a:pt x="55" y="287"/>
                  <a:pt x="55" y="288"/>
                  <a:pt x="55" y="288"/>
                </a:cubicBezTo>
                <a:cubicBezTo>
                  <a:pt x="54" y="289"/>
                  <a:pt x="54" y="290"/>
                  <a:pt x="54" y="290"/>
                </a:cubicBezTo>
                <a:cubicBezTo>
                  <a:pt x="54" y="290"/>
                  <a:pt x="54" y="290"/>
                  <a:pt x="54" y="290"/>
                </a:cubicBezTo>
                <a:cubicBezTo>
                  <a:pt x="54" y="290"/>
                  <a:pt x="54" y="290"/>
                  <a:pt x="54" y="290"/>
                </a:cubicBezTo>
                <a:cubicBezTo>
                  <a:pt x="53" y="290"/>
                  <a:pt x="53" y="290"/>
                  <a:pt x="53" y="290"/>
                </a:cubicBezTo>
                <a:cubicBezTo>
                  <a:pt x="53" y="290"/>
                  <a:pt x="53" y="290"/>
                  <a:pt x="53" y="291"/>
                </a:cubicBezTo>
                <a:cubicBezTo>
                  <a:pt x="53" y="291"/>
                  <a:pt x="53" y="292"/>
                  <a:pt x="52" y="292"/>
                </a:cubicBezTo>
                <a:cubicBezTo>
                  <a:pt x="52" y="292"/>
                  <a:pt x="53" y="292"/>
                  <a:pt x="53" y="292"/>
                </a:cubicBezTo>
                <a:cubicBezTo>
                  <a:pt x="54" y="293"/>
                  <a:pt x="54" y="293"/>
                  <a:pt x="55" y="293"/>
                </a:cubicBezTo>
                <a:cubicBezTo>
                  <a:pt x="55" y="293"/>
                  <a:pt x="56" y="293"/>
                  <a:pt x="57" y="293"/>
                </a:cubicBezTo>
                <a:cubicBezTo>
                  <a:pt x="57" y="293"/>
                  <a:pt x="60" y="294"/>
                  <a:pt x="62" y="294"/>
                </a:cubicBezTo>
                <a:cubicBezTo>
                  <a:pt x="63" y="294"/>
                  <a:pt x="69" y="294"/>
                  <a:pt x="71" y="294"/>
                </a:cubicBezTo>
                <a:cubicBezTo>
                  <a:pt x="72" y="294"/>
                  <a:pt x="75" y="294"/>
                  <a:pt x="76" y="293"/>
                </a:cubicBezTo>
                <a:cubicBezTo>
                  <a:pt x="77" y="293"/>
                  <a:pt x="77" y="292"/>
                  <a:pt x="77" y="292"/>
                </a:cubicBezTo>
                <a:cubicBezTo>
                  <a:pt x="77" y="291"/>
                  <a:pt x="77" y="291"/>
                  <a:pt x="77" y="290"/>
                </a:cubicBezTo>
                <a:cubicBezTo>
                  <a:pt x="77" y="290"/>
                  <a:pt x="78" y="290"/>
                  <a:pt x="78" y="290"/>
                </a:cubicBezTo>
                <a:cubicBezTo>
                  <a:pt x="78" y="290"/>
                  <a:pt x="78" y="290"/>
                  <a:pt x="79" y="289"/>
                </a:cubicBezTo>
                <a:cubicBezTo>
                  <a:pt x="80" y="289"/>
                  <a:pt x="80" y="288"/>
                  <a:pt x="80" y="288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6"/>
                  <a:pt x="80" y="286"/>
                  <a:pt x="80" y="285"/>
                </a:cubicBezTo>
                <a:cubicBezTo>
                  <a:pt x="80" y="285"/>
                  <a:pt x="80" y="282"/>
                  <a:pt x="80" y="282"/>
                </a:cubicBezTo>
                <a:cubicBezTo>
                  <a:pt x="80" y="281"/>
                  <a:pt x="80" y="281"/>
                  <a:pt x="80" y="281"/>
                </a:cubicBezTo>
                <a:cubicBezTo>
                  <a:pt x="79" y="281"/>
                  <a:pt x="80" y="281"/>
                  <a:pt x="80" y="280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81" y="280"/>
                  <a:pt x="81" y="280"/>
                  <a:pt x="81" y="280"/>
                </a:cubicBezTo>
                <a:cubicBezTo>
                  <a:pt x="81" y="280"/>
                  <a:pt x="81" y="280"/>
                  <a:pt x="81" y="279"/>
                </a:cubicBezTo>
                <a:cubicBezTo>
                  <a:pt x="81" y="279"/>
                  <a:pt x="81" y="279"/>
                  <a:pt x="81" y="278"/>
                </a:cubicBezTo>
                <a:cubicBezTo>
                  <a:pt x="81" y="277"/>
                  <a:pt x="81" y="276"/>
                  <a:pt x="81" y="276"/>
                </a:cubicBezTo>
                <a:cubicBezTo>
                  <a:pt x="81" y="276"/>
                  <a:pt x="81" y="275"/>
                  <a:pt x="81" y="274"/>
                </a:cubicBezTo>
                <a:cubicBezTo>
                  <a:pt x="81" y="274"/>
                  <a:pt x="81" y="274"/>
                  <a:pt x="80" y="274"/>
                </a:cubicBezTo>
                <a:cubicBezTo>
                  <a:pt x="80" y="273"/>
                  <a:pt x="80" y="273"/>
                  <a:pt x="80" y="273"/>
                </a:cubicBezTo>
                <a:cubicBezTo>
                  <a:pt x="80" y="272"/>
                  <a:pt x="80" y="271"/>
                  <a:pt x="80" y="270"/>
                </a:cubicBezTo>
                <a:cubicBezTo>
                  <a:pt x="80" y="269"/>
                  <a:pt x="79" y="266"/>
                  <a:pt x="78" y="265"/>
                </a:cubicBezTo>
                <a:cubicBezTo>
                  <a:pt x="78" y="265"/>
                  <a:pt x="78" y="264"/>
                  <a:pt x="78" y="263"/>
                </a:cubicBezTo>
                <a:cubicBezTo>
                  <a:pt x="78" y="262"/>
                  <a:pt x="77" y="260"/>
                  <a:pt x="77" y="259"/>
                </a:cubicBezTo>
                <a:cubicBezTo>
                  <a:pt x="77" y="258"/>
                  <a:pt x="77" y="257"/>
                  <a:pt x="77" y="256"/>
                </a:cubicBezTo>
                <a:cubicBezTo>
                  <a:pt x="77" y="255"/>
                  <a:pt x="77" y="252"/>
                  <a:pt x="77" y="250"/>
                </a:cubicBezTo>
                <a:cubicBezTo>
                  <a:pt x="77" y="249"/>
                  <a:pt x="77" y="246"/>
                  <a:pt x="77" y="245"/>
                </a:cubicBezTo>
                <a:cubicBezTo>
                  <a:pt x="77" y="244"/>
                  <a:pt x="77" y="243"/>
                  <a:pt x="77" y="242"/>
                </a:cubicBezTo>
                <a:cubicBezTo>
                  <a:pt x="77" y="241"/>
                  <a:pt x="77" y="240"/>
                  <a:pt x="77" y="239"/>
                </a:cubicBezTo>
                <a:cubicBezTo>
                  <a:pt x="77" y="239"/>
                  <a:pt x="77" y="236"/>
                  <a:pt x="77" y="235"/>
                </a:cubicBezTo>
                <a:cubicBezTo>
                  <a:pt x="77" y="235"/>
                  <a:pt x="77" y="234"/>
                  <a:pt x="77" y="234"/>
                </a:cubicBezTo>
                <a:cubicBezTo>
                  <a:pt x="76" y="233"/>
                  <a:pt x="77" y="231"/>
                  <a:pt x="76" y="230"/>
                </a:cubicBezTo>
                <a:cubicBezTo>
                  <a:pt x="76" y="228"/>
                  <a:pt x="76" y="225"/>
                  <a:pt x="76" y="224"/>
                </a:cubicBezTo>
                <a:cubicBezTo>
                  <a:pt x="76" y="223"/>
                  <a:pt x="76" y="220"/>
                  <a:pt x="75" y="219"/>
                </a:cubicBezTo>
                <a:cubicBezTo>
                  <a:pt x="75" y="218"/>
                  <a:pt x="75" y="214"/>
                  <a:pt x="74" y="213"/>
                </a:cubicBezTo>
                <a:cubicBezTo>
                  <a:pt x="74" y="212"/>
                  <a:pt x="73" y="207"/>
                  <a:pt x="73" y="205"/>
                </a:cubicBezTo>
                <a:cubicBezTo>
                  <a:pt x="73" y="204"/>
                  <a:pt x="73" y="198"/>
                  <a:pt x="73" y="197"/>
                </a:cubicBezTo>
                <a:cubicBezTo>
                  <a:pt x="72" y="196"/>
                  <a:pt x="72" y="190"/>
                  <a:pt x="72" y="188"/>
                </a:cubicBezTo>
                <a:cubicBezTo>
                  <a:pt x="72" y="186"/>
                  <a:pt x="72" y="181"/>
                  <a:pt x="72" y="180"/>
                </a:cubicBezTo>
                <a:cubicBezTo>
                  <a:pt x="72" y="178"/>
                  <a:pt x="72" y="174"/>
                  <a:pt x="72" y="173"/>
                </a:cubicBezTo>
                <a:cubicBezTo>
                  <a:pt x="72" y="172"/>
                  <a:pt x="72" y="169"/>
                  <a:pt x="72" y="168"/>
                </a:cubicBezTo>
                <a:cubicBezTo>
                  <a:pt x="72" y="167"/>
                  <a:pt x="72" y="165"/>
                  <a:pt x="72" y="164"/>
                </a:cubicBezTo>
                <a:cubicBezTo>
                  <a:pt x="71" y="163"/>
                  <a:pt x="71" y="160"/>
                  <a:pt x="71" y="159"/>
                </a:cubicBezTo>
                <a:cubicBezTo>
                  <a:pt x="71" y="158"/>
                  <a:pt x="71" y="155"/>
                  <a:pt x="71" y="154"/>
                </a:cubicBezTo>
                <a:cubicBezTo>
                  <a:pt x="71" y="153"/>
                  <a:pt x="70" y="150"/>
                  <a:pt x="70" y="149"/>
                </a:cubicBezTo>
                <a:cubicBezTo>
                  <a:pt x="70" y="149"/>
                  <a:pt x="70" y="147"/>
                  <a:pt x="70" y="147"/>
                </a:cubicBezTo>
                <a:cubicBezTo>
                  <a:pt x="70" y="146"/>
                  <a:pt x="70" y="145"/>
                  <a:pt x="70" y="145"/>
                </a:cubicBezTo>
                <a:cubicBezTo>
                  <a:pt x="70" y="144"/>
                  <a:pt x="70" y="144"/>
                  <a:pt x="70" y="143"/>
                </a:cubicBezTo>
                <a:cubicBezTo>
                  <a:pt x="71" y="143"/>
                  <a:pt x="70" y="143"/>
                  <a:pt x="71" y="143"/>
                </a:cubicBezTo>
                <a:cubicBezTo>
                  <a:pt x="71" y="143"/>
                  <a:pt x="71" y="143"/>
                  <a:pt x="71" y="143"/>
                </a:cubicBezTo>
                <a:cubicBezTo>
                  <a:pt x="72" y="143"/>
                  <a:pt x="72" y="142"/>
                  <a:pt x="73" y="141"/>
                </a:cubicBezTo>
                <a:cubicBezTo>
                  <a:pt x="73" y="141"/>
                  <a:pt x="73" y="141"/>
                  <a:pt x="73" y="141"/>
                </a:cubicBezTo>
                <a:cubicBezTo>
                  <a:pt x="73" y="140"/>
                  <a:pt x="74" y="140"/>
                  <a:pt x="75" y="139"/>
                </a:cubicBezTo>
                <a:cubicBezTo>
                  <a:pt x="75" y="139"/>
                  <a:pt x="76" y="138"/>
                  <a:pt x="76" y="137"/>
                </a:cubicBezTo>
                <a:cubicBezTo>
                  <a:pt x="76" y="137"/>
                  <a:pt x="77" y="137"/>
                  <a:pt x="77" y="136"/>
                </a:cubicBezTo>
                <a:cubicBezTo>
                  <a:pt x="77" y="136"/>
                  <a:pt x="78" y="135"/>
                  <a:pt x="79" y="135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79" y="134"/>
                  <a:pt x="79" y="134"/>
                  <a:pt x="80" y="134"/>
                </a:cubicBezTo>
                <a:cubicBezTo>
                  <a:pt x="80" y="133"/>
                  <a:pt x="80" y="132"/>
                  <a:pt x="80" y="132"/>
                </a:cubicBezTo>
                <a:cubicBezTo>
                  <a:pt x="80" y="132"/>
                  <a:pt x="80" y="131"/>
                  <a:pt x="81" y="131"/>
                </a:cubicBezTo>
                <a:cubicBezTo>
                  <a:pt x="81" y="131"/>
                  <a:pt x="81" y="130"/>
                  <a:pt x="81" y="130"/>
                </a:cubicBezTo>
                <a:cubicBezTo>
                  <a:pt x="81" y="129"/>
                  <a:pt x="81" y="129"/>
                  <a:pt x="81" y="130"/>
                </a:cubicBezTo>
                <a:cubicBezTo>
                  <a:pt x="81" y="130"/>
                  <a:pt x="81" y="130"/>
                  <a:pt x="81" y="129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1" y="128"/>
                  <a:pt x="81" y="127"/>
                  <a:pt x="81" y="127"/>
                </a:cubicBezTo>
                <a:cubicBezTo>
                  <a:pt x="81" y="127"/>
                  <a:pt x="82" y="126"/>
                  <a:pt x="82" y="125"/>
                </a:cubicBezTo>
                <a:cubicBezTo>
                  <a:pt x="82" y="125"/>
                  <a:pt x="82" y="124"/>
                  <a:pt x="83" y="123"/>
                </a:cubicBezTo>
                <a:cubicBezTo>
                  <a:pt x="83" y="122"/>
                  <a:pt x="83" y="121"/>
                  <a:pt x="84" y="120"/>
                </a:cubicBezTo>
                <a:cubicBezTo>
                  <a:pt x="84" y="119"/>
                  <a:pt x="83" y="117"/>
                  <a:pt x="83" y="117"/>
                </a:cubicBezTo>
                <a:cubicBezTo>
                  <a:pt x="83" y="115"/>
                  <a:pt x="84" y="114"/>
                  <a:pt x="84" y="113"/>
                </a:cubicBezTo>
                <a:cubicBezTo>
                  <a:pt x="85" y="112"/>
                  <a:pt x="85" y="112"/>
                  <a:pt x="86" y="111"/>
                </a:cubicBezTo>
                <a:cubicBezTo>
                  <a:pt x="86" y="110"/>
                  <a:pt x="87" y="108"/>
                  <a:pt x="87" y="108"/>
                </a:cubicBezTo>
                <a:cubicBezTo>
                  <a:pt x="87" y="107"/>
                  <a:pt x="88" y="106"/>
                  <a:pt x="88" y="105"/>
                </a:cubicBezTo>
                <a:cubicBezTo>
                  <a:pt x="89" y="103"/>
                  <a:pt x="89" y="100"/>
                  <a:pt x="90" y="98"/>
                </a:cubicBezTo>
                <a:cubicBezTo>
                  <a:pt x="90" y="97"/>
                  <a:pt x="90" y="96"/>
                  <a:pt x="90" y="95"/>
                </a:cubicBezTo>
                <a:close/>
                <a:moveTo>
                  <a:pt x="53" y="244"/>
                </a:moveTo>
                <a:cubicBezTo>
                  <a:pt x="53" y="244"/>
                  <a:pt x="52" y="244"/>
                  <a:pt x="52" y="243"/>
                </a:cubicBezTo>
                <a:cubicBezTo>
                  <a:pt x="52" y="243"/>
                  <a:pt x="52" y="242"/>
                  <a:pt x="52" y="241"/>
                </a:cubicBezTo>
                <a:cubicBezTo>
                  <a:pt x="52" y="239"/>
                  <a:pt x="52" y="236"/>
                  <a:pt x="53" y="235"/>
                </a:cubicBezTo>
                <a:cubicBezTo>
                  <a:pt x="53" y="234"/>
                  <a:pt x="53" y="231"/>
                  <a:pt x="53" y="229"/>
                </a:cubicBezTo>
                <a:cubicBezTo>
                  <a:pt x="52" y="228"/>
                  <a:pt x="52" y="223"/>
                  <a:pt x="52" y="223"/>
                </a:cubicBezTo>
                <a:cubicBezTo>
                  <a:pt x="52" y="222"/>
                  <a:pt x="51" y="219"/>
                  <a:pt x="51" y="218"/>
                </a:cubicBezTo>
                <a:cubicBezTo>
                  <a:pt x="51" y="217"/>
                  <a:pt x="51" y="216"/>
                  <a:pt x="51" y="215"/>
                </a:cubicBezTo>
                <a:cubicBezTo>
                  <a:pt x="50" y="215"/>
                  <a:pt x="50" y="211"/>
                  <a:pt x="49" y="211"/>
                </a:cubicBezTo>
                <a:cubicBezTo>
                  <a:pt x="49" y="210"/>
                  <a:pt x="49" y="210"/>
                  <a:pt x="49" y="209"/>
                </a:cubicBezTo>
                <a:cubicBezTo>
                  <a:pt x="49" y="209"/>
                  <a:pt x="49" y="208"/>
                  <a:pt x="49" y="207"/>
                </a:cubicBezTo>
                <a:cubicBezTo>
                  <a:pt x="49" y="207"/>
                  <a:pt x="49" y="204"/>
                  <a:pt x="50" y="203"/>
                </a:cubicBezTo>
                <a:cubicBezTo>
                  <a:pt x="50" y="203"/>
                  <a:pt x="50" y="203"/>
                  <a:pt x="50" y="203"/>
                </a:cubicBezTo>
                <a:cubicBezTo>
                  <a:pt x="50" y="203"/>
                  <a:pt x="50" y="204"/>
                  <a:pt x="50" y="205"/>
                </a:cubicBezTo>
                <a:cubicBezTo>
                  <a:pt x="51" y="206"/>
                  <a:pt x="51" y="206"/>
                  <a:pt x="51" y="206"/>
                </a:cubicBezTo>
                <a:cubicBezTo>
                  <a:pt x="51" y="206"/>
                  <a:pt x="51" y="207"/>
                  <a:pt x="51" y="207"/>
                </a:cubicBezTo>
                <a:cubicBezTo>
                  <a:pt x="51" y="207"/>
                  <a:pt x="51" y="208"/>
                  <a:pt x="51" y="209"/>
                </a:cubicBezTo>
                <a:cubicBezTo>
                  <a:pt x="51" y="210"/>
                  <a:pt x="52" y="211"/>
                  <a:pt x="52" y="213"/>
                </a:cubicBezTo>
                <a:cubicBezTo>
                  <a:pt x="52" y="214"/>
                  <a:pt x="52" y="214"/>
                  <a:pt x="52" y="215"/>
                </a:cubicBezTo>
                <a:cubicBezTo>
                  <a:pt x="52" y="216"/>
                  <a:pt x="52" y="218"/>
                  <a:pt x="53" y="219"/>
                </a:cubicBezTo>
                <a:cubicBezTo>
                  <a:pt x="53" y="221"/>
                  <a:pt x="53" y="223"/>
                  <a:pt x="53" y="224"/>
                </a:cubicBezTo>
                <a:cubicBezTo>
                  <a:pt x="53" y="225"/>
                  <a:pt x="54" y="228"/>
                  <a:pt x="54" y="229"/>
                </a:cubicBezTo>
                <a:cubicBezTo>
                  <a:pt x="54" y="229"/>
                  <a:pt x="55" y="230"/>
                  <a:pt x="55" y="230"/>
                </a:cubicBezTo>
                <a:cubicBezTo>
                  <a:pt x="55" y="231"/>
                  <a:pt x="55" y="234"/>
                  <a:pt x="55" y="236"/>
                </a:cubicBezTo>
                <a:cubicBezTo>
                  <a:pt x="55" y="237"/>
                  <a:pt x="55" y="242"/>
                  <a:pt x="55" y="242"/>
                </a:cubicBezTo>
                <a:cubicBezTo>
                  <a:pt x="55" y="243"/>
                  <a:pt x="56" y="246"/>
                  <a:pt x="56" y="247"/>
                </a:cubicBezTo>
                <a:cubicBezTo>
                  <a:pt x="56" y="248"/>
                  <a:pt x="56" y="249"/>
                  <a:pt x="56" y="250"/>
                </a:cubicBezTo>
                <a:cubicBezTo>
                  <a:pt x="56" y="250"/>
                  <a:pt x="56" y="250"/>
                  <a:pt x="55" y="250"/>
                </a:cubicBezTo>
                <a:cubicBezTo>
                  <a:pt x="55" y="250"/>
                  <a:pt x="55" y="249"/>
                  <a:pt x="55" y="249"/>
                </a:cubicBezTo>
                <a:cubicBezTo>
                  <a:pt x="55" y="248"/>
                  <a:pt x="55" y="248"/>
                  <a:pt x="54" y="248"/>
                </a:cubicBezTo>
                <a:cubicBezTo>
                  <a:pt x="54" y="247"/>
                  <a:pt x="53" y="245"/>
                  <a:pt x="53" y="244"/>
                </a:cubicBezTo>
                <a:close/>
                <a:moveTo>
                  <a:pt x="56" y="258"/>
                </a:moveTo>
                <a:cubicBezTo>
                  <a:pt x="56" y="258"/>
                  <a:pt x="55" y="258"/>
                  <a:pt x="55" y="258"/>
                </a:cubicBezTo>
                <a:cubicBezTo>
                  <a:pt x="55" y="257"/>
                  <a:pt x="55" y="257"/>
                  <a:pt x="55" y="257"/>
                </a:cubicBezTo>
                <a:cubicBezTo>
                  <a:pt x="55" y="257"/>
                  <a:pt x="55" y="256"/>
                  <a:pt x="55" y="256"/>
                </a:cubicBezTo>
                <a:cubicBezTo>
                  <a:pt x="55" y="256"/>
                  <a:pt x="55" y="255"/>
                  <a:pt x="55" y="255"/>
                </a:cubicBezTo>
                <a:cubicBezTo>
                  <a:pt x="56" y="254"/>
                  <a:pt x="56" y="254"/>
                  <a:pt x="56" y="254"/>
                </a:cubicBezTo>
                <a:cubicBezTo>
                  <a:pt x="56" y="255"/>
                  <a:pt x="56" y="256"/>
                  <a:pt x="56" y="257"/>
                </a:cubicBezTo>
                <a:cubicBezTo>
                  <a:pt x="56" y="257"/>
                  <a:pt x="56" y="258"/>
                  <a:pt x="56" y="258"/>
                </a:cubicBezTo>
                <a:cubicBezTo>
                  <a:pt x="56" y="258"/>
                  <a:pt x="56" y="259"/>
                  <a:pt x="56" y="258"/>
                </a:cubicBezTo>
                <a:close/>
                <a:moveTo>
                  <a:pt x="60" y="273"/>
                </a:moveTo>
                <a:cubicBezTo>
                  <a:pt x="60" y="273"/>
                  <a:pt x="60" y="273"/>
                  <a:pt x="60" y="273"/>
                </a:cubicBezTo>
                <a:cubicBezTo>
                  <a:pt x="60" y="274"/>
                  <a:pt x="60" y="275"/>
                  <a:pt x="60" y="276"/>
                </a:cubicBezTo>
                <a:cubicBezTo>
                  <a:pt x="59" y="277"/>
                  <a:pt x="60" y="277"/>
                  <a:pt x="59" y="277"/>
                </a:cubicBezTo>
                <a:cubicBezTo>
                  <a:pt x="59" y="277"/>
                  <a:pt x="59" y="277"/>
                  <a:pt x="59" y="276"/>
                </a:cubicBezTo>
                <a:cubicBezTo>
                  <a:pt x="59" y="275"/>
                  <a:pt x="59" y="274"/>
                  <a:pt x="59" y="273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3"/>
                  <a:pt x="58" y="273"/>
                  <a:pt x="58" y="272"/>
                </a:cubicBezTo>
                <a:cubicBezTo>
                  <a:pt x="58" y="272"/>
                  <a:pt x="58" y="272"/>
                  <a:pt x="58" y="272"/>
                </a:cubicBezTo>
                <a:cubicBezTo>
                  <a:pt x="58" y="272"/>
                  <a:pt x="58" y="272"/>
                  <a:pt x="58" y="271"/>
                </a:cubicBezTo>
                <a:cubicBezTo>
                  <a:pt x="58" y="271"/>
                  <a:pt x="58" y="271"/>
                  <a:pt x="59" y="271"/>
                </a:cubicBezTo>
                <a:cubicBezTo>
                  <a:pt x="59" y="271"/>
                  <a:pt x="59" y="271"/>
                  <a:pt x="59" y="271"/>
                </a:cubicBezTo>
                <a:cubicBezTo>
                  <a:pt x="59" y="271"/>
                  <a:pt x="59" y="271"/>
                  <a:pt x="59" y="271"/>
                </a:cubicBezTo>
                <a:cubicBezTo>
                  <a:pt x="59" y="271"/>
                  <a:pt x="60" y="272"/>
                  <a:pt x="60" y="272"/>
                </a:cubicBezTo>
                <a:cubicBezTo>
                  <a:pt x="60" y="273"/>
                  <a:pt x="60" y="273"/>
                  <a:pt x="60" y="2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17"/>
          <p:cNvSpPr>
            <a:spLocks/>
          </p:cNvSpPr>
          <p:nvPr/>
        </p:nvSpPr>
        <p:spPr bwMode="auto">
          <a:xfrm>
            <a:off x="7671613" y="6405767"/>
            <a:ext cx="328823" cy="1046972"/>
          </a:xfrm>
          <a:custGeom>
            <a:avLst/>
            <a:gdLst>
              <a:gd name="T0" fmla="*/ 85 w 89"/>
              <a:gd name="T1" fmla="*/ 275 h 284"/>
              <a:gd name="T2" fmla="*/ 84 w 89"/>
              <a:gd name="T3" fmla="*/ 267 h 284"/>
              <a:gd name="T4" fmla="*/ 84 w 89"/>
              <a:gd name="T5" fmla="*/ 253 h 284"/>
              <a:gd name="T6" fmla="*/ 79 w 89"/>
              <a:gd name="T7" fmla="*/ 223 h 284"/>
              <a:gd name="T8" fmla="*/ 78 w 89"/>
              <a:gd name="T9" fmla="*/ 197 h 284"/>
              <a:gd name="T10" fmla="*/ 78 w 89"/>
              <a:gd name="T11" fmla="*/ 165 h 284"/>
              <a:gd name="T12" fmla="*/ 77 w 89"/>
              <a:gd name="T13" fmla="*/ 140 h 284"/>
              <a:gd name="T14" fmla="*/ 74 w 89"/>
              <a:gd name="T15" fmla="*/ 126 h 284"/>
              <a:gd name="T16" fmla="*/ 72 w 89"/>
              <a:gd name="T17" fmla="*/ 118 h 284"/>
              <a:gd name="T18" fmla="*/ 73 w 89"/>
              <a:gd name="T19" fmla="*/ 112 h 284"/>
              <a:gd name="T20" fmla="*/ 77 w 89"/>
              <a:gd name="T21" fmla="*/ 104 h 284"/>
              <a:gd name="T22" fmla="*/ 80 w 89"/>
              <a:gd name="T23" fmla="*/ 95 h 284"/>
              <a:gd name="T24" fmla="*/ 83 w 89"/>
              <a:gd name="T25" fmla="*/ 85 h 284"/>
              <a:gd name="T26" fmla="*/ 85 w 89"/>
              <a:gd name="T27" fmla="*/ 65 h 284"/>
              <a:gd name="T28" fmla="*/ 80 w 89"/>
              <a:gd name="T29" fmla="*/ 52 h 284"/>
              <a:gd name="T30" fmla="*/ 75 w 89"/>
              <a:gd name="T31" fmla="*/ 47 h 284"/>
              <a:gd name="T32" fmla="*/ 59 w 89"/>
              <a:gd name="T33" fmla="*/ 39 h 284"/>
              <a:gd name="T34" fmla="*/ 54 w 89"/>
              <a:gd name="T35" fmla="*/ 31 h 284"/>
              <a:gd name="T36" fmla="*/ 57 w 89"/>
              <a:gd name="T37" fmla="*/ 22 h 284"/>
              <a:gd name="T38" fmla="*/ 55 w 89"/>
              <a:gd name="T39" fmla="*/ 14 h 284"/>
              <a:gd name="T40" fmla="*/ 29 w 89"/>
              <a:gd name="T41" fmla="*/ 10 h 284"/>
              <a:gd name="T42" fmla="*/ 30 w 89"/>
              <a:gd name="T43" fmla="*/ 23 h 284"/>
              <a:gd name="T44" fmla="*/ 34 w 89"/>
              <a:gd name="T45" fmla="*/ 32 h 284"/>
              <a:gd name="T46" fmla="*/ 32 w 89"/>
              <a:gd name="T47" fmla="*/ 38 h 284"/>
              <a:gd name="T48" fmla="*/ 25 w 89"/>
              <a:gd name="T49" fmla="*/ 43 h 284"/>
              <a:gd name="T50" fmla="*/ 17 w 89"/>
              <a:gd name="T51" fmla="*/ 48 h 284"/>
              <a:gd name="T52" fmla="*/ 13 w 89"/>
              <a:gd name="T53" fmla="*/ 51 h 284"/>
              <a:gd name="T54" fmla="*/ 9 w 89"/>
              <a:gd name="T55" fmla="*/ 58 h 284"/>
              <a:gd name="T56" fmla="*/ 6 w 89"/>
              <a:gd name="T57" fmla="*/ 70 h 284"/>
              <a:gd name="T58" fmla="*/ 7 w 89"/>
              <a:gd name="T59" fmla="*/ 94 h 284"/>
              <a:gd name="T60" fmla="*/ 10 w 89"/>
              <a:gd name="T61" fmla="*/ 99 h 284"/>
              <a:gd name="T62" fmla="*/ 19 w 89"/>
              <a:gd name="T63" fmla="*/ 101 h 284"/>
              <a:gd name="T64" fmla="*/ 20 w 89"/>
              <a:gd name="T65" fmla="*/ 112 h 284"/>
              <a:gd name="T66" fmla="*/ 19 w 89"/>
              <a:gd name="T67" fmla="*/ 119 h 284"/>
              <a:gd name="T68" fmla="*/ 18 w 89"/>
              <a:gd name="T69" fmla="*/ 125 h 284"/>
              <a:gd name="T70" fmla="*/ 16 w 89"/>
              <a:gd name="T71" fmla="*/ 136 h 284"/>
              <a:gd name="T72" fmla="*/ 16 w 89"/>
              <a:gd name="T73" fmla="*/ 157 h 284"/>
              <a:gd name="T74" fmla="*/ 18 w 89"/>
              <a:gd name="T75" fmla="*/ 191 h 284"/>
              <a:gd name="T76" fmla="*/ 19 w 89"/>
              <a:gd name="T77" fmla="*/ 224 h 284"/>
              <a:gd name="T78" fmla="*/ 18 w 89"/>
              <a:gd name="T79" fmla="*/ 258 h 284"/>
              <a:gd name="T80" fmla="*/ 15 w 89"/>
              <a:gd name="T81" fmla="*/ 268 h 284"/>
              <a:gd name="T82" fmla="*/ 13 w 89"/>
              <a:gd name="T83" fmla="*/ 273 h 284"/>
              <a:gd name="T84" fmla="*/ 4 w 89"/>
              <a:gd name="T85" fmla="*/ 277 h 284"/>
              <a:gd name="T86" fmla="*/ 0 w 89"/>
              <a:gd name="T87" fmla="*/ 282 h 284"/>
              <a:gd name="T88" fmla="*/ 23 w 89"/>
              <a:gd name="T89" fmla="*/ 282 h 284"/>
              <a:gd name="T90" fmla="*/ 36 w 89"/>
              <a:gd name="T91" fmla="*/ 279 h 284"/>
              <a:gd name="T92" fmla="*/ 37 w 89"/>
              <a:gd name="T93" fmla="*/ 270 h 284"/>
              <a:gd name="T94" fmla="*/ 38 w 89"/>
              <a:gd name="T95" fmla="*/ 259 h 284"/>
              <a:gd name="T96" fmla="*/ 40 w 89"/>
              <a:gd name="T97" fmla="*/ 232 h 284"/>
              <a:gd name="T98" fmla="*/ 44 w 89"/>
              <a:gd name="T99" fmla="*/ 191 h 284"/>
              <a:gd name="T100" fmla="*/ 46 w 89"/>
              <a:gd name="T101" fmla="*/ 169 h 284"/>
              <a:gd name="T102" fmla="*/ 51 w 89"/>
              <a:gd name="T103" fmla="*/ 180 h 284"/>
              <a:gd name="T104" fmla="*/ 55 w 89"/>
              <a:gd name="T105" fmla="*/ 218 h 284"/>
              <a:gd name="T106" fmla="*/ 59 w 89"/>
              <a:gd name="T107" fmla="*/ 250 h 284"/>
              <a:gd name="T108" fmla="*/ 64 w 89"/>
              <a:gd name="T109" fmla="*/ 267 h 284"/>
              <a:gd name="T110" fmla="*/ 66 w 89"/>
              <a:gd name="T111" fmla="*/ 275 h 284"/>
              <a:gd name="T112" fmla="*/ 71 w 89"/>
              <a:gd name="T113" fmla="*/ 281 h 284"/>
              <a:gd name="T114" fmla="*/ 89 w 89"/>
              <a:gd name="T115" fmla="*/ 28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" h="284">
                <a:moveTo>
                  <a:pt x="89" y="282"/>
                </a:moveTo>
                <a:cubicBezTo>
                  <a:pt x="89" y="281"/>
                  <a:pt x="89" y="281"/>
                  <a:pt x="89" y="281"/>
                </a:cubicBezTo>
                <a:cubicBezTo>
                  <a:pt x="88" y="280"/>
                  <a:pt x="88" y="280"/>
                  <a:pt x="88" y="280"/>
                </a:cubicBezTo>
                <a:cubicBezTo>
                  <a:pt x="88" y="280"/>
                  <a:pt x="88" y="279"/>
                  <a:pt x="87" y="279"/>
                </a:cubicBezTo>
                <a:cubicBezTo>
                  <a:pt x="87" y="278"/>
                  <a:pt x="87" y="278"/>
                  <a:pt x="87" y="277"/>
                </a:cubicBezTo>
                <a:cubicBezTo>
                  <a:pt x="87" y="277"/>
                  <a:pt x="86" y="276"/>
                  <a:pt x="85" y="275"/>
                </a:cubicBezTo>
                <a:cubicBezTo>
                  <a:pt x="85" y="275"/>
                  <a:pt x="84" y="275"/>
                  <a:pt x="84" y="274"/>
                </a:cubicBezTo>
                <a:cubicBezTo>
                  <a:pt x="84" y="274"/>
                  <a:pt x="84" y="274"/>
                  <a:pt x="84" y="274"/>
                </a:cubicBezTo>
                <a:cubicBezTo>
                  <a:pt x="84" y="273"/>
                  <a:pt x="83" y="273"/>
                  <a:pt x="83" y="273"/>
                </a:cubicBezTo>
                <a:cubicBezTo>
                  <a:pt x="83" y="272"/>
                  <a:pt x="83" y="272"/>
                  <a:pt x="82" y="271"/>
                </a:cubicBezTo>
                <a:cubicBezTo>
                  <a:pt x="82" y="271"/>
                  <a:pt x="83" y="271"/>
                  <a:pt x="83" y="270"/>
                </a:cubicBezTo>
                <a:cubicBezTo>
                  <a:pt x="83" y="269"/>
                  <a:pt x="84" y="268"/>
                  <a:pt x="84" y="267"/>
                </a:cubicBezTo>
                <a:cubicBezTo>
                  <a:pt x="84" y="267"/>
                  <a:pt x="84" y="267"/>
                  <a:pt x="84" y="266"/>
                </a:cubicBezTo>
                <a:cubicBezTo>
                  <a:pt x="83" y="266"/>
                  <a:pt x="83" y="266"/>
                  <a:pt x="84" y="266"/>
                </a:cubicBezTo>
                <a:cubicBezTo>
                  <a:pt x="84" y="266"/>
                  <a:pt x="84" y="265"/>
                  <a:pt x="84" y="265"/>
                </a:cubicBezTo>
                <a:cubicBezTo>
                  <a:pt x="84" y="264"/>
                  <a:pt x="84" y="264"/>
                  <a:pt x="84" y="263"/>
                </a:cubicBezTo>
                <a:cubicBezTo>
                  <a:pt x="84" y="263"/>
                  <a:pt x="84" y="260"/>
                  <a:pt x="84" y="259"/>
                </a:cubicBezTo>
                <a:cubicBezTo>
                  <a:pt x="84" y="258"/>
                  <a:pt x="84" y="254"/>
                  <a:pt x="84" y="253"/>
                </a:cubicBezTo>
                <a:cubicBezTo>
                  <a:pt x="84" y="252"/>
                  <a:pt x="83" y="250"/>
                  <a:pt x="83" y="249"/>
                </a:cubicBezTo>
                <a:cubicBezTo>
                  <a:pt x="83" y="249"/>
                  <a:pt x="82" y="244"/>
                  <a:pt x="82" y="242"/>
                </a:cubicBezTo>
                <a:cubicBezTo>
                  <a:pt x="81" y="240"/>
                  <a:pt x="81" y="237"/>
                  <a:pt x="81" y="236"/>
                </a:cubicBezTo>
                <a:cubicBezTo>
                  <a:pt x="81" y="236"/>
                  <a:pt x="81" y="234"/>
                  <a:pt x="80" y="233"/>
                </a:cubicBezTo>
                <a:cubicBezTo>
                  <a:pt x="80" y="232"/>
                  <a:pt x="80" y="228"/>
                  <a:pt x="80" y="227"/>
                </a:cubicBezTo>
                <a:cubicBezTo>
                  <a:pt x="80" y="226"/>
                  <a:pt x="79" y="224"/>
                  <a:pt x="79" y="223"/>
                </a:cubicBezTo>
                <a:cubicBezTo>
                  <a:pt x="79" y="222"/>
                  <a:pt x="79" y="219"/>
                  <a:pt x="79" y="218"/>
                </a:cubicBezTo>
                <a:cubicBezTo>
                  <a:pt x="79" y="218"/>
                  <a:pt x="78" y="216"/>
                  <a:pt x="79" y="215"/>
                </a:cubicBezTo>
                <a:cubicBezTo>
                  <a:pt x="79" y="213"/>
                  <a:pt x="79" y="211"/>
                  <a:pt x="79" y="210"/>
                </a:cubicBezTo>
                <a:cubicBezTo>
                  <a:pt x="78" y="208"/>
                  <a:pt x="78" y="205"/>
                  <a:pt x="78" y="205"/>
                </a:cubicBezTo>
                <a:cubicBezTo>
                  <a:pt x="78" y="204"/>
                  <a:pt x="78" y="201"/>
                  <a:pt x="78" y="200"/>
                </a:cubicBezTo>
                <a:cubicBezTo>
                  <a:pt x="78" y="199"/>
                  <a:pt x="78" y="197"/>
                  <a:pt x="78" y="197"/>
                </a:cubicBezTo>
                <a:cubicBezTo>
                  <a:pt x="78" y="196"/>
                  <a:pt x="78" y="194"/>
                  <a:pt x="78" y="193"/>
                </a:cubicBezTo>
                <a:cubicBezTo>
                  <a:pt x="78" y="193"/>
                  <a:pt x="78" y="191"/>
                  <a:pt x="78" y="190"/>
                </a:cubicBezTo>
                <a:cubicBezTo>
                  <a:pt x="78" y="189"/>
                  <a:pt x="78" y="185"/>
                  <a:pt x="79" y="184"/>
                </a:cubicBezTo>
                <a:cubicBezTo>
                  <a:pt x="79" y="182"/>
                  <a:pt x="79" y="180"/>
                  <a:pt x="79" y="178"/>
                </a:cubicBezTo>
                <a:cubicBezTo>
                  <a:pt x="79" y="176"/>
                  <a:pt x="79" y="173"/>
                  <a:pt x="79" y="172"/>
                </a:cubicBezTo>
                <a:cubicBezTo>
                  <a:pt x="79" y="171"/>
                  <a:pt x="79" y="167"/>
                  <a:pt x="78" y="165"/>
                </a:cubicBezTo>
                <a:cubicBezTo>
                  <a:pt x="78" y="164"/>
                  <a:pt x="78" y="161"/>
                  <a:pt x="78" y="160"/>
                </a:cubicBezTo>
                <a:cubicBezTo>
                  <a:pt x="78" y="159"/>
                  <a:pt x="78" y="157"/>
                  <a:pt x="78" y="156"/>
                </a:cubicBezTo>
                <a:cubicBezTo>
                  <a:pt x="78" y="155"/>
                  <a:pt x="78" y="154"/>
                  <a:pt x="79" y="153"/>
                </a:cubicBezTo>
                <a:cubicBezTo>
                  <a:pt x="79" y="152"/>
                  <a:pt x="79" y="149"/>
                  <a:pt x="79" y="148"/>
                </a:cubicBezTo>
                <a:cubicBezTo>
                  <a:pt x="79" y="147"/>
                  <a:pt x="78" y="145"/>
                  <a:pt x="78" y="144"/>
                </a:cubicBezTo>
                <a:cubicBezTo>
                  <a:pt x="78" y="142"/>
                  <a:pt x="77" y="141"/>
                  <a:pt x="77" y="140"/>
                </a:cubicBezTo>
                <a:cubicBezTo>
                  <a:pt x="77" y="139"/>
                  <a:pt x="77" y="137"/>
                  <a:pt x="77" y="137"/>
                </a:cubicBezTo>
                <a:cubicBezTo>
                  <a:pt x="77" y="136"/>
                  <a:pt x="76" y="133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5" y="130"/>
                  <a:pt x="75" y="129"/>
                  <a:pt x="75" y="129"/>
                </a:cubicBezTo>
                <a:cubicBezTo>
                  <a:pt x="75" y="129"/>
                  <a:pt x="75" y="128"/>
                  <a:pt x="75" y="128"/>
                </a:cubicBezTo>
                <a:cubicBezTo>
                  <a:pt x="75" y="128"/>
                  <a:pt x="74" y="127"/>
                  <a:pt x="74" y="126"/>
                </a:cubicBezTo>
                <a:cubicBezTo>
                  <a:pt x="74" y="125"/>
                  <a:pt x="74" y="125"/>
                  <a:pt x="74" y="124"/>
                </a:cubicBezTo>
                <a:cubicBezTo>
                  <a:pt x="73" y="124"/>
                  <a:pt x="73" y="123"/>
                  <a:pt x="73" y="123"/>
                </a:cubicBezTo>
                <a:cubicBezTo>
                  <a:pt x="74" y="122"/>
                  <a:pt x="73" y="122"/>
                  <a:pt x="73" y="121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2" y="119"/>
                  <a:pt x="72" y="119"/>
                  <a:pt x="72" y="118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2" y="118"/>
                  <a:pt x="72" y="117"/>
                  <a:pt x="72" y="117"/>
                </a:cubicBezTo>
                <a:cubicBezTo>
                  <a:pt x="72" y="116"/>
                  <a:pt x="72" y="116"/>
                  <a:pt x="72" y="115"/>
                </a:cubicBezTo>
                <a:cubicBezTo>
                  <a:pt x="72" y="114"/>
                  <a:pt x="72" y="114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3" y="113"/>
                  <a:pt x="73" y="112"/>
                </a:cubicBezTo>
                <a:cubicBezTo>
                  <a:pt x="74" y="112"/>
                  <a:pt x="75" y="111"/>
                  <a:pt x="75" y="110"/>
                </a:cubicBezTo>
                <a:cubicBezTo>
                  <a:pt x="76" y="110"/>
                  <a:pt x="76" y="109"/>
                  <a:pt x="76" y="109"/>
                </a:cubicBezTo>
                <a:cubicBezTo>
                  <a:pt x="77" y="109"/>
                  <a:pt x="77" y="108"/>
                  <a:pt x="77" y="107"/>
                </a:cubicBezTo>
                <a:cubicBezTo>
                  <a:pt x="77" y="107"/>
                  <a:pt x="77" y="106"/>
                  <a:pt x="77" y="105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78" y="103"/>
                  <a:pt x="78" y="102"/>
                  <a:pt x="78" y="102"/>
                </a:cubicBezTo>
                <a:cubicBezTo>
                  <a:pt x="78" y="101"/>
                  <a:pt x="78" y="100"/>
                  <a:pt x="78" y="100"/>
                </a:cubicBezTo>
                <a:cubicBezTo>
                  <a:pt x="78" y="100"/>
                  <a:pt x="78" y="99"/>
                  <a:pt x="77" y="99"/>
                </a:cubicBezTo>
                <a:cubicBezTo>
                  <a:pt x="77" y="98"/>
                  <a:pt x="77" y="98"/>
                  <a:pt x="77" y="98"/>
                </a:cubicBezTo>
                <a:cubicBezTo>
                  <a:pt x="78" y="98"/>
                  <a:pt x="78" y="98"/>
                  <a:pt x="78" y="97"/>
                </a:cubicBezTo>
                <a:cubicBezTo>
                  <a:pt x="79" y="97"/>
                  <a:pt x="79" y="96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1" y="93"/>
                  <a:pt x="81" y="93"/>
                </a:cubicBezTo>
                <a:cubicBezTo>
                  <a:pt x="81" y="93"/>
                  <a:pt x="82" y="92"/>
                  <a:pt x="82" y="92"/>
                </a:cubicBezTo>
                <a:cubicBezTo>
                  <a:pt x="82" y="92"/>
                  <a:pt x="82" y="91"/>
                  <a:pt x="82" y="91"/>
                </a:cubicBezTo>
                <a:cubicBezTo>
                  <a:pt x="82" y="90"/>
                  <a:pt x="83" y="89"/>
                  <a:pt x="83" y="88"/>
                </a:cubicBezTo>
                <a:cubicBezTo>
                  <a:pt x="83" y="88"/>
                  <a:pt x="83" y="86"/>
                  <a:pt x="83" y="85"/>
                </a:cubicBezTo>
                <a:cubicBezTo>
                  <a:pt x="84" y="84"/>
                  <a:pt x="84" y="81"/>
                  <a:pt x="85" y="80"/>
                </a:cubicBezTo>
                <a:cubicBezTo>
                  <a:pt x="85" y="78"/>
                  <a:pt x="85" y="77"/>
                  <a:pt x="85" y="76"/>
                </a:cubicBezTo>
                <a:cubicBezTo>
                  <a:pt x="85" y="74"/>
                  <a:pt x="85" y="71"/>
                  <a:pt x="85" y="70"/>
                </a:cubicBezTo>
                <a:cubicBezTo>
                  <a:pt x="85" y="69"/>
                  <a:pt x="85" y="68"/>
                  <a:pt x="86" y="68"/>
                </a:cubicBezTo>
                <a:cubicBezTo>
                  <a:pt x="86" y="68"/>
                  <a:pt x="86" y="67"/>
                  <a:pt x="85" y="67"/>
                </a:cubicBezTo>
                <a:cubicBezTo>
                  <a:pt x="85" y="66"/>
                  <a:pt x="85" y="65"/>
                  <a:pt x="85" y="65"/>
                </a:cubicBezTo>
                <a:cubicBezTo>
                  <a:pt x="85" y="64"/>
                  <a:pt x="83" y="61"/>
                  <a:pt x="83" y="60"/>
                </a:cubicBezTo>
                <a:cubicBezTo>
                  <a:pt x="83" y="60"/>
                  <a:pt x="82" y="58"/>
                  <a:pt x="82" y="57"/>
                </a:cubicBezTo>
                <a:cubicBezTo>
                  <a:pt x="82" y="57"/>
                  <a:pt x="82" y="57"/>
                  <a:pt x="82" y="57"/>
                </a:cubicBezTo>
                <a:cubicBezTo>
                  <a:pt x="82" y="56"/>
                  <a:pt x="82" y="56"/>
                  <a:pt x="82" y="55"/>
                </a:cubicBezTo>
                <a:cubicBezTo>
                  <a:pt x="82" y="55"/>
                  <a:pt x="81" y="54"/>
                  <a:pt x="81" y="54"/>
                </a:cubicBezTo>
                <a:cubicBezTo>
                  <a:pt x="81" y="53"/>
                  <a:pt x="80" y="53"/>
                  <a:pt x="80" y="52"/>
                </a:cubicBezTo>
                <a:cubicBezTo>
                  <a:pt x="80" y="52"/>
                  <a:pt x="80" y="52"/>
                  <a:pt x="79" y="51"/>
                </a:cubicBezTo>
                <a:cubicBezTo>
                  <a:pt x="79" y="51"/>
                  <a:pt x="79" y="51"/>
                  <a:pt x="79" y="50"/>
                </a:cubicBezTo>
                <a:cubicBezTo>
                  <a:pt x="79" y="50"/>
                  <a:pt x="78" y="49"/>
                  <a:pt x="78" y="49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8"/>
                  <a:pt x="76" y="48"/>
                  <a:pt x="76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5" y="46"/>
                  <a:pt x="74" y="46"/>
                  <a:pt x="74" y="46"/>
                </a:cubicBezTo>
                <a:cubicBezTo>
                  <a:pt x="73" y="46"/>
                  <a:pt x="72" y="45"/>
                  <a:pt x="70" y="44"/>
                </a:cubicBezTo>
                <a:cubicBezTo>
                  <a:pt x="69" y="43"/>
                  <a:pt x="67" y="42"/>
                  <a:pt x="66" y="42"/>
                </a:cubicBezTo>
                <a:cubicBezTo>
                  <a:pt x="65" y="41"/>
                  <a:pt x="63" y="41"/>
                  <a:pt x="63" y="40"/>
                </a:cubicBezTo>
                <a:cubicBezTo>
                  <a:pt x="62" y="40"/>
                  <a:pt x="61" y="39"/>
                  <a:pt x="60" y="39"/>
                </a:cubicBezTo>
                <a:cubicBezTo>
                  <a:pt x="60" y="39"/>
                  <a:pt x="59" y="39"/>
                  <a:pt x="59" y="39"/>
                </a:cubicBezTo>
                <a:cubicBezTo>
                  <a:pt x="58" y="39"/>
                  <a:pt x="58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6" y="37"/>
                  <a:pt x="56" y="37"/>
                </a:cubicBezTo>
                <a:cubicBezTo>
                  <a:pt x="56" y="37"/>
                  <a:pt x="55" y="35"/>
                  <a:pt x="55" y="34"/>
                </a:cubicBezTo>
                <a:cubicBezTo>
                  <a:pt x="55" y="34"/>
                  <a:pt x="54" y="32"/>
                  <a:pt x="54" y="32"/>
                </a:cubicBezTo>
                <a:cubicBezTo>
                  <a:pt x="54" y="32"/>
                  <a:pt x="54" y="32"/>
                  <a:pt x="54" y="31"/>
                </a:cubicBezTo>
                <a:cubicBezTo>
                  <a:pt x="54" y="31"/>
                  <a:pt x="54" y="29"/>
                  <a:pt x="54" y="29"/>
                </a:cubicBezTo>
                <a:cubicBezTo>
                  <a:pt x="54" y="28"/>
                  <a:pt x="54" y="28"/>
                  <a:pt x="54" y="27"/>
                </a:cubicBezTo>
                <a:cubicBezTo>
                  <a:pt x="54" y="27"/>
                  <a:pt x="54" y="25"/>
                  <a:pt x="54" y="25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4"/>
                  <a:pt x="55" y="24"/>
                  <a:pt x="56" y="24"/>
                </a:cubicBezTo>
                <a:cubicBezTo>
                  <a:pt x="56" y="23"/>
                  <a:pt x="56" y="23"/>
                  <a:pt x="57" y="22"/>
                </a:cubicBezTo>
                <a:cubicBezTo>
                  <a:pt x="57" y="22"/>
                  <a:pt x="57" y="21"/>
                  <a:pt x="57" y="20"/>
                </a:cubicBezTo>
                <a:cubicBezTo>
                  <a:pt x="57" y="20"/>
                  <a:pt x="57" y="18"/>
                  <a:pt x="57" y="18"/>
                </a:cubicBezTo>
                <a:cubicBezTo>
                  <a:pt x="57" y="17"/>
                  <a:pt x="57" y="16"/>
                  <a:pt x="57" y="16"/>
                </a:cubicBezTo>
                <a:cubicBezTo>
                  <a:pt x="57" y="15"/>
                  <a:pt x="56" y="15"/>
                  <a:pt x="56" y="15"/>
                </a:cubicBezTo>
                <a:cubicBezTo>
                  <a:pt x="56" y="15"/>
                  <a:pt x="56" y="15"/>
                  <a:pt x="55" y="15"/>
                </a:cubicBezTo>
                <a:cubicBezTo>
                  <a:pt x="55" y="15"/>
                  <a:pt x="55" y="14"/>
                  <a:pt x="55" y="14"/>
                </a:cubicBezTo>
                <a:cubicBezTo>
                  <a:pt x="55" y="13"/>
                  <a:pt x="55" y="13"/>
                  <a:pt x="55" y="10"/>
                </a:cubicBezTo>
                <a:cubicBezTo>
                  <a:pt x="54" y="7"/>
                  <a:pt x="52" y="5"/>
                  <a:pt x="51" y="3"/>
                </a:cubicBezTo>
                <a:cubicBezTo>
                  <a:pt x="49" y="2"/>
                  <a:pt x="46" y="1"/>
                  <a:pt x="45" y="0"/>
                </a:cubicBezTo>
                <a:cubicBezTo>
                  <a:pt x="43" y="0"/>
                  <a:pt x="39" y="1"/>
                  <a:pt x="38" y="2"/>
                </a:cubicBezTo>
                <a:cubicBezTo>
                  <a:pt x="36" y="3"/>
                  <a:pt x="33" y="4"/>
                  <a:pt x="32" y="5"/>
                </a:cubicBezTo>
                <a:cubicBezTo>
                  <a:pt x="30" y="6"/>
                  <a:pt x="30" y="8"/>
                  <a:pt x="29" y="10"/>
                </a:cubicBezTo>
                <a:cubicBezTo>
                  <a:pt x="29" y="13"/>
                  <a:pt x="30" y="16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8"/>
                </a:cubicBezTo>
                <a:cubicBezTo>
                  <a:pt x="29" y="18"/>
                  <a:pt x="29" y="19"/>
                  <a:pt x="29" y="19"/>
                </a:cubicBezTo>
                <a:cubicBezTo>
                  <a:pt x="29" y="20"/>
                  <a:pt x="30" y="21"/>
                  <a:pt x="30" y="21"/>
                </a:cubicBezTo>
                <a:cubicBezTo>
                  <a:pt x="30" y="22"/>
                  <a:pt x="30" y="22"/>
                  <a:pt x="30" y="23"/>
                </a:cubicBezTo>
                <a:cubicBezTo>
                  <a:pt x="30" y="24"/>
                  <a:pt x="31" y="25"/>
                  <a:pt x="31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8"/>
                </a:cubicBezTo>
                <a:cubicBezTo>
                  <a:pt x="33" y="29"/>
                  <a:pt x="34" y="31"/>
                  <a:pt x="34" y="31"/>
                </a:cubicBezTo>
                <a:cubicBezTo>
                  <a:pt x="34" y="31"/>
                  <a:pt x="34" y="32"/>
                  <a:pt x="34" y="32"/>
                </a:cubicBezTo>
                <a:cubicBezTo>
                  <a:pt x="34" y="32"/>
                  <a:pt x="34" y="32"/>
                  <a:pt x="34" y="33"/>
                </a:cubicBezTo>
                <a:cubicBezTo>
                  <a:pt x="34" y="33"/>
                  <a:pt x="34" y="33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5"/>
                  <a:pt x="34" y="35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7"/>
                  <a:pt x="32" y="38"/>
                  <a:pt x="32" y="38"/>
                </a:cubicBezTo>
                <a:cubicBezTo>
                  <a:pt x="32" y="39"/>
                  <a:pt x="32" y="39"/>
                  <a:pt x="32" y="39"/>
                </a:cubicBezTo>
                <a:cubicBezTo>
                  <a:pt x="31" y="39"/>
                  <a:pt x="31" y="39"/>
                  <a:pt x="30" y="39"/>
                </a:cubicBezTo>
                <a:cubicBezTo>
                  <a:pt x="30" y="39"/>
                  <a:pt x="29" y="40"/>
                  <a:pt x="29" y="40"/>
                </a:cubicBezTo>
                <a:cubicBezTo>
                  <a:pt x="28" y="40"/>
                  <a:pt x="28" y="40"/>
                  <a:pt x="28" y="41"/>
                </a:cubicBezTo>
                <a:cubicBezTo>
                  <a:pt x="27" y="41"/>
                  <a:pt x="26" y="42"/>
                  <a:pt x="26" y="42"/>
                </a:cubicBezTo>
                <a:cubicBezTo>
                  <a:pt x="26" y="42"/>
                  <a:pt x="25" y="42"/>
                  <a:pt x="25" y="43"/>
                </a:cubicBezTo>
                <a:cubicBezTo>
                  <a:pt x="25" y="43"/>
                  <a:pt x="24" y="43"/>
                  <a:pt x="24" y="43"/>
                </a:cubicBezTo>
                <a:cubicBezTo>
                  <a:pt x="23" y="43"/>
                  <a:pt x="23" y="44"/>
                  <a:pt x="22" y="44"/>
                </a:cubicBezTo>
                <a:cubicBezTo>
                  <a:pt x="22" y="44"/>
                  <a:pt x="21" y="45"/>
                  <a:pt x="21" y="45"/>
                </a:cubicBezTo>
                <a:cubicBezTo>
                  <a:pt x="21" y="45"/>
                  <a:pt x="20" y="45"/>
                  <a:pt x="19" y="46"/>
                </a:cubicBezTo>
                <a:cubicBezTo>
                  <a:pt x="19" y="46"/>
                  <a:pt x="18" y="47"/>
                  <a:pt x="18" y="47"/>
                </a:cubicBezTo>
                <a:cubicBezTo>
                  <a:pt x="18" y="47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9"/>
                  <a:pt x="16" y="49"/>
                </a:cubicBezTo>
                <a:cubicBezTo>
                  <a:pt x="16" y="49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4" y="51"/>
                  <a:pt x="14" y="51"/>
                </a:cubicBezTo>
                <a:cubicBezTo>
                  <a:pt x="14" y="51"/>
                  <a:pt x="14" y="51"/>
                  <a:pt x="13" y="51"/>
                </a:cubicBezTo>
                <a:cubicBezTo>
                  <a:pt x="13" y="52"/>
                  <a:pt x="13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1" y="54"/>
                </a:cubicBezTo>
                <a:cubicBezTo>
                  <a:pt x="11" y="54"/>
                  <a:pt x="11" y="55"/>
                  <a:pt x="11" y="55"/>
                </a:cubicBezTo>
                <a:cubicBezTo>
                  <a:pt x="11" y="55"/>
                  <a:pt x="11" y="55"/>
                  <a:pt x="10" y="56"/>
                </a:cubicBezTo>
                <a:cubicBezTo>
                  <a:pt x="10" y="56"/>
                  <a:pt x="9" y="58"/>
                  <a:pt x="9" y="5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8" y="60"/>
                  <a:pt x="8" y="61"/>
                </a:cubicBezTo>
                <a:cubicBezTo>
                  <a:pt x="8" y="61"/>
                  <a:pt x="7" y="63"/>
                  <a:pt x="7" y="63"/>
                </a:cubicBezTo>
                <a:cubicBezTo>
                  <a:pt x="7" y="64"/>
                  <a:pt x="7" y="64"/>
                  <a:pt x="7" y="65"/>
                </a:cubicBezTo>
                <a:cubicBezTo>
                  <a:pt x="7" y="65"/>
                  <a:pt x="7" y="66"/>
                  <a:pt x="7" y="66"/>
                </a:cubicBezTo>
                <a:cubicBezTo>
                  <a:pt x="7" y="67"/>
                  <a:pt x="7" y="70"/>
                  <a:pt x="6" y="70"/>
                </a:cubicBezTo>
                <a:cubicBezTo>
                  <a:pt x="6" y="71"/>
                  <a:pt x="6" y="74"/>
                  <a:pt x="6" y="75"/>
                </a:cubicBezTo>
                <a:cubicBezTo>
                  <a:pt x="6" y="75"/>
                  <a:pt x="6" y="78"/>
                  <a:pt x="6" y="78"/>
                </a:cubicBezTo>
                <a:cubicBezTo>
                  <a:pt x="6" y="79"/>
                  <a:pt x="6" y="80"/>
                  <a:pt x="6" y="81"/>
                </a:cubicBezTo>
                <a:cubicBezTo>
                  <a:pt x="6" y="82"/>
                  <a:pt x="6" y="84"/>
                  <a:pt x="6" y="85"/>
                </a:cubicBezTo>
                <a:cubicBezTo>
                  <a:pt x="6" y="86"/>
                  <a:pt x="7" y="90"/>
                  <a:pt x="7" y="90"/>
                </a:cubicBezTo>
                <a:cubicBezTo>
                  <a:pt x="7" y="91"/>
                  <a:pt x="7" y="93"/>
                  <a:pt x="7" y="94"/>
                </a:cubicBezTo>
                <a:cubicBezTo>
                  <a:pt x="7" y="95"/>
                  <a:pt x="7" y="95"/>
                  <a:pt x="7" y="96"/>
                </a:cubicBezTo>
                <a:cubicBezTo>
                  <a:pt x="7" y="96"/>
                  <a:pt x="7" y="96"/>
                  <a:pt x="8" y="96"/>
                </a:cubicBezTo>
                <a:cubicBezTo>
                  <a:pt x="8" y="97"/>
                  <a:pt x="8" y="97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9"/>
                  <a:pt x="9" y="99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1" y="100"/>
                </a:cubicBezTo>
                <a:cubicBezTo>
                  <a:pt x="11" y="100"/>
                  <a:pt x="11" y="101"/>
                  <a:pt x="11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101"/>
                  <a:pt x="13" y="101"/>
                  <a:pt x="14" y="101"/>
                </a:cubicBezTo>
                <a:cubicBezTo>
                  <a:pt x="14" y="101"/>
                  <a:pt x="16" y="101"/>
                  <a:pt x="16" y="101"/>
                </a:cubicBezTo>
                <a:cubicBezTo>
                  <a:pt x="17" y="101"/>
                  <a:pt x="18" y="101"/>
                  <a:pt x="19" y="101"/>
                </a:cubicBezTo>
                <a:cubicBezTo>
                  <a:pt x="19" y="101"/>
                  <a:pt x="19" y="101"/>
                  <a:pt x="19" y="102"/>
                </a:cubicBezTo>
                <a:cubicBezTo>
                  <a:pt x="19" y="102"/>
                  <a:pt x="19" y="104"/>
                  <a:pt x="19" y="105"/>
                </a:cubicBezTo>
                <a:cubicBezTo>
                  <a:pt x="19" y="105"/>
                  <a:pt x="19" y="107"/>
                  <a:pt x="19" y="108"/>
                </a:cubicBezTo>
                <a:cubicBezTo>
                  <a:pt x="19" y="109"/>
                  <a:pt x="19" y="111"/>
                  <a:pt x="19" y="111"/>
                </a:cubicBezTo>
                <a:cubicBezTo>
                  <a:pt x="19" y="111"/>
                  <a:pt x="19" y="112"/>
                  <a:pt x="19" y="112"/>
                </a:cubicBezTo>
                <a:cubicBezTo>
                  <a:pt x="19" y="112"/>
                  <a:pt x="20" y="112"/>
                  <a:pt x="20" y="112"/>
                </a:cubicBezTo>
                <a:cubicBezTo>
                  <a:pt x="20" y="113"/>
                  <a:pt x="20" y="113"/>
                  <a:pt x="20" y="113"/>
                </a:cubicBezTo>
                <a:cubicBezTo>
                  <a:pt x="20" y="113"/>
                  <a:pt x="20" y="113"/>
                  <a:pt x="20" y="113"/>
                </a:cubicBezTo>
                <a:cubicBezTo>
                  <a:pt x="20" y="113"/>
                  <a:pt x="20" y="113"/>
                  <a:pt x="20" y="114"/>
                </a:cubicBezTo>
                <a:cubicBezTo>
                  <a:pt x="20" y="114"/>
                  <a:pt x="19" y="115"/>
                  <a:pt x="19" y="115"/>
                </a:cubicBezTo>
                <a:cubicBezTo>
                  <a:pt x="19" y="116"/>
                  <a:pt x="19" y="116"/>
                  <a:pt x="19" y="117"/>
                </a:cubicBezTo>
                <a:cubicBezTo>
                  <a:pt x="19" y="117"/>
                  <a:pt x="19" y="118"/>
                  <a:pt x="19" y="119"/>
                </a:cubicBezTo>
                <a:cubicBezTo>
                  <a:pt x="19" y="119"/>
                  <a:pt x="19" y="119"/>
                  <a:pt x="19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120"/>
                  <a:pt x="19" y="120"/>
                  <a:pt x="19" y="121"/>
                </a:cubicBezTo>
                <a:cubicBezTo>
                  <a:pt x="19" y="122"/>
                  <a:pt x="19" y="123"/>
                  <a:pt x="19" y="123"/>
                </a:cubicBezTo>
                <a:cubicBezTo>
                  <a:pt x="19" y="123"/>
                  <a:pt x="19" y="124"/>
                  <a:pt x="19" y="124"/>
                </a:cubicBezTo>
                <a:cubicBezTo>
                  <a:pt x="18" y="125"/>
                  <a:pt x="18" y="125"/>
                  <a:pt x="18" y="125"/>
                </a:cubicBezTo>
                <a:cubicBezTo>
                  <a:pt x="18" y="125"/>
                  <a:pt x="18" y="127"/>
                  <a:pt x="18" y="127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8" y="129"/>
                  <a:pt x="18" y="129"/>
                  <a:pt x="18" y="130"/>
                </a:cubicBezTo>
                <a:cubicBezTo>
                  <a:pt x="17" y="130"/>
                  <a:pt x="17" y="132"/>
                  <a:pt x="17" y="132"/>
                </a:cubicBezTo>
                <a:cubicBezTo>
                  <a:pt x="17" y="132"/>
                  <a:pt x="16" y="134"/>
                  <a:pt x="16" y="134"/>
                </a:cubicBezTo>
                <a:cubicBezTo>
                  <a:pt x="16" y="135"/>
                  <a:pt x="16" y="135"/>
                  <a:pt x="16" y="136"/>
                </a:cubicBezTo>
                <a:cubicBezTo>
                  <a:pt x="16" y="137"/>
                  <a:pt x="16" y="140"/>
                  <a:pt x="16" y="140"/>
                </a:cubicBezTo>
                <a:cubicBezTo>
                  <a:pt x="16" y="141"/>
                  <a:pt x="16" y="142"/>
                  <a:pt x="16" y="143"/>
                </a:cubicBezTo>
                <a:cubicBezTo>
                  <a:pt x="15" y="144"/>
                  <a:pt x="15" y="146"/>
                  <a:pt x="15" y="147"/>
                </a:cubicBezTo>
                <a:cubicBezTo>
                  <a:pt x="15" y="148"/>
                  <a:pt x="15" y="149"/>
                  <a:pt x="15" y="150"/>
                </a:cubicBezTo>
                <a:cubicBezTo>
                  <a:pt x="15" y="151"/>
                  <a:pt x="15" y="153"/>
                  <a:pt x="15" y="154"/>
                </a:cubicBezTo>
                <a:cubicBezTo>
                  <a:pt x="15" y="155"/>
                  <a:pt x="16" y="156"/>
                  <a:pt x="16" y="157"/>
                </a:cubicBezTo>
                <a:cubicBezTo>
                  <a:pt x="16" y="158"/>
                  <a:pt x="16" y="162"/>
                  <a:pt x="16" y="163"/>
                </a:cubicBezTo>
                <a:cubicBezTo>
                  <a:pt x="16" y="164"/>
                  <a:pt x="16" y="168"/>
                  <a:pt x="16" y="169"/>
                </a:cubicBezTo>
                <a:cubicBezTo>
                  <a:pt x="16" y="170"/>
                  <a:pt x="16" y="172"/>
                  <a:pt x="16" y="174"/>
                </a:cubicBezTo>
                <a:cubicBezTo>
                  <a:pt x="17" y="175"/>
                  <a:pt x="17" y="179"/>
                  <a:pt x="17" y="180"/>
                </a:cubicBezTo>
                <a:cubicBezTo>
                  <a:pt x="17" y="181"/>
                  <a:pt x="17" y="185"/>
                  <a:pt x="18" y="187"/>
                </a:cubicBezTo>
                <a:cubicBezTo>
                  <a:pt x="18" y="188"/>
                  <a:pt x="18" y="190"/>
                  <a:pt x="18" y="191"/>
                </a:cubicBezTo>
                <a:cubicBezTo>
                  <a:pt x="18" y="192"/>
                  <a:pt x="18" y="195"/>
                  <a:pt x="19" y="196"/>
                </a:cubicBezTo>
                <a:cubicBezTo>
                  <a:pt x="19" y="196"/>
                  <a:pt x="19" y="199"/>
                  <a:pt x="19" y="201"/>
                </a:cubicBezTo>
                <a:cubicBezTo>
                  <a:pt x="19" y="203"/>
                  <a:pt x="19" y="206"/>
                  <a:pt x="19" y="207"/>
                </a:cubicBezTo>
                <a:cubicBezTo>
                  <a:pt x="19" y="208"/>
                  <a:pt x="19" y="208"/>
                  <a:pt x="19" y="210"/>
                </a:cubicBezTo>
                <a:cubicBezTo>
                  <a:pt x="19" y="211"/>
                  <a:pt x="19" y="215"/>
                  <a:pt x="19" y="216"/>
                </a:cubicBezTo>
                <a:cubicBezTo>
                  <a:pt x="19" y="217"/>
                  <a:pt x="19" y="223"/>
                  <a:pt x="19" y="224"/>
                </a:cubicBezTo>
                <a:cubicBezTo>
                  <a:pt x="19" y="225"/>
                  <a:pt x="19" y="229"/>
                  <a:pt x="19" y="230"/>
                </a:cubicBezTo>
                <a:cubicBezTo>
                  <a:pt x="19" y="231"/>
                  <a:pt x="18" y="235"/>
                  <a:pt x="18" y="236"/>
                </a:cubicBezTo>
                <a:cubicBezTo>
                  <a:pt x="18" y="236"/>
                  <a:pt x="18" y="237"/>
                  <a:pt x="18" y="238"/>
                </a:cubicBezTo>
                <a:cubicBezTo>
                  <a:pt x="18" y="239"/>
                  <a:pt x="18" y="244"/>
                  <a:pt x="18" y="245"/>
                </a:cubicBezTo>
                <a:cubicBezTo>
                  <a:pt x="18" y="247"/>
                  <a:pt x="18" y="250"/>
                  <a:pt x="18" y="252"/>
                </a:cubicBezTo>
                <a:cubicBezTo>
                  <a:pt x="18" y="253"/>
                  <a:pt x="18" y="257"/>
                  <a:pt x="18" y="258"/>
                </a:cubicBezTo>
                <a:cubicBezTo>
                  <a:pt x="18" y="259"/>
                  <a:pt x="18" y="258"/>
                  <a:pt x="18" y="259"/>
                </a:cubicBezTo>
                <a:cubicBezTo>
                  <a:pt x="17" y="259"/>
                  <a:pt x="16" y="260"/>
                  <a:pt x="15" y="261"/>
                </a:cubicBezTo>
                <a:cubicBezTo>
                  <a:pt x="15" y="262"/>
                  <a:pt x="15" y="263"/>
                  <a:pt x="15" y="264"/>
                </a:cubicBezTo>
                <a:cubicBezTo>
                  <a:pt x="15" y="264"/>
                  <a:pt x="15" y="265"/>
                  <a:pt x="15" y="265"/>
                </a:cubicBezTo>
                <a:cubicBezTo>
                  <a:pt x="14" y="265"/>
                  <a:pt x="14" y="265"/>
                  <a:pt x="15" y="266"/>
                </a:cubicBezTo>
                <a:cubicBezTo>
                  <a:pt x="15" y="267"/>
                  <a:pt x="15" y="268"/>
                  <a:pt x="15" y="268"/>
                </a:cubicBezTo>
                <a:cubicBezTo>
                  <a:pt x="15" y="269"/>
                  <a:pt x="15" y="269"/>
                  <a:pt x="15" y="270"/>
                </a:cubicBezTo>
                <a:cubicBezTo>
                  <a:pt x="15" y="270"/>
                  <a:pt x="15" y="270"/>
                  <a:pt x="15" y="270"/>
                </a:cubicBezTo>
                <a:cubicBezTo>
                  <a:pt x="15" y="270"/>
                  <a:pt x="15" y="270"/>
                  <a:pt x="15" y="271"/>
                </a:cubicBezTo>
                <a:cubicBezTo>
                  <a:pt x="14" y="271"/>
                  <a:pt x="14" y="271"/>
                  <a:pt x="14" y="271"/>
                </a:cubicBezTo>
                <a:cubicBezTo>
                  <a:pt x="14" y="272"/>
                  <a:pt x="14" y="272"/>
                  <a:pt x="14" y="272"/>
                </a:cubicBezTo>
                <a:cubicBezTo>
                  <a:pt x="14" y="272"/>
                  <a:pt x="13" y="273"/>
                  <a:pt x="13" y="273"/>
                </a:cubicBezTo>
                <a:cubicBezTo>
                  <a:pt x="13" y="273"/>
                  <a:pt x="12" y="274"/>
                  <a:pt x="12" y="274"/>
                </a:cubicBezTo>
                <a:cubicBezTo>
                  <a:pt x="12" y="274"/>
                  <a:pt x="11" y="275"/>
                  <a:pt x="11" y="275"/>
                </a:cubicBezTo>
                <a:cubicBezTo>
                  <a:pt x="10" y="275"/>
                  <a:pt x="10" y="275"/>
                  <a:pt x="9" y="275"/>
                </a:cubicBezTo>
                <a:cubicBezTo>
                  <a:pt x="9" y="275"/>
                  <a:pt x="8" y="275"/>
                  <a:pt x="8" y="276"/>
                </a:cubicBezTo>
                <a:cubicBezTo>
                  <a:pt x="7" y="276"/>
                  <a:pt x="7" y="276"/>
                  <a:pt x="6" y="276"/>
                </a:cubicBezTo>
                <a:cubicBezTo>
                  <a:pt x="5" y="276"/>
                  <a:pt x="5" y="277"/>
                  <a:pt x="4" y="277"/>
                </a:cubicBezTo>
                <a:cubicBezTo>
                  <a:pt x="3" y="278"/>
                  <a:pt x="2" y="279"/>
                  <a:pt x="2" y="279"/>
                </a:cubicBezTo>
                <a:cubicBezTo>
                  <a:pt x="1" y="280"/>
                  <a:pt x="1" y="281"/>
                  <a:pt x="1" y="281"/>
                </a:cubicBezTo>
                <a:cubicBezTo>
                  <a:pt x="2" y="281"/>
                  <a:pt x="1" y="281"/>
                  <a:pt x="1" y="281"/>
                </a:cubicBezTo>
                <a:cubicBezTo>
                  <a:pt x="1" y="281"/>
                  <a:pt x="1" y="281"/>
                  <a:pt x="1" y="281"/>
                </a:cubicBezTo>
                <a:cubicBezTo>
                  <a:pt x="1" y="281"/>
                  <a:pt x="1" y="281"/>
                  <a:pt x="1" y="281"/>
                </a:cubicBezTo>
                <a:cubicBezTo>
                  <a:pt x="1" y="281"/>
                  <a:pt x="0" y="281"/>
                  <a:pt x="0" y="282"/>
                </a:cubicBezTo>
                <a:cubicBezTo>
                  <a:pt x="0" y="282"/>
                  <a:pt x="0" y="282"/>
                  <a:pt x="0" y="283"/>
                </a:cubicBezTo>
                <a:cubicBezTo>
                  <a:pt x="1" y="283"/>
                  <a:pt x="1" y="283"/>
                  <a:pt x="2" y="283"/>
                </a:cubicBezTo>
                <a:cubicBezTo>
                  <a:pt x="3" y="283"/>
                  <a:pt x="5" y="283"/>
                  <a:pt x="7" y="284"/>
                </a:cubicBezTo>
                <a:cubicBezTo>
                  <a:pt x="10" y="284"/>
                  <a:pt x="13" y="284"/>
                  <a:pt x="15" y="284"/>
                </a:cubicBezTo>
                <a:cubicBezTo>
                  <a:pt x="16" y="284"/>
                  <a:pt x="20" y="284"/>
                  <a:pt x="21" y="283"/>
                </a:cubicBezTo>
                <a:cubicBezTo>
                  <a:pt x="22" y="283"/>
                  <a:pt x="23" y="282"/>
                  <a:pt x="23" y="282"/>
                </a:cubicBezTo>
                <a:cubicBezTo>
                  <a:pt x="24" y="281"/>
                  <a:pt x="25" y="280"/>
                  <a:pt x="25" y="280"/>
                </a:cubicBezTo>
                <a:cubicBezTo>
                  <a:pt x="25" y="279"/>
                  <a:pt x="25" y="279"/>
                  <a:pt x="25" y="279"/>
                </a:cubicBezTo>
                <a:cubicBezTo>
                  <a:pt x="26" y="279"/>
                  <a:pt x="28" y="280"/>
                  <a:pt x="28" y="280"/>
                </a:cubicBezTo>
                <a:cubicBezTo>
                  <a:pt x="28" y="280"/>
                  <a:pt x="29" y="281"/>
                  <a:pt x="30" y="280"/>
                </a:cubicBezTo>
                <a:cubicBezTo>
                  <a:pt x="31" y="280"/>
                  <a:pt x="32" y="280"/>
                  <a:pt x="33" y="280"/>
                </a:cubicBezTo>
                <a:cubicBezTo>
                  <a:pt x="34" y="279"/>
                  <a:pt x="35" y="279"/>
                  <a:pt x="36" y="279"/>
                </a:cubicBezTo>
                <a:cubicBezTo>
                  <a:pt x="36" y="278"/>
                  <a:pt x="37" y="278"/>
                  <a:pt x="38" y="277"/>
                </a:cubicBezTo>
                <a:cubicBezTo>
                  <a:pt x="38" y="277"/>
                  <a:pt x="38" y="277"/>
                  <a:pt x="38" y="276"/>
                </a:cubicBezTo>
                <a:cubicBezTo>
                  <a:pt x="38" y="276"/>
                  <a:pt x="37" y="273"/>
                  <a:pt x="37" y="273"/>
                </a:cubicBezTo>
                <a:cubicBezTo>
                  <a:pt x="37" y="272"/>
                  <a:pt x="37" y="272"/>
                  <a:pt x="37" y="272"/>
                </a:cubicBezTo>
                <a:cubicBezTo>
                  <a:pt x="36" y="272"/>
                  <a:pt x="37" y="272"/>
                  <a:pt x="37" y="271"/>
                </a:cubicBezTo>
                <a:cubicBezTo>
                  <a:pt x="37" y="271"/>
                  <a:pt x="37" y="271"/>
                  <a:pt x="37" y="270"/>
                </a:cubicBezTo>
                <a:cubicBezTo>
                  <a:pt x="37" y="270"/>
                  <a:pt x="37" y="269"/>
                  <a:pt x="37" y="268"/>
                </a:cubicBezTo>
                <a:cubicBezTo>
                  <a:pt x="37" y="268"/>
                  <a:pt x="37" y="268"/>
                  <a:pt x="36" y="268"/>
                </a:cubicBezTo>
                <a:cubicBezTo>
                  <a:pt x="36" y="268"/>
                  <a:pt x="36" y="267"/>
                  <a:pt x="36" y="266"/>
                </a:cubicBezTo>
                <a:cubicBezTo>
                  <a:pt x="36" y="266"/>
                  <a:pt x="36" y="265"/>
                  <a:pt x="36" y="265"/>
                </a:cubicBezTo>
                <a:cubicBezTo>
                  <a:pt x="36" y="264"/>
                  <a:pt x="36" y="264"/>
                  <a:pt x="37" y="263"/>
                </a:cubicBezTo>
                <a:cubicBezTo>
                  <a:pt x="37" y="262"/>
                  <a:pt x="38" y="260"/>
                  <a:pt x="38" y="259"/>
                </a:cubicBezTo>
                <a:cubicBezTo>
                  <a:pt x="38" y="258"/>
                  <a:pt x="38" y="258"/>
                  <a:pt x="38" y="257"/>
                </a:cubicBezTo>
                <a:cubicBezTo>
                  <a:pt x="39" y="257"/>
                  <a:pt x="39" y="256"/>
                  <a:pt x="39" y="254"/>
                </a:cubicBezTo>
                <a:cubicBezTo>
                  <a:pt x="40" y="253"/>
                  <a:pt x="40" y="250"/>
                  <a:pt x="40" y="249"/>
                </a:cubicBezTo>
                <a:cubicBezTo>
                  <a:pt x="40" y="247"/>
                  <a:pt x="40" y="245"/>
                  <a:pt x="40" y="243"/>
                </a:cubicBezTo>
                <a:cubicBezTo>
                  <a:pt x="40" y="242"/>
                  <a:pt x="40" y="239"/>
                  <a:pt x="40" y="238"/>
                </a:cubicBezTo>
                <a:cubicBezTo>
                  <a:pt x="40" y="237"/>
                  <a:pt x="40" y="233"/>
                  <a:pt x="40" y="232"/>
                </a:cubicBezTo>
                <a:cubicBezTo>
                  <a:pt x="40" y="230"/>
                  <a:pt x="40" y="227"/>
                  <a:pt x="40" y="226"/>
                </a:cubicBezTo>
                <a:cubicBezTo>
                  <a:pt x="40" y="224"/>
                  <a:pt x="41" y="221"/>
                  <a:pt x="41" y="219"/>
                </a:cubicBezTo>
                <a:cubicBezTo>
                  <a:pt x="41" y="217"/>
                  <a:pt x="41" y="212"/>
                  <a:pt x="42" y="210"/>
                </a:cubicBezTo>
                <a:cubicBezTo>
                  <a:pt x="42" y="209"/>
                  <a:pt x="42" y="202"/>
                  <a:pt x="42" y="200"/>
                </a:cubicBezTo>
                <a:cubicBezTo>
                  <a:pt x="43" y="198"/>
                  <a:pt x="43" y="196"/>
                  <a:pt x="43" y="195"/>
                </a:cubicBezTo>
                <a:cubicBezTo>
                  <a:pt x="43" y="194"/>
                  <a:pt x="43" y="192"/>
                  <a:pt x="44" y="191"/>
                </a:cubicBezTo>
                <a:cubicBezTo>
                  <a:pt x="44" y="190"/>
                  <a:pt x="44" y="187"/>
                  <a:pt x="44" y="186"/>
                </a:cubicBezTo>
                <a:cubicBezTo>
                  <a:pt x="44" y="186"/>
                  <a:pt x="44" y="185"/>
                  <a:pt x="45" y="183"/>
                </a:cubicBezTo>
                <a:cubicBezTo>
                  <a:pt x="45" y="182"/>
                  <a:pt x="45" y="178"/>
                  <a:pt x="45" y="177"/>
                </a:cubicBezTo>
                <a:cubicBezTo>
                  <a:pt x="45" y="176"/>
                  <a:pt x="45" y="175"/>
                  <a:pt x="45" y="174"/>
                </a:cubicBezTo>
                <a:cubicBezTo>
                  <a:pt x="45" y="174"/>
                  <a:pt x="45" y="174"/>
                  <a:pt x="46" y="172"/>
                </a:cubicBezTo>
                <a:cubicBezTo>
                  <a:pt x="46" y="171"/>
                  <a:pt x="46" y="169"/>
                  <a:pt x="46" y="169"/>
                </a:cubicBezTo>
                <a:cubicBezTo>
                  <a:pt x="47" y="168"/>
                  <a:pt x="47" y="168"/>
                  <a:pt x="47" y="169"/>
                </a:cubicBezTo>
                <a:cubicBezTo>
                  <a:pt x="47" y="169"/>
                  <a:pt x="47" y="169"/>
                  <a:pt x="48" y="170"/>
                </a:cubicBezTo>
                <a:cubicBezTo>
                  <a:pt x="48" y="170"/>
                  <a:pt x="48" y="171"/>
                  <a:pt x="48" y="172"/>
                </a:cubicBezTo>
                <a:cubicBezTo>
                  <a:pt x="48" y="173"/>
                  <a:pt x="49" y="173"/>
                  <a:pt x="49" y="175"/>
                </a:cubicBezTo>
                <a:cubicBezTo>
                  <a:pt x="50" y="176"/>
                  <a:pt x="50" y="178"/>
                  <a:pt x="50" y="178"/>
                </a:cubicBezTo>
                <a:cubicBezTo>
                  <a:pt x="50" y="179"/>
                  <a:pt x="51" y="180"/>
                  <a:pt x="51" y="180"/>
                </a:cubicBezTo>
                <a:cubicBezTo>
                  <a:pt x="51" y="181"/>
                  <a:pt x="51" y="184"/>
                  <a:pt x="52" y="185"/>
                </a:cubicBezTo>
                <a:cubicBezTo>
                  <a:pt x="52" y="186"/>
                  <a:pt x="52" y="189"/>
                  <a:pt x="53" y="191"/>
                </a:cubicBezTo>
                <a:cubicBezTo>
                  <a:pt x="53" y="192"/>
                  <a:pt x="54" y="198"/>
                  <a:pt x="54" y="199"/>
                </a:cubicBezTo>
                <a:cubicBezTo>
                  <a:pt x="54" y="200"/>
                  <a:pt x="54" y="202"/>
                  <a:pt x="54" y="204"/>
                </a:cubicBezTo>
                <a:cubicBezTo>
                  <a:pt x="55" y="205"/>
                  <a:pt x="55" y="209"/>
                  <a:pt x="55" y="210"/>
                </a:cubicBezTo>
                <a:cubicBezTo>
                  <a:pt x="55" y="210"/>
                  <a:pt x="55" y="216"/>
                  <a:pt x="55" y="218"/>
                </a:cubicBezTo>
                <a:cubicBezTo>
                  <a:pt x="56" y="220"/>
                  <a:pt x="56" y="221"/>
                  <a:pt x="56" y="222"/>
                </a:cubicBezTo>
                <a:cubicBezTo>
                  <a:pt x="56" y="223"/>
                  <a:pt x="56" y="225"/>
                  <a:pt x="56" y="226"/>
                </a:cubicBezTo>
                <a:cubicBezTo>
                  <a:pt x="56" y="227"/>
                  <a:pt x="57" y="231"/>
                  <a:pt x="57" y="231"/>
                </a:cubicBezTo>
                <a:cubicBezTo>
                  <a:pt x="57" y="232"/>
                  <a:pt x="57" y="238"/>
                  <a:pt x="58" y="239"/>
                </a:cubicBezTo>
                <a:cubicBezTo>
                  <a:pt x="58" y="240"/>
                  <a:pt x="58" y="246"/>
                  <a:pt x="58" y="246"/>
                </a:cubicBezTo>
                <a:cubicBezTo>
                  <a:pt x="59" y="247"/>
                  <a:pt x="59" y="249"/>
                  <a:pt x="59" y="250"/>
                </a:cubicBezTo>
                <a:cubicBezTo>
                  <a:pt x="59" y="251"/>
                  <a:pt x="59" y="251"/>
                  <a:pt x="59" y="252"/>
                </a:cubicBezTo>
                <a:cubicBezTo>
                  <a:pt x="59" y="254"/>
                  <a:pt x="59" y="255"/>
                  <a:pt x="59" y="256"/>
                </a:cubicBezTo>
                <a:cubicBezTo>
                  <a:pt x="59" y="257"/>
                  <a:pt x="60" y="259"/>
                  <a:pt x="60" y="260"/>
                </a:cubicBezTo>
                <a:cubicBezTo>
                  <a:pt x="61" y="260"/>
                  <a:pt x="61" y="262"/>
                  <a:pt x="62" y="262"/>
                </a:cubicBezTo>
                <a:cubicBezTo>
                  <a:pt x="62" y="263"/>
                  <a:pt x="62" y="264"/>
                  <a:pt x="62" y="265"/>
                </a:cubicBezTo>
                <a:cubicBezTo>
                  <a:pt x="63" y="265"/>
                  <a:pt x="63" y="267"/>
                  <a:pt x="64" y="267"/>
                </a:cubicBezTo>
                <a:cubicBezTo>
                  <a:pt x="64" y="267"/>
                  <a:pt x="64" y="268"/>
                  <a:pt x="64" y="268"/>
                </a:cubicBezTo>
                <a:cubicBezTo>
                  <a:pt x="64" y="268"/>
                  <a:pt x="64" y="268"/>
                  <a:pt x="64" y="268"/>
                </a:cubicBezTo>
                <a:cubicBezTo>
                  <a:pt x="64" y="269"/>
                  <a:pt x="65" y="270"/>
                  <a:pt x="65" y="271"/>
                </a:cubicBezTo>
                <a:cubicBezTo>
                  <a:pt x="65" y="272"/>
                  <a:pt x="66" y="272"/>
                  <a:pt x="66" y="272"/>
                </a:cubicBezTo>
                <a:cubicBezTo>
                  <a:pt x="66" y="272"/>
                  <a:pt x="66" y="272"/>
                  <a:pt x="66" y="273"/>
                </a:cubicBezTo>
                <a:cubicBezTo>
                  <a:pt x="66" y="273"/>
                  <a:pt x="66" y="274"/>
                  <a:pt x="66" y="275"/>
                </a:cubicBezTo>
                <a:cubicBezTo>
                  <a:pt x="66" y="275"/>
                  <a:pt x="66" y="277"/>
                  <a:pt x="66" y="277"/>
                </a:cubicBezTo>
                <a:cubicBezTo>
                  <a:pt x="66" y="278"/>
                  <a:pt x="66" y="278"/>
                  <a:pt x="67" y="278"/>
                </a:cubicBezTo>
                <a:cubicBezTo>
                  <a:pt x="67" y="279"/>
                  <a:pt x="67" y="279"/>
                  <a:pt x="67" y="279"/>
                </a:cubicBezTo>
                <a:cubicBezTo>
                  <a:pt x="68" y="279"/>
                  <a:pt x="69" y="280"/>
                  <a:pt x="69" y="280"/>
                </a:cubicBezTo>
                <a:cubicBezTo>
                  <a:pt x="70" y="280"/>
                  <a:pt x="70" y="280"/>
                  <a:pt x="70" y="280"/>
                </a:cubicBezTo>
                <a:cubicBezTo>
                  <a:pt x="71" y="280"/>
                  <a:pt x="71" y="280"/>
                  <a:pt x="71" y="281"/>
                </a:cubicBezTo>
                <a:cubicBezTo>
                  <a:pt x="70" y="281"/>
                  <a:pt x="70" y="281"/>
                  <a:pt x="70" y="282"/>
                </a:cubicBezTo>
                <a:cubicBezTo>
                  <a:pt x="70" y="283"/>
                  <a:pt x="71" y="283"/>
                  <a:pt x="71" y="284"/>
                </a:cubicBezTo>
                <a:cubicBezTo>
                  <a:pt x="72" y="284"/>
                  <a:pt x="72" y="284"/>
                  <a:pt x="72" y="284"/>
                </a:cubicBezTo>
                <a:cubicBezTo>
                  <a:pt x="73" y="284"/>
                  <a:pt x="75" y="284"/>
                  <a:pt x="76" y="284"/>
                </a:cubicBezTo>
                <a:cubicBezTo>
                  <a:pt x="77" y="284"/>
                  <a:pt x="82" y="284"/>
                  <a:pt x="84" y="284"/>
                </a:cubicBezTo>
                <a:cubicBezTo>
                  <a:pt x="87" y="284"/>
                  <a:pt x="88" y="283"/>
                  <a:pt x="89" y="283"/>
                </a:cubicBezTo>
                <a:cubicBezTo>
                  <a:pt x="89" y="283"/>
                  <a:pt x="89" y="283"/>
                  <a:pt x="89" y="283"/>
                </a:cubicBezTo>
                <a:cubicBezTo>
                  <a:pt x="89" y="283"/>
                  <a:pt x="89" y="282"/>
                  <a:pt x="89" y="2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15"/>
          <p:cNvSpPr>
            <a:spLocks/>
          </p:cNvSpPr>
          <p:nvPr/>
        </p:nvSpPr>
        <p:spPr bwMode="auto">
          <a:xfrm>
            <a:off x="6907231" y="6433459"/>
            <a:ext cx="342852" cy="1105722"/>
          </a:xfrm>
          <a:custGeom>
            <a:avLst/>
            <a:gdLst>
              <a:gd name="T0" fmla="*/ 90 w 93"/>
              <a:gd name="T1" fmla="*/ 249 h 300"/>
              <a:gd name="T2" fmla="*/ 88 w 93"/>
              <a:gd name="T3" fmla="*/ 228 h 300"/>
              <a:gd name="T4" fmla="*/ 84 w 93"/>
              <a:gd name="T5" fmla="*/ 206 h 300"/>
              <a:gd name="T6" fmla="*/ 81 w 93"/>
              <a:gd name="T7" fmla="*/ 171 h 300"/>
              <a:gd name="T8" fmla="*/ 80 w 93"/>
              <a:gd name="T9" fmla="*/ 152 h 300"/>
              <a:gd name="T10" fmla="*/ 78 w 93"/>
              <a:gd name="T11" fmla="*/ 136 h 300"/>
              <a:gd name="T12" fmla="*/ 75 w 93"/>
              <a:gd name="T13" fmla="*/ 127 h 300"/>
              <a:gd name="T14" fmla="*/ 74 w 93"/>
              <a:gd name="T15" fmla="*/ 119 h 300"/>
              <a:gd name="T16" fmla="*/ 77 w 93"/>
              <a:gd name="T17" fmla="*/ 120 h 300"/>
              <a:gd name="T18" fmla="*/ 77 w 93"/>
              <a:gd name="T19" fmla="*/ 112 h 300"/>
              <a:gd name="T20" fmla="*/ 78 w 93"/>
              <a:gd name="T21" fmla="*/ 88 h 300"/>
              <a:gd name="T22" fmla="*/ 83 w 93"/>
              <a:gd name="T23" fmla="*/ 74 h 300"/>
              <a:gd name="T24" fmla="*/ 81 w 93"/>
              <a:gd name="T25" fmla="*/ 60 h 300"/>
              <a:gd name="T26" fmla="*/ 77 w 93"/>
              <a:gd name="T27" fmla="*/ 46 h 300"/>
              <a:gd name="T28" fmla="*/ 66 w 93"/>
              <a:gd name="T29" fmla="*/ 42 h 300"/>
              <a:gd name="T30" fmla="*/ 59 w 93"/>
              <a:gd name="T31" fmla="*/ 38 h 300"/>
              <a:gd name="T32" fmla="*/ 59 w 93"/>
              <a:gd name="T33" fmla="*/ 27 h 300"/>
              <a:gd name="T34" fmla="*/ 62 w 93"/>
              <a:gd name="T35" fmla="*/ 17 h 300"/>
              <a:gd name="T36" fmla="*/ 38 w 93"/>
              <a:gd name="T37" fmla="*/ 4 h 300"/>
              <a:gd name="T38" fmla="*/ 34 w 93"/>
              <a:gd name="T39" fmla="*/ 28 h 300"/>
              <a:gd name="T40" fmla="*/ 38 w 93"/>
              <a:gd name="T41" fmla="*/ 42 h 300"/>
              <a:gd name="T42" fmla="*/ 28 w 93"/>
              <a:gd name="T43" fmla="*/ 47 h 300"/>
              <a:gd name="T44" fmla="*/ 19 w 93"/>
              <a:gd name="T45" fmla="*/ 49 h 300"/>
              <a:gd name="T46" fmla="*/ 12 w 93"/>
              <a:gd name="T47" fmla="*/ 57 h 300"/>
              <a:gd name="T48" fmla="*/ 5 w 93"/>
              <a:gd name="T49" fmla="*/ 73 h 300"/>
              <a:gd name="T50" fmla="*/ 2 w 93"/>
              <a:gd name="T51" fmla="*/ 98 h 300"/>
              <a:gd name="T52" fmla="*/ 16 w 93"/>
              <a:gd name="T53" fmla="*/ 101 h 300"/>
              <a:gd name="T54" fmla="*/ 19 w 93"/>
              <a:gd name="T55" fmla="*/ 117 h 300"/>
              <a:gd name="T56" fmla="*/ 23 w 93"/>
              <a:gd name="T57" fmla="*/ 124 h 300"/>
              <a:gd name="T58" fmla="*/ 22 w 93"/>
              <a:gd name="T59" fmla="*/ 133 h 300"/>
              <a:gd name="T60" fmla="*/ 19 w 93"/>
              <a:gd name="T61" fmla="*/ 143 h 300"/>
              <a:gd name="T62" fmla="*/ 18 w 93"/>
              <a:gd name="T63" fmla="*/ 154 h 300"/>
              <a:gd name="T64" fmla="*/ 19 w 93"/>
              <a:gd name="T65" fmla="*/ 164 h 300"/>
              <a:gd name="T66" fmla="*/ 24 w 93"/>
              <a:gd name="T67" fmla="*/ 195 h 300"/>
              <a:gd name="T68" fmla="*/ 30 w 93"/>
              <a:gd name="T69" fmla="*/ 239 h 300"/>
              <a:gd name="T70" fmla="*/ 33 w 93"/>
              <a:gd name="T71" fmla="*/ 256 h 300"/>
              <a:gd name="T72" fmla="*/ 30 w 93"/>
              <a:gd name="T73" fmla="*/ 270 h 300"/>
              <a:gd name="T74" fmla="*/ 28 w 93"/>
              <a:gd name="T75" fmla="*/ 278 h 300"/>
              <a:gd name="T76" fmla="*/ 18 w 93"/>
              <a:gd name="T77" fmla="*/ 283 h 300"/>
              <a:gd name="T78" fmla="*/ 13 w 93"/>
              <a:gd name="T79" fmla="*/ 290 h 300"/>
              <a:gd name="T80" fmla="*/ 23 w 93"/>
              <a:gd name="T81" fmla="*/ 292 h 300"/>
              <a:gd name="T82" fmla="*/ 28 w 93"/>
              <a:gd name="T83" fmla="*/ 292 h 300"/>
              <a:gd name="T84" fmla="*/ 33 w 93"/>
              <a:gd name="T85" fmla="*/ 291 h 300"/>
              <a:gd name="T86" fmla="*/ 43 w 93"/>
              <a:gd name="T87" fmla="*/ 288 h 300"/>
              <a:gd name="T88" fmla="*/ 51 w 93"/>
              <a:gd name="T89" fmla="*/ 289 h 300"/>
              <a:gd name="T90" fmla="*/ 56 w 93"/>
              <a:gd name="T91" fmla="*/ 288 h 300"/>
              <a:gd name="T92" fmla="*/ 56 w 93"/>
              <a:gd name="T93" fmla="*/ 280 h 300"/>
              <a:gd name="T94" fmla="*/ 58 w 93"/>
              <a:gd name="T95" fmla="*/ 273 h 300"/>
              <a:gd name="T96" fmla="*/ 55 w 93"/>
              <a:gd name="T97" fmla="*/ 257 h 300"/>
              <a:gd name="T98" fmla="*/ 55 w 93"/>
              <a:gd name="T99" fmla="*/ 238 h 300"/>
              <a:gd name="T100" fmla="*/ 54 w 93"/>
              <a:gd name="T101" fmla="*/ 218 h 300"/>
              <a:gd name="T102" fmla="*/ 54 w 93"/>
              <a:gd name="T103" fmla="*/ 196 h 300"/>
              <a:gd name="T104" fmla="*/ 56 w 93"/>
              <a:gd name="T105" fmla="*/ 198 h 300"/>
              <a:gd name="T106" fmla="*/ 59 w 93"/>
              <a:gd name="T107" fmla="*/ 215 h 300"/>
              <a:gd name="T108" fmla="*/ 61 w 93"/>
              <a:gd name="T109" fmla="*/ 230 h 300"/>
              <a:gd name="T110" fmla="*/ 64 w 93"/>
              <a:gd name="T111" fmla="*/ 257 h 300"/>
              <a:gd name="T112" fmla="*/ 70 w 93"/>
              <a:gd name="T113" fmla="*/ 271 h 300"/>
              <a:gd name="T114" fmla="*/ 66 w 93"/>
              <a:gd name="T115" fmla="*/ 282 h 300"/>
              <a:gd name="T116" fmla="*/ 72 w 93"/>
              <a:gd name="T117" fmla="*/ 290 h 300"/>
              <a:gd name="T118" fmla="*/ 70 w 93"/>
              <a:gd name="T119" fmla="*/ 299 h 300"/>
              <a:gd name="T120" fmla="*/ 90 w 93"/>
              <a:gd name="T121" fmla="*/ 297 h 300"/>
              <a:gd name="T122" fmla="*/ 89 w 93"/>
              <a:gd name="T123" fmla="*/ 288 h 300"/>
              <a:gd name="T124" fmla="*/ 93 w 93"/>
              <a:gd name="T125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300">
                <a:moveTo>
                  <a:pt x="93" y="276"/>
                </a:moveTo>
                <a:cubicBezTo>
                  <a:pt x="92" y="276"/>
                  <a:pt x="92" y="275"/>
                  <a:pt x="92" y="275"/>
                </a:cubicBezTo>
                <a:cubicBezTo>
                  <a:pt x="92" y="275"/>
                  <a:pt x="92" y="273"/>
                  <a:pt x="92" y="272"/>
                </a:cubicBezTo>
                <a:cubicBezTo>
                  <a:pt x="92" y="272"/>
                  <a:pt x="92" y="267"/>
                  <a:pt x="92" y="266"/>
                </a:cubicBezTo>
                <a:cubicBezTo>
                  <a:pt x="91" y="265"/>
                  <a:pt x="91" y="264"/>
                  <a:pt x="91" y="262"/>
                </a:cubicBezTo>
                <a:cubicBezTo>
                  <a:pt x="91" y="260"/>
                  <a:pt x="91" y="257"/>
                  <a:pt x="91" y="255"/>
                </a:cubicBezTo>
                <a:cubicBezTo>
                  <a:pt x="91" y="254"/>
                  <a:pt x="90" y="249"/>
                  <a:pt x="90" y="249"/>
                </a:cubicBezTo>
                <a:cubicBezTo>
                  <a:pt x="90" y="248"/>
                  <a:pt x="90" y="247"/>
                  <a:pt x="90" y="246"/>
                </a:cubicBezTo>
                <a:cubicBezTo>
                  <a:pt x="90" y="245"/>
                  <a:pt x="89" y="243"/>
                  <a:pt x="89" y="243"/>
                </a:cubicBezTo>
                <a:cubicBezTo>
                  <a:pt x="89" y="242"/>
                  <a:pt x="89" y="241"/>
                  <a:pt x="89" y="241"/>
                </a:cubicBezTo>
                <a:cubicBezTo>
                  <a:pt x="89" y="241"/>
                  <a:pt x="89" y="239"/>
                  <a:pt x="89" y="239"/>
                </a:cubicBezTo>
                <a:cubicBezTo>
                  <a:pt x="89" y="239"/>
                  <a:pt x="89" y="238"/>
                  <a:pt x="88" y="237"/>
                </a:cubicBezTo>
                <a:cubicBezTo>
                  <a:pt x="88" y="237"/>
                  <a:pt x="88" y="233"/>
                  <a:pt x="88" y="232"/>
                </a:cubicBezTo>
                <a:cubicBezTo>
                  <a:pt x="88" y="231"/>
                  <a:pt x="88" y="230"/>
                  <a:pt x="88" y="228"/>
                </a:cubicBezTo>
                <a:cubicBezTo>
                  <a:pt x="87" y="227"/>
                  <a:pt x="87" y="225"/>
                  <a:pt x="87" y="224"/>
                </a:cubicBezTo>
                <a:cubicBezTo>
                  <a:pt x="87" y="223"/>
                  <a:pt x="87" y="222"/>
                  <a:pt x="87" y="221"/>
                </a:cubicBezTo>
                <a:cubicBezTo>
                  <a:pt x="87" y="220"/>
                  <a:pt x="87" y="218"/>
                  <a:pt x="87" y="216"/>
                </a:cubicBezTo>
                <a:cubicBezTo>
                  <a:pt x="87" y="215"/>
                  <a:pt x="86" y="214"/>
                  <a:pt x="86" y="213"/>
                </a:cubicBezTo>
                <a:cubicBezTo>
                  <a:pt x="86" y="212"/>
                  <a:pt x="85" y="210"/>
                  <a:pt x="85" y="210"/>
                </a:cubicBezTo>
                <a:cubicBezTo>
                  <a:pt x="84" y="209"/>
                  <a:pt x="84" y="209"/>
                  <a:pt x="84" y="209"/>
                </a:cubicBezTo>
                <a:cubicBezTo>
                  <a:pt x="84" y="209"/>
                  <a:pt x="84" y="207"/>
                  <a:pt x="84" y="206"/>
                </a:cubicBezTo>
                <a:cubicBezTo>
                  <a:pt x="84" y="204"/>
                  <a:pt x="84" y="201"/>
                  <a:pt x="84" y="200"/>
                </a:cubicBezTo>
                <a:cubicBezTo>
                  <a:pt x="84" y="198"/>
                  <a:pt x="85" y="195"/>
                  <a:pt x="85" y="194"/>
                </a:cubicBezTo>
                <a:cubicBezTo>
                  <a:pt x="85" y="193"/>
                  <a:pt x="85" y="192"/>
                  <a:pt x="84" y="191"/>
                </a:cubicBezTo>
                <a:cubicBezTo>
                  <a:pt x="84" y="190"/>
                  <a:pt x="84" y="187"/>
                  <a:pt x="83" y="185"/>
                </a:cubicBezTo>
                <a:cubicBezTo>
                  <a:pt x="83" y="183"/>
                  <a:pt x="82" y="179"/>
                  <a:pt x="82" y="178"/>
                </a:cubicBezTo>
                <a:cubicBezTo>
                  <a:pt x="82" y="177"/>
                  <a:pt x="82" y="174"/>
                  <a:pt x="82" y="173"/>
                </a:cubicBezTo>
                <a:cubicBezTo>
                  <a:pt x="82" y="173"/>
                  <a:pt x="81" y="171"/>
                  <a:pt x="81" y="171"/>
                </a:cubicBezTo>
                <a:cubicBezTo>
                  <a:pt x="81" y="171"/>
                  <a:pt x="81" y="170"/>
                  <a:pt x="81" y="170"/>
                </a:cubicBezTo>
                <a:cubicBezTo>
                  <a:pt x="81" y="169"/>
                  <a:pt x="81" y="167"/>
                  <a:pt x="81" y="167"/>
                </a:cubicBezTo>
                <a:cubicBezTo>
                  <a:pt x="81" y="167"/>
                  <a:pt x="81" y="164"/>
                  <a:pt x="81" y="162"/>
                </a:cubicBezTo>
                <a:cubicBezTo>
                  <a:pt x="81" y="161"/>
                  <a:pt x="81" y="161"/>
                  <a:pt x="81" y="160"/>
                </a:cubicBezTo>
                <a:cubicBezTo>
                  <a:pt x="81" y="160"/>
                  <a:pt x="80" y="158"/>
                  <a:pt x="80" y="157"/>
                </a:cubicBezTo>
                <a:cubicBezTo>
                  <a:pt x="80" y="156"/>
                  <a:pt x="80" y="154"/>
                  <a:pt x="80" y="154"/>
                </a:cubicBezTo>
                <a:cubicBezTo>
                  <a:pt x="80" y="153"/>
                  <a:pt x="80" y="152"/>
                  <a:pt x="80" y="152"/>
                </a:cubicBezTo>
                <a:cubicBezTo>
                  <a:pt x="80" y="152"/>
                  <a:pt x="80" y="151"/>
                  <a:pt x="80" y="150"/>
                </a:cubicBezTo>
                <a:cubicBezTo>
                  <a:pt x="81" y="149"/>
                  <a:pt x="81" y="147"/>
                  <a:pt x="81" y="146"/>
                </a:cubicBezTo>
                <a:cubicBezTo>
                  <a:pt x="80" y="145"/>
                  <a:pt x="80" y="144"/>
                  <a:pt x="80" y="143"/>
                </a:cubicBezTo>
                <a:cubicBezTo>
                  <a:pt x="80" y="142"/>
                  <a:pt x="79" y="139"/>
                  <a:pt x="79" y="139"/>
                </a:cubicBezTo>
                <a:cubicBezTo>
                  <a:pt x="79" y="138"/>
                  <a:pt x="78" y="137"/>
                  <a:pt x="78" y="137"/>
                </a:cubicBezTo>
                <a:cubicBezTo>
                  <a:pt x="78" y="137"/>
                  <a:pt x="78" y="137"/>
                  <a:pt x="78" y="137"/>
                </a:cubicBezTo>
                <a:cubicBezTo>
                  <a:pt x="78" y="137"/>
                  <a:pt x="78" y="136"/>
                  <a:pt x="78" y="136"/>
                </a:cubicBezTo>
                <a:cubicBezTo>
                  <a:pt x="78" y="136"/>
                  <a:pt x="78" y="135"/>
                  <a:pt x="78" y="135"/>
                </a:cubicBezTo>
                <a:cubicBezTo>
                  <a:pt x="78" y="135"/>
                  <a:pt x="78" y="134"/>
                  <a:pt x="77" y="134"/>
                </a:cubicBezTo>
                <a:cubicBezTo>
                  <a:pt x="77" y="134"/>
                  <a:pt x="77" y="134"/>
                  <a:pt x="77" y="133"/>
                </a:cubicBezTo>
                <a:cubicBezTo>
                  <a:pt x="77" y="133"/>
                  <a:pt x="76" y="131"/>
                  <a:pt x="76" y="130"/>
                </a:cubicBezTo>
                <a:cubicBezTo>
                  <a:pt x="76" y="130"/>
                  <a:pt x="76" y="129"/>
                  <a:pt x="76" y="129"/>
                </a:cubicBezTo>
                <a:cubicBezTo>
                  <a:pt x="75" y="129"/>
                  <a:pt x="75" y="128"/>
                  <a:pt x="75" y="128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5"/>
                  <a:pt x="74" y="124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4" y="123"/>
                  <a:pt x="74" y="119"/>
                  <a:pt x="73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119"/>
                  <a:pt x="73" y="119"/>
                  <a:pt x="74" y="119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4" y="119"/>
                  <a:pt x="74" y="122"/>
                  <a:pt x="74" y="122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22"/>
                  <a:pt x="74" y="122"/>
                  <a:pt x="75" y="121"/>
                </a:cubicBezTo>
                <a:cubicBezTo>
                  <a:pt x="75" y="121"/>
                  <a:pt x="76" y="121"/>
                  <a:pt x="76" y="121"/>
                </a:cubicBezTo>
                <a:cubicBezTo>
                  <a:pt x="76" y="121"/>
                  <a:pt x="76" y="120"/>
                  <a:pt x="76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19"/>
                  <a:pt x="77" y="119"/>
                  <a:pt x="78" y="118"/>
                </a:cubicBezTo>
                <a:cubicBezTo>
                  <a:pt x="78" y="118"/>
                  <a:pt x="79" y="117"/>
                  <a:pt x="79" y="117"/>
                </a:cubicBezTo>
                <a:cubicBezTo>
                  <a:pt x="80" y="117"/>
                  <a:pt x="80" y="116"/>
                  <a:pt x="80" y="116"/>
                </a:cubicBezTo>
                <a:cubicBezTo>
                  <a:pt x="80" y="116"/>
                  <a:pt x="80" y="116"/>
                  <a:pt x="80" y="115"/>
                </a:cubicBezTo>
                <a:cubicBezTo>
                  <a:pt x="80" y="115"/>
                  <a:pt x="80" y="115"/>
                  <a:pt x="79" y="115"/>
                </a:cubicBezTo>
                <a:cubicBezTo>
                  <a:pt x="79" y="115"/>
                  <a:pt x="78" y="114"/>
                  <a:pt x="78" y="114"/>
                </a:cubicBezTo>
                <a:cubicBezTo>
                  <a:pt x="78" y="114"/>
                  <a:pt x="77" y="113"/>
                  <a:pt x="77" y="112"/>
                </a:cubicBezTo>
                <a:cubicBezTo>
                  <a:pt x="77" y="112"/>
                  <a:pt x="76" y="109"/>
                  <a:pt x="76" y="108"/>
                </a:cubicBezTo>
                <a:cubicBezTo>
                  <a:pt x="75" y="108"/>
                  <a:pt x="76" y="107"/>
                  <a:pt x="76" y="107"/>
                </a:cubicBezTo>
                <a:cubicBezTo>
                  <a:pt x="76" y="106"/>
                  <a:pt x="75" y="104"/>
                  <a:pt x="75" y="103"/>
                </a:cubicBezTo>
                <a:cubicBezTo>
                  <a:pt x="75" y="103"/>
                  <a:pt x="75" y="98"/>
                  <a:pt x="75" y="97"/>
                </a:cubicBezTo>
                <a:cubicBezTo>
                  <a:pt x="75" y="97"/>
                  <a:pt x="75" y="97"/>
                  <a:pt x="75" y="96"/>
                </a:cubicBezTo>
                <a:cubicBezTo>
                  <a:pt x="75" y="96"/>
                  <a:pt x="76" y="93"/>
                  <a:pt x="77" y="92"/>
                </a:cubicBezTo>
                <a:cubicBezTo>
                  <a:pt x="77" y="91"/>
                  <a:pt x="78" y="88"/>
                  <a:pt x="78" y="88"/>
                </a:cubicBezTo>
                <a:cubicBezTo>
                  <a:pt x="78" y="87"/>
                  <a:pt x="78" y="86"/>
                  <a:pt x="79" y="86"/>
                </a:cubicBezTo>
                <a:cubicBezTo>
                  <a:pt x="79" y="85"/>
                  <a:pt x="79" y="85"/>
                  <a:pt x="79" y="84"/>
                </a:cubicBezTo>
                <a:cubicBezTo>
                  <a:pt x="80" y="83"/>
                  <a:pt x="80" y="81"/>
                  <a:pt x="81" y="81"/>
                </a:cubicBezTo>
                <a:cubicBezTo>
                  <a:pt x="81" y="80"/>
                  <a:pt x="81" y="79"/>
                  <a:pt x="81" y="79"/>
                </a:cubicBezTo>
                <a:cubicBezTo>
                  <a:pt x="81" y="78"/>
                  <a:pt x="82" y="77"/>
                  <a:pt x="82" y="77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5"/>
                  <a:pt x="83" y="74"/>
                  <a:pt x="83" y="74"/>
                </a:cubicBezTo>
                <a:cubicBezTo>
                  <a:pt x="83" y="74"/>
                  <a:pt x="83" y="74"/>
                  <a:pt x="83" y="73"/>
                </a:cubicBezTo>
                <a:cubicBezTo>
                  <a:pt x="83" y="73"/>
                  <a:pt x="83" y="72"/>
                  <a:pt x="83" y="72"/>
                </a:cubicBezTo>
                <a:cubicBezTo>
                  <a:pt x="83" y="71"/>
                  <a:pt x="83" y="71"/>
                  <a:pt x="83" y="70"/>
                </a:cubicBezTo>
                <a:cubicBezTo>
                  <a:pt x="83" y="70"/>
                  <a:pt x="83" y="69"/>
                  <a:pt x="83" y="69"/>
                </a:cubicBezTo>
                <a:cubicBezTo>
                  <a:pt x="83" y="69"/>
                  <a:pt x="83" y="67"/>
                  <a:pt x="82" y="66"/>
                </a:cubicBezTo>
                <a:cubicBezTo>
                  <a:pt x="82" y="65"/>
                  <a:pt x="82" y="62"/>
                  <a:pt x="81" y="61"/>
                </a:cubicBezTo>
                <a:cubicBezTo>
                  <a:pt x="81" y="61"/>
                  <a:pt x="81" y="60"/>
                  <a:pt x="81" y="60"/>
                </a:cubicBezTo>
                <a:cubicBezTo>
                  <a:pt x="81" y="60"/>
                  <a:pt x="81" y="59"/>
                  <a:pt x="81" y="58"/>
                </a:cubicBezTo>
                <a:cubicBezTo>
                  <a:pt x="81" y="57"/>
                  <a:pt x="81" y="55"/>
                  <a:pt x="81" y="54"/>
                </a:cubicBezTo>
                <a:cubicBezTo>
                  <a:pt x="81" y="53"/>
                  <a:pt x="81" y="52"/>
                  <a:pt x="81" y="52"/>
                </a:cubicBezTo>
                <a:cubicBezTo>
                  <a:pt x="80" y="52"/>
                  <a:pt x="80" y="51"/>
                  <a:pt x="80" y="51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9"/>
                  <a:pt x="78" y="48"/>
                </a:cubicBezTo>
                <a:cubicBezTo>
                  <a:pt x="78" y="48"/>
                  <a:pt x="78" y="47"/>
                  <a:pt x="77" y="46"/>
                </a:cubicBezTo>
                <a:cubicBezTo>
                  <a:pt x="76" y="46"/>
                  <a:pt x="75" y="45"/>
                  <a:pt x="75" y="45"/>
                </a:cubicBezTo>
                <a:cubicBezTo>
                  <a:pt x="74" y="45"/>
                  <a:pt x="74" y="44"/>
                  <a:pt x="73" y="44"/>
                </a:cubicBezTo>
                <a:cubicBezTo>
                  <a:pt x="73" y="44"/>
                  <a:pt x="72" y="44"/>
                  <a:pt x="72" y="44"/>
                </a:cubicBezTo>
                <a:cubicBezTo>
                  <a:pt x="71" y="44"/>
                  <a:pt x="71" y="44"/>
                  <a:pt x="71" y="44"/>
                </a:cubicBezTo>
                <a:cubicBezTo>
                  <a:pt x="71" y="44"/>
                  <a:pt x="70" y="43"/>
                  <a:pt x="70" y="43"/>
                </a:cubicBezTo>
                <a:cubicBezTo>
                  <a:pt x="69" y="43"/>
                  <a:pt x="68" y="43"/>
                  <a:pt x="68" y="43"/>
                </a:cubicBezTo>
                <a:cubicBezTo>
                  <a:pt x="68" y="43"/>
                  <a:pt x="67" y="42"/>
                  <a:pt x="66" y="42"/>
                </a:cubicBezTo>
                <a:cubicBezTo>
                  <a:pt x="65" y="42"/>
                  <a:pt x="65" y="42"/>
                  <a:pt x="64" y="42"/>
                </a:cubicBezTo>
                <a:cubicBezTo>
                  <a:pt x="64" y="42"/>
                  <a:pt x="63" y="42"/>
                  <a:pt x="62" y="41"/>
                </a:cubicBezTo>
                <a:cubicBezTo>
                  <a:pt x="62" y="41"/>
                  <a:pt x="62" y="41"/>
                  <a:pt x="61" y="41"/>
                </a:cubicBezTo>
                <a:cubicBezTo>
                  <a:pt x="61" y="40"/>
                  <a:pt x="60" y="40"/>
                  <a:pt x="60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0"/>
                  <a:pt x="59" y="40"/>
                  <a:pt x="59" y="39"/>
                </a:cubicBezTo>
                <a:cubicBezTo>
                  <a:pt x="59" y="39"/>
                  <a:pt x="59" y="39"/>
                  <a:pt x="59" y="38"/>
                </a:cubicBezTo>
                <a:cubicBezTo>
                  <a:pt x="59" y="38"/>
                  <a:pt x="59" y="37"/>
                  <a:pt x="58" y="37"/>
                </a:cubicBezTo>
                <a:cubicBezTo>
                  <a:pt x="58" y="36"/>
                  <a:pt x="58" y="35"/>
                  <a:pt x="58" y="35"/>
                </a:cubicBezTo>
                <a:cubicBezTo>
                  <a:pt x="58" y="35"/>
                  <a:pt x="58" y="35"/>
                  <a:pt x="57" y="35"/>
                </a:cubicBezTo>
                <a:cubicBezTo>
                  <a:pt x="57" y="35"/>
                  <a:pt x="57" y="35"/>
                  <a:pt x="57" y="34"/>
                </a:cubicBezTo>
                <a:cubicBezTo>
                  <a:pt x="57" y="34"/>
                  <a:pt x="58" y="32"/>
                  <a:pt x="58" y="31"/>
                </a:cubicBezTo>
                <a:cubicBezTo>
                  <a:pt x="58" y="30"/>
                  <a:pt x="58" y="27"/>
                  <a:pt x="58" y="27"/>
                </a:cubicBezTo>
                <a:cubicBezTo>
                  <a:pt x="58" y="27"/>
                  <a:pt x="58" y="27"/>
                  <a:pt x="59" y="27"/>
                </a:cubicBezTo>
                <a:cubicBezTo>
                  <a:pt x="60" y="27"/>
                  <a:pt x="60" y="26"/>
                  <a:pt x="60" y="26"/>
                </a:cubicBezTo>
                <a:cubicBezTo>
                  <a:pt x="60" y="26"/>
                  <a:pt x="61" y="25"/>
                  <a:pt x="61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4"/>
                  <a:pt x="61" y="24"/>
                  <a:pt x="62" y="23"/>
                </a:cubicBezTo>
                <a:cubicBezTo>
                  <a:pt x="62" y="23"/>
                  <a:pt x="62" y="22"/>
                  <a:pt x="62" y="21"/>
                </a:cubicBezTo>
                <a:cubicBezTo>
                  <a:pt x="62" y="21"/>
                  <a:pt x="62" y="21"/>
                  <a:pt x="62" y="20"/>
                </a:cubicBezTo>
                <a:cubicBezTo>
                  <a:pt x="62" y="18"/>
                  <a:pt x="62" y="17"/>
                  <a:pt x="62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5"/>
                </a:cubicBezTo>
                <a:cubicBezTo>
                  <a:pt x="61" y="15"/>
                  <a:pt x="61" y="11"/>
                  <a:pt x="61" y="11"/>
                </a:cubicBezTo>
                <a:cubicBezTo>
                  <a:pt x="59" y="6"/>
                  <a:pt x="55" y="3"/>
                  <a:pt x="52" y="1"/>
                </a:cubicBezTo>
                <a:cubicBezTo>
                  <a:pt x="49" y="0"/>
                  <a:pt x="47" y="0"/>
                  <a:pt x="44" y="1"/>
                </a:cubicBezTo>
                <a:cubicBezTo>
                  <a:pt x="42" y="1"/>
                  <a:pt x="39" y="3"/>
                  <a:pt x="39" y="3"/>
                </a:cubicBezTo>
                <a:cubicBezTo>
                  <a:pt x="39" y="3"/>
                  <a:pt x="39" y="3"/>
                  <a:pt x="38" y="4"/>
                </a:cubicBezTo>
                <a:cubicBezTo>
                  <a:pt x="37" y="4"/>
                  <a:pt x="36" y="6"/>
                  <a:pt x="36" y="7"/>
                </a:cubicBezTo>
                <a:cubicBezTo>
                  <a:pt x="35" y="8"/>
                  <a:pt x="34" y="10"/>
                  <a:pt x="34" y="11"/>
                </a:cubicBezTo>
                <a:cubicBezTo>
                  <a:pt x="34" y="12"/>
                  <a:pt x="34" y="14"/>
                  <a:pt x="34" y="15"/>
                </a:cubicBezTo>
                <a:cubicBezTo>
                  <a:pt x="34" y="16"/>
                  <a:pt x="34" y="16"/>
                  <a:pt x="34" y="17"/>
                </a:cubicBezTo>
                <a:cubicBezTo>
                  <a:pt x="34" y="18"/>
                  <a:pt x="34" y="19"/>
                  <a:pt x="34" y="20"/>
                </a:cubicBezTo>
                <a:cubicBezTo>
                  <a:pt x="34" y="21"/>
                  <a:pt x="34" y="22"/>
                  <a:pt x="34" y="23"/>
                </a:cubicBezTo>
                <a:cubicBezTo>
                  <a:pt x="34" y="24"/>
                  <a:pt x="34" y="26"/>
                  <a:pt x="34" y="28"/>
                </a:cubicBezTo>
                <a:cubicBezTo>
                  <a:pt x="34" y="30"/>
                  <a:pt x="34" y="31"/>
                  <a:pt x="35" y="32"/>
                </a:cubicBezTo>
                <a:cubicBezTo>
                  <a:pt x="35" y="34"/>
                  <a:pt x="37" y="35"/>
                  <a:pt x="37" y="36"/>
                </a:cubicBezTo>
                <a:cubicBezTo>
                  <a:pt x="38" y="36"/>
                  <a:pt x="38" y="37"/>
                  <a:pt x="38" y="37"/>
                </a:cubicBezTo>
                <a:cubicBezTo>
                  <a:pt x="39" y="37"/>
                  <a:pt x="39" y="37"/>
                  <a:pt x="39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8" y="40"/>
                  <a:pt x="38" y="41"/>
                </a:cubicBezTo>
                <a:cubicBezTo>
                  <a:pt x="38" y="41"/>
                  <a:pt x="38" y="42"/>
                  <a:pt x="38" y="42"/>
                </a:cubicBezTo>
                <a:cubicBezTo>
                  <a:pt x="38" y="42"/>
                  <a:pt x="38" y="42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7" y="43"/>
                  <a:pt x="37" y="44"/>
                </a:cubicBezTo>
                <a:cubicBezTo>
                  <a:pt x="36" y="44"/>
                  <a:pt x="35" y="45"/>
                  <a:pt x="34" y="45"/>
                </a:cubicBezTo>
                <a:cubicBezTo>
                  <a:pt x="33" y="46"/>
                  <a:pt x="33" y="46"/>
                  <a:pt x="32" y="47"/>
                </a:cubicBezTo>
                <a:cubicBezTo>
                  <a:pt x="32" y="47"/>
                  <a:pt x="31" y="47"/>
                  <a:pt x="30" y="47"/>
                </a:cubicBezTo>
                <a:cubicBezTo>
                  <a:pt x="29" y="47"/>
                  <a:pt x="29" y="47"/>
                  <a:pt x="28" y="47"/>
                </a:cubicBezTo>
                <a:cubicBezTo>
                  <a:pt x="27" y="47"/>
                  <a:pt x="26" y="47"/>
                  <a:pt x="25" y="47"/>
                </a:cubicBezTo>
                <a:cubicBezTo>
                  <a:pt x="25" y="47"/>
                  <a:pt x="24" y="48"/>
                  <a:pt x="2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0" y="48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7" y="50"/>
                  <a:pt x="17" y="50"/>
                </a:cubicBezTo>
                <a:cubicBezTo>
                  <a:pt x="17" y="50"/>
                  <a:pt x="17" y="50"/>
                  <a:pt x="16" y="50"/>
                </a:cubicBezTo>
                <a:cubicBezTo>
                  <a:pt x="16" y="50"/>
                  <a:pt x="15" y="51"/>
                  <a:pt x="15" y="51"/>
                </a:cubicBezTo>
                <a:cubicBezTo>
                  <a:pt x="15" y="51"/>
                  <a:pt x="15" y="51"/>
                  <a:pt x="15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4"/>
                  <a:pt x="13" y="54"/>
                  <a:pt x="13" y="54"/>
                </a:cubicBezTo>
                <a:cubicBezTo>
                  <a:pt x="12" y="55"/>
                  <a:pt x="12" y="56"/>
                  <a:pt x="12" y="57"/>
                </a:cubicBezTo>
                <a:cubicBezTo>
                  <a:pt x="12" y="58"/>
                  <a:pt x="11" y="60"/>
                  <a:pt x="11" y="60"/>
                </a:cubicBezTo>
                <a:cubicBezTo>
                  <a:pt x="11" y="60"/>
                  <a:pt x="11" y="60"/>
                  <a:pt x="10" y="61"/>
                </a:cubicBezTo>
                <a:cubicBezTo>
                  <a:pt x="9" y="62"/>
                  <a:pt x="9" y="62"/>
                  <a:pt x="9" y="63"/>
                </a:cubicBezTo>
                <a:cubicBezTo>
                  <a:pt x="8" y="63"/>
                  <a:pt x="8" y="65"/>
                  <a:pt x="8" y="66"/>
                </a:cubicBezTo>
                <a:cubicBezTo>
                  <a:pt x="8" y="67"/>
                  <a:pt x="7" y="68"/>
                  <a:pt x="7" y="69"/>
                </a:cubicBezTo>
                <a:cubicBezTo>
                  <a:pt x="7" y="69"/>
                  <a:pt x="7" y="69"/>
                  <a:pt x="6" y="70"/>
                </a:cubicBezTo>
                <a:cubicBezTo>
                  <a:pt x="6" y="70"/>
                  <a:pt x="5" y="73"/>
                  <a:pt x="5" y="73"/>
                </a:cubicBezTo>
                <a:cubicBezTo>
                  <a:pt x="5" y="74"/>
                  <a:pt x="4" y="76"/>
                  <a:pt x="4" y="76"/>
                </a:cubicBezTo>
                <a:cubicBezTo>
                  <a:pt x="4" y="77"/>
                  <a:pt x="3" y="78"/>
                  <a:pt x="3" y="78"/>
                </a:cubicBezTo>
                <a:cubicBezTo>
                  <a:pt x="3" y="79"/>
                  <a:pt x="3" y="79"/>
                  <a:pt x="2" y="80"/>
                </a:cubicBezTo>
                <a:cubicBezTo>
                  <a:pt x="2" y="81"/>
                  <a:pt x="2" y="83"/>
                  <a:pt x="1" y="85"/>
                </a:cubicBezTo>
                <a:cubicBezTo>
                  <a:pt x="1" y="87"/>
                  <a:pt x="0" y="90"/>
                  <a:pt x="0" y="91"/>
                </a:cubicBezTo>
                <a:cubicBezTo>
                  <a:pt x="0" y="93"/>
                  <a:pt x="1" y="95"/>
                  <a:pt x="1" y="96"/>
                </a:cubicBezTo>
                <a:cubicBezTo>
                  <a:pt x="1" y="97"/>
                  <a:pt x="2" y="97"/>
                  <a:pt x="2" y="98"/>
                </a:cubicBezTo>
                <a:cubicBezTo>
                  <a:pt x="3" y="98"/>
                  <a:pt x="3" y="98"/>
                  <a:pt x="4" y="99"/>
                </a:cubicBezTo>
                <a:cubicBezTo>
                  <a:pt x="5" y="99"/>
                  <a:pt x="6" y="99"/>
                  <a:pt x="7" y="99"/>
                </a:cubicBezTo>
                <a:cubicBezTo>
                  <a:pt x="7" y="99"/>
                  <a:pt x="7" y="99"/>
                  <a:pt x="7" y="99"/>
                </a:cubicBezTo>
                <a:cubicBezTo>
                  <a:pt x="8" y="99"/>
                  <a:pt x="8" y="99"/>
                  <a:pt x="9" y="99"/>
                </a:cubicBezTo>
                <a:cubicBezTo>
                  <a:pt x="9" y="99"/>
                  <a:pt x="10" y="100"/>
                  <a:pt x="11" y="100"/>
                </a:cubicBezTo>
                <a:cubicBezTo>
                  <a:pt x="11" y="100"/>
                  <a:pt x="12" y="100"/>
                  <a:pt x="13" y="100"/>
                </a:cubicBezTo>
                <a:cubicBezTo>
                  <a:pt x="14" y="101"/>
                  <a:pt x="15" y="101"/>
                  <a:pt x="16" y="101"/>
                </a:cubicBezTo>
                <a:cubicBezTo>
                  <a:pt x="16" y="101"/>
                  <a:pt x="17" y="101"/>
                  <a:pt x="17" y="101"/>
                </a:cubicBezTo>
                <a:cubicBezTo>
                  <a:pt x="17" y="101"/>
                  <a:pt x="18" y="101"/>
                  <a:pt x="18" y="101"/>
                </a:cubicBezTo>
                <a:cubicBezTo>
                  <a:pt x="19" y="101"/>
                  <a:pt x="19" y="101"/>
                  <a:pt x="20" y="101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0" y="102"/>
                  <a:pt x="20" y="102"/>
                  <a:pt x="20" y="103"/>
                </a:cubicBezTo>
                <a:cubicBezTo>
                  <a:pt x="20" y="104"/>
                  <a:pt x="19" y="107"/>
                  <a:pt x="19" y="109"/>
                </a:cubicBezTo>
                <a:cubicBezTo>
                  <a:pt x="19" y="111"/>
                  <a:pt x="19" y="115"/>
                  <a:pt x="19" y="117"/>
                </a:cubicBezTo>
                <a:cubicBezTo>
                  <a:pt x="19" y="118"/>
                  <a:pt x="19" y="120"/>
                  <a:pt x="19" y="120"/>
                </a:cubicBezTo>
                <a:cubicBezTo>
                  <a:pt x="19" y="121"/>
                  <a:pt x="20" y="121"/>
                  <a:pt x="20" y="121"/>
                </a:cubicBezTo>
                <a:cubicBezTo>
                  <a:pt x="20" y="122"/>
                  <a:pt x="21" y="122"/>
                  <a:pt x="21" y="123"/>
                </a:cubicBezTo>
                <a:cubicBezTo>
                  <a:pt x="21" y="123"/>
                  <a:pt x="22" y="123"/>
                  <a:pt x="22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2" y="125"/>
                  <a:pt x="23" y="125"/>
                  <a:pt x="23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2" y="126"/>
                  <a:pt x="22" y="126"/>
                  <a:pt x="23" y="126"/>
                </a:cubicBezTo>
                <a:cubicBezTo>
                  <a:pt x="23" y="127"/>
                  <a:pt x="23" y="128"/>
                  <a:pt x="23" y="128"/>
                </a:cubicBezTo>
                <a:cubicBezTo>
                  <a:pt x="22" y="128"/>
                  <a:pt x="22" y="128"/>
                  <a:pt x="21" y="129"/>
                </a:cubicBezTo>
                <a:cubicBezTo>
                  <a:pt x="21" y="129"/>
                  <a:pt x="21" y="130"/>
                  <a:pt x="21" y="131"/>
                </a:cubicBezTo>
                <a:cubicBezTo>
                  <a:pt x="21" y="132"/>
                  <a:pt x="21" y="132"/>
                  <a:pt x="22" y="133"/>
                </a:cubicBezTo>
                <a:cubicBezTo>
                  <a:pt x="22" y="133"/>
                  <a:pt x="22" y="133"/>
                  <a:pt x="21" y="133"/>
                </a:cubicBezTo>
                <a:cubicBezTo>
                  <a:pt x="21" y="134"/>
                  <a:pt x="21" y="135"/>
                  <a:pt x="21" y="135"/>
                </a:cubicBezTo>
                <a:cubicBezTo>
                  <a:pt x="21" y="136"/>
                  <a:pt x="21" y="137"/>
                  <a:pt x="21" y="137"/>
                </a:cubicBezTo>
                <a:cubicBezTo>
                  <a:pt x="20" y="138"/>
                  <a:pt x="20" y="138"/>
                  <a:pt x="20" y="139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20" y="141"/>
                  <a:pt x="20" y="142"/>
                  <a:pt x="19" y="142"/>
                </a:cubicBezTo>
                <a:cubicBezTo>
                  <a:pt x="19" y="142"/>
                  <a:pt x="19" y="143"/>
                  <a:pt x="19" y="143"/>
                </a:cubicBezTo>
                <a:cubicBezTo>
                  <a:pt x="19" y="144"/>
                  <a:pt x="18" y="145"/>
                  <a:pt x="18" y="146"/>
                </a:cubicBezTo>
                <a:cubicBezTo>
                  <a:pt x="18" y="147"/>
                  <a:pt x="18" y="148"/>
                  <a:pt x="18" y="148"/>
                </a:cubicBezTo>
                <a:cubicBezTo>
                  <a:pt x="18" y="148"/>
                  <a:pt x="18" y="149"/>
                  <a:pt x="18" y="150"/>
                </a:cubicBezTo>
                <a:cubicBezTo>
                  <a:pt x="18" y="150"/>
                  <a:pt x="18" y="151"/>
                  <a:pt x="18" y="151"/>
                </a:cubicBezTo>
                <a:cubicBezTo>
                  <a:pt x="17" y="152"/>
                  <a:pt x="18" y="152"/>
                  <a:pt x="18" y="152"/>
                </a:cubicBezTo>
                <a:cubicBezTo>
                  <a:pt x="18" y="153"/>
                  <a:pt x="18" y="153"/>
                  <a:pt x="18" y="154"/>
                </a:cubicBezTo>
                <a:cubicBezTo>
                  <a:pt x="18" y="154"/>
                  <a:pt x="18" y="154"/>
                  <a:pt x="18" y="154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8" y="156"/>
                  <a:pt x="19" y="156"/>
                  <a:pt x="19" y="156"/>
                </a:cubicBezTo>
                <a:cubicBezTo>
                  <a:pt x="19" y="157"/>
                  <a:pt x="19" y="157"/>
                  <a:pt x="19" y="157"/>
                </a:cubicBezTo>
                <a:cubicBezTo>
                  <a:pt x="19" y="158"/>
                  <a:pt x="19" y="158"/>
                  <a:pt x="19" y="158"/>
                </a:cubicBezTo>
                <a:cubicBezTo>
                  <a:pt x="19" y="159"/>
                  <a:pt x="19" y="160"/>
                  <a:pt x="19" y="160"/>
                </a:cubicBezTo>
                <a:cubicBezTo>
                  <a:pt x="20" y="161"/>
                  <a:pt x="20" y="162"/>
                  <a:pt x="19" y="162"/>
                </a:cubicBezTo>
                <a:cubicBezTo>
                  <a:pt x="19" y="162"/>
                  <a:pt x="19" y="163"/>
                  <a:pt x="19" y="164"/>
                </a:cubicBezTo>
                <a:cubicBezTo>
                  <a:pt x="19" y="165"/>
                  <a:pt x="19" y="166"/>
                  <a:pt x="19" y="167"/>
                </a:cubicBezTo>
                <a:cubicBezTo>
                  <a:pt x="19" y="169"/>
                  <a:pt x="20" y="171"/>
                  <a:pt x="20" y="173"/>
                </a:cubicBezTo>
                <a:cubicBezTo>
                  <a:pt x="20" y="175"/>
                  <a:pt x="20" y="176"/>
                  <a:pt x="21" y="177"/>
                </a:cubicBezTo>
                <a:cubicBezTo>
                  <a:pt x="21" y="179"/>
                  <a:pt x="22" y="182"/>
                  <a:pt x="22" y="183"/>
                </a:cubicBezTo>
                <a:cubicBezTo>
                  <a:pt x="22" y="184"/>
                  <a:pt x="23" y="186"/>
                  <a:pt x="23" y="187"/>
                </a:cubicBezTo>
                <a:cubicBezTo>
                  <a:pt x="23" y="187"/>
                  <a:pt x="23" y="189"/>
                  <a:pt x="23" y="190"/>
                </a:cubicBezTo>
                <a:cubicBezTo>
                  <a:pt x="23" y="191"/>
                  <a:pt x="24" y="194"/>
                  <a:pt x="24" y="195"/>
                </a:cubicBezTo>
                <a:cubicBezTo>
                  <a:pt x="24" y="196"/>
                  <a:pt x="24" y="202"/>
                  <a:pt x="24" y="203"/>
                </a:cubicBezTo>
                <a:cubicBezTo>
                  <a:pt x="25" y="204"/>
                  <a:pt x="25" y="209"/>
                  <a:pt x="25" y="211"/>
                </a:cubicBezTo>
                <a:cubicBezTo>
                  <a:pt x="25" y="212"/>
                  <a:pt x="26" y="217"/>
                  <a:pt x="26" y="219"/>
                </a:cubicBezTo>
                <a:cubicBezTo>
                  <a:pt x="26" y="221"/>
                  <a:pt x="27" y="225"/>
                  <a:pt x="27" y="226"/>
                </a:cubicBezTo>
                <a:cubicBezTo>
                  <a:pt x="27" y="226"/>
                  <a:pt x="28" y="229"/>
                  <a:pt x="28" y="230"/>
                </a:cubicBezTo>
                <a:cubicBezTo>
                  <a:pt x="28" y="230"/>
                  <a:pt x="29" y="233"/>
                  <a:pt x="29" y="235"/>
                </a:cubicBezTo>
                <a:cubicBezTo>
                  <a:pt x="29" y="236"/>
                  <a:pt x="30" y="238"/>
                  <a:pt x="30" y="239"/>
                </a:cubicBezTo>
                <a:cubicBezTo>
                  <a:pt x="30" y="241"/>
                  <a:pt x="31" y="241"/>
                  <a:pt x="31" y="242"/>
                </a:cubicBezTo>
                <a:cubicBezTo>
                  <a:pt x="31" y="242"/>
                  <a:pt x="32" y="244"/>
                  <a:pt x="32" y="244"/>
                </a:cubicBezTo>
                <a:cubicBezTo>
                  <a:pt x="32" y="245"/>
                  <a:pt x="33" y="247"/>
                  <a:pt x="33" y="248"/>
                </a:cubicBezTo>
                <a:cubicBezTo>
                  <a:pt x="33" y="248"/>
                  <a:pt x="34" y="251"/>
                  <a:pt x="35" y="252"/>
                </a:cubicBezTo>
                <a:cubicBezTo>
                  <a:pt x="35" y="252"/>
                  <a:pt x="35" y="252"/>
                  <a:pt x="35" y="252"/>
                </a:cubicBezTo>
                <a:cubicBezTo>
                  <a:pt x="35" y="253"/>
                  <a:pt x="35" y="253"/>
                  <a:pt x="35" y="253"/>
                </a:cubicBezTo>
                <a:cubicBezTo>
                  <a:pt x="34" y="253"/>
                  <a:pt x="34" y="255"/>
                  <a:pt x="33" y="256"/>
                </a:cubicBezTo>
                <a:cubicBezTo>
                  <a:pt x="32" y="257"/>
                  <a:pt x="32" y="258"/>
                  <a:pt x="32" y="259"/>
                </a:cubicBezTo>
                <a:cubicBezTo>
                  <a:pt x="32" y="259"/>
                  <a:pt x="31" y="261"/>
                  <a:pt x="31" y="262"/>
                </a:cubicBezTo>
                <a:cubicBezTo>
                  <a:pt x="31" y="263"/>
                  <a:pt x="31" y="263"/>
                  <a:pt x="30" y="264"/>
                </a:cubicBezTo>
                <a:cubicBezTo>
                  <a:pt x="30" y="265"/>
                  <a:pt x="29" y="266"/>
                  <a:pt x="29" y="267"/>
                </a:cubicBezTo>
                <a:cubicBezTo>
                  <a:pt x="29" y="267"/>
                  <a:pt x="29" y="267"/>
                  <a:pt x="29" y="268"/>
                </a:cubicBezTo>
                <a:cubicBezTo>
                  <a:pt x="29" y="268"/>
                  <a:pt x="29" y="269"/>
                  <a:pt x="29" y="269"/>
                </a:cubicBezTo>
                <a:cubicBezTo>
                  <a:pt x="29" y="269"/>
                  <a:pt x="30" y="270"/>
                  <a:pt x="30" y="270"/>
                </a:cubicBezTo>
                <a:cubicBezTo>
                  <a:pt x="30" y="270"/>
                  <a:pt x="32" y="270"/>
                  <a:pt x="32" y="270"/>
                </a:cubicBezTo>
                <a:cubicBezTo>
                  <a:pt x="32" y="270"/>
                  <a:pt x="32" y="271"/>
                  <a:pt x="32" y="271"/>
                </a:cubicBezTo>
                <a:cubicBezTo>
                  <a:pt x="32" y="271"/>
                  <a:pt x="31" y="272"/>
                  <a:pt x="31" y="272"/>
                </a:cubicBezTo>
                <a:cubicBezTo>
                  <a:pt x="31" y="272"/>
                  <a:pt x="31" y="273"/>
                  <a:pt x="30" y="273"/>
                </a:cubicBezTo>
                <a:cubicBezTo>
                  <a:pt x="30" y="273"/>
                  <a:pt x="30" y="274"/>
                  <a:pt x="30" y="274"/>
                </a:cubicBezTo>
                <a:cubicBezTo>
                  <a:pt x="30" y="274"/>
                  <a:pt x="29" y="275"/>
                  <a:pt x="29" y="276"/>
                </a:cubicBezTo>
                <a:cubicBezTo>
                  <a:pt x="28" y="277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9"/>
                  <a:pt x="27" y="279"/>
                  <a:pt x="27" y="279"/>
                </a:cubicBezTo>
                <a:cubicBezTo>
                  <a:pt x="27" y="280"/>
                  <a:pt x="27" y="280"/>
                  <a:pt x="26" y="280"/>
                </a:cubicBezTo>
                <a:cubicBezTo>
                  <a:pt x="26" y="281"/>
                  <a:pt x="25" y="281"/>
                  <a:pt x="25" y="282"/>
                </a:cubicBezTo>
                <a:cubicBezTo>
                  <a:pt x="24" y="282"/>
                  <a:pt x="23" y="282"/>
                  <a:pt x="22" y="282"/>
                </a:cubicBezTo>
                <a:cubicBezTo>
                  <a:pt x="21" y="282"/>
                  <a:pt x="19" y="283"/>
                  <a:pt x="18" y="283"/>
                </a:cubicBezTo>
                <a:cubicBezTo>
                  <a:pt x="17" y="284"/>
                  <a:pt x="16" y="284"/>
                  <a:pt x="15" y="284"/>
                </a:cubicBezTo>
                <a:cubicBezTo>
                  <a:pt x="15" y="285"/>
                  <a:pt x="14" y="286"/>
                  <a:pt x="14" y="286"/>
                </a:cubicBezTo>
                <a:cubicBezTo>
                  <a:pt x="14" y="286"/>
                  <a:pt x="14" y="286"/>
                  <a:pt x="14" y="287"/>
                </a:cubicBezTo>
                <a:cubicBezTo>
                  <a:pt x="14" y="287"/>
                  <a:pt x="14" y="287"/>
                  <a:pt x="13" y="287"/>
                </a:cubicBezTo>
                <a:cubicBezTo>
                  <a:pt x="13" y="287"/>
                  <a:pt x="13" y="287"/>
                  <a:pt x="13" y="287"/>
                </a:cubicBezTo>
                <a:cubicBezTo>
                  <a:pt x="13" y="288"/>
                  <a:pt x="13" y="287"/>
                  <a:pt x="13" y="288"/>
                </a:cubicBezTo>
                <a:cubicBezTo>
                  <a:pt x="13" y="288"/>
                  <a:pt x="13" y="289"/>
                  <a:pt x="13" y="290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3" y="291"/>
                  <a:pt x="14" y="291"/>
                  <a:pt x="15" y="291"/>
                </a:cubicBezTo>
                <a:cubicBezTo>
                  <a:pt x="16" y="291"/>
                  <a:pt x="17" y="292"/>
                  <a:pt x="17" y="292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19" y="292"/>
                  <a:pt x="20" y="292"/>
                  <a:pt x="20" y="292"/>
                </a:cubicBezTo>
                <a:cubicBezTo>
                  <a:pt x="21" y="292"/>
                  <a:pt x="22" y="292"/>
                  <a:pt x="22" y="292"/>
                </a:cubicBezTo>
                <a:cubicBezTo>
                  <a:pt x="23" y="292"/>
                  <a:pt x="23" y="292"/>
                  <a:pt x="23" y="292"/>
                </a:cubicBezTo>
                <a:cubicBezTo>
                  <a:pt x="23" y="292"/>
                  <a:pt x="24" y="292"/>
                  <a:pt x="24" y="292"/>
                </a:cubicBezTo>
                <a:cubicBezTo>
                  <a:pt x="24" y="292"/>
                  <a:pt x="24" y="292"/>
                  <a:pt x="25" y="292"/>
                </a:cubicBezTo>
                <a:cubicBezTo>
                  <a:pt x="25" y="292"/>
                  <a:pt x="25" y="292"/>
                  <a:pt x="26" y="292"/>
                </a:cubicBezTo>
                <a:cubicBezTo>
                  <a:pt x="26" y="292"/>
                  <a:pt x="26" y="292"/>
                  <a:pt x="26" y="292"/>
                </a:cubicBezTo>
                <a:cubicBezTo>
                  <a:pt x="26" y="292"/>
                  <a:pt x="27" y="292"/>
                  <a:pt x="27" y="292"/>
                </a:cubicBezTo>
                <a:cubicBezTo>
                  <a:pt x="28" y="292"/>
                  <a:pt x="28" y="292"/>
                  <a:pt x="28" y="292"/>
                </a:cubicBezTo>
                <a:cubicBezTo>
                  <a:pt x="28" y="291"/>
                  <a:pt x="28" y="292"/>
                  <a:pt x="28" y="292"/>
                </a:cubicBezTo>
                <a:cubicBezTo>
                  <a:pt x="29" y="292"/>
                  <a:pt x="29" y="292"/>
                  <a:pt x="29" y="292"/>
                </a:cubicBezTo>
                <a:cubicBezTo>
                  <a:pt x="30" y="292"/>
                  <a:pt x="30" y="292"/>
                  <a:pt x="30" y="292"/>
                </a:cubicBezTo>
                <a:cubicBezTo>
                  <a:pt x="30" y="291"/>
                  <a:pt x="30" y="292"/>
                  <a:pt x="30" y="292"/>
                </a:cubicBezTo>
                <a:cubicBezTo>
                  <a:pt x="30" y="292"/>
                  <a:pt x="31" y="292"/>
                  <a:pt x="31" y="292"/>
                </a:cubicBezTo>
                <a:cubicBezTo>
                  <a:pt x="32" y="292"/>
                  <a:pt x="32" y="292"/>
                  <a:pt x="32" y="291"/>
                </a:cubicBezTo>
                <a:cubicBezTo>
                  <a:pt x="32" y="291"/>
                  <a:pt x="32" y="291"/>
                  <a:pt x="32" y="291"/>
                </a:cubicBezTo>
                <a:cubicBezTo>
                  <a:pt x="32" y="291"/>
                  <a:pt x="33" y="291"/>
                  <a:pt x="33" y="291"/>
                </a:cubicBezTo>
                <a:cubicBezTo>
                  <a:pt x="33" y="291"/>
                  <a:pt x="34" y="291"/>
                  <a:pt x="34" y="291"/>
                </a:cubicBezTo>
                <a:cubicBezTo>
                  <a:pt x="34" y="291"/>
                  <a:pt x="34" y="291"/>
                  <a:pt x="34" y="291"/>
                </a:cubicBezTo>
                <a:cubicBezTo>
                  <a:pt x="34" y="291"/>
                  <a:pt x="34" y="291"/>
                  <a:pt x="35" y="291"/>
                </a:cubicBezTo>
                <a:cubicBezTo>
                  <a:pt x="36" y="291"/>
                  <a:pt x="36" y="291"/>
                  <a:pt x="36" y="290"/>
                </a:cubicBezTo>
                <a:cubicBezTo>
                  <a:pt x="36" y="290"/>
                  <a:pt x="36" y="290"/>
                  <a:pt x="36" y="290"/>
                </a:cubicBezTo>
                <a:cubicBezTo>
                  <a:pt x="37" y="290"/>
                  <a:pt x="37" y="290"/>
                  <a:pt x="38" y="289"/>
                </a:cubicBezTo>
                <a:cubicBezTo>
                  <a:pt x="40" y="289"/>
                  <a:pt x="42" y="288"/>
                  <a:pt x="43" y="288"/>
                </a:cubicBezTo>
                <a:cubicBezTo>
                  <a:pt x="43" y="288"/>
                  <a:pt x="43" y="288"/>
                  <a:pt x="44" y="288"/>
                </a:cubicBezTo>
                <a:cubicBezTo>
                  <a:pt x="45" y="288"/>
                  <a:pt x="45" y="289"/>
                  <a:pt x="46" y="289"/>
                </a:cubicBezTo>
                <a:cubicBezTo>
                  <a:pt x="47" y="290"/>
                  <a:pt x="47" y="290"/>
                  <a:pt x="47" y="290"/>
                </a:cubicBezTo>
                <a:cubicBezTo>
                  <a:pt x="48" y="290"/>
                  <a:pt x="49" y="289"/>
                  <a:pt x="49" y="289"/>
                </a:cubicBezTo>
                <a:cubicBezTo>
                  <a:pt x="50" y="289"/>
                  <a:pt x="50" y="289"/>
                  <a:pt x="50" y="289"/>
                </a:cubicBezTo>
                <a:cubicBezTo>
                  <a:pt x="50" y="289"/>
                  <a:pt x="50" y="289"/>
                  <a:pt x="50" y="289"/>
                </a:cubicBezTo>
                <a:cubicBezTo>
                  <a:pt x="50" y="289"/>
                  <a:pt x="50" y="289"/>
                  <a:pt x="51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3" y="289"/>
                  <a:pt x="53" y="289"/>
                </a:cubicBezTo>
                <a:cubicBezTo>
                  <a:pt x="54" y="289"/>
                  <a:pt x="54" y="289"/>
                  <a:pt x="54" y="289"/>
                </a:cubicBezTo>
                <a:cubicBezTo>
                  <a:pt x="54" y="288"/>
                  <a:pt x="54" y="288"/>
                  <a:pt x="54" y="288"/>
                </a:cubicBezTo>
                <a:cubicBezTo>
                  <a:pt x="55" y="288"/>
                  <a:pt x="55" y="288"/>
                  <a:pt x="55" y="288"/>
                </a:cubicBezTo>
                <a:cubicBezTo>
                  <a:pt x="56" y="288"/>
                  <a:pt x="56" y="288"/>
                  <a:pt x="56" y="288"/>
                </a:cubicBezTo>
                <a:cubicBezTo>
                  <a:pt x="56" y="288"/>
                  <a:pt x="56" y="288"/>
                  <a:pt x="57" y="288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6"/>
                  <a:pt x="57" y="285"/>
                  <a:pt x="57" y="284"/>
                </a:cubicBezTo>
                <a:cubicBezTo>
                  <a:pt x="57" y="283"/>
                  <a:pt x="57" y="283"/>
                  <a:pt x="56" y="283"/>
                </a:cubicBezTo>
                <a:cubicBezTo>
                  <a:pt x="56" y="283"/>
                  <a:pt x="56" y="282"/>
                  <a:pt x="56" y="282"/>
                </a:cubicBezTo>
                <a:cubicBezTo>
                  <a:pt x="56" y="282"/>
                  <a:pt x="56" y="282"/>
                  <a:pt x="56" y="281"/>
                </a:cubicBezTo>
                <a:cubicBezTo>
                  <a:pt x="56" y="281"/>
                  <a:pt x="56" y="281"/>
                  <a:pt x="56" y="280"/>
                </a:cubicBezTo>
                <a:cubicBezTo>
                  <a:pt x="56" y="280"/>
                  <a:pt x="56" y="280"/>
                  <a:pt x="56" y="280"/>
                </a:cubicBezTo>
                <a:cubicBezTo>
                  <a:pt x="56" y="279"/>
                  <a:pt x="56" y="278"/>
                  <a:pt x="56" y="278"/>
                </a:cubicBezTo>
                <a:cubicBezTo>
                  <a:pt x="56" y="277"/>
                  <a:pt x="56" y="277"/>
                  <a:pt x="56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56" y="276"/>
                  <a:pt x="56" y="276"/>
                  <a:pt x="56" y="275"/>
                </a:cubicBezTo>
                <a:cubicBezTo>
                  <a:pt x="56" y="275"/>
                  <a:pt x="56" y="275"/>
                  <a:pt x="56" y="275"/>
                </a:cubicBezTo>
                <a:cubicBezTo>
                  <a:pt x="57" y="275"/>
                  <a:pt x="57" y="274"/>
                  <a:pt x="58" y="273"/>
                </a:cubicBezTo>
                <a:cubicBezTo>
                  <a:pt x="58" y="272"/>
                  <a:pt x="59" y="272"/>
                  <a:pt x="59" y="271"/>
                </a:cubicBezTo>
                <a:cubicBezTo>
                  <a:pt x="59" y="271"/>
                  <a:pt x="60" y="270"/>
                  <a:pt x="60" y="270"/>
                </a:cubicBezTo>
                <a:cubicBezTo>
                  <a:pt x="60" y="269"/>
                  <a:pt x="60" y="268"/>
                  <a:pt x="60" y="268"/>
                </a:cubicBezTo>
                <a:cubicBezTo>
                  <a:pt x="60" y="267"/>
                  <a:pt x="60" y="267"/>
                  <a:pt x="60" y="266"/>
                </a:cubicBezTo>
                <a:cubicBezTo>
                  <a:pt x="59" y="266"/>
                  <a:pt x="58" y="263"/>
                  <a:pt x="58" y="262"/>
                </a:cubicBezTo>
                <a:cubicBezTo>
                  <a:pt x="57" y="261"/>
                  <a:pt x="57" y="260"/>
                  <a:pt x="56" y="260"/>
                </a:cubicBezTo>
                <a:cubicBezTo>
                  <a:pt x="56" y="259"/>
                  <a:pt x="55" y="257"/>
                  <a:pt x="55" y="257"/>
                </a:cubicBezTo>
                <a:cubicBezTo>
                  <a:pt x="54" y="257"/>
                  <a:pt x="54" y="256"/>
                  <a:pt x="54" y="256"/>
                </a:cubicBezTo>
                <a:cubicBezTo>
                  <a:pt x="54" y="256"/>
                  <a:pt x="54" y="256"/>
                  <a:pt x="54" y="255"/>
                </a:cubicBezTo>
                <a:cubicBezTo>
                  <a:pt x="54" y="255"/>
                  <a:pt x="54" y="255"/>
                  <a:pt x="54" y="254"/>
                </a:cubicBezTo>
                <a:cubicBezTo>
                  <a:pt x="54" y="253"/>
                  <a:pt x="54" y="251"/>
                  <a:pt x="55" y="251"/>
                </a:cubicBezTo>
                <a:cubicBezTo>
                  <a:pt x="55" y="250"/>
                  <a:pt x="55" y="245"/>
                  <a:pt x="55" y="244"/>
                </a:cubicBezTo>
                <a:cubicBezTo>
                  <a:pt x="55" y="243"/>
                  <a:pt x="55" y="241"/>
                  <a:pt x="55" y="240"/>
                </a:cubicBezTo>
                <a:cubicBezTo>
                  <a:pt x="55" y="240"/>
                  <a:pt x="55" y="238"/>
                  <a:pt x="55" y="238"/>
                </a:cubicBezTo>
                <a:cubicBezTo>
                  <a:pt x="55" y="237"/>
                  <a:pt x="55" y="235"/>
                  <a:pt x="55" y="235"/>
                </a:cubicBezTo>
                <a:cubicBezTo>
                  <a:pt x="55" y="234"/>
                  <a:pt x="55" y="233"/>
                  <a:pt x="55" y="233"/>
                </a:cubicBezTo>
                <a:cubicBezTo>
                  <a:pt x="55" y="233"/>
                  <a:pt x="55" y="232"/>
                  <a:pt x="55" y="232"/>
                </a:cubicBezTo>
                <a:cubicBezTo>
                  <a:pt x="55" y="232"/>
                  <a:pt x="55" y="229"/>
                  <a:pt x="55" y="228"/>
                </a:cubicBezTo>
                <a:cubicBezTo>
                  <a:pt x="55" y="227"/>
                  <a:pt x="54" y="223"/>
                  <a:pt x="54" y="222"/>
                </a:cubicBezTo>
                <a:cubicBezTo>
                  <a:pt x="54" y="221"/>
                  <a:pt x="54" y="220"/>
                  <a:pt x="54" y="219"/>
                </a:cubicBezTo>
                <a:cubicBezTo>
                  <a:pt x="54" y="219"/>
                  <a:pt x="54" y="218"/>
                  <a:pt x="54" y="218"/>
                </a:cubicBezTo>
                <a:cubicBezTo>
                  <a:pt x="54" y="217"/>
                  <a:pt x="54" y="216"/>
                  <a:pt x="54" y="215"/>
                </a:cubicBezTo>
                <a:cubicBezTo>
                  <a:pt x="54" y="215"/>
                  <a:pt x="55" y="212"/>
                  <a:pt x="55" y="211"/>
                </a:cubicBezTo>
                <a:cubicBezTo>
                  <a:pt x="55" y="210"/>
                  <a:pt x="55" y="208"/>
                  <a:pt x="55" y="208"/>
                </a:cubicBezTo>
                <a:cubicBezTo>
                  <a:pt x="55" y="208"/>
                  <a:pt x="55" y="206"/>
                  <a:pt x="55" y="205"/>
                </a:cubicBezTo>
                <a:cubicBezTo>
                  <a:pt x="55" y="204"/>
                  <a:pt x="55" y="201"/>
                  <a:pt x="55" y="201"/>
                </a:cubicBezTo>
                <a:cubicBezTo>
                  <a:pt x="55" y="200"/>
                  <a:pt x="55" y="199"/>
                  <a:pt x="55" y="198"/>
                </a:cubicBezTo>
                <a:cubicBezTo>
                  <a:pt x="54" y="198"/>
                  <a:pt x="54" y="197"/>
                  <a:pt x="54" y="196"/>
                </a:cubicBezTo>
                <a:cubicBezTo>
                  <a:pt x="54" y="196"/>
                  <a:pt x="54" y="195"/>
                  <a:pt x="54" y="194"/>
                </a:cubicBezTo>
                <a:cubicBezTo>
                  <a:pt x="54" y="193"/>
                  <a:pt x="54" y="191"/>
                  <a:pt x="54" y="191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54" y="191"/>
                  <a:pt x="54" y="192"/>
                  <a:pt x="54" y="192"/>
                </a:cubicBezTo>
                <a:cubicBezTo>
                  <a:pt x="54" y="193"/>
                  <a:pt x="55" y="194"/>
                  <a:pt x="55" y="194"/>
                </a:cubicBezTo>
                <a:cubicBezTo>
                  <a:pt x="55" y="195"/>
                  <a:pt x="55" y="197"/>
                  <a:pt x="55" y="197"/>
                </a:cubicBezTo>
                <a:cubicBezTo>
                  <a:pt x="55" y="198"/>
                  <a:pt x="56" y="198"/>
                  <a:pt x="56" y="198"/>
                </a:cubicBezTo>
                <a:cubicBezTo>
                  <a:pt x="56" y="198"/>
                  <a:pt x="56" y="199"/>
                  <a:pt x="56" y="200"/>
                </a:cubicBezTo>
                <a:cubicBezTo>
                  <a:pt x="56" y="201"/>
                  <a:pt x="57" y="202"/>
                  <a:pt x="57" y="203"/>
                </a:cubicBezTo>
                <a:cubicBezTo>
                  <a:pt x="57" y="204"/>
                  <a:pt x="57" y="205"/>
                  <a:pt x="57" y="206"/>
                </a:cubicBezTo>
                <a:cubicBezTo>
                  <a:pt x="57" y="206"/>
                  <a:pt x="58" y="208"/>
                  <a:pt x="58" y="208"/>
                </a:cubicBezTo>
                <a:cubicBezTo>
                  <a:pt x="58" y="209"/>
                  <a:pt x="58" y="210"/>
                  <a:pt x="59" y="211"/>
                </a:cubicBezTo>
                <a:cubicBezTo>
                  <a:pt x="59" y="211"/>
                  <a:pt x="59" y="213"/>
                  <a:pt x="59" y="213"/>
                </a:cubicBezTo>
                <a:cubicBezTo>
                  <a:pt x="59" y="214"/>
                  <a:pt x="59" y="215"/>
                  <a:pt x="59" y="215"/>
                </a:cubicBezTo>
                <a:cubicBezTo>
                  <a:pt x="59" y="216"/>
                  <a:pt x="59" y="216"/>
                  <a:pt x="59" y="217"/>
                </a:cubicBezTo>
                <a:cubicBezTo>
                  <a:pt x="59" y="217"/>
                  <a:pt x="60" y="219"/>
                  <a:pt x="60" y="219"/>
                </a:cubicBezTo>
                <a:cubicBezTo>
                  <a:pt x="60" y="219"/>
                  <a:pt x="60" y="220"/>
                  <a:pt x="60" y="221"/>
                </a:cubicBezTo>
                <a:cubicBezTo>
                  <a:pt x="60" y="222"/>
                  <a:pt x="60" y="223"/>
                  <a:pt x="60" y="224"/>
                </a:cubicBezTo>
                <a:cubicBezTo>
                  <a:pt x="60" y="225"/>
                  <a:pt x="60" y="225"/>
                  <a:pt x="60" y="226"/>
                </a:cubicBezTo>
                <a:cubicBezTo>
                  <a:pt x="60" y="226"/>
                  <a:pt x="60" y="227"/>
                  <a:pt x="60" y="228"/>
                </a:cubicBezTo>
                <a:cubicBezTo>
                  <a:pt x="61" y="228"/>
                  <a:pt x="61" y="229"/>
                  <a:pt x="61" y="230"/>
                </a:cubicBezTo>
                <a:cubicBezTo>
                  <a:pt x="61" y="231"/>
                  <a:pt x="61" y="232"/>
                  <a:pt x="61" y="232"/>
                </a:cubicBezTo>
                <a:cubicBezTo>
                  <a:pt x="61" y="233"/>
                  <a:pt x="61" y="233"/>
                  <a:pt x="61" y="234"/>
                </a:cubicBezTo>
                <a:cubicBezTo>
                  <a:pt x="61" y="235"/>
                  <a:pt x="61" y="235"/>
                  <a:pt x="61" y="235"/>
                </a:cubicBezTo>
                <a:cubicBezTo>
                  <a:pt x="61" y="236"/>
                  <a:pt x="62" y="239"/>
                  <a:pt x="62" y="240"/>
                </a:cubicBezTo>
                <a:cubicBezTo>
                  <a:pt x="62" y="241"/>
                  <a:pt x="62" y="244"/>
                  <a:pt x="62" y="245"/>
                </a:cubicBezTo>
                <a:cubicBezTo>
                  <a:pt x="62" y="247"/>
                  <a:pt x="62" y="249"/>
                  <a:pt x="62" y="251"/>
                </a:cubicBezTo>
                <a:cubicBezTo>
                  <a:pt x="62" y="252"/>
                  <a:pt x="63" y="256"/>
                  <a:pt x="64" y="257"/>
                </a:cubicBezTo>
                <a:cubicBezTo>
                  <a:pt x="64" y="258"/>
                  <a:pt x="64" y="260"/>
                  <a:pt x="65" y="261"/>
                </a:cubicBezTo>
                <a:cubicBezTo>
                  <a:pt x="65" y="262"/>
                  <a:pt x="65" y="263"/>
                  <a:pt x="66" y="264"/>
                </a:cubicBezTo>
                <a:cubicBezTo>
                  <a:pt x="66" y="265"/>
                  <a:pt x="67" y="267"/>
                  <a:pt x="67" y="267"/>
                </a:cubicBezTo>
                <a:cubicBezTo>
                  <a:pt x="67" y="268"/>
                  <a:pt x="67" y="268"/>
                  <a:pt x="68" y="269"/>
                </a:cubicBezTo>
                <a:cubicBezTo>
                  <a:pt x="69" y="269"/>
                  <a:pt x="70" y="270"/>
                  <a:pt x="70" y="270"/>
                </a:cubicBezTo>
                <a:cubicBezTo>
                  <a:pt x="71" y="270"/>
                  <a:pt x="71" y="270"/>
                  <a:pt x="70" y="270"/>
                </a:cubicBezTo>
                <a:cubicBezTo>
                  <a:pt x="70" y="270"/>
                  <a:pt x="70" y="271"/>
                  <a:pt x="70" y="271"/>
                </a:cubicBezTo>
                <a:cubicBezTo>
                  <a:pt x="69" y="271"/>
                  <a:pt x="68" y="272"/>
                  <a:pt x="68" y="272"/>
                </a:cubicBezTo>
                <a:cubicBezTo>
                  <a:pt x="67" y="272"/>
                  <a:pt x="67" y="273"/>
                  <a:pt x="67" y="273"/>
                </a:cubicBezTo>
                <a:cubicBezTo>
                  <a:pt x="67" y="274"/>
                  <a:pt x="66" y="275"/>
                  <a:pt x="66" y="276"/>
                </a:cubicBezTo>
                <a:cubicBezTo>
                  <a:pt x="65" y="276"/>
                  <a:pt x="65" y="277"/>
                  <a:pt x="65" y="277"/>
                </a:cubicBezTo>
                <a:cubicBezTo>
                  <a:pt x="64" y="278"/>
                  <a:pt x="64" y="278"/>
                  <a:pt x="64" y="279"/>
                </a:cubicBezTo>
                <a:cubicBezTo>
                  <a:pt x="64" y="280"/>
                  <a:pt x="65" y="281"/>
                  <a:pt x="65" y="281"/>
                </a:cubicBezTo>
                <a:cubicBezTo>
                  <a:pt x="65" y="281"/>
                  <a:pt x="65" y="282"/>
                  <a:pt x="66" y="282"/>
                </a:cubicBezTo>
                <a:cubicBezTo>
                  <a:pt x="66" y="282"/>
                  <a:pt x="66" y="283"/>
                  <a:pt x="67" y="283"/>
                </a:cubicBezTo>
                <a:cubicBezTo>
                  <a:pt x="67" y="284"/>
                  <a:pt x="68" y="284"/>
                  <a:pt x="68" y="285"/>
                </a:cubicBezTo>
                <a:cubicBezTo>
                  <a:pt x="68" y="285"/>
                  <a:pt x="69" y="286"/>
                  <a:pt x="69" y="286"/>
                </a:cubicBezTo>
                <a:cubicBezTo>
                  <a:pt x="69" y="286"/>
                  <a:pt x="70" y="286"/>
                  <a:pt x="70" y="287"/>
                </a:cubicBezTo>
                <a:cubicBezTo>
                  <a:pt x="70" y="287"/>
                  <a:pt x="70" y="287"/>
                  <a:pt x="71" y="288"/>
                </a:cubicBezTo>
                <a:cubicBezTo>
                  <a:pt x="71" y="288"/>
                  <a:pt x="72" y="289"/>
                  <a:pt x="72" y="289"/>
                </a:cubicBezTo>
                <a:cubicBezTo>
                  <a:pt x="72" y="289"/>
                  <a:pt x="72" y="289"/>
                  <a:pt x="72" y="290"/>
                </a:cubicBezTo>
                <a:cubicBezTo>
                  <a:pt x="72" y="290"/>
                  <a:pt x="71" y="290"/>
                  <a:pt x="71" y="291"/>
                </a:cubicBezTo>
                <a:cubicBezTo>
                  <a:pt x="71" y="292"/>
                  <a:pt x="71" y="294"/>
                  <a:pt x="71" y="294"/>
                </a:cubicBezTo>
                <a:cubicBezTo>
                  <a:pt x="71" y="294"/>
                  <a:pt x="71" y="295"/>
                  <a:pt x="71" y="295"/>
                </a:cubicBezTo>
                <a:cubicBezTo>
                  <a:pt x="71" y="295"/>
                  <a:pt x="71" y="295"/>
                  <a:pt x="71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0" y="296"/>
                  <a:pt x="70" y="296"/>
                  <a:pt x="70" y="297"/>
                </a:cubicBezTo>
                <a:cubicBezTo>
                  <a:pt x="70" y="298"/>
                  <a:pt x="70" y="299"/>
                  <a:pt x="70" y="299"/>
                </a:cubicBezTo>
                <a:cubicBezTo>
                  <a:pt x="70" y="299"/>
                  <a:pt x="71" y="300"/>
                  <a:pt x="71" y="300"/>
                </a:cubicBezTo>
                <a:cubicBezTo>
                  <a:pt x="71" y="300"/>
                  <a:pt x="72" y="300"/>
                  <a:pt x="73" y="300"/>
                </a:cubicBezTo>
                <a:cubicBezTo>
                  <a:pt x="73" y="300"/>
                  <a:pt x="74" y="300"/>
                  <a:pt x="75" y="300"/>
                </a:cubicBezTo>
                <a:cubicBezTo>
                  <a:pt x="76" y="300"/>
                  <a:pt x="81" y="300"/>
                  <a:pt x="82" y="300"/>
                </a:cubicBezTo>
                <a:cubicBezTo>
                  <a:pt x="83" y="300"/>
                  <a:pt x="86" y="300"/>
                  <a:pt x="87" y="300"/>
                </a:cubicBezTo>
                <a:cubicBezTo>
                  <a:pt x="88" y="299"/>
                  <a:pt x="89" y="299"/>
                  <a:pt x="89" y="299"/>
                </a:cubicBezTo>
                <a:cubicBezTo>
                  <a:pt x="90" y="298"/>
                  <a:pt x="90" y="298"/>
                  <a:pt x="90" y="297"/>
                </a:cubicBezTo>
                <a:cubicBezTo>
                  <a:pt x="90" y="297"/>
                  <a:pt x="90" y="296"/>
                  <a:pt x="90" y="295"/>
                </a:cubicBezTo>
                <a:cubicBezTo>
                  <a:pt x="90" y="294"/>
                  <a:pt x="89" y="294"/>
                  <a:pt x="89" y="294"/>
                </a:cubicBezTo>
                <a:cubicBezTo>
                  <a:pt x="89" y="293"/>
                  <a:pt x="89" y="293"/>
                  <a:pt x="89" y="292"/>
                </a:cubicBezTo>
                <a:cubicBezTo>
                  <a:pt x="90" y="292"/>
                  <a:pt x="89" y="290"/>
                  <a:pt x="89" y="290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9" y="289"/>
                  <a:pt x="89" y="288"/>
                  <a:pt x="88" y="288"/>
                </a:cubicBezTo>
                <a:cubicBezTo>
                  <a:pt x="88" y="288"/>
                  <a:pt x="89" y="288"/>
                  <a:pt x="89" y="288"/>
                </a:cubicBezTo>
                <a:cubicBezTo>
                  <a:pt x="89" y="288"/>
                  <a:pt x="89" y="287"/>
                  <a:pt x="89" y="287"/>
                </a:cubicBezTo>
                <a:cubicBezTo>
                  <a:pt x="89" y="286"/>
                  <a:pt x="90" y="285"/>
                  <a:pt x="90" y="284"/>
                </a:cubicBezTo>
                <a:cubicBezTo>
                  <a:pt x="90" y="284"/>
                  <a:pt x="90" y="283"/>
                  <a:pt x="90" y="283"/>
                </a:cubicBezTo>
                <a:cubicBezTo>
                  <a:pt x="90" y="283"/>
                  <a:pt x="90" y="283"/>
                  <a:pt x="91" y="283"/>
                </a:cubicBezTo>
                <a:cubicBezTo>
                  <a:pt x="91" y="282"/>
                  <a:pt x="91" y="282"/>
                  <a:pt x="91" y="282"/>
                </a:cubicBezTo>
                <a:cubicBezTo>
                  <a:pt x="91" y="281"/>
                  <a:pt x="92" y="279"/>
                  <a:pt x="92" y="279"/>
                </a:cubicBezTo>
                <a:cubicBezTo>
                  <a:pt x="93" y="279"/>
                  <a:pt x="93" y="278"/>
                  <a:pt x="93" y="278"/>
                </a:cubicBezTo>
                <a:cubicBezTo>
                  <a:pt x="93" y="278"/>
                  <a:pt x="93" y="278"/>
                  <a:pt x="93" y="277"/>
                </a:cubicBezTo>
                <a:cubicBezTo>
                  <a:pt x="93" y="277"/>
                  <a:pt x="93" y="276"/>
                  <a:pt x="93" y="2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8"/>
          <p:cNvSpPr>
            <a:spLocks noEditPoints="1"/>
          </p:cNvSpPr>
          <p:nvPr/>
        </p:nvSpPr>
        <p:spPr bwMode="auto">
          <a:xfrm>
            <a:off x="6387393" y="6652959"/>
            <a:ext cx="464735" cy="1112735"/>
          </a:xfrm>
          <a:custGeom>
            <a:avLst/>
            <a:gdLst>
              <a:gd name="T0" fmla="*/ 110 w 126"/>
              <a:gd name="T1" fmla="*/ 63 h 302"/>
              <a:gd name="T2" fmla="*/ 104 w 126"/>
              <a:gd name="T3" fmla="*/ 55 h 302"/>
              <a:gd name="T4" fmla="*/ 98 w 126"/>
              <a:gd name="T5" fmla="*/ 44 h 302"/>
              <a:gd name="T6" fmla="*/ 72 w 126"/>
              <a:gd name="T7" fmla="*/ 39 h 302"/>
              <a:gd name="T8" fmla="*/ 70 w 126"/>
              <a:gd name="T9" fmla="*/ 30 h 302"/>
              <a:gd name="T10" fmla="*/ 71 w 126"/>
              <a:gd name="T11" fmla="*/ 19 h 302"/>
              <a:gd name="T12" fmla="*/ 66 w 126"/>
              <a:gd name="T13" fmla="*/ 4 h 302"/>
              <a:gd name="T14" fmla="*/ 46 w 126"/>
              <a:gd name="T15" fmla="*/ 12 h 302"/>
              <a:gd name="T16" fmla="*/ 44 w 126"/>
              <a:gd name="T17" fmla="*/ 27 h 302"/>
              <a:gd name="T18" fmla="*/ 47 w 126"/>
              <a:gd name="T19" fmla="*/ 36 h 302"/>
              <a:gd name="T20" fmla="*/ 39 w 126"/>
              <a:gd name="T21" fmla="*/ 42 h 302"/>
              <a:gd name="T22" fmla="*/ 26 w 126"/>
              <a:gd name="T23" fmla="*/ 45 h 302"/>
              <a:gd name="T24" fmla="*/ 16 w 126"/>
              <a:gd name="T25" fmla="*/ 54 h 302"/>
              <a:gd name="T26" fmla="*/ 13 w 126"/>
              <a:gd name="T27" fmla="*/ 66 h 302"/>
              <a:gd name="T28" fmla="*/ 6 w 126"/>
              <a:gd name="T29" fmla="*/ 81 h 302"/>
              <a:gd name="T30" fmla="*/ 2 w 126"/>
              <a:gd name="T31" fmla="*/ 99 h 302"/>
              <a:gd name="T32" fmla="*/ 13 w 126"/>
              <a:gd name="T33" fmla="*/ 121 h 302"/>
              <a:gd name="T34" fmla="*/ 16 w 126"/>
              <a:gd name="T35" fmla="*/ 126 h 302"/>
              <a:gd name="T36" fmla="*/ 19 w 126"/>
              <a:gd name="T37" fmla="*/ 132 h 302"/>
              <a:gd name="T38" fmla="*/ 20 w 126"/>
              <a:gd name="T39" fmla="*/ 140 h 302"/>
              <a:gd name="T40" fmla="*/ 22 w 126"/>
              <a:gd name="T41" fmla="*/ 168 h 302"/>
              <a:gd name="T42" fmla="*/ 30 w 126"/>
              <a:gd name="T43" fmla="*/ 173 h 302"/>
              <a:gd name="T44" fmla="*/ 35 w 126"/>
              <a:gd name="T45" fmla="*/ 208 h 302"/>
              <a:gd name="T46" fmla="*/ 38 w 126"/>
              <a:gd name="T47" fmla="*/ 242 h 302"/>
              <a:gd name="T48" fmla="*/ 40 w 126"/>
              <a:gd name="T49" fmla="*/ 267 h 302"/>
              <a:gd name="T50" fmla="*/ 42 w 126"/>
              <a:gd name="T51" fmla="*/ 272 h 302"/>
              <a:gd name="T52" fmla="*/ 40 w 126"/>
              <a:gd name="T53" fmla="*/ 279 h 302"/>
              <a:gd name="T54" fmla="*/ 39 w 126"/>
              <a:gd name="T55" fmla="*/ 284 h 302"/>
              <a:gd name="T56" fmla="*/ 31 w 126"/>
              <a:gd name="T57" fmla="*/ 289 h 302"/>
              <a:gd name="T58" fmla="*/ 41 w 126"/>
              <a:gd name="T59" fmla="*/ 295 h 302"/>
              <a:gd name="T60" fmla="*/ 61 w 126"/>
              <a:gd name="T61" fmla="*/ 287 h 302"/>
              <a:gd name="T62" fmla="*/ 63 w 126"/>
              <a:gd name="T63" fmla="*/ 277 h 302"/>
              <a:gd name="T64" fmla="*/ 67 w 126"/>
              <a:gd name="T65" fmla="*/ 283 h 302"/>
              <a:gd name="T66" fmla="*/ 65 w 126"/>
              <a:gd name="T67" fmla="*/ 289 h 302"/>
              <a:gd name="T68" fmla="*/ 62 w 126"/>
              <a:gd name="T69" fmla="*/ 295 h 302"/>
              <a:gd name="T70" fmla="*/ 60 w 126"/>
              <a:gd name="T71" fmla="*/ 301 h 302"/>
              <a:gd name="T72" fmla="*/ 83 w 126"/>
              <a:gd name="T73" fmla="*/ 297 h 302"/>
              <a:gd name="T74" fmla="*/ 85 w 126"/>
              <a:gd name="T75" fmla="*/ 288 h 302"/>
              <a:gd name="T76" fmla="*/ 87 w 126"/>
              <a:gd name="T77" fmla="*/ 282 h 302"/>
              <a:gd name="T78" fmla="*/ 90 w 126"/>
              <a:gd name="T79" fmla="*/ 266 h 302"/>
              <a:gd name="T80" fmla="*/ 91 w 126"/>
              <a:gd name="T81" fmla="*/ 212 h 302"/>
              <a:gd name="T82" fmla="*/ 93 w 126"/>
              <a:gd name="T83" fmla="*/ 169 h 302"/>
              <a:gd name="T84" fmla="*/ 107 w 126"/>
              <a:gd name="T85" fmla="*/ 167 h 302"/>
              <a:gd name="T86" fmla="*/ 107 w 126"/>
              <a:gd name="T87" fmla="*/ 149 h 302"/>
              <a:gd name="T88" fmla="*/ 105 w 126"/>
              <a:gd name="T89" fmla="*/ 129 h 302"/>
              <a:gd name="T90" fmla="*/ 104 w 126"/>
              <a:gd name="T91" fmla="*/ 120 h 302"/>
              <a:gd name="T92" fmla="*/ 124 w 126"/>
              <a:gd name="T93" fmla="*/ 93 h 302"/>
              <a:gd name="T94" fmla="*/ 21 w 126"/>
              <a:gd name="T95" fmla="*/ 98 h 302"/>
              <a:gd name="T96" fmla="*/ 22 w 126"/>
              <a:gd name="T97" fmla="*/ 87 h 302"/>
              <a:gd name="T98" fmla="*/ 41 w 126"/>
              <a:gd name="T99" fmla="*/ 279 h 302"/>
              <a:gd name="T100" fmla="*/ 65 w 126"/>
              <a:gd name="T101" fmla="*/ 251 h 302"/>
              <a:gd name="T102" fmla="*/ 60 w 126"/>
              <a:gd name="T103" fmla="*/ 249 h 302"/>
              <a:gd name="T104" fmla="*/ 61 w 126"/>
              <a:gd name="T105" fmla="*/ 224 h 302"/>
              <a:gd name="T106" fmla="*/ 62 w 126"/>
              <a:gd name="T107" fmla="*/ 202 h 302"/>
              <a:gd name="T108" fmla="*/ 66 w 126"/>
              <a:gd name="T109" fmla="*/ 220 h 302"/>
              <a:gd name="T110" fmla="*/ 69 w 126"/>
              <a:gd name="T111" fmla="*/ 235 h 302"/>
              <a:gd name="T112" fmla="*/ 99 w 126"/>
              <a:gd name="T113" fmla="*/ 98 h 302"/>
              <a:gd name="T114" fmla="*/ 99 w 126"/>
              <a:gd name="T115" fmla="*/ 8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6" h="302">
                <a:moveTo>
                  <a:pt x="124" y="83"/>
                </a:moveTo>
                <a:cubicBezTo>
                  <a:pt x="122" y="78"/>
                  <a:pt x="118" y="74"/>
                  <a:pt x="117" y="73"/>
                </a:cubicBezTo>
                <a:cubicBezTo>
                  <a:pt x="117" y="71"/>
                  <a:pt x="115" y="69"/>
                  <a:pt x="114" y="68"/>
                </a:cubicBezTo>
                <a:cubicBezTo>
                  <a:pt x="114" y="67"/>
                  <a:pt x="113" y="67"/>
                  <a:pt x="113" y="67"/>
                </a:cubicBezTo>
                <a:cubicBezTo>
                  <a:pt x="113" y="67"/>
                  <a:pt x="113" y="67"/>
                  <a:pt x="112" y="66"/>
                </a:cubicBezTo>
                <a:cubicBezTo>
                  <a:pt x="111" y="65"/>
                  <a:pt x="110" y="64"/>
                  <a:pt x="110" y="63"/>
                </a:cubicBezTo>
                <a:cubicBezTo>
                  <a:pt x="109" y="63"/>
                  <a:pt x="109" y="62"/>
                  <a:pt x="109" y="62"/>
                </a:cubicBezTo>
                <a:cubicBezTo>
                  <a:pt x="108" y="61"/>
                  <a:pt x="108" y="61"/>
                  <a:pt x="108" y="60"/>
                </a:cubicBezTo>
                <a:cubicBezTo>
                  <a:pt x="108" y="60"/>
                  <a:pt x="108" y="59"/>
                  <a:pt x="107" y="59"/>
                </a:cubicBezTo>
                <a:cubicBezTo>
                  <a:pt x="106" y="58"/>
                  <a:pt x="105" y="57"/>
                  <a:pt x="105" y="57"/>
                </a:cubicBezTo>
                <a:cubicBezTo>
                  <a:pt x="105" y="57"/>
                  <a:pt x="104" y="57"/>
                  <a:pt x="104" y="57"/>
                </a:cubicBezTo>
                <a:cubicBezTo>
                  <a:pt x="104" y="56"/>
                  <a:pt x="104" y="56"/>
                  <a:pt x="104" y="55"/>
                </a:cubicBezTo>
                <a:cubicBezTo>
                  <a:pt x="103" y="55"/>
                  <a:pt x="103" y="55"/>
                  <a:pt x="103" y="54"/>
                </a:cubicBezTo>
                <a:cubicBezTo>
                  <a:pt x="103" y="53"/>
                  <a:pt x="103" y="53"/>
                  <a:pt x="103" y="52"/>
                </a:cubicBezTo>
                <a:cubicBezTo>
                  <a:pt x="103" y="52"/>
                  <a:pt x="102" y="51"/>
                  <a:pt x="102" y="50"/>
                </a:cubicBezTo>
                <a:cubicBezTo>
                  <a:pt x="102" y="50"/>
                  <a:pt x="101" y="48"/>
                  <a:pt x="101" y="47"/>
                </a:cubicBezTo>
                <a:cubicBezTo>
                  <a:pt x="100" y="45"/>
                  <a:pt x="99" y="44"/>
                  <a:pt x="99" y="44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44"/>
                  <a:pt x="97" y="44"/>
                  <a:pt x="96" y="44"/>
                </a:cubicBezTo>
                <a:cubicBezTo>
                  <a:pt x="95" y="43"/>
                  <a:pt x="94" y="43"/>
                  <a:pt x="94" y="43"/>
                </a:cubicBezTo>
                <a:cubicBezTo>
                  <a:pt x="92" y="43"/>
                  <a:pt x="89" y="42"/>
                  <a:pt x="88" y="42"/>
                </a:cubicBezTo>
                <a:cubicBezTo>
                  <a:pt x="87" y="42"/>
                  <a:pt x="83" y="41"/>
                  <a:pt x="81" y="41"/>
                </a:cubicBezTo>
                <a:cubicBezTo>
                  <a:pt x="80" y="41"/>
                  <a:pt x="76" y="40"/>
                  <a:pt x="75" y="39"/>
                </a:cubicBezTo>
                <a:cubicBezTo>
                  <a:pt x="73" y="39"/>
                  <a:pt x="73" y="39"/>
                  <a:pt x="72" y="39"/>
                </a:cubicBezTo>
                <a:cubicBezTo>
                  <a:pt x="72" y="39"/>
                  <a:pt x="71" y="39"/>
                  <a:pt x="71" y="38"/>
                </a:cubicBezTo>
                <a:cubicBezTo>
                  <a:pt x="70" y="38"/>
                  <a:pt x="68" y="37"/>
                  <a:pt x="68" y="37"/>
                </a:cubicBezTo>
                <a:cubicBezTo>
                  <a:pt x="67" y="36"/>
                  <a:pt x="67" y="36"/>
                  <a:pt x="68" y="35"/>
                </a:cubicBezTo>
                <a:cubicBezTo>
                  <a:pt x="68" y="34"/>
                  <a:pt x="69" y="30"/>
                  <a:pt x="69" y="30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0"/>
                  <a:pt x="69" y="30"/>
                  <a:pt x="70" y="30"/>
                </a:cubicBezTo>
                <a:cubicBezTo>
                  <a:pt x="70" y="29"/>
                  <a:pt x="70" y="29"/>
                  <a:pt x="70" y="28"/>
                </a:cubicBezTo>
                <a:cubicBezTo>
                  <a:pt x="71" y="27"/>
                  <a:pt x="71" y="24"/>
                  <a:pt x="71" y="23"/>
                </a:cubicBezTo>
                <a:cubicBezTo>
                  <a:pt x="71" y="23"/>
                  <a:pt x="71" y="22"/>
                  <a:pt x="71" y="21"/>
                </a:cubicBezTo>
                <a:cubicBezTo>
                  <a:pt x="71" y="21"/>
                  <a:pt x="71" y="21"/>
                  <a:pt x="72" y="20"/>
                </a:cubicBezTo>
                <a:cubicBezTo>
                  <a:pt x="72" y="20"/>
                  <a:pt x="71" y="19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1" y="19"/>
                  <a:pt x="71" y="18"/>
                  <a:pt x="71" y="18"/>
                </a:cubicBezTo>
                <a:cubicBezTo>
                  <a:pt x="71" y="17"/>
                  <a:pt x="71" y="16"/>
                  <a:pt x="71" y="16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5"/>
                  <a:pt x="71" y="14"/>
                  <a:pt x="71" y="13"/>
                </a:cubicBezTo>
                <a:cubicBezTo>
                  <a:pt x="71" y="10"/>
                  <a:pt x="71" y="9"/>
                  <a:pt x="70" y="7"/>
                </a:cubicBezTo>
                <a:cubicBezTo>
                  <a:pt x="69" y="5"/>
                  <a:pt x="66" y="4"/>
                  <a:pt x="66" y="4"/>
                </a:cubicBezTo>
                <a:cubicBezTo>
                  <a:pt x="65" y="4"/>
                  <a:pt x="65" y="2"/>
                  <a:pt x="63" y="2"/>
                </a:cubicBezTo>
                <a:cubicBezTo>
                  <a:pt x="64" y="2"/>
                  <a:pt x="59" y="0"/>
                  <a:pt x="53" y="2"/>
                </a:cubicBezTo>
                <a:cubicBezTo>
                  <a:pt x="52" y="2"/>
                  <a:pt x="51" y="3"/>
                  <a:pt x="51" y="3"/>
                </a:cubicBezTo>
                <a:cubicBezTo>
                  <a:pt x="49" y="3"/>
                  <a:pt x="49" y="4"/>
                  <a:pt x="48" y="5"/>
                </a:cubicBezTo>
                <a:cubicBezTo>
                  <a:pt x="48" y="5"/>
                  <a:pt x="47" y="6"/>
                  <a:pt x="46" y="7"/>
                </a:cubicBezTo>
                <a:cubicBezTo>
                  <a:pt x="45" y="8"/>
                  <a:pt x="46" y="11"/>
                  <a:pt x="46" y="12"/>
                </a:cubicBezTo>
                <a:cubicBezTo>
                  <a:pt x="45" y="14"/>
                  <a:pt x="45" y="18"/>
                  <a:pt x="45" y="18"/>
                </a:cubicBezTo>
                <a:cubicBezTo>
                  <a:pt x="45" y="18"/>
                  <a:pt x="45" y="18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2" y="19"/>
                  <a:pt x="43" y="20"/>
                </a:cubicBezTo>
                <a:cubicBezTo>
                  <a:pt x="43" y="21"/>
                  <a:pt x="42" y="23"/>
                  <a:pt x="43" y="26"/>
                </a:cubicBezTo>
                <a:cubicBezTo>
                  <a:pt x="43" y="26"/>
                  <a:pt x="44" y="27"/>
                  <a:pt x="44" y="27"/>
                </a:cubicBezTo>
                <a:cubicBezTo>
                  <a:pt x="44" y="28"/>
                  <a:pt x="45" y="28"/>
                  <a:pt x="45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9"/>
                </a:cubicBezTo>
                <a:cubicBezTo>
                  <a:pt x="46" y="30"/>
                  <a:pt x="46" y="31"/>
                  <a:pt x="46" y="32"/>
                </a:cubicBezTo>
                <a:cubicBezTo>
                  <a:pt x="47" y="33"/>
                  <a:pt x="47" y="35"/>
                  <a:pt x="47" y="35"/>
                </a:cubicBezTo>
                <a:cubicBezTo>
                  <a:pt x="47" y="36"/>
                  <a:pt x="47" y="36"/>
                  <a:pt x="47" y="36"/>
                </a:cubicBezTo>
                <a:cubicBezTo>
                  <a:pt x="46" y="36"/>
                  <a:pt x="46" y="37"/>
                  <a:pt x="45" y="37"/>
                </a:cubicBezTo>
                <a:cubicBezTo>
                  <a:pt x="45" y="38"/>
                  <a:pt x="45" y="39"/>
                  <a:pt x="45" y="39"/>
                </a:cubicBezTo>
                <a:cubicBezTo>
                  <a:pt x="45" y="39"/>
                  <a:pt x="45" y="40"/>
                  <a:pt x="44" y="40"/>
                </a:cubicBezTo>
                <a:cubicBezTo>
                  <a:pt x="44" y="40"/>
                  <a:pt x="43" y="41"/>
                  <a:pt x="43" y="41"/>
                </a:cubicBezTo>
                <a:cubicBezTo>
                  <a:pt x="42" y="41"/>
                  <a:pt x="42" y="41"/>
                  <a:pt x="41" y="41"/>
                </a:cubicBezTo>
                <a:cubicBezTo>
                  <a:pt x="41" y="42"/>
                  <a:pt x="40" y="42"/>
                  <a:pt x="39" y="42"/>
                </a:cubicBezTo>
                <a:cubicBezTo>
                  <a:pt x="38" y="42"/>
                  <a:pt x="37" y="43"/>
                  <a:pt x="36" y="43"/>
                </a:cubicBezTo>
                <a:cubicBezTo>
                  <a:pt x="35" y="43"/>
                  <a:pt x="35" y="43"/>
                  <a:pt x="34" y="43"/>
                </a:cubicBezTo>
                <a:cubicBezTo>
                  <a:pt x="33" y="44"/>
                  <a:pt x="33" y="44"/>
                  <a:pt x="32" y="44"/>
                </a:cubicBezTo>
                <a:cubicBezTo>
                  <a:pt x="31" y="44"/>
                  <a:pt x="30" y="44"/>
                  <a:pt x="29" y="45"/>
                </a:cubicBezTo>
                <a:cubicBezTo>
                  <a:pt x="28" y="45"/>
                  <a:pt x="27" y="45"/>
                  <a:pt x="27" y="45"/>
                </a:cubicBezTo>
                <a:cubicBezTo>
                  <a:pt x="27" y="45"/>
                  <a:pt x="27" y="45"/>
                  <a:pt x="26" y="45"/>
                </a:cubicBezTo>
                <a:cubicBezTo>
                  <a:pt x="25" y="45"/>
                  <a:pt x="25" y="46"/>
                  <a:pt x="24" y="46"/>
                </a:cubicBezTo>
                <a:cubicBezTo>
                  <a:pt x="23" y="46"/>
                  <a:pt x="21" y="47"/>
                  <a:pt x="20" y="48"/>
                </a:cubicBezTo>
                <a:cubicBezTo>
                  <a:pt x="20" y="48"/>
                  <a:pt x="20" y="48"/>
                  <a:pt x="19" y="48"/>
                </a:cubicBezTo>
                <a:cubicBezTo>
                  <a:pt x="19" y="48"/>
                  <a:pt x="19" y="48"/>
                  <a:pt x="18" y="49"/>
                </a:cubicBezTo>
                <a:cubicBezTo>
                  <a:pt x="18" y="49"/>
                  <a:pt x="17" y="51"/>
                  <a:pt x="17" y="52"/>
                </a:cubicBezTo>
                <a:cubicBezTo>
                  <a:pt x="17" y="53"/>
                  <a:pt x="16" y="54"/>
                  <a:pt x="16" y="54"/>
                </a:cubicBezTo>
                <a:cubicBezTo>
                  <a:pt x="16" y="55"/>
                  <a:pt x="16" y="55"/>
                  <a:pt x="16" y="56"/>
                </a:cubicBezTo>
                <a:cubicBezTo>
                  <a:pt x="15" y="56"/>
                  <a:pt x="15" y="58"/>
                  <a:pt x="14" y="59"/>
                </a:cubicBez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1"/>
                  <a:pt x="14" y="62"/>
                </a:cubicBezTo>
                <a:cubicBezTo>
                  <a:pt x="14" y="62"/>
                  <a:pt x="13" y="64"/>
                  <a:pt x="13" y="64"/>
                </a:cubicBezTo>
                <a:cubicBezTo>
                  <a:pt x="13" y="65"/>
                  <a:pt x="13" y="66"/>
                  <a:pt x="13" y="66"/>
                </a:cubicBezTo>
                <a:cubicBezTo>
                  <a:pt x="13" y="67"/>
                  <a:pt x="12" y="68"/>
                  <a:pt x="11" y="69"/>
                </a:cubicBezTo>
                <a:cubicBezTo>
                  <a:pt x="11" y="69"/>
                  <a:pt x="11" y="70"/>
                  <a:pt x="11" y="71"/>
                </a:cubicBezTo>
                <a:cubicBezTo>
                  <a:pt x="11" y="71"/>
                  <a:pt x="10" y="71"/>
                  <a:pt x="10" y="72"/>
                </a:cubicBezTo>
                <a:cubicBezTo>
                  <a:pt x="9" y="72"/>
                  <a:pt x="9" y="74"/>
                  <a:pt x="9" y="74"/>
                </a:cubicBezTo>
                <a:cubicBezTo>
                  <a:pt x="8" y="75"/>
                  <a:pt x="8" y="75"/>
                  <a:pt x="8" y="76"/>
                </a:cubicBezTo>
                <a:cubicBezTo>
                  <a:pt x="7" y="77"/>
                  <a:pt x="6" y="80"/>
                  <a:pt x="6" y="81"/>
                </a:cubicBezTo>
                <a:cubicBezTo>
                  <a:pt x="5" y="81"/>
                  <a:pt x="5" y="82"/>
                  <a:pt x="4" y="82"/>
                </a:cubicBezTo>
                <a:cubicBezTo>
                  <a:pt x="4" y="83"/>
                  <a:pt x="3" y="83"/>
                  <a:pt x="2" y="84"/>
                </a:cubicBezTo>
                <a:cubicBezTo>
                  <a:pt x="2" y="85"/>
                  <a:pt x="2" y="87"/>
                  <a:pt x="2" y="88"/>
                </a:cubicBezTo>
                <a:cubicBezTo>
                  <a:pt x="2" y="89"/>
                  <a:pt x="1" y="91"/>
                  <a:pt x="1" y="92"/>
                </a:cubicBezTo>
                <a:cubicBezTo>
                  <a:pt x="0" y="93"/>
                  <a:pt x="1" y="93"/>
                  <a:pt x="1" y="94"/>
                </a:cubicBezTo>
                <a:cubicBezTo>
                  <a:pt x="2" y="96"/>
                  <a:pt x="2" y="98"/>
                  <a:pt x="2" y="99"/>
                </a:cubicBezTo>
                <a:cubicBezTo>
                  <a:pt x="2" y="100"/>
                  <a:pt x="2" y="101"/>
                  <a:pt x="3" y="101"/>
                </a:cubicBezTo>
                <a:cubicBezTo>
                  <a:pt x="3" y="102"/>
                  <a:pt x="3" y="104"/>
                  <a:pt x="3" y="104"/>
                </a:cubicBezTo>
                <a:cubicBezTo>
                  <a:pt x="4" y="106"/>
                  <a:pt x="7" y="110"/>
                  <a:pt x="7" y="112"/>
                </a:cubicBezTo>
                <a:cubicBezTo>
                  <a:pt x="8" y="113"/>
                  <a:pt x="12" y="119"/>
                  <a:pt x="12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0"/>
                  <a:pt x="12" y="121"/>
                  <a:pt x="13" y="121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13" y="122"/>
                  <a:pt x="13" y="122"/>
                  <a:pt x="14" y="123"/>
                </a:cubicBezTo>
                <a:cubicBezTo>
                  <a:pt x="14" y="123"/>
                  <a:pt x="14" y="123"/>
                  <a:pt x="14" y="124"/>
                </a:cubicBezTo>
                <a:cubicBezTo>
                  <a:pt x="14" y="124"/>
                  <a:pt x="15" y="125"/>
                  <a:pt x="15" y="125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5"/>
                  <a:pt x="16" y="126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7"/>
                  <a:pt x="16" y="127"/>
                  <a:pt x="17" y="127"/>
                </a:cubicBezTo>
                <a:cubicBezTo>
                  <a:pt x="17" y="127"/>
                  <a:pt x="17" y="127"/>
                  <a:pt x="17" y="128"/>
                </a:cubicBezTo>
                <a:cubicBezTo>
                  <a:pt x="17" y="128"/>
                  <a:pt x="18" y="129"/>
                  <a:pt x="18" y="129"/>
                </a:cubicBezTo>
                <a:cubicBezTo>
                  <a:pt x="18" y="130"/>
                  <a:pt x="19" y="131"/>
                  <a:pt x="19" y="132"/>
                </a:cubicBezTo>
                <a:cubicBezTo>
                  <a:pt x="19" y="132"/>
                  <a:pt x="19" y="132"/>
                  <a:pt x="19" y="132"/>
                </a:cubicBezTo>
                <a:cubicBezTo>
                  <a:pt x="20" y="132"/>
                  <a:pt x="19" y="132"/>
                  <a:pt x="19" y="131"/>
                </a:cubicBezTo>
                <a:cubicBezTo>
                  <a:pt x="19" y="130"/>
                  <a:pt x="20" y="131"/>
                  <a:pt x="20" y="132"/>
                </a:cubicBezTo>
                <a:cubicBezTo>
                  <a:pt x="20" y="132"/>
                  <a:pt x="20" y="132"/>
                  <a:pt x="21" y="132"/>
                </a:cubicBezTo>
                <a:cubicBezTo>
                  <a:pt x="21" y="132"/>
                  <a:pt x="21" y="132"/>
                  <a:pt x="21" y="133"/>
                </a:cubicBezTo>
                <a:cubicBezTo>
                  <a:pt x="21" y="135"/>
                  <a:pt x="20" y="137"/>
                  <a:pt x="20" y="140"/>
                </a:cubicBezTo>
                <a:cubicBezTo>
                  <a:pt x="20" y="142"/>
                  <a:pt x="20" y="149"/>
                  <a:pt x="20" y="150"/>
                </a:cubicBezTo>
                <a:cubicBezTo>
                  <a:pt x="20" y="151"/>
                  <a:pt x="20" y="152"/>
                  <a:pt x="20" y="155"/>
                </a:cubicBezTo>
                <a:cubicBezTo>
                  <a:pt x="20" y="157"/>
                  <a:pt x="20" y="165"/>
                  <a:pt x="20" y="165"/>
                </a:cubicBezTo>
                <a:cubicBezTo>
                  <a:pt x="20" y="166"/>
                  <a:pt x="20" y="166"/>
                  <a:pt x="20" y="167"/>
                </a:cubicBezTo>
                <a:cubicBezTo>
                  <a:pt x="20" y="167"/>
                  <a:pt x="21" y="167"/>
                  <a:pt x="21" y="167"/>
                </a:cubicBezTo>
                <a:cubicBezTo>
                  <a:pt x="21" y="167"/>
                  <a:pt x="22" y="168"/>
                  <a:pt x="22" y="168"/>
                </a:cubicBezTo>
                <a:cubicBezTo>
                  <a:pt x="23" y="168"/>
                  <a:pt x="23" y="169"/>
                  <a:pt x="23" y="169"/>
                </a:cubicBezTo>
                <a:cubicBezTo>
                  <a:pt x="24" y="169"/>
                  <a:pt x="25" y="170"/>
                  <a:pt x="25" y="170"/>
                </a:cubicBezTo>
                <a:cubicBezTo>
                  <a:pt x="26" y="170"/>
                  <a:pt x="27" y="170"/>
                  <a:pt x="27" y="171"/>
                </a:cubicBezTo>
                <a:cubicBezTo>
                  <a:pt x="28" y="171"/>
                  <a:pt x="29" y="171"/>
                  <a:pt x="29" y="171"/>
                </a:cubicBezTo>
                <a:cubicBezTo>
                  <a:pt x="30" y="171"/>
                  <a:pt x="30" y="171"/>
                  <a:pt x="30" y="171"/>
                </a:cubicBezTo>
                <a:cubicBezTo>
                  <a:pt x="30" y="171"/>
                  <a:pt x="30" y="172"/>
                  <a:pt x="30" y="173"/>
                </a:cubicBezTo>
                <a:cubicBezTo>
                  <a:pt x="30" y="174"/>
                  <a:pt x="30" y="176"/>
                  <a:pt x="30" y="178"/>
                </a:cubicBezTo>
                <a:cubicBezTo>
                  <a:pt x="31" y="179"/>
                  <a:pt x="31" y="183"/>
                  <a:pt x="31" y="184"/>
                </a:cubicBezTo>
                <a:cubicBezTo>
                  <a:pt x="32" y="184"/>
                  <a:pt x="32" y="184"/>
                  <a:pt x="32" y="186"/>
                </a:cubicBezTo>
                <a:cubicBezTo>
                  <a:pt x="32" y="187"/>
                  <a:pt x="33" y="192"/>
                  <a:pt x="33" y="195"/>
                </a:cubicBezTo>
                <a:cubicBezTo>
                  <a:pt x="33" y="197"/>
                  <a:pt x="34" y="202"/>
                  <a:pt x="35" y="205"/>
                </a:cubicBezTo>
                <a:cubicBezTo>
                  <a:pt x="35" y="206"/>
                  <a:pt x="35" y="207"/>
                  <a:pt x="35" y="208"/>
                </a:cubicBezTo>
                <a:cubicBezTo>
                  <a:pt x="35" y="208"/>
                  <a:pt x="36" y="212"/>
                  <a:pt x="36" y="214"/>
                </a:cubicBezTo>
                <a:cubicBezTo>
                  <a:pt x="36" y="215"/>
                  <a:pt x="36" y="219"/>
                  <a:pt x="36" y="220"/>
                </a:cubicBezTo>
                <a:cubicBezTo>
                  <a:pt x="36" y="221"/>
                  <a:pt x="36" y="222"/>
                  <a:pt x="36" y="223"/>
                </a:cubicBezTo>
                <a:cubicBezTo>
                  <a:pt x="36" y="224"/>
                  <a:pt x="37" y="232"/>
                  <a:pt x="37" y="234"/>
                </a:cubicBezTo>
                <a:cubicBezTo>
                  <a:pt x="37" y="235"/>
                  <a:pt x="37" y="235"/>
                  <a:pt x="37" y="236"/>
                </a:cubicBezTo>
                <a:cubicBezTo>
                  <a:pt x="37" y="237"/>
                  <a:pt x="38" y="241"/>
                  <a:pt x="38" y="242"/>
                </a:cubicBezTo>
                <a:cubicBezTo>
                  <a:pt x="38" y="244"/>
                  <a:pt x="39" y="246"/>
                  <a:pt x="39" y="247"/>
                </a:cubicBezTo>
                <a:cubicBezTo>
                  <a:pt x="39" y="248"/>
                  <a:pt x="39" y="252"/>
                  <a:pt x="39" y="253"/>
                </a:cubicBezTo>
                <a:cubicBezTo>
                  <a:pt x="40" y="255"/>
                  <a:pt x="40" y="257"/>
                  <a:pt x="40" y="257"/>
                </a:cubicBezTo>
                <a:cubicBezTo>
                  <a:pt x="40" y="258"/>
                  <a:pt x="40" y="259"/>
                  <a:pt x="40" y="261"/>
                </a:cubicBezTo>
                <a:cubicBezTo>
                  <a:pt x="41" y="262"/>
                  <a:pt x="41" y="266"/>
                  <a:pt x="41" y="267"/>
                </a:cubicBezTo>
                <a:cubicBezTo>
                  <a:pt x="41" y="267"/>
                  <a:pt x="41" y="267"/>
                  <a:pt x="40" y="267"/>
                </a:cubicBezTo>
                <a:cubicBezTo>
                  <a:pt x="40" y="267"/>
                  <a:pt x="40" y="267"/>
                  <a:pt x="39" y="268"/>
                </a:cubicBezTo>
                <a:cubicBezTo>
                  <a:pt x="39" y="268"/>
                  <a:pt x="39" y="269"/>
                  <a:pt x="40" y="269"/>
                </a:cubicBezTo>
                <a:cubicBezTo>
                  <a:pt x="40" y="270"/>
                  <a:pt x="41" y="270"/>
                  <a:pt x="42" y="270"/>
                </a:cubicBezTo>
                <a:cubicBezTo>
                  <a:pt x="42" y="270"/>
                  <a:pt x="42" y="270"/>
                  <a:pt x="42" y="270"/>
                </a:cubicBezTo>
                <a:cubicBezTo>
                  <a:pt x="42" y="271"/>
                  <a:pt x="42" y="272"/>
                  <a:pt x="42" y="272"/>
                </a:cubicBezTo>
                <a:cubicBezTo>
                  <a:pt x="42" y="272"/>
                  <a:pt x="42" y="272"/>
                  <a:pt x="42" y="272"/>
                </a:cubicBezTo>
                <a:cubicBezTo>
                  <a:pt x="42" y="272"/>
                  <a:pt x="42" y="273"/>
                  <a:pt x="42" y="273"/>
                </a:cubicBezTo>
                <a:cubicBezTo>
                  <a:pt x="42" y="274"/>
                  <a:pt x="41" y="276"/>
                  <a:pt x="41" y="276"/>
                </a:cubicBezTo>
                <a:cubicBezTo>
                  <a:pt x="41" y="277"/>
                  <a:pt x="41" y="277"/>
                  <a:pt x="41" y="278"/>
                </a:cubicBezTo>
                <a:cubicBezTo>
                  <a:pt x="41" y="278"/>
                  <a:pt x="41" y="278"/>
                  <a:pt x="41" y="278"/>
                </a:cubicBezTo>
                <a:cubicBezTo>
                  <a:pt x="41" y="278"/>
                  <a:pt x="41" y="278"/>
                  <a:pt x="41" y="278"/>
                </a:cubicBezTo>
                <a:cubicBezTo>
                  <a:pt x="41" y="279"/>
                  <a:pt x="40" y="279"/>
                  <a:pt x="40" y="279"/>
                </a:cubicBezTo>
                <a:cubicBezTo>
                  <a:pt x="40" y="280"/>
                  <a:pt x="40" y="280"/>
                  <a:pt x="40" y="280"/>
                </a:cubicBezTo>
                <a:cubicBezTo>
                  <a:pt x="41" y="280"/>
                  <a:pt x="40" y="281"/>
                  <a:pt x="40" y="281"/>
                </a:cubicBezTo>
                <a:cubicBezTo>
                  <a:pt x="40" y="281"/>
                  <a:pt x="39" y="282"/>
                  <a:pt x="39" y="282"/>
                </a:cubicBezTo>
                <a:cubicBezTo>
                  <a:pt x="39" y="283"/>
                  <a:pt x="39" y="283"/>
                  <a:pt x="39" y="283"/>
                </a:cubicBezTo>
                <a:cubicBezTo>
                  <a:pt x="39" y="283"/>
                  <a:pt x="39" y="283"/>
                  <a:pt x="39" y="283"/>
                </a:cubicBezTo>
                <a:cubicBezTo>
                  <a:pt x="39" y="283"/>
                  <a:pt x="39" y="283"/>
                  <a:pt x="39" y="284"/>
                </a:cubicBezTo>
                <a:cubicBezTo>
                  <a:pt x="38" y="284"/>
                  <a:pt x="39" y="284"/>
                  <a:pt x="38" y="284"/>
                </a:cubicBezTo>
                <a:cubicBezTo>
                  <a:pt x="38" y="285"/>
                  <a:pt x="37" y="285"/>
                  <a:pt x="36" y="286"/>
                </a:cubicBezTo>
                <a:cubicBezTo>
                  <a:pt x="35" y="286"/>
                  <a:pt x="35" y="287"/>
                  <a:pt x="34" y="287"/>
                </a:cubicBezTo>
                <a:cubicBezTo>
                  <a:pt x="34" y="287"/>
                  <a:pt x="33" y="287"/>
                  <a:pt x="33" y="288"/>
                </a:cubicBezTo>
                <a:cubicBezTo>
                  <a:pt x="32" y="288"/>
                  <a:pt x="32" y="288"/>
                  <a:pt x="32" y="288"/>
                </a:cubicBezTo>
                <a:cubicBezTo>
                  <a:pt x="32" y="288"/>
                  <a:pt x="32" y="289"/>
                  <a:pt x="31" y="289"/>
                </a:cubicBezTo>
                <a:cubicBezTo>
                  <a:pt x="31" y="290"/>
                  <a:pt x="31" y="291"/>
                  <a:pt x="31" y="291"/>
                </a:cubicBezTo>
                <a:cubicBezTo>
                  <a:pt x="31" y="291"/>
                  <a:pt x="31" y="292"/>
                  <a:pt x="31" y="292"/>
                </a:cubicBezTo>
                <a:cubicBezTo>
                  <a:pt x="30" y="292"/>
                  <a:pt x="30" y="292"/>
                  <a:pt x="30" y="292"/>
                </a:cubicBezTo>
                <a:cubicBezTo>
                  <a:pt x="30" y="292"/>
                  <a:pt x="29" y="293"/>
                  <a:pt x="30" y="294"/>
                </a:cubicBezTo>
                <a:cubicBezTo>
                  <a:pt x="30" y="294"/>
                  <a:pt x="30" y="294"/>
                  <a:pt x="32" y="295"/>
                </a:cubicBezTo>
                <a:cubicBezTo>
                  <a:pt x="33" y="295"/>
                  <a:pt x="39" y="295"/>
                  <a:pt x="41" y="295"/>
                </a:cubicBezTo>
                <a:cubicBezTo>
                  <a:pt x="44" y="295"/>
                  <a:pt x="48" y="294"/>
                  <a:pt x="48" y="293"/>
                </a:cubicBezTo>
                <a:cubicBezTo>
                  <a:pt x="51" y="293"/>
                  <a:pt x="52" y="291"/>
                  <a:pt x="52" y="290"/>
                </a:cubicBezTo>
                <a:cubicBezTo>
                  <a:pt x="53" y="289"/>
                  <a:pt x="54" y="288"/>
                  <a:pt x="54" y="288"/>
                </a:cubicBezTo>
                <a:cubicBezTo>
                  <a:pt x="54" y="288"/>
                  <a:pt x="54" y="288"/>
                  <a:pt x="55" y="288"/>
                </a:cubicBezTo>
                <a:cubicBezTo>
                  <a:pt x="55" y="288"/>
                  <a:pt x="56" y="288"/>
                  <a:pt x="57" y="288"/>
                </a:cubicBezTo>
                <a:cubicBezTo>
                  <a:pt x="58" y="288"/>
                  <a:pt x="61" y="287"/>
                  <a:pt x="61" y="287"/>
                </a:cubicBezTo>
                <a:cubicBezTo>
                  <a:pt x="64" y="285"/>
                  <a:pt x="65" y="285"/>
                  <a:pt x="65" y="284"/>
                </a:cubicBezTo>
                <a:cubicBezTo>
                  <a:pt x="65" y="284"/>
                  <a:pt x="64" y="281"/>
                  <a:pt x="64" y="280"/>
                </a:cubicBezTo>
                <a:cubicBezTo>
                  <a:pt x="64" y="280"/>
                  <a:pt x="64" y="280"/>
                  <a:pt x="64" y="279"/>
                </a:cubicBezTo>
                <a:cubicBezTo>
                  <a:pt x="63" y="279"/>
                  <a:pt x="63" y="279"/>
                  <a:pt x="63" y="279"/>
                </a:cubicBezTo>
                <a:cubicBezTo>
                  <a:pt x="63" y="279"/>
                  <a:pt x="63" y="278"/>
                  <a:pt x="63" y="277"/>
                </a:cubicBezTo>
                <a:cubicBezTo>
                  <a:pt x="63" y="277"/>
                  <a:pt x="63" y="277"/>
                  <a:pt x="63" y="277"/>
                </a:cubicBezTo>
                <a:cubicBezTo>
                  <a:pt x="63" y="277"/>
                  <a:pt x="64" y="277"/>
                  <a:pt x="64" y="277"/>
                </a:cubicBezTo>
                <a:cubicBezTo>
                  <a:pt x="64" y="277"/>
                  <a:pt x="65" y="278"/>
                  <a:pt x="65" y="278"/>
                </a:cubicBezTo>
                <a:cubicBezTo>
                  <a:pt x="65" y="278"/>
                  <a:pt x="65" y="279"/>
                  <a:pt x="66" y="280"/>
                </a:cubicBezTo>
                <a:cubicBezTo>
                  <a:pt x="66" y="280"/>
                  <a:pt x="66" y="281"/>
                  <a:pt x="66" y="281"/>
                </a:cubicBezTo>
                <a:cubicBezTo>
                  <a:pt x="66" y="281"/>
                  <a:pt x="66" y="281"/>
                  <a:pt x="66" y="282"/>
                </a:cubicBezTo>
                <a:cubicBezTo>
                  <a:pt x="66" y="282"/>
                  <a:pt x="67" y="283"/>
                  <a:pt x="67" y="283"/>
                </a:cubicBezTo>
                <a:cubicBezTo>
                  <a:pt x="67" y="283"/>
                  <a:pt x="67" y="284"/>
                  <a:pt x="67" y="284"/>
                </a:cubicBezTo>
                <a:cubicBezTo>
                  <a:pt x="67" y="284"/>
                  <a:pt x="67" y="285"/>
                  <a:pt x="67" y="285"/>
                </a:cubicBezTo>
                <a:cubicBezTo>
                  <a:pt x="67" y="285"/>
                  <a:pt x="67" y="285"/>
                  <a:pt x="67" y="286"/>
                </a:cubicBezTo>
                <a:cubicBezTo>
                  <a:pt x="67" y="286"/>
                  <a:pt x="66" y="287"/>
                  <a:pt x="66" y="287"/>
                </a:cubicBezTo>
                <a:cubicBezTo>
                  <a:pt x="66" y="287"/>
                  <a:pt x="66" y="288"/>
                  <a:pt x="65" y="288"/>
                </a:cubicBezTo>
                <a:cubicBezTo>
                  <a:pt x="65" y="289"/>
                  <a:pt x="65" y="289"/>
                  <a:pt x="65" y="289"/>
                </a:cubicBezTo>
                <a:cubicBezTo>
                  <a:pt x="65" y="289"/>
                  <a:pt x="65" y="289"/>
                  <a:pt x="65" y="290"/>
                </a:cubicBezTo>
                <a:cubicBezTo>
                  <a:pt x="65" y="290"/>
                  <a:pt x="64" y="290"/>
                  <a:pt x="63" y="291"/>
                </a:cubicBezTo>
                <a:cubicBezTo>
                  <a:pt x="63" y="291"/>
                  <a:pt x="63" y="292"/>
                  <a:pt x="63" y="292"/>
                </a:cubicBezTo>
                <a:cubicBezTo>
                  <a:pt x="63" y="293"/>
                  <a:pt x="62" y="293"/>
                  <a:pt x="62" y="294"/>
                </a:cubicBezTo>
                <a:cubicBezTo>
                  <a:pt x="62" y="294"/>
                  <a:pt x="62" y="294"/>
                  <a:pt x="62" y="294"/>
                </a:cubicBezTo>
                <a:cubicBezTo>
                  <a:pt x="62" y="294"/>
                  <a:pt x="62" y="295"/>
                  <a:pt x="62" y="295"/>
                </a:cubicBezTo>
                <a:cubicBezTo>
                  <a:pt x="62" y="295"/>
                  <a:pt x="61" y="295"/>
                  <a:pt x="61" y="295"/>
                </a:cubicBezTo>
                <a:cubicBezTo>
                  <a:pt x="61" y="296"/>
                  <a:pt x="61" y="296"/>
                  <a:pt x="61" y="297"/>
                </a:cubicBezTo>
                <a:cubicBezTo>
                  <a:pt x="61" y="298"/>
                  <a:pt x="61" y="298"/>
                  <a:pt x="61" y="298"/>
                </a:cubicBezTo>
                <a:cubicBezTo>
                  <a:pt x="60" y="298"/>
                  <a:pt x="60" y="299"/>
                  <a:pt x="60" y="299"/>
                </a:cubicBezTo>
                <a:cubicBezTo>
                  <a:pt x="59" y="299"/>
                  <a:pt x="60" y="299"/>
                  <a:pt x="60" y="300"/>
                </a:cubicBezTo>
                <a:cubicBezTo>
                  <a:pt x="59" y="300"/>
                  <a:pt x="59" y="301"/>
                  <a:pt x="60" y="301"/>
                </a:cubicBezTo>
                <a:cubicBezTo>
                  <a:pt x="60" y="301"/>
                  <a:pt x="60" y="301"/>
                  <a:pt x="62" y="302"/>
                </a:cubicBezTo>
                <a:cubicBezTo>
                  <a:pt x="64" y="302"/>
                  <a:pt x="65" y="302"/>
                  <a:pt x="67" y="302"/>
                </a:cubicBezTo>
                <a:cubicBezTo>
                  <a:pt x="69" y="302"/>
                  <a:pt x="70" y="302"/>
                  <a:pt x="70" y="301"/>
                </a:cubicBezTo>
                <a:cubicBezTo>
                  <a:pt x="70" y="301"/>
                  <a:pt x="70" y="301"/>
                  <a:pt x="71" y="301"/>
                </a:cubicBezTo>
                <a:cubicBezTo>
                  <a:pt x="72" y="301"/>
                  <a:pt x="76" y="301"/>
                  <a:pt x="77" y="301"/>
                </a:cubicBezTo>
                <a:cubicBezTo>
                  <a:pt x="83" y="299"/>
                  <a:pt x="83" y="297"/>
                  <a:pt x="83" y="297"/>
                </a:cubicBezTo>
                <a:cubicBezTo>
                  <a:pt x="83" y="296"/>
                  <a:pt x="83" y="296"/>
                  <a:pt x="83" y="296"/>
                </a:cubicBezTo>
                <a:cubicBezTo>
                  <a:pt x="84" y="296"/>
                  <a:pt x="84" y="296"/>
                  <a:pt x="84" y="296"/>
                </a:cubicBezTo>
                <a:cubicBezTo>
                  <a:pt x="84" y="296"/>
                  <a:pt x="85" y="295"/>
                  <a:pt x="86" y="294"/>
                </a:cubicBezTo>
                <a:cubicBezTo>
                  <a:pt x="86" y="294"/>
                  <a:pt x="86" y="293"/>
                  <a:pt x="86" y="293"/>
                </a:cubicBezTo>
                <a:cubicBezTo>
                  <a:pt x="86" y="292"/>
                  <a:pt x="86" y="290"/>
                  <a:pt x="86" y="289"/>
                </a:cubicBezTo>
                <a:cubicBezTo>
                  <a:pt x="86" y="288"/>
                  <a:pt x="86" y="288"/>
                  <a:pt x="85" y="288"/>
                </a:cubicBezTo>
                <a:cubicBezTo>
                  <a:pt x="85" y="288"/>
                  <a:pt x="85" y="288"/>
                  <a:pt x="85" y="288"/>
                </a:cubicBezTo>
                <a:cubicBezTo>
                  <a:pt x="85" y="288"/>
                  <a:pt x="85" y="288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6"/>
                  <a:pt x="86" y="286"/>
                  <a:pt x="86" y="286"/>
                </a:cubicBezTo>
                <a:cubicBezTo>
                  <a:pt x="86" y="285"/>
                  <a:pt x="86" y="283"/>
                  <a:pt x="86" y="283"/>
                </a:cubicBezTo>
                <a:cubicBezTo>
                  <a:pt x="87" y="282"/>
                  <a:pt x="87" y="282"/>
                  <a:pt x="87" y="282"/>
                </a:cubicBezTo>
                <a:cubicBezTo>
                  <a:pt x="87" y="282"/>
                  <a:pt x="87" y="282"/>
                  <a:pt x="87" y="281"/>
                </a:cubicBezTo>
                <a:cubicBezTo>
                  <a:pt x="87" y="281"/>
                  <a:pt x="87" y="280"/>
                  <a:pt x="88" y="279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88" y="277"/>
                  <a:pt x="89" y="277"/>
                  <a:pt x="89" y="276"/>
                </a:cubicBezTo>
                <a:cubicBezTo>
                  <a:pt x="89" y="276"/>
                  <a:pt x="89" y="273"/>
                  <a:pt x="89" y="272"/>
                </a:cubicBezTo>
                <a:cubicBezTo>
                  <a:pt x="90" y="270"/>
                  <a:pt x="90" y="267"/>
                  <a:pt x="90" y="266"/>
                </a:cubicBezTo>
                <a:cubicBezTo>
                  <a:pt x="90" y="265"/>
                  <a:pt x="90" y="261"/>
                  <a:pt x="90" y="259"/>
                </a:cubicBezTo>
                <a:cubicBezTo>
                  <a:pt x="90" y="258"/>
                  <a:pt x="91" y="250"/>
                  <a:pt x="91" y="247"/>
                </a:cubicBezTo>
                <a:cubicBezTo>
                  <a:pt x="91" y="245"/>
                  <a:pt x="91" y="236"/>
                  <a:pt x="91" y="235"/>
                </a:cubicBezTo>
                <a:cubicBezTo>
                  <a:pt x="91" y="234"/>
                  <a:pt x="91" y="223"/>
                  <a:pt x="91" y="221"/>
                </a:cubicBezTo>
                <a:cubicBezTo>
                  <a:pt x="91" y="219"/>
                  <a:pt x="91" y="213"/>
                  <a:pt x="91" y="213"/>
                </a:cubicBezTo>
                <a:cubicBezTo>
                  <a:pt x="91" y="213"/>
                  <a:pt x="91" y="212"/>
                  <a:pt x="91" y="212"/>
                </a:cubicBezTo>
                <a:cubicBezTo>
                  <a:pt x="91" y="211"/>
                  <a:pt x="91" y="198"/>
                  <a:pt x="91" y="196"/>
                </a:cubicBezTo>
                <a:cubicBezTo>
                  <a:pt x="91" y="194"/>
                  <a:pt x="90" y="184"/>
                  <a:pt x="90" y="183"/>
                </a:cubicBezTo>
                <a:cubicBezTo>
                  <a:pt x="90" y="182"/>
                  <a:pt x="90" y="167"/>
                  <a:pt x="90" y="166"/>
                </a:cubicBezTo>
                <a:cubicBezTo>
                  <a:pt x="90" y="166"/>
                  <a:pt x="90" y="166"/>
                  <a:pt x="90" y="166"/>
                </a:cubicBezTo>
                <a:cubicBezTo>
                  <a:pt x="90" y="167"/>
                  <a:pt x="91" y="168"/>
                  <a:pt x="91" y="168"/>
                </a:cubicBezTo>
                <a:cubicBezTo>
                  <a:pt x="92" y="169"/>
                  <a:pt x="92" y="169"/>
                  <a:pt x="93" y="169"/>
                </a:cubicBezTo>
                <a:cubicBezTo>
                  <a:pt x="93" y="169"/>
                  <a:pt x="94" y="170"/>
                  <a:pt x="94" y="170"/>
                </a:cubicBezTo>
                <a:cubicBezTo>
                  <a:pt x="95" y="170"/>
                  <a:pt x="96" y="170"/>
                  <a:pt x="97" y="170"/>
                </a:cubicBezTo>
                <a:cubicBezTo>
                  <a:pt x="98" y="170"/>
                  <a:pt x="100" y="170"/>
                  <a:pt x="100" y="170"/>
                </a:cubicBezTo>
                <a:cubicBezTo>
                  <a:pt x="101" y="170"/>
                  <a:pt x="103" y="169"/>
                  <a:pt x="103" y="169"/>
                </a:cubicBezTo>
                <a:cubicBezTo>
                  <a:pt x="104" y="169"/>
                  <a:pt x="105" y="168"/>
                  <a:pt x="106" y="168"/>
                </a:cubicBezTo>
                <a:cubicBezTo>
                  <a:pt x="106" y="168"/>
                  <a:pt x="107" y="168"/>
                  <a:pt x="107" y="167"/>
                </a:cubicBezTo>
                <a:cubicBezTo>
                  <a:pt x="108" y="167"/>
                  <a:pt x="108" y="167"/>
                  <a:pt x="108" y="167"/>
                </a:cubicBezTo>
                <a:cubicBezTo>
                  <a:pt x="108" y="166"/>
                  <a:pt x="107" y="164"/>
                  <a:pt x="107" y="163"/>
                </a:cubicBezTo>
                <a:cubicBezTo>
                  <a:pt x="107" y="163"/>
                  <a:pt x="107" y="161"/>
                  <a:pt x="107" y="160"/>
                </a:cubicBezTo>
                <a:cubicBezTo>
                  <a:pt x="107" y="159"/>
                  <a:pt x="107" y="158"/>
                  <a:pt x="107" y="156"/>
                </a:cubicBezTo>
                <a:cubicBezTo>
                  <a:pt x="107" y="155"/>
                  <a:pt x="107" y="153"/>
                  <a:pt x="107" y="152"/>
                </a:cubicBezTo>
                <a:cubicBezTo>
                  <a:pt x="107" y="152"/>
                  <a:pt x="107" y="150"/>
                  <a:pt x="107" y="149"/>
                </a:cubicBezTo>
                <a:cubicBezTo>
                  <a:pt x="107" y="148"/>
                  <a:pt x="107" y="147"/>
                  <a:pt x="106" y="145"/>
                </a:cubicBezTo>
                <a:cubicBezTo>
                  <a:pt x="106" y="144"/>
                  <a:pt x="106" y="142"/>
                  <a:pt x="106" y="142"/>
                </a:cubicBezTo>
                <a:cubicBezTo>
                  <a:pt x="106" y="141"/>
                  <a:pt x="106" y="140"/>
                  <a:pt x="106" y="139"/>
                </a:cubicBezTo>
                <a:cubicBezTo>
                  <a:pt x="106" y="137"/>
                  <a:pt x="105" y="132"/>
                  <a:pt x="105" y="131"/>
                </a:cubicBezTo>
                <a:cubicBezTo>
                  <a:pt x="105" y="131"/>
                  <a:pt x="105" y="131"/>
                  <a:pt x="105" y="131"/>
                </a:cubicBezTo>
                <a:cubicBezTo>
                  <a:pt x="106" y="130"/>
                  <a:pt x="105" y="130"/>
                  <a:pt x="105" y="129"/>
                </a:cubicBezTo>
                <a:cubicBezTo>
                  <a:pt x="105" y="129"/>
                  <a:pt x="105" y="128"/>
                  <a:pt x="105" y="127"/>
                </a:cubicBezTo>
                <a:cubicBezTo>
                  <a:pt x="105" y="126"/>
                  <a:pt x="104" y="123"/>
                  <a:pt x="104" y="123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4" y="122"/>
                  <a:pt x="104" y="121"/>
                  <a:pt x="104" y="121"/>
                </a:cubicBezTo>
                <a:cubicBezTo>
                  <a:pt x="104" y="121"/>
                  <a:pt x="104" y="120"/>
                  <a:pt x="104" y="120"/>
                </a:cubicBezTo>
                <a:cubicBezTo>
                  <a:pt x="105" y="119"/>
                  <a:pt x="108" y="116"/>
                  <a:pt x="109" y="115"/>
                </a:cubicBezTo>
                <a:cubicBezTo>
                  <a:pt x="110" y="114"/>
                  <a:pt x="115" y="107"/>
                  <a:pt x="116" y="106"/>
                </a:cubicBezTo>
                <a:cubicBezTo>
                  <a:pt x="116" y="105"/>
                  <a:pt x="118" y="103"/>
                  <a:pt x="119" y="102"/>
                </a:cubicBezTo>
                <a:cubicBezTo>
                  <a:pt x="120" y="101"/>
                  <a:pt x="121" y="99"/>
                  <a:pt x="121" y="98"/>
                </a:cubicBezTo>
                <a:cubicBezTo>
                  <a:pt x="122" y="98"/>
                  <a:pt x="123" y="96"/>
                  <a:pt x="123" y="96"/>
                </a:cubicBezTo>
                <a:cubicBezTo>
                  <a:pt x="123" y="95"/>
                  <a:pt x="124" y="93"/>
                  <a:pt x="124" y="93"/>
                </a:cubicBezTo>
                <a:cubicBezTo>
                  <a:pt x="125" y="92"/>
                  <a:pt x="125" y="91"/>
                  <a:pt x="125" y="90"/>
                </a:cubicBezTo>
                <a:cubicBezTo>
                  <a:pt x="126" y="87"/>
                  <a:pt x="124" y="83"/>
                  <a:pt x="124" y="83"/>
                </a:cubicBezTo>
                <a:close/>
                <a:moveTo>
                  <a:pt x="23" y="100"/>
                </a:moveTo>
                <a:cubicBezTo>
                  <a:pt x="23" y="101"/>
                  <a:pt x="23" y="102"/>
                  <a:pt x="23" y="102"/>
                </a:cubicBezTo>
                <a:cubicBezTo>
                  <a:pt x="23" y="102"/>
                  <a:pt x="22" y="101"/>
                  <a:pt x="22" y="101"/>
                </a:cubicBezTo>
                <a:cubicBezTo>
                  <a:pt x="22" y="100"/>
                  <a:pt x="21" y="98"/>
                  <a:pt x="21" y="98"/>
                </a:cubicBezTo>
                <a:cubicBezTo>
                  <a:pt x="21" y="97"/>
                  <a:pt x="20" y="96"/>
                  <a:pt x="20" y="96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20" y="94"/>
                </a:cubicBezTo>
                <a:cubicBezTo>
                  <a:pt x="20" y="94"/>
                  <a:pt x="22" y="93"/>
                  <a:pt x="22" y="93"/>
                </a:cubicBezTo>
                <a:cubicBezTo>
                  <a:pt x="22" y="92"/>
                  <a:pt x="22" y="92"/>
                  <a:pt x="22" y="91"/>
                </a:cubicBezTo>
                <a:cubicBezTo>
                  <a:pt x="22" y="90"/>
                  <a:pt x="22" y="88"/>
                  <a:pt x="22" y="87"/>
                </a:cubicBezTo>
                <a:cubicBezTo>
                  <a:pt x="22" y="87"/>
                  <a:pt x="23" y="87"/>
                  <a:pt x="23" y="87"/>
                </a:cubicBezTo>
                <a:cubicBezTo>
                  <a:pt x="23" y="88"/>
                  <a:pt x="23" y="91"/>
                  <a:pt x="23" y="92"/>
                </a:cubicBezTo>
                <a:cubicBezTo>
                  <a:pt x="23" y="93"/>
                  <a:pt x="23" y="99"/>
                  <a:pt x="23" y="100"/>
                </a:cubicBezTo>
                <a:close/>
                <a:moveTo>
                  <a:pt x="41" y="279"/>
                </a:moveTo>
                <a:cubicBezTo>
                  <a:pt x="41" y="280"/>
                  <a:pt x="40" y="279"/>
                  <a:pt x="41" y="279"/>
                </a:cubicBezTo>
                <a:cubicBezTo>
                  <a:pt x="41" y="279"/>
                  <a:pt x="41" y="278"/>
                  <a:pt x="41" y="279"/>
                </a:cubicBezTo>
                <a:close/>
                <a:moveTo>
                  <a:pt x="69" y="238"/>
                </a:moveTo>
                <a:cubicBezTo>
                  <a:pt x="68" y="239"/>
                  <a:pt x="67" y="241"/>
                  <a:pt x="67" y="242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6" y="244"/>
                  <a:pt x="66" y="245"/>
                  <a:pt x="66" y="245"/>
                </a:cubicBezTo>
                <a:cubicBezTo>
                  <a:pt x="66" y="246"/>
                  <a:pt x="66" y="246"/>
                  <a:pt x="66" y="246"/>
                </a:cubicBezTo>
                <a:cubicBezTo>
                  <a:pt x="66" y="247"/>
                  <a:pt x="65" y="249"/>
                  <a:pt x="65" y="251"/>
                </a:cubicBezTo>
                <a:cubicBezTo>
                  <a:pt x="65" y="252"/>
                  <a:pt x="65" y="256"/>
                  <a:pt x="64" y="257"/>
                </a:cubicBezTo>
                <a:cubicBezTo>
                  <a:pt x="64" y="258"/>
                  <a:pt x="64" y="260"/>
                  <a:pt x="64" y="260"/>
                </a:cubicBezTo>
                <a:cubicBezTo>
                  <a:pt x="64" y="260"/>
                  <a:pt x="64" y="261"/>
                  <a:pt x="63" y="260"/>
                </a:cubicBezTo>
                <a:cubicBezTo>
                  <a:pt x="63" y="259"/>
                  <a:pt x="61" y="256"/>
                  <a:pt x="61" y="255"/>
                </a:cubicBezTo>
                <a:cubicBezTo>
                  <a:pt x="60" y="253"/>
                  <a:pt x="60" y="252"/>
                  <a:pt x="60" y="252"/>
                </a:cubicBezTo>
                <a:cubicBezTo>
                  <a:pt x="60" y="251"/>
                  <a:pt x="60" y="250"/>
                  <a:pt x="60" y="249"/>
                </a:cubicBezTo>
                <a:cubicBezTo>
                  <a:pt x="60" y="249"/>
                  <a:pt x="60" y="244"/>
                  <a:pt x="60" y="242"/>
                </a:cubicBezTo>
                <a:cubicBezTo>
                  <a:pt x="60" y="240"/>
                  <a:pt x="60" y="237"/>
                  <a:pt x="60" y="236"/>
                </a:cubicBezTo>
                <a:cubicBezTo>
                  <a:pt x="61" y="234"/>
                  <a:pt x="60" y="233"/>
                  <a:pt x="61" y="232"/>
                </a:cubicBezTo>
                <a:cubicBezTo>
                  <a:pt x="61" y="231"/>
                  <a:pt x="61" y="230"/>
                  <a:pt x="61" y="229"/>
                </a:cubicBezTo>
                <a:cubicBezTo>
                  <a:pt x="61" y="229"/>
                  <a:pt x="61" y="228"/>
                  <a:pt x="61" y="227"/>
                </a:cubicBezTo>
                <a:cubicBezTo>
                  <a:pt x="61" y="227"/>
                  <a:pt x="61" y="225"/>
                  <a:pt x="61" y="224"/>
                </a:cubicBezTo>
                <a:cubicBezTo>
                  <a:pt x="61" y="223"/>
                  <a:pt x="61" y="221"/>
                  <a:pt x="61" y="219"/>
                </a:cubicBezTo>
                <a:cubicBezTo>
                  <a:pt x="62" y="217"/>
                  <a:pt x="62" y="216"/>
                  <a:pt x="62" y="215"/>
                </a:cubicBezTo>
                <a:cubicBezTo>
                  <a:pt x="62" y="215"/>
                  <a:pt x="62" y="213"/>
                  <a:pt x="61" y="211"/>
                </a:cubicBezTo>
                <a:cubicBezTo>
                  <a:pt x="61" y="210"/>
                  <a:pt x="61" y="205"/>
                  <a:pt x="61" y="204"/>
                </a:cubicBezTo>
                <a:cubicBezTo>
                  <a:pt x="61" y="203"/>
                  <a:pt x="61" y="202"/>
                  <a:pt x="61" y="202"/>
                </a:cubicBezTo>
                <a:cubicBezTo>
                  <a:pt x="61" y="202"/>
                  <a:pt x="61" y="201"/>
                  <a:pt x="62" y="202"/>
                </a:cubicBezTo>
                <a:cubicBezTo>
                  <a:pt x="62" y="203"/>
                  <a:pt x="62" y="204"/>
                  <a:pt x="62" y="205"/>
                </a:cubicBezTo>
                <a:cubicBezTo>
                  <a:pt x="62" y="207"/>
                  <a:pt x="63" y="209"/>
                  <a:pt x="63" y="209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63" y="211"/>
                  <a:pt x="63" y="211"/>
                  <a:pt x="63" y="212"/>
                </a:cubicBezTo>
                <a:cubicBezTo>
                  <a:pt x="63" y="212"/>
                  <a:pt x="64" y="214"/>
                  <a:pt x="65" y="216"/>
                </a:cubicBezTo>
                <a:cubicBezTo>
                  <a:pt x="65" y="217"/>
                  <a:pt x="66" y="219"/>
                  <a:pt x="66" y="220"/>
                </a:cubicBezTo>
                <a:cubicBezTo>
                  <a:pt x="67" y="220"/>
                  <a:pt x="67" y="222"/>
                  <a:pt x="68" y="223"/>
                </a:cubicBezTo>
                <a:cubicBezTo>
                  <a:pt x="68" y="224"/>
                  <a:pt x="68" y="225"/>
                  <a:pt x="68" y="226"/>
                </a:cubicBezTo>
                <a:cubicBezTo>
                  <a:pt x="68" y="226"/>
                  <a:pt x="68" y="228"/>
                  <a:pt x="68" y="228"/>
                </a:cubicBezTo>
                <a:cubicBezTo>
                  <a:pt x="68" y="229"/>
                  <a:pt x="69" y="230"/>
                  <a:pt x="69" y="231"/>
                </a:cubicBezTo>
                <a:cubicBezTo>
                  <a:pt x="69" y="232"/>
                  <a:pt x="69" y="233"/>
                  <a:pt x="69" y="234"/>
                </a:cubicBezTo>
                <a:cubicBezTo>
                  <a:pt x="69" y="234"/>
                  <a:pt x="69" y="234"/>
                  <a:pt x="69" y="235"/>
                </a:cubicBezTo>
                <a:cubicBezTo>
                  <a:pt x="69" y="235"/>
                  <a:pt x="69" y="236"/>
                  <a:pt x="69" y="236"/>
                </a:cubicBezTo>
                <a:cubicBezTo>
                  <a:pt x="69" y="236"/>
                  <a:pt x="69" y="236"/>
                  <a:pt x="69" y="238"/>
                </a:cubicBezTo>
                <a:close/>
                <a:moveTo>
                  <a:pt x="102" y="92"/>
                </a:moveTo>
                <a:cubicBezTo>
                  <a:pt x="102" y="93"/>
                  <a:pt x="101" y="94"/>
                  <a:pt x="100" y="95"/>
                </a:cubicBezTo>
                <a:cubicBezTo>
                  <a:pt x="100" y="96"/>
                  <a:pt x="99" y="97"/>
                  <a:pt x="99" y="97"/>
                </a:cubicBezTo>
                <a:cubicBezTo>
                  <a:pt x="99" y="98"/>
                  <a:pt x="100" y="98"/>
                  <a:pt x="99" y="98"/>
                </a:cubicBezTo>
                <a:cubicBezTo>
                  <a:pt x="99" y="99"/>
                  <a:pt x="99" y="99"/>
                  <a:pt x="99" y="98"/>
                </a:cubicBezTo>
                <a:cubicBezTo>
                  <a:pt x="99" y="98"/>
                  <a:pt x="98" y="97"/>
                  <a:pt x="98" y="96"/>
                </a:cubicBezTo>
                <a:cubicBezTo>
                  <a:pt x="98" y="95"/>
                  <a:pt x="98" y="94"/>
                  <a:pt x="99" y="93"/>
                </a:cubicBezTo>
                <a:cubicBezTo>
                  <a:pt x="99" y="91"/>
                  <a:pt x="99" y="90"/>
                  <a:pt x="99" y="89"/>
                </a:cubicBezTo>
                <a:cubicBezTo>
                  <a:pt x="99" y="88"/>
                  <a:pt x="99" y="87"/>
                  <a:pt x="99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100" y="87"/>
                  <a:pt x="100" y="87"/>
                  <a:pt x="101" y="87"/>
                </a:cubicBezTo>
                <a:cubicBezTo>
                  <a:pt x="101" y="88"/>
                  <a:pt x="102" y="89"/>
                  <a:pt x="102" y="90"/>
                </a:cubicBezTo>
                <a:cubicBezTo>
                  <a:pt x="103" y="90"/>
                  <a:pt x="103" y="90"/>
                  <a:pt x="103" y="91"/>
                </a:cubicBezTo>
                <a:cubicBezTo>
                  <a:pt x="103" y="91"/>
                  <a:pt x="103" y="91"/>
                  <a:pt x="102" y="92"/>
                </a:cubicBezTo>
                <a:close/>
              </a:path>
            </a:pathLst>
          </a:custGeom>
          <a:solidFill>
            <a:srgbClr val="3FF343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5"/>
          <p:cNvSpPr>
            <a:spLocks/>
          </p:cNvSpPr>
          <p:nvPr/>
        </p:nvSpPr>
        <p:spPr bwMode="auto">
          <a:xfrm flipH="1">
            <a:off x="7273040" y="6783456"/>
            <a:ext cx="342852" cy="1105718"/>
          </a:xfrm>
          <a:custGeom>
            <a:avLst/>
            <a:gdLst>
              <a:gd name="T0" fmla="*/ 90 w 93"/>
              <a:gd name="T1" fmla="*/ 249 h 300"/>
              <a:gd name="T2" fmla="*/ 88 w 93"/>
              <a:gd name="T3" fmla="*/ 228 h 300"/>
              <a:gd name="T4" fmla="*/ 84 w 93"/>
              <a:gd name="T5" fmla="*/ 206 h 300"/>
              <a:gd name="T6" fmla="*/ 81 w 93"/>
              <a:gd name="T7" fmla="*/ 171 h 300"/>
              <a:gd name="T8" fmla="*/ 80 w 93"/>
              <a:gd name="T9" fmla="*/ 152 h 300"/>
              <a:gd name="T10" fmla="*/ 78 w 93"/>
              <a:gd name="T11" fmla="*/ 136 h 300"/>
              <a:gd name="T12" fmla="*/ 75 w 93"/>
              <a:gd name="T13" fmla="*/ 127 h 300"/>
              <a:gd name="T14" fmla="*/ 74 w 93"/>
              <a:gd name="T15" fmla="*/ 119 h 300"/>
              <a:gd name="T16" fmla="*/ 77 w 93"/>
              <a:gd name="T17" fmla="*/ 120 h 300"/>
              <a:gd name="T18" fmla="*/ 77 w 93"/>
              <a:gd name="T19" fmla="*/ 112 h 300"/>
              <a:gd name="T20" fmla="*/ 78 w 93"/>
              <a:gd name="T21" fmla="*/ 88 h 300"/>
              <a:gd name="T22" fmla="*/ 83 w 93"/>
              <a:gd name="T23" fmla="*/ 74 h 300"/>
              <a:gd name="T24" fmla="*/ 81 w 93"/>
              <a:gd name="T25" fmla="*/ 60 h 300"/>
              <a:gd name="T26" fmla="*/ 77 w 93"/>
              <a:gd name="T27" fmla="*/ 46 h 300"/>
              <a:gd name="T28" fmla="*/ 66 w 93"/>
              <a:gd name="T29" fmla="*/ 42 h 300"/>
              <a:gd name="T30" fmla="*/ 59 w 93"/>
              <a:gd name="T31" fmla="*/ 38 h 300"/>
              <a:gd name="T32" fmla="*/ 59 w 93"/>
              <a:gd name="T33" fmla="*/ 27 h 300"/>
              <a:gd name="T34" fmla="*/ 62 w 93"/>
              <a:gd name="T35" fmla="*/ 17 h 300"/>
              <a:gd name="T36" fmla="*/ 38 w 93"/>
              <a:gd name="T37" fmla="*/ 4 h 300"/>
              <a:gd name="T38" fmla="*/ 34 w 93"/>
              <a:gd name="T39" fmla="*/ 28 h 300"/>
              <a:gd name="T40" fmla="*/ 38 w 93"/>
              <a:gd name="T41" fmla="*/ 42 h 300"/>
              <a:gd name="T42" fmla="*/ 28 w 93"/>
              <a:gd name="T43" fmla="*/ 47 h 300"/>
              <a:gd name="T44" fmla="*/ 19 w 93"/>
              <a:gd name="T45" fmla="*/ 49 h 300"/>
              <a:gd name="T46" fmla="*/ 12 w 93"/>
              <a:gd name="T47" fmla="*/ 57 h 300"/>
              <a:gd name="T48" fmla="*/ 5 w 93"/>
              <a:gd name="T49" fmla="*/ 73 h 300"/>
              <a:gd name="T50" fmla="*/ 2 w 93"/>
              <a:gd name="T51" fmla="*/ 98 h 300"/>
              <a:gd name="T52" fmla="*/ 16 w 93"/>
              <a:gd name="T53" fmla="*/ 101 h 300"/>
              <a:gd name="T54" fmla="*/ 19 w 93"/>
              <a:gd name="T55" fmla="*/ 117 h 300"/>
              <a:gd name="T56" fmla="*/ 23 w 93"/>
              <a:gd name="T57" fmla="*/ 124 h 300"/>
              <a:gd name="T58" fmla="*/ 22 w 93"/>
              <a:gd name="T59" fmla="*/ 133 h 300"/>
              <a:gd name="T60" fmla="*/ 19 w 93"/>
              <a:gd name="T61" fmla="*/ 143 h 300"/>
              <a:gd name="T62" fmla="*/ 18 w 93"/>
              <a:gd name="T63" fmla="*/ 154 h 300"/>
              <a:gd name="T64" fmla="*/ 19 w 93"/>
              <a:gd name="T65" fmla="*/ 164 h 300"/>
              <a:gd name="T66" fmla="*/ 24 w 93"/>
              <a:gd name="T67" fmla="*/ 195 h 300"/>
              <a:gd name="T68" fmla="*/ 30 w 93"/>
              <a:gd name="T69" fmla="*/ 239 h 300"/>
              <a:gd name="T70" fmla="*/ 33 w 93"/>
              <a:gd name="T71" fmla="*/ 256 h 300"/>
              <a:gd name="T72" fmla="*/ 30 w 93"/>
              <a:gd name="T73" fmla="*/ 270 h 300"/>
              <a:gd name="T74" fmla="*/ 28 w 93"/>
              <a:gd name="T75" fmla="*/ 278 h 300"/>
              <a:gd name="T76" fmla="*/ 18 w 93"/>
              <a:gd name="T77" fmla="*/ 283 h 300"/>
              <a:gd name="T78" fmla="*/ 13 w 93"/>
              <a:gd name="T79" fmla="*/ 290 h 300"/>
              <a:gd name="T80" fmla="*/ 23 w 93"/>
              <a:gd name="T81" fmla="*/ 292 h 300"/>
              <a:gd name="T82" fmla="*/ 28 w 93"/>
              <a:gd name="T83" fmla="*/ 292 h 300"/>
              <a:gd name="T84" fmla="*/ 33 w 93"/>
              <a:gd name="T85" fmla="*/ 291 h 300"/>
              <a:gd name="T86" fmla="*/ 43 w 93"/>
              <a:gd name="T87" fmla="*/ 288 h 300"/>
              <a:gd name="T88" fmla="*/ 51 w 93"/>
              <a:gd name="T89" fmla="*/ 289 h 300"/>
              <a:gd name="T90" fmla="*/ 56 w 93"/>
              <a:gd name="T91" fmla="*/ 288 h 300"/>
              <a:gd name="T92" fmla="*/ 56 w 93"/>
              <a:gd name="T93" fmla="*/ 280 h 300"/>
              <a:gd name="T94" fmla="*/ 58 w 93"/>
              <a:gd name="T95" fmla="*/ 273 h 300"/>
              <a:gd name="T96" fmla="*/ 55 w 93"/>
              <a:gd name="T97" fmla="*/ 257 h 300"/>
              <a:gd name="T98" fmla="*/ 55 w 93"/>
              <a:gd name="T99" fmla="*/ 238 h 300"/>
              <a:gd name="T100" fmla="*/ 54 w 93"/>
              <a:gd name="T101" fmla="*/ 218 h 300"/>
              <a:gd name="T102" fmla="*/ 54 w 93"/>
              <a:gd name="T103" fmla="*/ 196 h 300"/>
              <a:gd name="T104" fmla="*/ 56 w 93"/>
              <a:gd name="T105" fmla="*/ 198 h 300"/>
              <a:gd name="T106" fmla="*/ 59 w 93"/>
              <a:gd name="T107" fmla="*/ 215 h 300"/>
              <a:gd name="T108" fmla="*/ 61 w 93"/>
              <a:gd name="T109" fmla="*/ 230 h 300"/>
              <a:gd name="T110" fmla="*/ 64 w 93"/>
              <a:gd name="T111" fmla="*/ 257 h 300"/>
              <a:gd name="T112" fmla="*/ 70 w 93"/>
              <a:gd name="T113" fmla="*/ 271 h 300"/>
              <a:gd name="T114" fmla="*/ 66 w 93"/>
              <a:gd name="T115" fmla="*/ 282 h 300"/>
              <a:gd name="T116" fmla="*/ 72 w 93"/>
              <a:gd name="T117" fmla="*/ 290 h 300"/>
              <a:gd name="T118" fmla="*/ 70 w 93"/>
              <a:gd name="T119" fmla="*/ 299 h 300"/>
              <a:gd name="T120" fmla="*/ 90 w 93"/>
              <a:gd name="T121" fmla="*/ 297 h 300"/>
              <a:gd name="T122" fmla="*/ 89 w 93"/>
              <a:gd name="T123" fmla="*/ 288 h 300"/>
              <a:gd name="T124" fmla="*/ 93 w 93"/>
              <a:gd name="T125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300">
                <a:moveTo>
                  <a:pt x="93" y="276"/>
                </a:moveTo>
                <a:cubicBezTo>
                  <a:pt x="92" y="276"/>
                  <a:pt x="92" y="275"/>
                  <a:pt x="92" y="275"/>
                </a:cubicBezTo>
                <a:cubicBezTo>
                  <a:pt x="92" y="275"/>
                  <a:pt x="92" y="273"/>
                  <a:pt x="92" y="272"/>
                </a:cubicBezTo>
                <a:cubicBezTo>
                  <a:pt x="92" y="272"/>
                  <a:pt x="92" y="267"/>
                  <a:pt x="92" y="266"/>
                </a:cubicBezTo>
                <a:cubicBezTo>
                  <a:pt x="91" y="265"/>
                  <a:pt x="91" y="264"/>
                  <a:pt x="91" y="262"/>
                </a:cubicBezTo>
                <a:cubicBezTo>
                  <a:pt x="91" y="260"/>
                  <a:pt x="91" y="257"/>
                  <a:pt x="91" y="255"/>
                </a:cubicBezTo>
                <a:cubicBezTo>
                  <a:pt x="91" y="254"/>
                  <a:pt x="90" y="249"/>
                  <a:pt x="90" y="249"/>
                </a:cubicBezTo>
                <a:cubicBezTo>
                  <a:pt x="90" y="248"/>
                  <a:pt x="90" y="247"/>
                  <a:pt x="90" y="246"/>
                </a:cubicBezTo>
                <a:cubicBezTo>
                  <a:pt x="90" y="245"/>
                  <a:pt x="89" y="243"/>
                  <a:pt x="89" y="243"/>
                </a:cubicBezTo>
                <a:cubicBezTo>
                  <a:pt x="89" y="242"/>
                  <a:pt x="89" y="241"/>
                  <a:pt x="89" y="241"/>
                </a:cubicBezTo>
                <a:cubicBezTo>
                  <a:pt x="89" y="241"/>
                  <a:pt x="89" y="239"/>
                  <a:pt x="89" y="239"/>
                </a:cubicBezTo>
                <a:cubicBezTo>
                  <a:pt x="89" y="239"/>
                  <a:pt x="89" y="238"/>
                  <a:pt x="88" y="237"/>
                </a:cubicBezTo>
                <a:cubicBezTo>
                  <a:pt x="88" y="237"/>
                  <a:pt x="88" y="233"/>
                  <a:pt x="88" y="232"/>
                </a:cubicBezTo>
                <a:cubicBezTo>
                  <a:pt x="88" y="231"/>
                  <a:pt x="88" y="230"/>
                  <a:pt x="88" y="228"/>
                </a:cubicBezTo>
                <a:cubicBezTo>
                  <a:pt x="87" y="227"/>
                  <a:pt x="87" y="225"/>
                  <a:pt x="87" y="224"/>
                </a:cubicBezTo>
                <a:cubicBezTo>
                  <a:pt x="87" y="223"/>
                  <a:pt x="87" y="222"/>
                  <a:pt x="87" y="221"/>
                </a:cubicBezTo>
                <a:cubicBezTo>
                  <a:pt x="87" y="220"/>
                  <a:pt x="87" y="218"/>
                  <a:pt x="87" y="216"/>
                </a:cubicBezTo>
                <a:cubicBezTo>
                  <a:pt x="87" y="215"/>
                  <a:pt x="86" y="214"/>
                  <a:pt x="86" y="213"/>
                </a:cubicBezTo>
                <a:cubicBezTo>
                  <a:pt x="86" y="212"/>
                  <a:pt x="85" y="210"/>
                  <a:pt x="85" y="210"/>
                </a:cubicBezTo>
                <a:cubicBezTo>
                  <a:pt x="84" y="209"/>
                  <a:pt x="84" y="209"/>
                  <a:pt x="84" y="209"/>
                </a:cubicBezTo>
                <a:cubicBezTo>
                  <a:pt x="84" y="209"/>
                  <a:pt x="84" y="207"/>
                  <a:pt x="84" y="206"/>
                </a:cubicBezTo>
                <a:cubicBezTo>
                  <a:pt x="84" y="204"/>
                  <a:pt x="84" y="201"/>
                  <a:pt x="84" y="200"/>
                </a:cubicBezTo>
                <a:cubicBezTo>
                  <a:pt x="84" y="198"/>
                  <a:pt x="85" y="195"/>
                  <a:pt x="85" y="194"/>
                </a:cubicBezTo>
                <a:cubicBezTo>
                  <a:pt x="85" y="193"/>
                  <a:pt x="85" y="192"/>
                  <a:pt x="84" y="191"/>
                </a:cubicBezTo>
                <a:cubicBezTo>
                  <a:pt x="84" y="190"/>
                  <a:pt x="84" y="187"/>
                  <a:pt x="83" y="185"/>
                </a:cubicBezTo>
                <a:cubicBezTo>
                  <a:pt x="83" y="183"/>
                  <a:pt x="82" y="179"/>
                  <a:pt x="82" y="178"/>
                </a:cubicBezTo>
                <a:cubicBezTo>
                  <a:pt x="82" y="177"/>
                  <a:pt x="82" y="174"/>
                  <a:pt x="82" y="173"/>
                </a:cubicBezTo>
                <a:cubicBezTo>
                  <a:pt x="82" y="173"/>
                  <a:pt x="81" y="171"/>
                  <a:pt x="81" y="171"/>
                </a:cubicBezTo>
                <a:cubicBezTo>
                  <a:pt x="81" y="171"/>
                  <a:pt x="81" y="170"/>
                  <a:pt x="81" y="170"/>
                </a:cubicBezTo>
                <a:cubicBezTo>
                  <a:pt x="81" y="169"/>
                  <a:pt x="81" y="167"/>
                  <a:pt x="81" y="167"/>
                </a:cubicBezTo>
                <a:cubicBezTo>
                  <a:pt x="81" y="167"/>
                  <a:pt x="81" y="164"/>
                  <a:pt x="81" y="162"/>
                </a:cubicBezTo>
                <a:cubicBezTo>
                  <a:pt x="81" y="161"/>
                  <a:pt x="81" y="161"/>
                  <a:pt x="81" y="160"/>
                </a:cubicBezTo>
                <a:cubicBezTo>
                  <a:pt x="81" y="160"/>
                  <a:pt x="80" y="158"/>
                  <a:pt x="80" y="157"/>
                </a:cubicBezTo>
                <a:cubicBezTo>
                  <a:pt x="80" y="156"/>
                  <a:pt x="80" y="154"/>
                  <a:pt x="80" y="154"/>
                </a:cubicBezTo>
                <a:cubicBezTo>
                  <a:pt x="80" y="153"/>
                  <a:pt x="80" y="152"/>
                  <a:pt x="80" y="152"/>
                </a:cubicBezTo>
                <a:cubicBezTo>
                  <a:pt x="80" y="152"/>
                  <a:pt x="80" y="151"/>
                  <a:pt x="80" y="150"/>
                </a:cubicBezTo>
                <a:cubicBezTo>
                  <a:pt x="81" y="149"/>
                  <a:pt x="81" y="147"/>
                  <a:pt x="81" y="146"/>
                </a:cubicBezTo>
                <a:cubicBezTo>
                  <a:pt x="80" y="145"/>
                  <a:pt x="80" y="144"/>
                  <a:pt x="80" y="143"/>
                </a:cubicBezTo>
                <a:cubicBezTo>
                  <a:pt x="80" y="142"/>
                  <a:pt x="79" y="139"/>
                  <a:pt x="79" y="139"/>
                </a:cubicBezTo>
                <a:cubicBezTo>
                  <a:pt x="79" y="138"/>
                  <a:pt x="78" y="137"/>
                  <a:pt x="78" y="137"/>
                </a:cubicBezTo>
                <a:cubicBezTo>
                  <a:pt x="78" y="137"/>
                  <a:pt x="78" y="137"/>
                  <a:pt x="78" y="137"/>
                </a:cubicBezTo>
                <a:cubicBezTo>
                  <a:pt x="78" y="137"/>
                  <a:pt x="78" y="136"/>
                  <a:pt x="78" y="136"/>
                </a:cubicBezTo>
                <a:cubicBezTo>
                  <a:pt x="78" y="136"/>
                  <a:pt x="78" y="135"/>
                  <a:pt x="78" y="135"/>
                </a:cubicBezTo>
                <a:cubicBezTo>
                  <a:pt x="78" y="135"/>
                  <a:pt x="78" y="134"/>
                  <a:pt x="77" y="134"/>
                </a:cubicBezTo>
                <a:cubicBezTo>
                  <a:pt x="77" y="134"/>
                  <a:pt x="77" y="134"/>
                  <a:pt x="77" y="133"/>
                </a:cubicBezTo>
                <a:cubicBezTo>
                  <a:pt x="77" y="133"/>
                  <a:pt x="76" y="131"/>
                  <a:pt x="76" y="130"/>
                </a:cubicBezTo>
                <a:cubicBezTo>
                  <a:pt x="76" y="130"/>
                  <a:pt x="76" y="129"/>
                  <a:pt x="76" y="129"/>
                </a:cubicBezTo>
                <a:cubicBezTo>
                  <a:pt x="75" y="129"/>
                  <a:pt x="75" y="128"/>
                  <a:pt x="75" y="128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5"/>
                  <a:pt x="74" y="124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4" y="123"/>
                  <a:pt x="74" y="119"/>
                  <a:pt x="73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119"/>
                  <a:pt x="73" y="119"/>
                  <a:pt x="74" y="119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4" y="119"/>
                  <a:pt x="74" y="122"/>
                  <a:pt x="74" y="122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22"/>
                  <a:pt x="74" y="122"/>
                  <a:pt x="75" y="121"/>
                </a:cubicBezTo>
                <a:cubicBezTo>
                  <a:pt x="75" y="121"/>
                  <a:pt x="76" y="121"/>
                  <a:pt x="76" y="121"/>
                </a:cubicBezTo>
                <a:cubicBezTo>
                  <a:pt x="76" y="121"/>
                  <a:pt x="76" y="120"/>
                  <a:pt x="76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19"/>
                  <a:pt x="77" y="119"/>
                  <a:pt x="78" y="118"/>
                </a:cubicBezTo>
                <a:cubicBezTo>
                  <a:pt x="78" y="118"/>
                  <a:pt x="79" y="117"/>
                  <a:pt x="79" y="117"/>
                </a:cubicBezTo>
                <a:cubicBezTo>
                  <a:pt x="80" y="117"/>
                  <a:pt x="80" y="116"/>
                  <a:pt x="80" y="116"/>
                </a:cubicBezTo>
                <a:cubicBezTo>
                  <a:pt x="80" y="116"/>
                  <a:pt x="80" y="116"/>
                  <a:pt x="80" y="115"/>
                </a:cubicBezTo>
                <a:cubicBezTo>
                  <a:pt x="80" y="115"/>
                  <a:pt x="80" y="115"/>
                  <a:pt x="79" y="115"/>
                </a:cubicBezTo>
                <a:cubicBezTo>
                  <a:pt x="79" y="115"/>
                  <a:pt x="78" y="114"/>
                  <a:pt x="78" y="114"/>
                </a:cubicBezTo>
                <a:cubicBezTo>
                  <a:pt x="78" y="114"/>
                  <a:pt x="77" y="113"/>
                  <a:pt x="77" y="112"/>
                </a:cubicBezTo>
                <a:cubicBezTo>
                  <a:pt x="77" y="112"/>
                  <a:pt x="76" y="109"/>
                  <a:pt x="76" y="108"/>
                </a:cubicBezTo>
                <a:cubicBezTo>
                  <a:pt x="75" y="108"/>
                  <a:pt x="76" y="107"/>
                  <a:pt x="76" y="107"/>
                </a:cubicBezTo>
                <a:cubicBezTo>
                  <a:pt x="76" y="106"/>
                  <a:pt x="75" y="104"/>
                  <a:pt x="75" y="103"/>
                </a:cubicBezTo>
                <a:cubicBezTo>
                  <a:pt x="75" y="103"/>
                  <a:pt x="75" y="98"/>
                  <a:pt x="75" y="97"/>
                </a:cubicBezTo>
                <a:cubicBezTo>
                  <a:pt x="75" y="97"/>
                  <a:pt x="75" y="97"/>
                  <a:pt x="75" y="96"/>
                </a:cubicBezTo>
                <a:cubicBezTo>
                  <a:pt x="75" y="96"/>
                  <a:pt x="76" y="93"/>
                  <a:pt x="77" y="92"/>
                </a:cubicBezTo>
                <a:cubicBezTo>
                  <a:pt x="77" y="91"/>
                  <a:pt x="78" y="88"/>
                  <a:pt x="78" y="88"/>
                </a:cubicBezTo>
                <a:cubicBezTo>
                  <a:pt x="78" y="87"/>
                  <a:pt x="78" y="86"/>
                  <a:pt x="79" y="86"/>
                </a:cubicBezTo>
                <a:cubicBezTo>
                  <a:pt x="79" y="85"/>
                  <a:pt x="79" y="85"/>
                  <a:pt x="79" y="84"/>
                </a:cubicBezTo>
                <a:cubicBezTo>
                  <a:pt x="80" y="83"/>
                  <a:pt x="80" y="81"/>
                  <a:pt x="81" y="81"/>
                </a:cubicBezTo>
                <a:cubicBezTo>
                  <a:pt x="81" y="80"/>
                  <a:pt x="81" y="79"/>
                  <a:pt x="81" y="79"/>
                </a:cubicBezTo>
                <a:cubicBezTo>
                  <a:pt x="81" y="78"/>
                  <a:pt x="82" y="77"/>
                  <a:pt x="82" y="77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5"/>
                  <a:pt x="83" y="74"/>
                  <a:pt x="83" y="74"/>
                </a:cubicBezTo>
                <a:cubicBezTo>
                  <a:pt x="83" y="74"/>
                  <a:pt x="83" y="74"/>
                  <a:pt x="83" y="73"/>
                </a:cubicBezTo>
                <a:cubicBezTo>
                  <a:pt x="83" y="73"/>
                  <a:pt x="83" y="72"/>
                  <a:pt x="83" y="72"/>
                </a:cubicBezTo>
                <a:cubicBezTo>
                  <a:pt x="83" y="71"/>
                  <a:pt x="83" y="71"/>
                  <a:pt x="83" y="70"/>
                </a:cubicBezTo>
                <a:cubicBezTo>
                  <a:pt x="83" y="70"/>
                  <a:pt x="83" y="69"/>
                  <a:pt x="83" y="69"/>
                </a:cubicBezTo>
                <a:cubicBezTo>
                  <a:pt x="83" y="69"/>
                  <a:pt x="83" y="67"/>
                  <a:pt x="82" y="66"/>
                </a:cubicBezTo>
                <a:cubicBezTo>
                  <a:pt x="82" y="65"/>
                  <a:pt x="82" y="62"/>
                  <a:pt x="81" y="61"/>
                </a:cubicBezTo>
                <a:cubicBezTo>
                  <a:pt x="81" y="61"/>
                  <a:pt x="81" y="60"/>
                  <a:pt x="81" y="60"/>
                </a:cubicBezTo>
                <a:cubicBezTo>
                  <a:pt x="81" y="60"/>
                  <a:pt x="81" y="59"/>
                  <a:pt x="81" y="58"/>
                </a:cubicBezTo>
                <a:cubicBezTo>
                  <a:pt x="81" y="57"/>
                  <a:pt x="81" y="55"/>
                  <a:pt x="81" y="54"/>
                </a:cubicBezTo>
                <a:cubicBezTo>
                  <a:pt x="81" y="53"/>
                  <a:pt x="81" y="52"/>
                  <a:pt x="81" y="52"/>
                </a:cubicBezTo>
                <a:cubicBezTo>
                  <a:pt x="80" y="52"/>
                  <a:pt x="80" y="51"/>
                  <a:pt x="80" y="51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9"/>
                  <a:pt x="78" y="48"/>
                </a:cubicBezTo>
                <a:cubicBezTo>
                  <a:pt x="78" y="48"/>
                  <a:pt x="78" y="47"/>
                  <a:pt x="77" y="46"/>
                </a:cubicBezTo>
                <a:cubicBezTo>
                  <a:pt x="76" y="46"/>
                  <a:pt x="75" y="45"/>
                  <a:pt x="75" y="45"/>
                </a:cubicBezTo>
                <a:cubicBezTo>
                  <a:pt x="74" y="45"/>
                  <a:pt x="74" y="44"/>
                  <a:pt x="73" y="44"/>
                </a:cubicBezTo>
                <a:cubicBezTo>
                  <a:pt x="73" y="44"/>
                  <a:pt x="72" y="44"/>
                  <a:pt x="72" y="44"/>
                </a:cubicBezTo>
                <a:cubicBezTo>
                  <a:pt x="71" y="44"/>
                  <a:pt x="71" y="44"/>
                  <a:pt x="71" y="44"/>
                </a:cubicBezTo>
                <a:cubicBezTo>
                  <a:pt x="71" y="44"/>
                  <a:pt x="70" y="43"/>
                  <a:pt x="70" y="43"/>
                </a:cubicBezTo>
                <a:cubicBezTo>
                  <a:pt x="69" y="43"/>
                  <a:pt x="68" y="43"/>
                  <a:pt x="68" y="43"/>
                </a:cubicBezTo>
                <a:cubicBezTo>
                  <a:pt x="68" y="43"/>
                  <a:pt x="67" y="42"/>
                  <a:pt x="66" y="42"/>
                </a:cubicBezTo>
                <a:cubicBezTo>
                  <a:pt x="65" y="42"/>
                  <a:pt x="65" y="42"/>
                  <a:pt x="64" y="42"/>
                </a:cubicBezTo>
                <a:cubicBezTo>
                  <a:pt x="64" y="42"/>
                  <a:pt x="63" y="42"/>
                  <a:pt x="62" y="41"/>
                </a:cubicBezTo>
                <a:cubicBezTo>
                  <a:pt x="62" y="41"/>
                  <a:pt x="62" y="41"/>
                  <a:pt x="61" y="41"/>
                </a:cubicBezTo>
                <a:cubicBezTo>
                  <a:pt x="61" y="40"/>
                  <a:pt x="60" y="40"/>
                  <a:pt x="60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0"/>
                  <a:pt x="59" y="40"/>
                  <a:pt x="59" y="39"/>
                </a:cubicBezTo>
                <a:cubicBezTo>
                  <a:pt x="59" y="39"/>
                  <a:pt x="59" y="39"/>
                  <a:pt x="59" y="38"/>
                </a:cubicBezTo>
                <a:cubicBezTo>
                  <a:pt x="59" y="38"/>
                  <a:pt x="59" y="37"/>
                  <a:pt x="58" y="37"/>
                </a:cubicBezTo>
                <a:cubicBezTo>
                  <a:pt x="58" y="36"/>
                  <a:pt x="58" y="35"/>
                  <a:pt x="58" y="35"/>
                </a:cubicBezTo>
                <a:cubicBezTo>
                  <a:pt x="58" y="35"/>
                  <a:pt x="58" y="35"/>
                  <a:pt x="57" y="35"/>
                </a:cubicBezTo>
                <a:cubicBezTo>
                  <a:pt x="57" y="35"/>
                  <a:pt x="57" y="35"/>
                  <a:pt x="57" y="34"/>
                </a:cubicBezTo>
                <a:cubicBezTo>
                  <a:pt x="57" y="34"/>
                  <a:pt x="58" y="32"/>
                  <a:pt x="58" y="31"/>
                </a:cubicBezTo>
                <a:cubicBezTo>
                  <a:pt x="58" y="30"/>
                  <a:pt x="58" y="27"/>
                  <a:pt x="58" y="27"/>
                </a:cubicBezTo>
                <a:cubicBezTo>
                  <a:pt x="58" y="27"/>
                  <a:pt x="58" y="27"/>
                  <a:pt x="59" y="27"/>
                </a:cubicBezTo>
                <a:cubicBezTo>
                  <a:pt x="60" y="27"/>
                  <a:pt x="60" y="26"/>
                  <a:pt x="60" y="26"/>
                </a:cubicBezTo>
                <a:cubicBezTo>
                  <a:pt x="60" y="26"/>
                  <a:pt x="61" y="25"/>
                  <a:pt x="61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4"/>
                  <a:pt x="61" y="24"/>
                  <a:pt x="62" y="23"/>
                </a:cubicBezTo>
                <a:cubicBezTo>
                  <a:pt x="62" y="23"/>
                  <a:pt x="62" y="22"/>
                  <a:pt x="62" y="21"/>
                </a:cubicBezTo>
                <a:cubicBezTo>
                  <a:pt x="62" y="21"/>
                  <a:pt x="62" y="21"/>
                  <a:pt x="62" y="20"/>
                </a:cubicBezTo>
                <a:cubicBezTo>
                  <a:pt x="62" y="18"/>
                  <a:pt x="62" y="17"/>
                  <a:pt x="62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5"/>
                </a:cubicBezTo>
                <a:cubicBezTo>
                  <a:pt x="61" y="15"/>
                  <a:pt x="61" y="11"/>
                  <a:pt x="61" y="11"/>
                </a:cubicBezTo>
                <a:cubicBezTo>
                  <a:pt x="59" y="6"/>
                  <a:pt x="55" y="3"/>
                  <a:pt x="52" y="1"/>
                </a:cubicBezTo>
                <a:cubicBezTo>
                  <a:pt x="49" y="0"/>
                  <a:pt x="47" y="0"/>
                  <a:pt x="44" y="1"/>
                </a:cubicBezTo>
                <a:cubicBezTo>
                  <a:pt x="42" y="1"/>
                  <a:pt x="39" y="3"/>
                  <a:pt x="39" y="3"/>
                </a:cubicBezTo>
                <a:cubicBezTo>
                  <a:pt x="39" y="3"/>
                  <a:pt x="39" y="3"/>
                  <a:pt x="38" y="4"/>
                </a:cubicBezTo>
                <a:cubicBezTo>
                  <a:pt x="37" y="4"/>
                  <a:pt x="36" y="6"/>
                  <a:pt x="36" y="7"/>
                </a:cubicBezTo>
                <a:cubicBezTo>
                  <a:pt x="35" y="8"/>
                  <a:pt x="34" y="10"/>
                  <a:pt x="34" y="11"/>
                </a:cubicBezTo>
                <a:cubicBezTo>
                  <a:pt x="34" y="12"/>
                  <a:pt x="34" y="14"/>
                  <a:pt x="34" y="15"/>
                </a:cubicBezTo>
                <a:cubicBezTo>
                  <a:pt x="34" y="16"/>
                  <a:pt x="34" y="16"/>
                  <a:pt x="34" y="17"/>
                </a:cubicBezTo>
                <a:cubicBezTo>
                  <a:pt x="34" y="18"/>
                  <a:pt x="34" y="19"/>
                  <a:pt x="34" y="20"/>
                </a:cubicBezTo>
                <a:cubicBezTo>
                  <a:pt x="34" y="21"/>
                  <a:pt x="34" y="22"/>
                  <a:pt x="34" y="23"/>
                </a:cubicBezTo>
                <a:cubicBezTo>
                  <a:pt x="34" y="24"/>
                  <a:pt x="34" y="26"/>
                  <a:pt x="34" y="28"/>
                </a:cubicBezTo>
                <a:cubicBezTo>
                  <a:pt x="34" y="30"/>
                  <a:pt x="34" y="31"/>
                  <a:pt x="35" y="32"/>
                </a:cubicBezTo>
                <a:cubicBezTo>
                  <a:pt x="35" y="34"/>
                  <a:pt x="37" y="35"/>
                  <a:pt x="37" y="36"/>
                </a:cubicBezTo>
                <a:cubicBezTo>
                  <a:pt x="38" y="36"/>
                  <a:pt x="38" y="37"/>
                  <a:pt x="38" y="37"/>
                </a:cubicBezTo>
                <a:cubicBezTo>
                  <a:pt x="39" y="37"/>
                  <a:pt x="39" y="37"/>
                  <a:pt x="39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8" y="40"/>
                  <a:pt x="38" y="41"/>
                </a:cubicBezTo>
                <a:cubicBezTo>
                  <a:pt x="38" y="41"/>
                  <a:pt x="38" y="42"/>
                  <a:pt x="38" y="42"/>
                </a:cubicBezTo>
                <a:cubicBezTo>
                  <a:pt x="38" y="42"/>
                  <a:pt x="38" y="42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7" y="43"/>
                  <a:pt x="37" y="44"/>
                </a:cubicBezTo>
                <a:cubicBezTo>
                  <a:pt x="36" y="44"/>
                  <a:pt x="35" y="45"/>
                  <a:pt x="34" y="45"/>
                </a:cubicBezTo>
                <a:cubicBezTo>
                  <a:pt x="33" y="46"/>
                  <a:pt x="33" y="46"/>
                  <a:pt x="32" y="47"/>
                </a:cubicBezTo>
                <a:cubicBezTo>
                  <a:pt x="32" y="47"/>
                  <a:pt x="31" y="47"/>
                  <a:pt x="30" y="47"/>
                </a:cubicBezTo>
                <a:cubicBezTo>
                  <a:pt x="29" y="47"/>
                  <a:pt x="29" y="47"/>
                  <a:pt x="28" y="47"/>
                </a:cubicBezTo>
                <a:cubicBezTo>
                  <a:pt x="27" y="47"/>
                  <a:pt x="26" y="47"/>
                  <a:pt x="25" y="47"/>
                </a:cubicBezTo>
                <a:cubicBezTo>
                  <a:pt x="25" y="47"/>
                  <a:pt x="24" y="48"/>
                  <a:pt x="2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0" y="48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7" y="50"/>
                  <a:pt x="17" y="50"/>
                </a:cubicBezTo>
                <a:cubicBezTo>
                  <a:pt x="17" y="50"/>
                  <a:pt x="17" y="50"/>
                  <a:pt x="16" y="50"/>
                </a:cubicBezTo>
                <a:cubicBezTo>
                  <a:pt x="16" y="50"/>
                  <a:pt x="15" y="51"/>
                  <a:pt x="15" y="51"/>
                </a:cubicBezTo>
                <a:cubicBezTo>
                  <a:pt x="15" y="51"/>
                  <a:pt x="15" y="51"/>
                  <a:pt x="15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4"/>
                  <a:pt x="13" y="54"/>
                  <a:pt x="13" y="54"/>
                </a:cubicBezTo>
                <a:cubicBezTo>
                  <a:pt x="12" y="55"/>
                  <a:pt x="12" y="56"/>
                  <a:pt x="12" y="57"/>
                </a:cubicBezTo>
                <a:cubicBezTo>
                  <a:pt x="12" y="58"/>
                  <a:pt x="11" y="60"/>
                  <a:pt x="11" y="60"/>
                </a:cubicBezTo>
                <a:cubicBezTo>
                  <a:pt x="11" y="60"/>
                  <a:pt x="11" y="60"/>
                  <a:pt x="10" y="61"/>
                </a:cubicBezTo>
                <a:cubicBezTo>
                  <a:pt x="9" y="62"/>
                  <a:pt x="9" y="62"/>
                  <a:pt x="9" y="63"/>
                </a:cubicBezTo>
                <a:cubicBezTo>
                  <a:pt x="8" y="63"/>
                  <a:pt x="8" y="65"/>
                  <a:pt x="8" y="66"/>
                </a:cubicBezTo>
                <a:cubicBezTo>
                  <a:pt x="8" y="67"/>
                  <a:pt x="7" y="68"/>
                  <a:pt x="7" y="69"/>
                </a:cubicBezTo>
                <a:cubicBezTo>
                  <a:pt x="7" y="69"/>
                  <a:pt x="7" y="69"/>
                  <a:pt x="6" y="70"/>
                </a:cubicBezTo>
                <a:cubicBezTo>
                  <a:pt x="6" y="70"/>
                  <a:pt x="5" y="73"/>
                  <a:pt x="5" y="73"/>
                </a:cubicBezTo>
                <a:cubicBezTo>
                  <a:pt x="5" y="74"/>
                  <a:pt x="4" y="76"/>
                  <a:pt x="4" y="76"/>
                </a:cubicBezTo>
                <a:cubicBezTo>
                  <a:pt x="4" y="77"/>
                  <a:pt x="3" y="78"/>
                  <a:pt x="3" y="78"/>
                </a:cubicBezTo>
                <a:cubicBezTo>
                  <a:pt x="3" y="79"/>
                  <a:pt x="3" y="79"/>
                  <a:pt x="2" y="80"/>
                </a:cubicBezTo>
                <a:cubicBezTo>
                  <a:pt x="2" y="81"/>
                  <a:pt x="2" y="83"/>
                  <a:pt x="1" y="85"/>
                </a:cubicBezTo>
                <a:cubicBezTo>
                  <a:pt x="1" y="87"/>
                  <a:pt x="0" y="90"/>
                  <a:pt x="0" y="91"/>
                </a:cubicBezTo>
                <a:cubicBezTo>
                  <a:pt x="0" y="93"/>
                  <a:pt x="1" y="95"/>
                  <a:pt x="1" y="96"/>
                </a:cubicBezTo>
                <a:cubicBezTo>
                  <a:pt x="1" y="97"/>
                  <a:pt x="2" y="97"/>
                  <a:pt x="2" y="98"/>
                </a:cubicBezTo>
                <a:cubicBezTo>
                  <a:pt x="3" y="98"/>
                  <a:pt x="3" y="98"/>
                  <a:pt x="4" y="99"/>
                </a:cubicBezTo>
                <a:cubicBezTo>
                  <a:pt x="5" y="99"/>
                  <a:pt x="6" y="99"/>
                  <a:pt x="7" y="99"/>
                </a:cubicBezTo>
                <a:cubicBezTo>
                  <a:pt x="7" y="99"/>
                  <a:pt x="7" y="99"/>
                  <a:pt x="7" y="99"/>
                </a:cubicBezTo>
                <a:cubicBezTo>
                  <a:pt x="8" y="99"/>
                  <a:pt x="8" y="99"/>
                  <a:pt x="9" y="99"/>
                </a:cubicBezTo>
                <a:cubicBezTo>
                  <a:pt x="9" y="99"/>
                  <a:pt x="10" y="100"/>
                  <a:pt x="11" y="100"/>
                </a:cubicBezTo>
                <a:cubicBezTo>
                  <a:pt x="11" y="100"/>
                  <a:pt x="12" y="100"/>
                  <a:pt x="13" y="100"/>
                </a:cubicBezTo>
                <a:cubicBezTo>
                  <a:pt x="14" y="101"/>
                  <a:pt x="15" y="101"/>
                  <a:pt x="16" y="101"/>
                </a:cubicBezTo>
                <a:cubicBezTo>
                  <a:pt x="16" y="101"/>
                  <a:pt x="17" y="101"/>
                  <a:pt x="17" y="101"/>
                </a:cubicBezTo>
                <a:cubicBezTo>
                  <a:pt x="17" y="101"/>
                  <a:pt x="18" y="101"/>
                  <a:pt x="18" y="101"/>
                </a:cubicBezTo>
                <a:cubicBezTo>
                  <a:pt x="19" y="101"/>
                  <a:pt x="19" y="101"/>
                  <a:pt x="20" y="101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0" y="102"/>
                  <a:pt x="20" y="102"/>
                  <a:pt x="20" y="103"/>
                </a:cubicBezTo>
                <a:cubicBezTo>
                  <a:pt x="20" y="104"/>
                  <a:pt x="19" y="107"/>
                  <a:pt x="19" y="109"/>
                </a:cubicBezTo>
                <a:cubicBezTo>
                  <a:pt x="19" y="111"/>
                  <a:pt x="19" y="115"/>
                  <a:pt x="19" y="117"/>
                </a:cubicBezTo>
                <a:cubicBezTo>
                  <a:pt x="19" y="118"/>
                  <a:pt x="19" y="120"/>
                  <a:pt x="19" y="120"/>
                </a:cubicBezTo>
                <a:cubicBezTo>
                  <a:pt x="19" y="121"/>
                  <a:pt x="20" y="121"/>
                  <a:pt x="20" y="121"/>
                </a:cubicBezTo>
                <a:cubicBezTo>
                  <a:pt x="20" y="122"/>
                  <a:pt x="21" y="122"/>
                  <a:pt x="21" y="123"/>
                </a:cubicBezTo>
                <a:cubicBezTo>
                  <a:pt x="21" y="123"/>
                  <a:pt x="22" y="123"/>
                  <a:pt x="22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2" y="125"/>
                  <a:pt x="23" y="125"/>
                  <a:pt x="23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2" y="126"/>
                  <a:pt x="22" y="126"/>
                  <a:pt x="23" y="126"/>
                </a:cubicBezTo>
                <a:cubicBezTo>
                  <a:pt x="23" y="127"/>
                  <a:pt x="23" y="128"/>
                  <a:pt x="23" y="128"/>
                </a:cubicBezTo>
                <a:cubicBezTo>
                  <a:pt x="22" y="128"/>
                  <a:pt x="22" y="128"/>
                  <a:pt x="21" y="129"/>
                </a:cubicBezTo>
                <a:cubicBezTo>
                  <a:pt x="21" y="129"/>
                  <a:pt x="21" y="130"/>
                  <a:pt x="21" y="131"/>
                </a:cubicBezTo>
                <a:cubicBezTo>
                  <a:pt x="21" y="132"/>
                  <a:pt x="21" y="132"/>
                  <a:pt x="22" y="133"/>
                </a:cubicBezTo>
                <a:cubicBezTo>
                  <a:pt x="22" y="133"/>
                  <a:pt x="22" y="133"/>
                  <a:pt x="21" y="133"/>
                </a:cubicBezTo>
                <a:cubicBezTo>
                  <a:pt x="21" y="134"/>
                  <a:pt x="21" y="135"/>
                  <a:pt x="21" y="135"/>
                </a:cubicBezTo>
                <a:cubicBezTo>
                  <a:pt x="21" y="136"/>
                  <a:pt x="21" y="137"/>
                  <a:pt x="21" y="137"/>
                </a:cubicBezTo>
                <a:cubicBezTo>
                  <a:pt x="20" y="138"/>
                  <a:pt x="20" y="138"/>
                  <a:pt x="20" y="139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20" y="141"/>
                  <a:pt x="20" y="142"/>
                  <a:pt x="19" y="142"/>
                </a:cubicBezTo>
                <a:cubicBezTo>
                  <a:pt x="19" y="142"/>
                  <a:pt x="19" y="143"/>
                  <a:pt x="19" y="143"/>
                </a:cubicBezTo>
                <a:cubicBezTo>
                  <a:pt x="19" y="144"/>
                  <a:pt x="18" y="145"/>
                  <a:pt x="18" y="146"/>
                </a:cubicBezTo>
                <a:cubicBezTo>
                  <a:pt x="18" y="147"/>
                  <a:pt x="18" y="148"/>
                  <a:pt x="18" y="148"/>
                </a:cubicBezTo>
                <a:cubicBezTo>
                  <a:pt x="18" y="148"/>
                  <a:pt x="18" y="149"/>
                  <a:pt x="18" y="150"/>
                </a:cubicBezTo>
                <a:cubicBezTo>
                  <a:pt x="18" y="150"/>
                  <a:pt x="18" y="151"/>
                  <a:pt x="18" y="151"/>
                </a:cubicBezTo>
                <a:cubicBezTo>
                  <a:pt x="17" y="152"/>
                  <a:pt x="18" y="152"/>
                  <a:pt x="18" y="152"/>
                </a:cubicBezTo>
                <a:cubicBezTo>
                  <a:pt x="18" y="153"/>
                  <a:pt x="18" y="153"/>
                  <a:pt x="18" y="154"/>
                </a:cubicBezTo>
                <a:cubicBezTo>
                  <a:pt x="18" y="154"/>
                  <a:pt x="18" y="154"/>
                  <a:pt x="18" y="154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8" y="156"/>
                  <a:pt x="19" y="156"/>
                  <a:pt x="19" y="156"/>
                </a:cubicBezTo>
                <a:cubicBezTo>
                  <a:pt x="19" y="157"/>
                  <a:pt x="19" y="157"/>
                  <a:pt x="19" y="157"/>
                </a:cubicBezTo>
                <a:cubicBezTo>
                  <a:pt x="19" y="158"/>
                  <a:pt x="19" y="158"/>
                  <a:pt x="19" y="158"/>
                </a:cubicBezTo>
                <a:cubicBezTo>
                  <a:pt x="19" y="159"/>
                  <a:pt x="19" y="160"/>
                  <a:pt x="19" y="160"/>
                </a:cubicBezTo>
                <a:cubicBezTo>
                  <a:pt x="20" y="161"/>
                  <a:pt x="20" y="162"/>
                  <a:pt x="19" y="162"/>
                </a:cubicBezTo>
                <a:cubicBezTo>
                  <a:pt x="19" y="162"/>
                  <a:pt x="19" y="163"/>
                  <a:pt x="19" y="164"/>
                </a:cubicBezTo>
                <a:cubicBezTo>
                  <a:pt x="19" y="165"/>
                  <a:pt x="19" y="166"/>
                  <a:pt x="19" y="167"/>
                </a:cubicBezTo>
                <a:cubicBezTo>
                  <a:pt x="19" y="169"/>
                  <a:pt x="20" y="171"/>
                  <a:pt x="20" y="173"/>
                </a:cubicBezTo>
                <a:cubicBezTo>
                  <a:pt x="20" y="175"/>
                  <a:pt x="20" y="176"/>
                  <a:pt x="21" y="177"/>
                </a:cubicBezTo>
                <a:cubicBezTo>
                  <a:pt x="21" y="179"/>
                  <a:pt x="22" y="182"/>
                  <a:pt x="22" y="183"/>
                </a:cubicBezTo>
                <a:cubicBezTo>
                  <a:pt x="22" y="184"/>
                  <a:pt x="23" y="186"/>
                  <a:pt x="23" y="187"/>
                </a:cubicBezTo>
                <a:cubicBezTo>
                  <a:pt x="23" y="187"/>
                  <a:pt x="23" y="189"/>
                  <a:pt x="23" y="190"/>
                </a:cubicBezTo>
                <a:cubicBezTo>
                  <a:pt x="23" y="191"/>
                  <a:pt x="24" y="194"/>
                  <a:pt x="24" y="195"/>
                </a:cubicBezTo>
                <a:cubicBezTo>
                  <a:pt x="24" y="196"/>
                  <a:pt x="24" y="202"/>
                  <a:pt x="24" y="203"/>
                </a:cubicBezTo>
                <a:cubicBezTo>
                  <a:pt x="25" y="204"/>
                  <a:pt x="25" y="209"/>
                  <a:pt x="25" y="211"/>
                </a:cubicBezTo>
                <a:cubicBezTo>
                  <a:pt x="25" y="212"/>
                  <a:pt x="26" y="217"/>
                  <a:pt x="26" y="219"/>
                </a:cubicBezTo>
                <a:cubicBezTo>
                  <a:pt x="26" y="221"/>
                  <a:pt x="27" y="225"/>
                  <a:pt x="27" y="226"/>
                </a:cubicBezTo>
                <a:cubicBezTo>
                  <a:pt x="27" y="226"/>
                  <a:pt x="28" y="229"/>
                  <a:pt x="28" y="230"/>
                </a:cubicBezTo>
                <a:cubicBezTo>
                  <a:pt x="28" y="230"/>
                  <a:pt x="29" y="233"/>
                  <a:pt x="29" y="235"/>
                </a:cubicBezTo>
                <a:cubicBezTo>
                  <a:pt x="29" y="236"/>
                  <a:pt x="30" y="238"/>
                  <a:pt x="30" y="239"/>
                </a:cubicBezTo>
                <a:cubicBezTo>
                  <a:pt x="30" y="241"/>
                  <a:pt x="31" y="241"/>
                  <a:pt x="31" y="242"/>
                </a:cubicBezTo>
                <a:cubicBezTo>
                  <a:pt x="31" y="242"/>
                  <a:pt x="32" y="244"/>
                  <a:pt x="32" y="244"/>
                </a:cubicBezTo>
                <a:cubicBezTo>
                  <a:pt x="32" y="245"/>
                  <a:pt x="33" y="247"/>
                  <a:pt x="33" y="248"/>
                </a:cubicBezTo>
                <a:cubicBezTo>
                  <a:pt x="33" y="248"/>
                  <a:pt x="34" y="251"/>
                  <a:pt x="35" y="252"/>
                </a:cubicBezTo>
                <a:cubicBezTo>
                  <a:pt x="35" y="252"/>
                  <a:pt x="35" y="252"/>
                  <a:pt x="35" y="252"/>
                </a:cubicBezTo>
                <a:cubicBezTo>
                  <a:pt x="35" y="253"/>
                  <a:pt x="35" y="253"/>
                  <a:pt x="35" y="253"/>
                </a:cubicBezTo>
                <a:cubicBezTo>
                  <a:pt x="34" y="253"/>
                  <a:pt x="34" y="255"/>
                  <a:pt x="33" y="256"/>
                </a:cubicBezTo>
                <a:cubicBezTo>
                  <a:pt x="32" y="257"/>
                  <a:pt x="32" y="258"/>
                  <a:pt x="32" y="259"/>
                </a:cubicBezTo>
                <a:cubicBezTo>
                  <a:pt x="32" y="259"/>
                  <a:pt x="31" y="261"/>
                  <a:pt x="31" y="262"/>
                </a:cubicBezTo>
                <a:cubicBezTo>
                  <a:pt x="31" y="263"/>
                  <a:pt x="31" y="263"/>
                  <a:pt x="30" y="264"/>
                </a:cubicBezTo>
                <a:cubicBezTo>
                  <a:pt x="30" y="265"/>
                  <a:pt x="29" y="266"/>
                  <a:pt x="29" y="267"/>
                </a:cubicBezTo>
                <a:cubicBezTo>
                  <a:pt x="29" y="267"/>
                  <a:pt x="29" y="267"/>
                  <a:pt x="29" y="268"/>
                </a:cubicBezTo>
                <a:cubicBezTo>
                  <a:pt x="29" y="268"/>
                  <a:pt x="29" y="269"/>
                  <a:pt x="29" y="269"/>
                </a:cubicBezTo>
                <a:cubicBezTo>
                  <a:pt x="29" y="269"/>
                  <a:pt x="30" y="270"/>
                  <a:pt x="30" y="270"/>
                </a:cubicBezTo>
                <a:cubicBezTo>
                  <a:pt x="30" y="270"/>
                  <a:pt x="32" y="270"/>
                  <a:pt x="32" y="270"/>
                </a:cubicBezTo>
                <a:cubicBezTo>
                  <a:pt x="32" y="270"/>
                  <a:pt x="32" y="271"/>
                  <a:pt x="32" y="271"/>
                </a:cubicBezTo>
                <a:cubicBezTo>
                  <a:pt x="32" y="271"/>
                  <a:pt x="31" y="272"/>
                  <a:pt x="31" y="272"/>
                </a:cubicBezTo>
                <a:cubicBezTo>
                  <a:pt x="31" y="272"/>
                  <a:pt x="31" y="273"/>
                  <a:pt x="30" y="273"/>
                </a:cubicBezTo>
                <a:cubicBezTo>
                  <a:pt x="30" y="273"/>
                  <a:pt x="30" y="274"/>
                  <a:pt x="30" y="274"/>
                </a:cubicBezTo>
                <a:cubicBezTo>
                  <a:pt x="30" y="274"/>
                  <a:pt x="29" y="275"/>
                  <a:pt x="29" y="276"/>
                </a:cubicBezTo>
                <a:cubicBezTo>
                  <a:pt x="28" y="277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9"/>
                  <a:pt x="27" y="279"/>
                  <a:pt x="27" y="279"/>
                </a:cubicBezTo>
                <a:cubicBezTo>
                  <a:pt x="27" y="280"/>
                  <a:pt x="27" y="280"/>
                  <a:pt x="26" y="280"/>
                </a:cubicBezTo>
                <a:cubicBezTo>
                  <a:pt x="26" y="281"/>
                  <a:pt x="25" y="281"/>
                  <a:pt x="25" y="282"/>
                </a:cubicBezTo>
                <a:cubicBezTo>
                  <a:pt x="24" y="282"/>
                  <a:pt x="23" y="282"/>
                  <a:pt x="22" y="282"/>
                </a:cubicBezTo>
                <a:cubicBezTo>
                  <a:pt x="21" y="282"/>
                  <a:pt x="19" y="283"/>
                  <a:pt x="18" y="283"/>
                </a:cubicBezTo>
                <a:cubicBezTo>
                  <a:pt x="17" y="284"/>
                  <a:pt x="16" y="284"/>
                  <a:pt x="15" y="284"/>
                </a:cubicBezTo>
                <a:cubicBezTo>
                  <a:pt x="15" y="285"/>
                  <a:pt x="14" y="286"/>
                  <a:pt x="14" y="286"/>
                </a:cubicBezTo>
                <a:cubicBezTo>
                  <a:pt x="14" y="286"/>
                  <a:pt x="14" y="286"/>
                  <a:pt x="14" y="287"/>
                </a:cubicBezTo>
                <a:cubicBezTo>
                  <a:pt x="14" y="287"/>
                  <a:pt x="14" y="287"/>
                  <a:pt x="13" y="287"/>
                </a:cubicBezTo>
                <a:cubicBezTo>
                  <a:pt x="13" y="287"/>
                  <a:pt x="13" y="287"/>
                  <a:pt x="13" y="287"/>
                </a:cubicBezTo>
                <a:cubicBezTo>
                  <a:pt x="13" y="288"/>
                  <a:pt x="13" y="287"/>
                  <a:pt x="13" y="288"/>
                </a:cubicBezTo>
                <a:cubicBezTo>
                  <a:pt x="13" y="288"/>
                  <a:pt x="13" y="289"/>
                  <a:pt x="13" y="290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3" y="291"/>
                  <a:pt x="14" y="291"/>
                  <a:pt x="15" y="291"/>
                </a:cubicBezTo>
                <a:cubicBezTo>
                  <a:pt x="16" y="291"/>
                  <a:pt x="17" y="292"/>
                  <a:pt x="17" y="292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19" y="292"/>
                  <a:pt x="20" y="292"/>
                  <a:pt x="20" y="292"/>
                </a:cubicBezTo>
                <a:cubicBezTo>
                  <a:pt x="21" y="292"/>
                  <a:pt x="22" y="292"/>
                  <a:pt x="22" y="292"/>
                </a:cubicBezTo>
                <a:cubicBezTo>
                  <a:pt x="23" y="292"/>
                  <a:pt x="23" y="292"/>
                  <a:pt x="23" y="292"/>
                </a:cubicBezTo>
                <a:cubicBezTo>
                  <a:pt x="23" y="292"/>
                  <a:pt x="24" y="292"/>
                  <a:pt x="24" y="292"/>
                </a:cubicBezTo>
                <a:cubicBezTo>
                  <a:pt x="24" y="292"/>
                  <a:pt x="24" y="292"/>
                  <a:pt x="25" y="292"/>
                </a:cubicBezTo>
                <a:cubicBezTo>
                  <a:pt x="25" y="292"/>
                  <a:pt x="25" y="292"/>
                  <a:pt x="26" y="292"/>
                </a:cubicBezTo>
                <a:cubicBezTo>
                  <a:pt x="26" y="292"/>
                  <a:pt x="26" y="292"/>
                  <a:pt x="26" y="292"/>
                </a:cubicBezTo>
                <a:cubicBezTo>
                  <a:pt x="26" y="292"/>
                  <a:pt x="27" y="292"/>
                  <a:pt x="27" y="292"/>
                </a:cubicBezTo>
                <a:cubicBezTo>
                  <a:pt x="28" y="292"/>
                  <a:pt x="28" y="292"/>
                  <a:pt x="28" y="292"/>
                </a:cubicBezTo>
                <a:cubicBezTo>
                  <a:pt x="28" y="291"/>
                  <a:pt x="28" y="292"/>
                  <a:pt x="28" y="292"/>
                </a:cubicBezTo>
                <a:cubicBezTo>
                  <a:pt x="29" y="292"/>
                  <a:pt x="29" y="292"/>
                  <a:pt x="29" y="292"/>
                </a:cubicBezTo>
                <a:cubicBezTo>
                  <a:pt x="30" y="292"/>
                  <a:pt x="30" y="292"/>
                  <a:pt x="30" y="292"/>
                </a:cubicBezTo>
                <a:cubicBezTo>
                  <a:pt x="30" y="291"/>
                  <a:pt x="30" y="292"/>
                  <a:pt x="30" y="292"/>
                </a:cubicBezTo>
                <a:cubicBezTo>
                  <a:pt x="30" y="292"/>
                  <a:pt x="31" y="292"/>
                  <a:pt x="31" y="292"/>
                </a:cubicBezTo>
                <a:cubicBezTo>
                  <a:pt x="32" y="292"/>
                  <a:pt x="32" y="292"/>
                  <a:pt x="32" y="291"/>
                </a:cubicBezTo>
                <a:cubicBezTo>
                  <a:pt x="32" y="291"/>
                  <a:pt x="32" y="291"/>
                  <a:pt x="32" y="291"/>
                </a:cubicBezTo>
                <a:cubicBezTo>
                  <a:pt x="32" y="291"/>
                  <a:pt x="33" y="291"/>
                  <a:pt x="33" y="291"/>
                </a:cubicBezTo>
                <a:cubicBezTo>
                  <a:pt x="33" y="291"/>
                  <a:pt x="34" y="291"/>
                  <a:pt x="34" y="291"/>
                </a:cubicBezTo>
                <a:cubicBezTo>
                  <a:pt x="34" y="291"/>
                  <a:pt x="34" y="291"/>
                  <a:pt x="34" y="291"/>
                </a:cubicBezTo>
                <a:cubicBezTo>
                  <a:pt x="34" y="291"/>
                  <a:pt x="34" y="291"/>
                  <a:pt x="35" y="291"/>
                </a:cubicBezTo>
                <a:cubicBezTo>
                  <a:pt x="36" y="291"/>
                  <a:pt x="36" y="291"/>
                  <a:pt x="36" y="290"/>
                </a:cubicBezTo>
                <a:cubicBezTo>
                  <a:pt x="36" y="290"/>
                  <a:pt x="36" y="290"/>
                  <a:pt x="36" y="290"/>
                </a:cubicBezTo>
                <a:cubicBezTo>
                  <a:pt x="37" y="290"/>
                  <a:pt x="37" y="290"/>
                  <a:pt x="38" y="289"/>
                </a:cubicBezTo>
                <a:cubicBezTo>
                  <a:pt x="40" y="289"/>
                  <a:pt x="42" y="288"/>
                  <a:pt x="43" y="288"/>
                </a:cubicBezTo>
                <a:cubicBezTo>
                  <a:pt x="43" y="288"/>
                  <a:pt x="43" y="288"/>
                  <a:pt x="44" y="288"/>
                </a:cubicBezTo>
                <a:cubicBezTo>
                  <a:pt x="45" y="288"/>
                  <a:pt x="45" y="289"/>
                  <a:pt x="46" y="289"/>
                </a:cubicBezTo>
                <a:cubicBezTo>
                  <a:pt x="47" y="290"/>
                  <a:pt x="47" y="290"/>
                  <a:pt x="47" y="290"/>
                </a:cubicBezTo>
                <a:cubicBezTo>
                  <a:pt x="48" y="290"/>
                  <a:pt x="49" y="289"/>
                  <a:pt x="49" y="289"/>
                </a:cubicBezTo>
                <a:cubicBezTo>
                  <a:pt x="50" y="289"/>
                  <a:pt x="50" y="289"/>
                  <a:pt x="50" y="289"/>
                </a:cubicBezTo>
                <a:cubicBezTo>
                  <a:pt x="50" y="289"/>
                  <a:pt x="50" y="289"/>
                  <a:pt x="50" y="289"/>
                </a:cubicBezTo>
                <a:cubicBezTo>
                  <a:pt x="50" y="289"/>
                  <a:pt x="50" y="289"/>
                  <a:pt x="51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3" y="289"/>
                  <a:pt x="53" y="289"/>
                </a:cubicBezTo>
                <a:cubicBezTo>
                  <a:pt x="54" y="289"/>
                  <a:pt x="54" y="289"/>
                  <a:pt x="54" y="289"/>
                </a:cubicBezTo>
                <a:cubicBezTo>
                  <a:pt x="54" y="288"/>
                  <a:pt x="54" y="288"/>
                  <a:pt x="54" y="288"/>
                </a:cubicBezTo>
                <a:cubicBezTo>
                  <a:pt x="55" y="288"/>
                  <a:pt x="55" y="288"/>
                  <a:pt x="55" y="288"/>
                </a:cubicBezTo>
                <a:cubicBezTo>
                  <a:pt x="56" y="288"/>
                  <a:pt x="56" y="288"/>
                  <a:pt x="56" y="288"/>
                </a:cubicBezTo>
                <a:cubicBezTo>
                  <a:pt x="56" y="288"/>
                  <a:pt x="56" y="288"/>
                  <a:pt x="57" y="288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6"/>
                  <a:pt x="57" y="285"/>
                  <a:pt x="57" y="284"/>
                </a:cubicBezTo>
                <a:cubicBezTo>
                  <a:pt x="57" y="283"/>
                  <a:pt x="57" y="283"/>
                  <a:pt x="56" y="283"/>
                </a:cubicBezTo>
                <a:cubicBezTo>
                  <a:pt x="56" y="283"/>
                  <a:pt x="56" y="282"/>
                  <a:pt x="56" y="282"/>
                </a:cubicBezTo>
                <a:cubicBezTo>
                  <a:pt x="56" y="282"/>
                  <a:pt x="56" y="282"/>
                  <a:pt x="56" y="281"/>
                </a:cubicBezTo>
                <a:cubicBezTo>
                  <a:pt x="56" y="281"/>
                  <a:pt x="56" y="281"/>
                  <a:pt x="56" y="280"/>
                </a:cubicBezTo>
                <a:cubicBezTo>
                  <a:pt x="56" y="280"/>
                  <a:pt x="56" y="280"/>
                  <a:pt x="56" y="280"/>
                </a:cubicBezTo>
                <a:cubicBezTo>
                  <a:pt x="56" y="279"/>
                  <a:pt x="56" y="278"/>
                  <a:pt x="56" y="278"/>
                </a:cubicBezTo>
                <a:cubicBezTo>
                  <a:pt x="56" y="277"/>
                  <a:pt x="56" y="277"/>
                  <a:pt x="56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56" y="276"/>
                  <a:pt x="56" y="276"/>
                  <a:pt x="56" y="275"/>
                </a:cubicBezTo>
                <a:cubicBezTo>
                  <a:pt x="56" y="275"/>
                  <a:pt x="56" y="275"/>
                  <a:pt x="56" y="275"/>
                </a:cubicBezTo>
                <a:cubicBezTo>
                  <a:pt x="57" y="275"/>
                  <a:pt x="57" y="274"/>
                  <a:pt x="58" y="273"/>
                </a:cubicBezTo>
                <a:cubicBezTo>
                  <a:pt x="58" y="272"/>
                  <a:pt x="59" y="272"/>
                  <a:pt x="59" y="271"/>
                </a:cubicBezTo>
                <a:cubicBezTo>
                  <a:pt x="59" y="271"/>
                  <a:pt x="60" y="270"/>
                  <a:pt x="60" y="270"/>
                </a:cubicBezTo>
                <a:cubicBezTo>
                  <a:pt x="60" y="269"/>
                  <a:pt x="60" y="268"/>
                  <a:pt x="60" y="268"/>
                </a:cubicBezTo>
                <a:cubicBezTo>
                  <a:pt x="60" y="267"/>
                  <a:pt x="60" y="267"/>
                  <a:pt x="60" y="266"/>
                </a:cubicBezTo>
                <a:cubicBezTo>
                  <a:pt x="59" y="266"/>
                  <a:pt x="58" y="263"/>
                  <a:pt x="58" y="262"/>
                </a:cubicBezTo>
                <a:cubicBezTo>
                  <a:pt x="57" y="261"/>
                  <a:pt x="57" y="260"/>
                  <a:pt x="56" y="260"/>
                </a:cubicBezTo>
                <a:cubicBezTo>
                  <a:pt x="56" y="259"/>
                  <a:pt x="55" y="257"/>
                  <a:pt x="55" y="257"/>
                </a:cubicBezTo>
                <a:cubicBezTo>
                  <a:pt x="54" y="257"/>
                  <a:pt x="54" y="256"/>
                  <a:pt x="54" y="256"/>
                </a:cubicBezTo>
                <a:cubicBezTo>
                  <a:pt x="54" y="256"/>
                  <a:pt x="54" y="256"/>
                  <a:pt x="54" y="255"/>
                </a:cubicBezTo>
                <a:cubicBezTo>
                  <a:pt x="54" y="255"/>
                  <a:pt x="54" y="255"/>
                  <a:pt x="54" y="254"/>
                </a:cubicBezTo>
                <a:cubicBezTo>
                  <a:pt x="54" y="253"/>
                  <a:pt x="54" y="251"/>
                  <a:pt x="55" y="251"/>
                </a:cubicBezTo>
                <a:cubicBezTo>
                  <a:pt x="55" y="250"/>
                  <a:pt x="55" y="245"/>
                  <a:pt x="55" y="244"/>
                </a:cubicBezTo>
                <a:cubicBezTo>
                  <a:pt x="55" y="243"/>
                  <a:pt x="55" y="241"/>
                  <a:pt x="55" y="240"/>
                </a:cubicBezTo>
                <a:cubicBezTo>
                  <a:pt x="55" y="240"/>
                  <a:pt x="55" y="238"/>
                  <a:pt x="55" y="238"/>
                </a:cubicBezTo>
                <a:cubicBezTo>
                  <a:pt x="55" y="237"/>
                  <a:pt x="55" y="235"/>
                  <a:pt x="55" y="235"/>
                </a:cubicBezTo>
                <a:cubicBezTo>
                  <a:pt x="55" y="234"/>
                  <a:pt x="55" y="233"/>
                  <a:pt x="55" y="233"/>
                </a:cubicBezTo>
                <a:cubicBezTo>
                  <a:pt x="55" y="233"/>
                  <a:pt x="55" y="232"/>
                  <a:pt x="55" y="232"/>
                </a:cubicBezTo>
                <a:cubicBezTo>
                  <a:pt x="55" y="232"/>
                  <a:pt x="55" y="229"/>
                  <a:pt x="55" y="228"/>
                </a:cubicBezTo>
                <a:cubicBezTo>
                  <a:pt x="55" y="227"/>
                  <a:pt x="54" y="223"/>
                  <a:pt x="54" y="222"/>
                </a:cubicBezTo>
                <a:cubicBezTo>
                  <a:pt x="54" y="221"/>
                  <a:pt x="54" y="220"/>
                  <a:pt x="54" y="219"/>
                </a:cubicBezTo>
                <a:cubicBezTo>
                  <a:pt x="54" y="219"/>
                  <a:pt x="54" y="218"/>
                  <a:pt x="54" y="218"/>
                </a:cubicBezTo>
                <a:cubicBezTo>
                  <a:pt x="54" y="217"/>
                  <a:pt x="54" y="216"/>
                  <a:pt x="54" y="215"/>
                </a:cubicBezTo>
                <a:cubicBezTo>
                  <a:pt x="54" y="215"/>
                  <a:pt x="55" y="212"/>
                  <a:pt x="55" y="211"/>
                </a:cubicBezTo>
                <a:cubicBezTo>
                  <a:pt x="55" y="210"/>
                  <a:pt x="55" y="208"/>
                  <a:pt x="55" y="208"/>
                </a:cubicBezTo>
                <a:cubicBezTo>
                  <a:pt x="55" y="208"/>
                  <a:pt x="55" y="206"/>
                  <a:pt x="55" y="205"/>
                </a:cubicBezTo>
                <a:cubicBezTo>
                  <a:pt x="55" y="204"/>
                  <a:pt x="55" y="201"/>
                  <a:pt x="55" y="201"/>
                </a:cubicBezTo>
                <a:cubicBezTo>
                  <a:pt x="55" y="200"/>
                  <a:pt x="55" y="199"/>
                  <a:pt x="55" y="198"/>
                </a:cubicBezTo>
                <a:cubicBezTo>
                  <a:pt x="54" y="198"/>
                  <a:pt x="54" y="197"/>
                  <a:pt x="54" y="196"/>
                </a:cubicBezTo>
                <a:cubicBezTo>
                  <a:pt x="54" y="196"/>
                  <a:pt x="54" y="195"/>
                  <a:pt x="54" y="194"/>
                </a:cubicBezTo>
                <a:cubicBezTo>
                  <a:pt x="54" y="193"/>
                  <a:pt x="54" y="191"/>
                  <a:pt x="54" y="191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54" y="191"/>
                  <a:pt x="54" y="192"/>
                  <a:pt x="54" y="192"/>
                </a:cubicBezTo>
                <a:cubicBezTo>
                  <a:pt x="54" y="193"/>
                  <a:pt x="55" y="194"/>
                  <a:pt x="55" y="194"/>
                </a:cubicBezTo>
                <a:cubicBezTo>
                  <a:pt x="55" y="195"/>
                  <a:pt x="55" y="197"/>
                  <a:pt x="55" y="197"/>
                </a:cubicBezTo>
                <a:cubicBezTo>
                  <a:pt x="55" y="198"/>
                  <a:pt x="56" y="198"/>
                  <a:pt x="56" y="198"/>
                </a:cubicBezTo>
                <a:cubicBezTo>
                  <a:pt x="56" y="198"/>
                  <a:pt x="56" y="199"/>
                  <a:pt x="56" y="200"/>
                </a:cubicBezTo>
                <a:cubicBezTo>
                  <a:pt x="56" y="201"/>
                  <a:pt x="57" y="202"/>
                  <a:pt x="57" y="203"/>
                </a:cubicBezTo>
                <a:cubicBezTo>
                  <a:pt x="57" y="204"/>
                  <a:pt x="57" y="205"/>
                  <a:pt x="57" y="206"/>
                </a:cubicBezTo>
                <a:cubicBezTo>
                  <a:pt x="57" y="206"/>
                  <a:pt x="58" y="208"/>
                  <a:pt x="58" y="208"/>
                </a:cubicBezTo>
                <a:cubicBezTo>
                  <a:pt x="58" y="209"/>
                  <a:pt x="58" y="210"/>
                  <a:pt x="59" y="211"/>
                </a:cubicBezTo>
                <a:cubicBezTo>
                  <a:pt x="59" y="211"/>
                  <a:pt x="59" y="213"/>
                  <a:pt x="59" y="213"/>
                </a:cubicBezTo>
                <a:cubicBezTo>
                  <a:pt x="59" y="214"/>
                  <a:pt x="59" y="215"/>
                  <a:pt x="59" y="215"/>
                </a:cubicBezTo>
                <a:cubicBezTo>
                  <a:pt x="59" y="216"/>
                  <a:pt x="59" y="216"/>
                  <a:pt x="59" y="217"/>
                </a:cubicBezTo>
                <a:cubicBezTo>
                  <a:pt x="59" y="217"/>
                  <a:pt x="60" y="219"/>
                  <a:pt x="60" y="219"/>
                </a:cubicBezTo>
                <a:cubicBezTo>
                  <a:pt x="60" y="219"/>
                  <a:pt x="60" y="220"/>
                  <a:pt x="60" y="221"/>
                </a:cubicBezTo>
                <a:cubicBezTo>
                  <a:pt x="60" y="222"/>
                  <a:pt x="60" y="223"/>
                  <a:pt x="60" y="224"/>
                </a:cubicBezTo>
                <a:cubicBezTo>
                  <a:pt x="60" y="225"/>
                  <a:pt x="60" y="225"/>
                  <a:pt x="60" y="226"/>
                </a:cubicBezTo>
                <a:cubicBezTo>
                  <a:pt x="60" y="226"/>
                  <a:pt x="60" y="227"/>
                  <a:pt x="60" y="228"/>
                </a:cubicBezTo>
                <a:cubicBezTo>
                  <a:pt x="61" y="228"/>
                  <a:pt x="61" y="229"/>
                  <a:pt x="61" y="230"/>
                </a:cubicBezTo>
                <a:cubicBezTo>
                  <a:pt x="61" y="231"/>
                  <a:pt x="61" y="232"/>
                  <a:pt x="61" y="232"/>
                </a:cubicBezTo>
                <a:cubicBezTo>
                  <a:pt x="61" y="233"/>
                  <a:pt x="61" y="233"/>
                  <a:pt x="61" y="234"/>
                </a:cubicBezTo>
                <a:cubicBezTo>
                  <a:pt x="61" y="235"/>
                  <a:pt x="61" y="235"/>
                  <a:pt x="61" y="235"/>
                </a:cubicBezTo>
                <a:cubicBezTo>
                  <a:pt x="61" y="236"/>
                  <a:pt x="62" y="239"/>
                  <a:pt x="62" y="240"/>
                </a:cubicBezTo>
                <a:cubicBezTo>
                  <a:pt x="62" y="241"/>
                  <a:pt x="62" y="244"/>
                  <a:pt x="62" y="245"/>
                </a:cubicBezTo>
                <a:cubicBezTo>
                  <a:pt x="62" y="247"/>
                  <a:pt x="62" y="249"/>
                  <a:pt x="62" y="251"/>
                </a:cubicBezTo>
                <a:cubicBezTo>
                  <a:pt x="62" y="252"/>
                  <a:pt x="63" y="256"/>
                  <a:pt x="64" y="257"/>
                </a:cubicBezTo>
                <a:cubicBezTo>
                  <a:pt x="64" y="258"/>
                  <a:pt x="64" y="260"/>
                  <a:pt x="65" y="261"/>
                </a:cubicBezTo>
                <a:cubicBezTo>
                  <a:pt x="65" y="262"/>
                  <a:pt x="65" y="263"/>
                  <a:pt x="66" y="264"/>
                </a:cubicBezTo>
                <a:cubicBezTo>
                  <a:pt x="66" y="265"/>
                  <a:pt x="67" y="267"/>
                  <a:pt x="67" y="267"/>
                </a:cubicBezTo>
                <a:cubicBezTo>
                  <a:pt x="67" y="268"/>
                  <a:pt x="67" y="268"/>
                  <a:pt x="68" y="269"/>
                </a:cubicBezTo>
                <a:cubicBezTo>
                  <a:pt x="69" y="269"/>
                  <a:pt x="70" y="270"/>
                  <a:pt x="70" y="270"/>
                </a:cubicBezTo>
                <a:cubicBezTo>
                  <a:pt x="71" y="270"/>
                  <a:pt x="71" y="270"/>
                  <a:pt x="70" y="270"/>
                </a:cubicBezTo>
                <a:cubicBezTo>
                  <a:pt x="70" y="270"/>
                  <a:pt x="70" y="271"/>
                  <a:pt x="70" y="271"/>
                </a:cubicBezTo>
                <a:cubicBezTo>
                  <a:pt x="69" y="271"/>
                  <a:pt x="68" y="272"/>
                  <a:pt x="68" y="272"/>
                </a:cubicBezTo>
                <a:cubicBezTo>
                  <a:pt x="67" y="272"/>
                  <a:pt x="67" y="273"/>
                  <a:pt x="67" y="273"/>
                </a:cubicBezTo>
                <a:cubicBezTo>
                  <a:pt x="67" y="274"/>
                  <a:pt x="66" y="275"/>
                  <a:pt x="66" y="276"/>
                </a:cubicBezTo>
                <a:cubicBezTo>
                  <a:pt x="65" y="276"/>
                  <a:pt x="65" y="277"/>
                  <a:pt x="65" y="277"/>
                </a:cubicBezTo>
                <a:cubicBezTo>
                  <a:pt x="64" y="278"/>
                  <a:pt x="64" y="278"/>
                  <a:pt x="64" y="279"/>
                </a:cubicBezTo>
                <a:cubicBezTo>
                  <a:pt x="64" y="280"/>
                  <a:pt x="65" y="281"/>
                  <a:pt x="65" y="281"/>
                </a:cubicBezTo>
                <a:cubicBezTo>
                  <a:pt x="65" y="281"/>
                  <a:pt x="65" y="282"/>
                  <a:pt x="66" y="282"/>
                </a:cubicBezTo>
                <a:cubicBezTo>
                  <a:pt x="66" y="282"/>
                  <a:pt x="66" y="283"/>
                  <a:pt x="67" y="283"/>
                </a:cubicBezTo>
                <a:cubicBezTo>
                  <a:pt x="67" y="284"/>
                  <a:pt x="68" y="284"/>
                  <a:pt x="68" y="285"/>
                </a:cubicBezTo>
                <a:cubicBezTo>
                  <a:pt x="68" y="285"/>
                  <a:pt x="69" y="286"/>
                  <a:pt x="69" y="286"/>
                </a:cubicBezTo>
                <a:cubicBezTo>
                  <a:pt x="69" y="286"/>
                  <a:pt x="70" y="286"/>
                  <a:pt x="70" y="287"/>
                </a:cubicBezTo>
                <a:cubicBezTo>
                  <a:pt x="70" y="287"/>
                  <a:pt x="70" y="287"/>
                  <a:pt x="71" y="288"/>
                </a:cubicBezTo>
                <a:cubicBezTo>
                  <a:pt x="71" y="288"/>
                  <a:pt x="72" y="289"/>
                  <a:pt x="72" y="289"/>
                </a:cubicBezTo>
                <a:cubicBezTo>
                  <a:pt x="72" y="289"/>
                  <a:pt x="72" y="289"/>
                  <a:pt x="72" y="290"/>
                </a:cubicBezTo>
                <a:cubicBezTo>
                  <a:pt x="72" y="290"/>
                  <a:pt x="71" y="290"/>
                  <a:pt x="71" y="291"/>
                </a:cubicBezTo>
                <a:cubicBezTo>
                  <a:pt x="71" y="292"/>
                  <a:pt x="71" y="294"/>
                  <a:pt x="71" y="294"/>
                </a:cubicBezTo>
                <a:cubicBezTo>
                  <a:pt x="71" y="294"/>
                  <a:pt x="71" y="295"/>
                  <a:pt x="71" y="295"/>
                </a:cubicBezTo>
                <a:cubicBezTo>
                  <a:pt x="71" y="295"/>
                  <a:pt x="71" y="295"/>
                  <a:pt x="71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0" y="296"/>
                  <a:pt x="70" y="296"/>
                  <a:pt x="70" y="297"/>
                </a:cubicBezTo>
                <a:cubicBezTo>
                  <a:pt x="70" y="298"/>
                  <a:pt x="70" y="299"/>
                  <a:pt x="70" y="299"/>
                </a:cubicBezTo>
                <a:cubicBezTo>
                  <a:pt x="70" y="299"/>
                  <a:pt x="71" y="300"/>
                  <a:pt x="71" y="300"/>
                </a:cubicBezTo>
                <a:cubicBezTo>
                  <a:pt x="71" y="300"/>
                  <a:pt x="72" y="300"/>
                  <a:pt x="73" y="300"/>
                </a:cubicBezTo>
                <a:cubicBezTo>
                  <a:pt x="73" y="300"/>
                  <a:pt x="74" y="300"/>
                  <a:pt x="75" y="300"/>
                </a:cubicBezTo>
                <a:cubicBezTo>
                  <a:pt x="76" y="300"/>
                  <a:pt x="81" y="300"/>
                  <a:pt x="82" y="300"/>
                </a:cubicBezTo>
                <a:cubicBezTo>
                  <a:pt x="83" y="300"/>
                  <a:pt x="86" y="300"/>
                  <a:pt x="87" y="300"/>
                </a:cubicBezTo>
                <a:cubicBezTo>
                  <a:pt x="88" y="299"/>
                  <a:pt x="89" y="299"/>
                  <a:pt x="89" y="299"/>
                </a:cubicBezTo>
                <a:cubicBezTo>
                  <a:pt x="90" y="298"/>
                  <a:pt x="90" y="298"/>
                  <a:pt x="90" y="297"/>
                </a:cubicBezTo>
                <a:cubicBezTo>
                  <a:pt x="90" y="297"/>
                  <a:pt x="90" y="296"/>
                  <a:pt x="90" y="295"/>
                </a:cubicBezTo>
                <a:cubicBezTo>
                  <a:pt x="90" y="294"/>
                  <a:pt x="89" y="294"/>
                  <a:pt x="89" y="294"/>
                </a:cubicBezTo>
                <a:cubicBezTo>
                  <a:pt x="89" y="293"/>
                  <a:pt x="89" y="293"/>
                  <a:pt x="89" y="292"/>
                </a:cubicBezTo>
                <a:cubicBezTo>
                  <a:pt x="90" y="292"/>
                  <a:pt x="89" y="290"/>
                  <a:pt x="89" y="290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9" y="289"/>
                  <a:pt x="89" y="288"/>
                  <a:pt x="88" y="288"/>
                </a:cubicBezTo>
                <a:cubicBezTo>
                  <a:pt x="88" y="288"/>
                  <a:pt x="89" y="288"/>
                  <a:pt x="89" y="288"/>
                </a:cubicBezTo>
                <a:cubicBezTo>
                  <a:pt x="89" y="288"/>
                  <a:pt x="89" y="287"/>
                  <a:pt x="89" y="287"/>
                </a:cubicBezTo>
                <a:cubicBezTo>
                  <a:pt x="89" y="286"/>
                  <a:pt x="90" y="285"/>
                  <a:pt x="90" y="284"/>
                </a:cubicBezTo>
                <a:cubicBezTo>
                  <a:pt x="90" y="284"/>
                  <a:pt x="90" y="283"/>
                  <a:pt x="90" y="283"/>
                </a:cubicBezTo>
                <a:cubicBezTo>
                  <a:pt x="90" y="283"/>
                  <a:pt x="90" y="283"/>
                  <a:pt x="91" y="283"/>
                </a:cubicBezTo>
                <a:cubicBezTo>
                  <a:pt x="91" y="282"/>
                  <a:pt x="91" y="282"/>
                  <a:pt x="91" y="282"/>
                </a:cubicBezTo>
                <a:cubicBezTo>
                  <a:pt x="91" y="281"/>
                  <a:pt x="92" y="279"/>
                  <a:pt x="92" y="279"/>
                </a:cubicBezTo>
                <a:cubicBezTo>
                  <a:pt x="93" y="279"/>
                  <a:pt x="93" y="278"/>
                  <a:pt x="93" y="278"/>
                </a:cubicBezTo>
                <a:cubicBezTo>
                  <a:pt x="93" y="278"/>
                  <a:pt x="93" y="278"/>
                  <a:pt x="93" y="277"/>
                </a:cubicBezTo>
                <a:cubicBezTo>
                  <a:pt x="93" y="277"/>
                  <a:pt x="93" y="276"/>
                  <a:pt x="93" y="2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39"/>
          <p:cNvSpPr>
            <a:spLocks/>
          </p:cNvSpPr>
          <p:nvPr/>
        </p:nvSpPr>
        <p:spPr bwMode="auto">
          <a:xfrm>
            <a:off x="6875781" y="2894642"/>
            <a:ext cx="342852" cy="1105718"/>
          </a:xfrm>
          <a:custGeom>
            <a:avLst/>
            <a:gdLst>
              <a:gd name="T0" fmla="*/ 90 w 93"/>
              <a:gd name="T1" fmla="*/ 249 h 300"/>
              <a:gd name="T2" fmla="*/ 88 w 93"/>
              <a:gd name="T3" fmla="*/ 228 h 300"/>
              <a:gd name="T4" fmla="*/ 84 w 93"/>
              <a:gd name="T5" fmla="*/ 206 h 300"/>
              <a:gd name="T6" fmla="*/ 81 w 93"/>
              <a:gd name="T7" fmla="*/ 171 h 300"/>
              <a:gd name="T8" fmla="*/ 80 w 93"/>
              <a:gd name="T9" fmla="*/ 152 h 300"/>
              <a:gd name="T10" fmla="*/ 78 w 93"/>
              <a:gd name="T11" fmla="*/ 136 h 300"/>
              <a:gd name="T12" fmla="*/ 75 w 93"/>
              <a:gd name="T13" fmla="*/ 127 h 300"/>
              <a:gd name="T14" fmla="*/ 74 w 93"/>
              <a:gd name="T15" fmla="*/ 119 h 300"/>
              <a:gd name="T16" fmla="*/ 77 w 93"/>
              <a:gd name="T17" fmla="*/ 120 h 300"/>
              <a:gd name="T18" fmla="*/ 77 w 93"/>
              <a:gd name="T19" fmla="*/ 112 h 300"/>
              <a:gd name="T20" fmla="*/ 78 w 93"/>
              <a:gd name="T21" fmla="*/ 88 h 300"/>
              <a:gd name="T22" fmla="*/ 83 w 93"/>
              <a:gd name="T23" fmla="*/ 74 h 300"/>
              <a:gd name="T24" fmla="*/ 81 w 93"/>
              <a:gd name="T25" fmla="*/ 60 h 300"/>
              <a:gd name="T26" fmla="*/ 77 w 93"/>
              <a:gd name="T27" fmla="*/ 46 h 300"/>
              <a:gd name="T28" fmla="*/ 66 w 93"/>
              <a:gd name="T29" fmla="*/ 42 h 300"/>
              <a:gd name="T30" fmla="*/ 59 w 93"/>
              <a:gd name="T31" fmla="*/ 38 h 300"/>
              <a:gd name="T32" fmla="*/ 59 w 93"/>
              <a:gd name="T33" fmla="*/ 27 h 300"/>
              <a:gd name="T34" fmla="*/ 62 w 93"/>
              <a:gd name="T35" fmla="*/ 17 h 300"/>
              <a:gd name="T36" fmla="*/ 38 w 93"/>
              <a:gd name="T37" fmla="*/ 4 h 300"/>
              <a:gd name="T38" fmla="*/ 34 w 93"/>
              <a:gd name="T39" fmla="*/ 28 h 300"/>
              <a:gd name="T40" fmla="*/ 38 w 93"/>
              <a:gd name="T41" fmla="*/ 42 h 300"/>
              <a:gd name="T42" fmla="*/ 28 w 93"/>
              <a:gd name="T43" fmla="*/ 47 h 300"/>
              <a:gd name="T44" fmla="*/ 19 w 93"/>
              <a:gd name="T45" fmla="*/ 49 h 300"/>
              <a:gd name="T46" fmla="*/ 12 w 93"/>
              <a:gd name="T47" fmla="*/ 57 h 300"/>
              <a:gd name="T48" fmla="*/ 5 w 93"/>
              <a:gd name="T49" fmla="*/ 73 h 300"/>
              <a:gd name="T50" fmla="*/ 2 w 93"/>
              <a:gd name="T51" fmla="*/ 98 h 300"/>
              <a:gd name="T52" fmla="*/ 16 w 93"/>
              <a:gd name="T53" fmla="*/ 101 h 300"/>
              <a:gd name="T54" fmla="*/ 19 w 93"/>
              <a:gd name="T55" fmla="*/ 117 h 300"/>
              <a:gd name="T56" fmla="*/ 23 w 93"/>
              <a:gd name="T57" fmla="*/ 124 h 300"/>
              <a:gd name="T58" fmla="*/ 22 w 93"/>
              <a:gd name="T59" fmla="*/ 133 h 300"/>
              <a:gd name="T60" fmla="*/ 19 w 93"/>
              <a:gd name="T61" fmla="*/ 143 h 300"/>
              <a:gd name="T62" fmla="*/ 18 w 93"/>
              <a:gd name="T63" fmla="*/ 154 h 300"/>
              <a:gd name="T64" fmla="*/ 19 w 93"/>
              <a:gd name="T65" fmla="*/ 164 h 300"/>
              <a:gd name="T66" fmla="*/ 24 w 93"/>
              <a:gd name="T67" fmla="*/ 195 h 300"/>
              <a:gd name="T68" fmla="*/ 30 w 93"/>
              <a:gd name="T69" fmla="*/ 239 h 300"/>
              <a:gd name="T70" fmla="*/ 33 w 93"/>
              <a:gd name="T71" fmla="*/ 256 h 300"/>
              <a:gd name="T72" fmla="*/ 30 w 93"/>
              <a:gd name="T73" fmla="*/ 270 h 300"/>
              <a:gd name="T74" fmla="*/ 28 w 93"/>
              <a:gd name="T75" fmla="*/ 278 h 300"/>
              <a:gd name="T76" fmla="*/ 18 w 93"/>
              <a:gd name="T77" fmla="*/ 283 h 300"/>
              <a:gd name="T78" fmla="*/ 13 w 93"/>
              <a:gd name="T79" fmla="*/ 290 h 300"/>
              <a:gd name="T80" fmla="*/ 23 w 93"/>
              <a:gd name="T81" fmla="*/ 292 h 300"/>
              <a:gd name="T82" fmla="*/ 28 w 93"/>
              <a:gd name="T83" fmla="*/ 292 h 300"/>
              <a:gd name="T84" fmla="*/ 33 w 93"/>
              <a:gd name="T85" fmla="*/ 291 h 300"/>
              <a:gd name="T86" fmla="*/ 43 w 93"/>
              <a:gd name="T87" fmla="*/ 288 h 300"/>
              <a:gd name="T88" fmla="*/ 51 w 93"/>
              <a:gd name="T89" fmla="*/ 289 h 300"/>
              <a:gd name="T90" fmla="*/ 56 w 93"/>
              <a:gd name="T91" fmla="*/ 288 h 300"/>
              <a:gd name="T92" fmla="*/ 56 w 93"/>
              <a:gd name="T93" fmla="*/ 280 h 300"/>
              <a:gd name="T94" fmla="*/ 58 w 93"/>
              <a:gd name="T95" fmla="*/ 273 h 300"/>
              <a:gd name="T96" fmla="*/ 55 w 93"/>
              <a:gd name="T97" fmla="*/ 257 h 300"/>
              <a:gd name="T98" fmla="*/ 55 w 93"/>
              <a:gd name="T99" fmla="*/ 238 h 300"/>
              <a:gd name="T100" fmla="*/ 54 w 93"/>
              <a:gd name="T101" fmla="*/ 218 h 300"/>
              <a:gd name="T102" fmla="*/ 54 w 93"/>
              <a:gd name="T103" fmla="*/ 196 h 300"/>
              <a:gd name="T104" fmla="*/ 56 w 93"/>
              <a:gd name="T105" fmla="*/ 198 h 300"/>
              <a:gd name="T106" fmla="*/ 59 w 93"/>
              <a:gd name="T107" fmla="*/ 215 h 300"/>
              <a:gd name="T108" fmla="*/ 61 w 93"/>
              <a:gd name="T109" fmla="*/ 230 h 300"/>
              <a:gd name="T110" fmla="*/ 64 w 93"/>
              <a:gd name="T111" fmla="*/ 257 h 300"/>
              <a:gd name="T112" fmla="*/ 70 w 93"/>
              <a:gd name="T113" fmla="*/ 271 h 300"/>
              <a:gd name="T114" fmla="*/ 66 w 93"/>
              <a:gd name="T115" fmla="*/ 282 h 300"/>
              <a:gd name="T116" fmla="*/ 72 w 93"/>
              <a:gd name="T117" fmla="*/ 290 h 300"/>
              <a:gd name="T118" fmla="*/ 70 w 93"/>
              <a:gd name="T119" fmla="*/ 299 h 300"/>
              <a:gd name="T120" fmla="*/ 90 w 93"/>
              <a:gd name="T121" fmla="*/ 297 h 300"/>
              <a:gd name="T122" fmla="*/ 89 w 93"/>
              <a:gd name="T123" fmla="*/ 288 h 300"/>
              <a:gd name="T124" fmla="*/ 93 w 93"/>
              <a:gd name="T125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300">
                <a:moveTo>
                  <a:pt x="93" y="276"/>
                </a:moveTo>
                <a:cubicBezTo>
                  <a:pt x="92" y="276"/>
                  <a:pt x="92" y="275"/>
                  <a:pt x="92" y="275"/>
                </a:cubicBezTo>
                <a:cubicBezTo>
                  <a:pt x="92" y="275"/>
                  <a:pt x="92" y="273"/>
                  <a:pt x="92" y="272"/>
                </a:cubicBezTo>
                <a:cubicBezTo>
                  <a:pt x="92" y="272"/>
                  <a:pt x="92" y="267"/>
                  <a:pt x="92" y="266"/>
                </a:cubicBezTo>
                <a:cubicBezTo>
                  <a:pt x="91" y="265"/>
                  <a:pt x="91" y="264"/>
                  <a:pt x="91" y="262"/>
                </a:cubicBezTo>
                <a:cubicBezTo>
                  <a:pt x="91" y="260"/>
                  <a:pt x="91" y="257"/>
                  <a:pt x="91" y="255"/>
                </a:cubicBezTo>
                <a:cubicBezTo>
                  <a:pt x="91" y="254"/>
                  <a:pt x="90" y="249"/>
                  <a:pt x="90" y="249"/>
                </a:cubicBezTo>
                <a:cubicBezTo>
                  <a:pt x="90" y="248"/>
                  <a:pt x="90" y="247"/>
                  <a:pt x="90" y="246"/>
                </a:cubicBezTo>
                <a:cubicBezTo>
                  <a:pt x="90" y="245"/>
                  <a:pt x="89" y="243"/>
                  <a:pt x="89" y="243"/>
                </a:cubicBezTo>
                <a:cubicBezTo>
                  <a:pt x="89" y="242"/>
                  <a:pt x="89" y="241"/>
                  <a:pt x="89" y="241"/>
                </a:cubicBezTo>
                <a:cubicBezTo>
                  <a:pt x="89" y="241"/>
                  <a:pt x="89" y="239"/>
                  <a:pt x="89" y="239"/>
                </a:cubicBezTo>
                <a:cubicBezTo>
                  <a:pt x="89" y="239"/>
                  <a:pt x="89" y="238"/>
                  <a:pt x="88" y="237"/>
                </a:cubicBezTo>
                <a:cubicBezTo>
                  <a:pt x="88" y="237"/>
                  <a:pt x="88" y="233"/>
                  <a:pt x="88" y="232"/>
                </a:cubicBezTo>
                <a:cubicBezTo>
                  <a:pt x="88" y="231"/>
                  <a:pt x="88" y="230"/>
                  <a:pt x="88" y="228"/>
                </a:cubicBezTo>
                <a:cubicBezTo>
                  <a:pt x="87" y="227"/>
                  <a:pt x="87" y="225"/>
                  <a:pt x="87" y="224"/>
                </a:cubicBezTo>
                <a:cubicBezTo>
                  <a:pt x="87" y="223"/>
                  <a:pt x="87" y="222"/>
                  <a:pt x="87" y="221"/>
                </a:cubicBezTo>
                <a:cubicBezTo>
                  <a:pt x="87" y="220"/>
                  <a:pt x="87" y="218"/>
                  <a:pt x="87" y="216"/>
                </a:cubicBezTo>
                <a:cubicBezTo>
                  <a:pt x="87" y="215"/>
                  <a:pt x="86" y="214"/>
                  <a:pt x="86" y="213"/>
                </a:cubicBezTo>
                <a:cubicBezTo>
                  <a:pt x="86" y="212"/>
                  <a:pt x="85" y="210"/>
                  <a:pt x="85" y="210"/>
                </a:cubicBezTo>
                <a:cubicBezTo>
                  <a:pt x="84" y="209"/>
                  <a:pt x="84" y="209"/>
                  <a:pt x="84" y="209"/>
                </a:cubicBezTo>
                <a:cubicBezTo>
                  <a:pt x="84" y="209"/>
                  <a:pt x="84" y="207"/>
                  <a:pt x="84" y="206"/>
                </a:cubicBezTo>
                <a:cubicBezTo>
                  <a:pt x="84" y="204"/>
                  <a:pt x="84" y="201"/>
                  <a:pt x="84" y="200"/>
                </a:cubicBezTo>
                <a:cubicBezTo>
                  <a:pt x="84" y="198"/>
                  <a:pt x="85" y="195"/>
                  <a:pt x="85" y="194"/>
                </a:cubicBezTo>
                <a:cubicBezTo>
                  <a:pt x="85" y="193"/>
                  <a:pt x="85" y="192"/>
                  <a:pt x="84" y="191"/>
                </a:cubicBezTo>
                <a:cubicBezTo>
                  <a:pt x="84" y="190"/>
                  <a:pt x="84" y="187"/>
                  <a:pt x="83" y="185"/>
                </a:cubicBezTo>
                <a:cubicBezTo>
                  <a:pt x="83" y="183"/>
                  <a:pt x="82" y="179"/>
                  <a:pt x="82" y="178"/>
                </a:cubicBezTo>
                <a:cubicBezTo>
                  <a:pt x="82" y="177"/>
                  <a:pt x="82" y="174"/>
                  <a:pt x="82" y="173"/>
                </a:cubicBezTo>
                <a:cubicBezTo>
                  <a:pt x="82" y="173"/>
                  <a:pt x="81" y="171"/>
                  <a:pt x="81" y="171"/>
                </a:cubicBezTo>
                <a:cubicBezTo>
                  <a:pt x="81" y="171"/>
                  <a:pt x="81" y="170"/>
                  <a:pt x="81" y="170"/>
                </a:cubicBezTo>
                <a:cubicBezTo>
                  <a:pt x="81" y="169"/>
                  <a:pt x="81" y="167"/>
                  <a:pt x="81" y="167"/>
                </a:cubicBezTo>
                <a:cubicBezTo>
                  <a:pt x="81" y="167"/>
                  <a:pt x="81" y="164"/>
                  <a:pt x="81" y="162"/>
                </a:cubicBezTo>
                <a:cubicBezTo>
                  <a:pt x="81" y="161"/>
                  <a:pt x="81" y="161"/>
                  <a:pt x="81" y="160"/>
                </a:cubicBezTo>
                <a:cubicBezTo>
                  <a:pt x="81" y="160"/>
                  <a:pt x="80" y="158"/>
                  <a:pt x="80" y="157"/>
                </a:cubicBezTo>
                <a:cubicBezTo>
                  <a:pt x="80" y="156"/>
                  <a:pt x="80" y="154"/>
                  <a:pt x="80" y="154"/>
                </a:cubicBezTo>
                <a:cubicBezTo>
                  <a:pt x="80" y="153"/>
                  <a:pt x="80" y="152"/>
                  <a:pt x="80" y="152"/>
                </a:cubicBezTo>
                <a:cubicBezTo>
                  <a:pt x="80" y="152"/>
                  <a:pt x="80" y="151"/>
                  <a:pt x="80" y="150"/>
                </a:cubicBezTo>
                <a:cubicBezTo>
                  <a:pt x="81" y="149"/>
                  <a:pt x="81" y="147"/>
                  <a:pt x="81" y="146"/>
                </a:cubicBezTo>
                <a:cubicBezTo>
                  <a:pt x="80" y="145"/>
                  <a:pt x="80" y="144"/>
                  <a:pt x="80" y="143"/>
                </a:cubicBezTo>
                <a:cubicBezTo>
                  <a:pt x="80" y="142"/>
                  <a:pt x="79" y="139"/>
                  <a:pt x="79" y="139"/>
                </a:cubicBezTo>
                <a:cubicBezTo>
                  <a:pt x="79" y="138"/>
                  <a:pt x="78" y="137"/>
                  <a:pt x="78" y="137"/>
                </a:cubicBezTo>
                <a:cubicBezTo>
                  <a:pt x="78" y="137"/>
                  <a:pt x="78" y="137"/>
                  <a:pt x="78" y="137"/>
                </a:cubicBezTo>
                <a:cubicBezTo>
                  <a:pt x="78" y="137"/>
                  <a:pt x="78" y="136"/>
                  <a:pt x="78" y="136"/>
                </a:cubicBezTo>
                <a:cubicBezTo>
                  <a:pt x="78" y="136"/>
                  <a:pt x="78" y="135"/>
                  <a:pt x="78" y="135"/>
                </a:cubicBezTo>
                <a:cubicBezTo>
                  <a:pt x="78" y="135"/>
                  <a:pt x="78" y="134"/>
                  <a:pt x="77" y="134"/>
                </a:cubicBezTo>
                <a:cubicBezTo>
                  <a:pt x="77" y="134"/>
                  <a:pt x="77" y="134"/>
                  <a:pt x="77" y="133"/>
                </a:cubicBezTo>
                <a:cubicBezTo>
                  <a:pt x="77" y="133"/>
                  <a:pt x="76" y="131"/>
                  <a:pt x="76" y="130"/>
                </a:cubicBezTo>
                <a:cubicBezTo>
                  <a:pt x="76" y="130"/>
                  <a:pt x="76" y="129"/>
                  <a:pt x="76" y="129"/>
                </a:cubicBezTo>
                <a:cubicBezTo>
                  <a:pt x="75" y="129"/>
                  <a:pt x="75" y="128"/>
                  <a:pt x="75" y="128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5"/>
                  <a:pt x="74" y="124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4" y="123"/>
                  <a:pt x="74" y="119"/>
                  <a:pt x="73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119"/>
                  <a:pt x="73" y="119"/>
                  <a:pt x="74" y="119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4" y="119"/>
                  <a:pt x="74" y="122"/>
                  <a:pt x="74" y="122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22"/>
                  <a:pt x="74" y="122"/>
                  <a:pt x="75" y="121"/>
                </a:cubicBezTo>
                <a:cubicBezTo>
                  <a:pt x="75" y="121"/>
                  <a:pt x="76" y="121"/>
                  <a:pt x="76" y="121"/>
                </a:cubicBezTo>
                <a:cubicBezTo>
                  <a:pt x="76" y="121"/>
                  <a:pt x="76" y="120"/>
                  <a:pt x="76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19"/>
                  <a:pt x="77" y="119"/>
                  <a:pt x="78" y="118"/>
                </a:cubicBezTo>
                <a:cubicBezTo>
                  <a:pt x="78" y="118"/>
                  <a:pt x="79" y="117"/>
                  <a:pt x="79" y="117"/>
                </a:cubicBezTo>
                <a:cubicBezTo>
                  <a:pt x="80" y="117"/>
                  <a:pt x="80" y="116"/>
                  <a:pt x="80" y="116"/>
                </a:cubicBezTo>
                <a:cubicBezTo>
                  <a:pt x="80" y="116"/>
                  <a:pt x="80" y="116"/>
                  <a:pt x="80" y="115"/>
                </a:cubicBezTo>
                <a:cubicBezTo>
                  <a:pt x="80" y="115"/>
                  <a:pt x="80" y="115"/>
                  <a:pt x="79" y="115"/>
                </a:cubicBezTo>
                <a:cubicBezTo>
                  <a:pt x="79" y="115"/>
                  <a:pt x="78" y="114"/>
                  <a:pt x="78" y="114"/>
                </a:cubicBezTo>
                <a:cubicBezTo>
                  <a:pt x="78" y="114"/>
                  <a:pt x="77" y="113"/>
                  <a:pt x="77" y="112"/>
                </a:cubicBezTo>
                <a:cubicBezTo>
                  <a:pt x="77" y="112"/>
                  <a:pt x="76" y="109"/>
                  <a:pt x="76" y="108"/>
                </a:cubicBezTo>
                <a:cubicBezTo>
                  <a:pt x="75" y="108"/>
                  <a:pt x="76" y="107"/>
                  <a:pt x="76" y="107"/>
                </a:cubicBezTo>
                <a:cubicBezTo>
                  <a:pt x="76" y="106"/>
                  <a:pt x="75" y="104"/>
                  <a:pt x="75" y="103"/>
                </a:cubicBezTo>
                <a:cubicBezTo>
                  <a:pt x="75" y="103"/>
                  <a:pt x="75" y="98"/>
                  <a:pt x="75" y="97"/>
                </a:cubicBezTo>
                <a:cubicBezTo>
                  <a:pt x="75" y="97"/>
                  <a:pt x="75" y="97"/>
                  <a:pt x="75" y="96"/>
                </a:cubicBezTo>
                <a:cubicBezTo>
                  <a:pt x="75" y="96"/>
                  <a:pt x="76" y="93"/>
                  <a:pt x="77" y="92"/>
                </a:cubicBezTo>
                <a:cubicBezTo>
                  <a:pt x="77" y="91"/>
                  <a:pt x="78" y="88"/>
                  <a:pt x="78" y="88"/>
                </a:cubicBezTo>
                <a:cubicBezTo>
                  <a:pt x="78" y="87"/>
                  <a:pt x="78" y="86"/>
                  <a:pt x="79" y="86"/>
                </a:cubicBezTo>
                <a:cubicBezTo>
                  <a:pt x="79" y="85"/>
                  <a:pt x="79" y="85"/>
                  <a:pt x="79" y="84"/>
                </a:cubicBezTo>
                <a:cubicBezTo>
                  <a:pt x="80" y="83"/>
                  <a:pt x="80" y="81"/>
                  <a:pt x="81" y="81"/>
                </a:cubicBezTo>
                <a:cubicBezTo>
                  <a:pt x="81" y="80"/>
                  <a:pt x="81" y="79"/>
                  <a:pt x="81" y="79"/>
                </a:cubicBezTo>
                <a:cubicBezTo>
                  <a:pt x="81" y="78"/>
                  <a:pt x="82" y="77"/>
                  <a:pt x="82" y="77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5"/>
                  <a:pt x="83" y="74"/>
                  <a:pt x="83" y="74"/>
                </a:cubicBezTo>
                <a:cubicBezTo>
                  <a:pt x="83" y="74"/>
                  <a:pt x="83" y="74"/>
                  <a:pt x="83" y="73"/>
                </a:cubicBezTo>
                <a:cubicBezTo>
                  <a:pt x="83" y="73"/>
                  <a:pt x="83" y="72"/>
                  <a:pt x="83" y="72"/>
                </a:cubicBezTo>
                <a:cubicBezTo>
                  <a:pt x="83" y="71"/>
                  <a:pt x="83" y="71"/>
                  <a:pt x="83" y="70"/>
                </a:cubicBezTo>
                <a:cubicBezTo>
                  <a:pt x="83" y="70"/>
                  <a:pt x="83" y="69"/>
                  <a:pt x="83" y="69"/>
                </a:cubicBezTo>
                <a:cubicBezTo>
                  <a:pt x="83" y="69"/>
                  <a:pt x="83" y="67"/>
                  <a:pt x="82" y="66"/>
                </a:cubicBezTo>
                <a:cubicBezTo>
                  <a:pt x="82" y="65"/>
                  <a:pt x="82" y="62"/>
                  <a:pt x="81" y="61"/>
                </a:cubicBezTo>
                <a:cubicBezTo>
                  <a:pt x="81" y="61"/>
                  <a:pt x="81" y="60"/>
                  <a:pt x="81" y="60"/>
                </a:cubicBezTo>
                <a:cubicBezTo>
                  <a:pt x="81" y="60"/>
                  <a:pt x="81" y="59"/>
                  <a:pt x="81" y="58"/>
                </a:cubicBezTo>
                <a:cubicBezTo>
                  <a:pt x="81" y="57"/>
                  <a:pt x="81" y="55"/>
                  <a:pt x="81" y="54"/>
                </a:cubicBezTo>
                <a:cubicBezTo>
                  <a:pt x="81" y="53"/>
                  <a:pt x="81" y="52"/>
                  <a:pt x="81" y="52"/>
                </a:cubicBezTo>
                <a:cubicBezTo>
                  <a:pt x="80" y="52"/>
                  <a:pt x="80" y="51"/>
                  <a:pt x="80" y="51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9"/>
                  <a:pt x="78" y="48"/>
                </a:cubicBezTo>
                <a:cubicBezTo>
                  <a:pt x="78" y="48"/>
                  <a:pt x="78" y="47"/>
                  <a:pt x="77" y="46"/>
                </a:cubicBezTo>
                <a:cubicBezTo>
                  <a:pt x="76" y="46"/>
                  <a:pt x="75" y="45"/>
                  <a:pt x="75" y="45"/>
                </a:cubicBezTo>
                <a:cubicBezTo>
                  <a:pt x="74" y="45"/>
                  <a:pt x="74" y="44"/>
                  <a:pt x="73" y="44"/>
                </a:cubicBezTo>
                <a:cubicBezTo>
                  <a:pt x="73" y="44"/>
                  <a:pt x="72" y="44"/>
                  <a:pt x="72" y="44"/>
                </a:cubicBezTo>
                <a:cubicBezTo>
                  <a:pt x="71" y="44"/>
                  <a:pt x="71" y="44"/>
                  <a:pt x="71" y="44"/>
                </a:cubicBezTo>
                <a:cubicBezTo>
                  <a:pt x="71" y="44"/>
                  <a:pt x="70" y="43"/>
                  <a:pt x="70" y="43"/>
                </a:cubicBezTo>
                <a:cubicBezTo>
                  <a:pt x="69" y="43"/>
                  <a:pt x="68" y="43"/>
                  <a:pt x="68" y="43"/>
                </a:cubicBezTo>
                <a:cubicBezTo>
                  <a:pt x="68" y="43"/>
                  <a:pt x="67" y="42"/>
                  <a:pt x="66" y="42"/>
                </a:cubicBezTo>
                <a:cubicBezTo>
                  <a:pt x="65" y="42"/>
                  <a:pt x="65" y="42"/>
                  <a:pt x="64" y="42"/>
                </a:cubicBezTo>
                <a:cubicBezTo>
                  <a:pt x="64" y="42"/>
                  <a:pt x="63" y="42"/>
                  <a:pt x="62" y="41"/>
                </a:cubicBezTo>
                <a:cubicBezTo>
                  <a:pt x="62" y="41"/>
                  <a:pt x="62" y="41"/>
                  <a:pt x="61" y="41"/>
                </a:cubicBezTo>
                <a:cubicBezTo>
                  <a:pt x="61" y="40"/>
                  <a:pt x="60" y="40"/>
                  <a:pt x="60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0"/>
                  <a:pt x="59" y="40"/>
                  <a:pt x="59" y="39"/>
                </a:cubicBezTo>
                <a:cubicBezTo>
                  <a:pt x="59" y="39"/>
                  <a:pt x="59" y="39"/>
                  <a:pt x="59" y="38"/>
                </a:cubicBezTo>
                <a:cubicBezTo>
                  <a:pt x="59" y="38"/>
                  <a:pt x="59" y="37"/>
                  <a:pt x="58" y="37"/>
                </a:cubicBezTo>
                <a:cubicBezTo>
                  <a:pt x="58" y="36"/>
                  <a:pt x="58" y="35"/>
                  <a:pt x="58" y="35"/>
                </a:cubicBezTo>
                <a:cubicBezTo>
                  <a:pt x="58" y="35"/>
                  <a:pt x="58" y="35"/>
                  <a:pt x="57" y="35"/>
                </a:cubicBezTo>
                <a:cubicBezTo>
                  <a:pt x="57" y="35"/>
                  <a:pt x="57" y="35"/>
                  <a:pt x="57" y="34"/>
                </a:cubicBezTo>
                <a:cubicBezTo>
                  <a:pt x="57" y="34"/>
                  <a:pt x="58" y="32"/>
                  <a:pt x="58" y="31"/>
                </a:cubicBezTo>
                <a:cubicBezTo>
                  <a:pt x="58" y="30"/>
                  <a:pt x="58" y="27"/>
                  <a:pt x="58" y="27"/>
                </a:cubicBezTo>
                <a:cubicBezTo>
                  <a:pt x="58" y="27"/>
                  <a:pt x="58" y="27"/>
                  <a:pt x="59" y="27"/>
                </a:cubicBezTo>
                <a:cubicBezTo>
                  <a:pt x="60" y="27"/>
                  <a:pt x="60" y="26"/>
                  <a:pt x="60" y="26"/>
                </a:cubicBezTo>
                <a:cubicBezTo>
                  <a:pt x="60" y="26"/>
                  <a:pt x="61" y="25"/>
                  <a:pt x="61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4"/>
                  <a:pt x="61" y="24"/>
                  <a:pt x="62" y="23"/>
                </a:cubicBezTo>
                <a:cubicBezTo>
                  <a:pt x="62" y="23"/>
                  <a:pt x="62" y="22"/>
                  <a:pt x="62" y="21"/>
                </a:cubicBezTo>
                <a:cubicBezTo>
                  <a:pt x="62" y="21"/>
                  <a:pt x="62" y="21"/>
                  <a:pt x="62" y="20"/>
                </a:cubicBezTo>
                <a:cubicBezTo>
                  <a:pt x="62" y="18"/>
                  <a:pt x="62" y="17"/>
                  <a:pt x="62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5"/>
                </a:cubicBezTo>
                <a:cubicBezTo>
                  <a:pt x="61" y="15"/>
                  <a:pt x="61" y="11"/>
                  <a:pt x="61" y="11"/>
                </a:cubicBezTo>
                <a:cubicBezTo>
                  <a:pt x="59" y="6"/>
                  <a:pt x="55" y="3"/>
                  <a:pt x="52" y="1"/>
                </a:cubicBezTo>
                <a:cubicBezTo>
                  <a:pt x="49" y="0"/>
                  <a:pt x="47" y="0"/>
                  <a:pt x="44" y="1"/>
                </a:cubicBezTo>
                <a:cubicBezTo>
                  <a:pt x="42" y="1"/>
                  <a:pt x="39" y="3"/>
                  <a:pt x="39" y="3"/>
                </a:cubicBezTo>
                <a:cubicBezTo>
                  <a:pt x="39" y="3"/>
                  <a:pt x="39" y="3"/>
                  <a:pt x="38" y="4"/>
                </a:cubicBezTo>
                <a:cubicBezTo>
                  <a:pt x="37" y="4"/>
                  <a:pt x="36" y="6"/>
                  <a:pt x="36" y="7"/>
                </a:cubicBezTo>
                <a:cubicBezTo>
                  <a:pt x="35" y="8"/>
                  <a:pt x="34" y="10"/>
                  <a:pt x="34" y="11"/>
                </a:cubicBezTo>
                <a:cubicBezTo>
                  <a:pt x="34" y="12"/>
                  <a:pt x="34" y="14"/>
                  <a:pt x="34" y="15"/>
                </a:cubicBezTo>
                <a:cubicBezTo>
                  <a:pt x="34" y="16"/>
                  <a:pt x="34" y="16"/>
                  <a:pt x="34" y="17"/>
                </a:cubicBezTo>
                <a:cubicBezTo>
                  <a:pt x="34" y="18"/>
                  <a:pt x="34" y="19"/>
                  <a:pt x="34" y="20"/>
                </a:cubicBezTo>
                <a:cubicBezTo>
                  <a:pt x="34" y="21"/>
                  <a:pt x="34" y="22"/>
                  <a:pt x="34" y="23"/>
                </a:cubicBezTo>
                <a:cubicBezTo>
                  <a:pt x="34" y="24"/>
                  <a:pt x="34" y="26"/>
                  <a:pt x="34" y="28"/>
                </a:cubicBezTo>
                <a:cubicBezTo>
                  <a:pt x="34" y="30"/>
                  <a:pt x="34" y="31"/>
                  <a:pt x="35" y="32"/>
                </a:cubicBezTo>
                <a:cubicBezTo>
                  <a:pt x="35" y="34"/>
                  <a:pt x="37" y="35"/>
                  <a:pt x="37" y="36"/>
                </a:cubicBezTo>
                <a:cubicBezTo>
                  <a:pt x="38" y="36"/>
                  <a:pt x="38" y="37"/>
                  <a:pt x="38" y="37"/>
                </a:cubicBezTo>
                <a:cubicBezTo>
                  <a:pt x="39" y="37"/>
                  <a:pt x="39" y="37"/>
                  <a:pt x="39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8" y="40"/>
                  <a:pt x="38" y="41"/>
                </a:cubicBezTo>
                <a:cubicBezTo>
                  <a:pt x="38" y="41"/>
                  <a:pt x="38" y="42"/>
                  <a:pt x="38" y="42"/>
                </a:cubicBezTo>
                <a:cubicBezTo>
                  <a:pt x="38" y="42"/>
                  <a:pt x="38" y="42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7" y="43"/>
                  <a:pt x="37" y="44"/>
                </a:cubicBezTo>
                <a:cubicBezTo>
                  <a:pt x="36" y="44"/>
                  <a:pt x="35" y="45"/>
                  <a:pt x="34" y="45"/>
                </a:cubicBezTo>
                <a:cubicBezTo>
                  <a:pt x="33" y="46"/>
                  <a:pt x="33" y="46"/>
                  <a:pt x="32" y="47"/>
                </a:cubicBezTo>
                <a:cubicBezTo>
                  <a:pt x="32" y="47"/>
                  <a:pt x="31" y="47"/>
                  <a:pt x="30" y="47"/>
                </a:cubicBezTo>
                <a:cubicBezTo>
                  <a:pt x="29" y="47"/>
                  <a:pt x="29" y="47"/>
                  <a:pt x="28" y="47"/>
                </a:cubicBezTo>
                <a:cubicBezTo>
                  <a:pt x="27" y="47"/>
                  <a:pt x="26" y="47"/>
                  <a:pt x="25" y="47"/>
                </a:cubicBezTo>
                <a:cubicBezTo>
                  <a:pt x="25" y="47"/>
                  <a:pt x="24" y="48"/>
                  <a:pt x="2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0" y="48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7" y="50"/>
                  <a:pt x="17" y="50"/>
                </a:cubicBezTo>
                <a:cubicBezTo>
                  <a:pt x="17" y="50"/>
                  <a:pt x="17" y="50"/>
                  <a:pt x="16" y="50"/>
                </a:cubicBezTo>
                <a:cubicBezTo>
                  <a:pt x="16" y="50"/>
                  <a:pt x="15" y="51"/>
                  <a:pt x="15" y="51"/>
                </a:cubicBezTo>
                <a:cubicBezTo>
                  <a:pt x="15" y="51"/>
                  <a:pt x="15" y="51"/>
                  <a:pt x="15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4"/>
                  <a:pt x="13" y="54"/>
                  <a:pt x="13" y="54"/>
                </a:cubicBezTo>
                <a:cubicBezTo>
                  <a:pt x="12" y="55"/>
                  <a:pt x="12" y="56"/>
                  <a:pt x="12" y="57"/>
                </a:cubicBezTo>
                <a:cubicBezTo>
                  <a:pt x="12" y="58"/>
                  <a:pt x="11" y="60"/>
                  <a:pt x="11" y="60"/>
                </a:cubicBezTo>
                <a:cubicBezTo>
                  <a:pt x="11" y="60"/>
                  <a:pt x="11" y="60"/>
                  <a:pt x="10" y="61"/>
                </a:cubicBezTo>
                <a:cubicBezTo>
                  <a:pt x="9" y="62"/>
                  <a:pt x="9" y="62"/>
                  <a:pt x="9" y="63"/>
                </a:cubicBezTo>
                <a:cubicBezTo>
                  <a:pt x="8" y="63"/>
                  <a:pt x="8" y="65"/>
                  <a:pt x="8" y="66"/>
                </a:cubicBezTo>
                <a:cubicBezTo>
                  <a:pt x="8" y="67"/>
                  <a:pt x="7" y="68"/>
                  <a:pt x="7" y="69"/>
                </a:cubicBezTo>
                <a:cubicBezTo>
                  <a:pt x="7" y="69"/>
                  <a:pt x="7" y="69"/>
                  <a:pt x="6" y="70"/>
                </a:cubicBezTo>
                <a:cubicBezTo>
                  <a:pt x="6" y="70"/>
                  <a:pt x="5" y="73"/>
                  <a:pt x="5" y="73"/>
                </a:cubicBezTo>
                <a:cubicBezTo>
                  <a:pt x="5" y="74"/>
                  <a:pt x="4" y="76"/>
                  <a:pt x="4" y="76"/>
                </a:cubicBezTo>
                <a:cubicBezTo>
                  <a:pt x="4" y="77"/>
                  <a:pt x="3" y="78"/>
                  <a:pt x="3" y="78"/>
                </a:cubicBezTo>
                <a:cubicBezTo>
                  <a:pt x="3" y="79"/>
                  <a:pt x="3" y="79"/>
                  <a:pt x="2" y="80"/>
                </a:cubicBezTo>
                <a:cubicBezTo>
                  <a:pt x="2" y="81"/>
                  <a:pt x="2" y="83"/>
                  <a:pt x="1" y="85"/>
                </a:cubicBezTo>
                <a:cubicBezTo>
                  <a:pt x="1" y="87"/>
                  <a:pt x="0" y="90"/>
                  <a:pt x="0" y="91"/>
                </a:cubicBezTo>
                <a:cubicBezTo>
                  <a:pt x="0" y="93"/>
                  <a:pt x="1" y="95"/>
                  <a:pt x="1" y="96"/>
                </a:cubicBezTo>
                <a:cubicBezTo>
                  <a:pt x="1" y="97"/>
                  <a:pt x="2" y="97"/>
                  <a:pt x="2" y="98"/>
                </a:cubicBezTo>
                <a:cubicBezTo>
                  <a:pt x="3" y="98"/>
                  <a:pt x="3" y="98"/>
                  <a:pt x="4" y="99"/>
                </a:cubicBezTo>
                <a:cubicBezTo>
                  <a:pt x="5" y="99"/>
                  <a:pt x="6" y="99"/>
                  <a:pt x="7" y="99"/>
                </a:cubicBezTo>
                <a:cubicBezTo>
                  <a:pt x="7" y="99"/>
                  <a:pt x="7" y="99"/>
                  <a:pt x="7" y="99"/>
                </a:cubicBezTo>
                <a:cubicBezTo>
                  <a:pt x="8" y="99"/>
                  <a:pt x="8" y="99"/>
                  <a:pt x="9" y="99"/>
                </a:cubicBezTo>
                <a:cubicBezTo>
                  <a:pt x="9" y="99"/>
                  <a:pt x="10" y="100"/>
                  <a:pt x="11" y="100"/>
                </a:cubicBezTo>
                <a:cubicBezTo>
                  <a:pt x="11" y="100"/>
                  <a:pt x="12" y="100"/>
                  <a:pt x="13" y="100"/>
                </a:cubicBezTo>
                <a:cubicBezTo>
                  <a:pt x="14" y="101"/>
                  <a:pt x="15" y="101"/>
                  <a:pt x="16" y="101"/>
                </a:cubicBezTo>
                <a:cubicBezTo>
                  <a:pt x="16" y="101"/>
                  <a:pt x="17" y="101"/>
                  <a:pt x="17" y="101"/>
                </a:cubicBezTo>
                <a:cubicBezTo>
                  <a:pt x="17" y="101"/>
                  <a:pt x="18" y="101"/>
                  <a:pt x="18" y="101"/>
                </a:cubicBezTo>
                <a:cubicBezTo>
                  <a:pt x="19" y="101"/>
                  <a:pt x="19" y="101"/>
                  <a:pt x="20" y="101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0" y="102"/>
                  <a:pt x="20" y="102"/>
                  <a:pt x="20" y="103"/>
                </a:cubicBezTo>
                <a:cubicBezTo>
                  <a:pt x="20" y="104"/>
                  <a:pt x="19" y="107"/>
                  <a:pt x="19" y="109"/>
                </a:cubicBezTo>
                <a:cubicBezTo>
                  <a:pt x="19" y="111"/>
                  <a:pt x="19" y="115"/>
                  <a:pt x="19" y="117"/>
                </a:cubicBezTo>
                <a:cubicBezTo>
                  <a:pt x="19" y="118"/>
                  <a:pt x="19" y="120"/>
                  <a:pt x="19" y="120"/>
                </a:cubicBezTo>
                <a:cubicBezTo>
                  <a:pt x="19" y="121"/>
                  <a:pt x="20" y="121"/>
                  <a:pt x="20" y="121"/>
                </a:cubicBezTo>
                <a:cubicBezTo>
                  <a:pt x="20" y="122"/>
                  <a:pt x="21" y="122"/>
                  <a:pt x="21" y="123"/>
                </a:cubicBezTo>
                <a:cubicBezTo>
                  <a:pt x="21" y="123"/>
                  <a:pt x="22" y="123"/>
                  <a:pt x="22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2" y="125"/>
                  <a:pt x="23" y="125"/>
                  <a:pt x="23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2" y="126"/>
                  <a:pt x="22" y="126"/>
                  <a:pt x="23" y="126"/>
                </a:cubicBezTo>
                <a:cubicBezTo>
                  <a:pt x="23" y="127"/>
                  <a:pt x="23" y="128"/>
                  <a:pt x="23" y="128"/>
                </a:cubicBezTo>
                <a:cubicBezTo>
                  <a:pt x="22" y="128"/>
                  <a:pt x="22" y="128"/>
                  <a:pt x="21" y="129"/>
                </a:cubicBezTo>
                <a:cubicBezTo>
                  <a:pt x="21" y="129"/>
                  <a:pt x="21" y="130"/>
                  <a:pt x="21" y="131"/>
                </a:cubicBezTo>
                <a:cubicBezTo>
                  <a:pt x="21" y="132"/>
                  <a:pt x="21" y="132"/>
                  <a:pt x="22" y="133"/>
                </a:cubicBezTo>
                <a:cubicBezTo>
                  <a:pt x="22" y="133"/>
                  <a:pt x="22" y="133"/>
                  <a:pt x="21" y="133"/>
                </a:cubicBezTo>
                <a:cubicBezTo>
                  <a:pt x="21" y="134"/>
                  <a:pt x="21" y="135"/>
                  <a:pt x="21" y="135"/>
                </a:cubicBezTo>
                <a:cubicBezTo>
                  <a:pt x="21" y="136"/>
                  <a:pt x="21" y="137"/>
                  <a:pt x="21" y="137"/>
                </a:cubicBezTo>
                <a:cubicBezTo>
                  <a:pt x="20" y="138"/>
                  <a:pt x="20" y="138"/>
                  <a:pt x="20" y="139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20" y="141"/>
                  <a:pt x="20" y="142"/>
                  <a:pt x="19" y="142"/>
                </a:cubicBezTo>
                <a:cubicBezTo>
                  <a:pt x="19" y="142"/>
                  <a:pt x="19" y="143"/>
                  <a:pt x="19" y="143"/>
                </a:cubicBezTo>
                <a:cubicBezTo>
                  <a:pt x="19" y="144"/>
                  <a:pt x="18" y="145"/>
                  <a:pt x="18" y="146"/>
                </a:cubicBezTo>
                <a:cubicBezTo>
                  <a:pt x="18" y="147"/>
                  <a:pt x="18" y="148"/>
                  <a:pt x="18" y="148"/>
                </a:cubicBezTo>
                <a:cubicBezTo>
                  <a:pt x="18" y="148"/>
                  <a:pt x="18" y="149"/>
                  <a:pt x="18" y="150"/>
                </a:cubicBezTo>
                <a:cubicBezTo>
                  <a:pt x="18" y="150"/>
                  <a:pt x="18" y="151"/>
                  <a:pt x="18" y="151"/>
                </a:cubicBezTo>
                <a:cubicBezTo>
                  <a:pt x="17" y="152"/>
                  <a:pt x="18" y="152"/>
                  <a:pt x="18" y="152"/>
                </a:cubicBezTo>
                <a:cubicBezTo>
                  <a:pt x="18" y="153"/>
                  <a:pt x="18" y="153"/>
                  <a:pt x="18" y="154"/>
                </a:cubicBezTo>
                <a:cubicBezTo>
                  <a:pt x="18" y="154"/>
                  <a:pt x="18" y="154"/>
                  <a:pt x="18" y="154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8" y="156"/>
                  <a:pt x="19" y="156"/>
                  <a:pt x="19" y="156"/>
                </a:cubicBezTo>
                <a:cubicBezTo>
                  <a:pt x="19" y="157"/>
                  <a:pt x="19" y="157"/>
                  <a:pt x="19" y="157"/>
                </a:cubicBezTo>
                <a:cubicBezTo>
                  <a:pt x="19" y="158"/>
                  <a:pt x="19" y="158"/>
                  <a:pt x="19" y="158"/>
                </a:cubicBezTo>
                <a:cubicBezTo>
                  <a:pt x="19" y="159"/>
                  <a:pt x="19" y="160"/>
                  <a:pt x="19" y="160"/>
                </a:cubicBezTo>
                <a:cubicBezTo>
                  <a:pt x="20" y="161"/>
                  <a:pt x="20" y="162"/>
                  <a:pt x="19" y="162"/>
                </a:cubicBezTo>
                <a:cubicBezTo>
                  <a:pt x="19" y="162"/>
                  <a:pt x="19" y="163"/>
                  <a:pt x="19" y="164"/>
                </a:cubicBezTo>
                <a:cubicBezTo>
                  <a:pt x="19" y="165"/>
                  <a:pt x="19" y="166"/>
                  <a:pt x="19" y="167"/>
                </a:cubicBezTo>
                <a:cubicBezTo>
                  <a:pt x="19" y="169"/>
                  <a:pt x="20" y="171"/>
                  <a:pt x="20" y="173"/>
                </a:cubicBezTo>
                <a:cubicBezTo>
                  <a:pt x="20" y="175"/>
                  <a:pt x="20" y="176"/>
                  <a:pt x="21" y="177"/>
                </a:cubicBezTo>
                <a:cubicBezTo>
                  <a:pt x="21" y="179"/>
                  <a:pt x="22" y="182"/>
                  <a:pt x="22" y="183"/>
                </a:cubicBezTo>
                <a:cubicBezTo>
                  <a:pt x="22" y="184"/>
                  <a:pt x="23" y="186"/>
                  <a:pt x="23" y="187"/>
                </a:cubicBezTo>
                <a:cubicBezTo>
                  <a:pt x="23" y="187"/>
                  <a:pt x="23" y="189"/>
                  <a:pt x="23" y="190"/>
                </a:cubicBezTo>
                <a:cubicBezTo>
                  <a:pt x="23" y="191"/>
                  <a:pt x="24" y="194"/>
                  <a:pt x="24" y="195"/>
                </a:cubicBezTo>
                <a:cubicBezTo>
                  <a:pt x="24" y="196"/>
                  <a:pt x="24" y="202"/>
                  <a:pt x="24" y="203"/>
                </a:cubicBezTo>
                <a:cubicBezTo>
                  <a:pt x="25" y="204"/>
                  <a:pt x="25" y="209"/>
                  <a:pt x="25" y="211"/>
                </a:cubicBezTo>
                <a:cubicBezTo>
                  <a:pt x="25" y="212"/>
                  <a:pt x="26" y="217"/>
                  <a:pt x="26" y="219"/>
                </a:cubicBezTo>
                <a:cubicBezTo>
                  <a:pt x="26" y="221"/>
                  <a:pt x="27" y="225"/>
                  <a:pt x="27" y="226"/>
                </a:cubicBezTo>
                <a:cubicBezTo>
                  <a:pt x="27" y="226"/>
                  <a:pt x="28" y="229"/>
                  <a:pt x="28" y="230"/>
                </a:cubicBezTo>
                <a:cubicBezTo>
                  <a:pt x="28" y="230"/>
                  <a:pt x="29" y="233"/>
                  <a:pt x="29" y="235"/>
                </a:cubicBezTo>
                <a:cubicBezTo>
                  <a:pt x="29" y="236"/>
                  <a:pt x="30" y="238"/>
                  <a:pt x="30" y="239"/>
                </a:cubicBezTo>
                <a:cubicBezTo>
                  <a:pt x="30" y="241"/>
                  <a:pt x="31" y="241"/>
                  <a:pt x="31" y="242"/>
                </a:cubicBezTo>
                <a:cubicBezTo>
                  <a:pt x="31" y="242"/>
                  <a:pt x="32" y="244"/>
                  <a:pt x="32" y="244"/>
                </a:cubicBezTo>
                <a:cubicBezTo>
                  <a:pt x="32" y="245"/>
                  <a:pt x="33" y="247"/>
                  <a:pt x="33" y="248"/>
                </a:cubicBezTo>
                <a:cubicBezTo>
                  <a:pt x="33" y="248"/>
                  <a:pt x="34" y="251"/>
                  <a:pt x="35" y="252"/>
                </a:cubicBezTo>
                <a:cubicBezTo>
                  <a:pt x="35" y="252"/>
                  <a:pt x="35" y="252"/>
                  <a:pt x="35" y="252"/>
                </a:cubicBezTo>
                <a:cubicBezTo>
                  <a:pt x="35" y="253"/>
                  <a:pt x="35" y="253"/>
                  <a:pt x="35" y="253"/>
                </a:cubicBezTo>
                <a:cubicBezTo>
                  <a:pt x="34" y="253"/>
                  <a:pt x="34" y="255"/>
                  <a:pt x="33" y="256"/>
                </a:cubicBezTo>
                <a:cubicBezTo>
                  <a:pt x="32" y="257"/>
                  <a:pt x="32" y="258"/>
                  <a:pt x="32" y="259"/>
                </a:cubicBezTo>
                <a:cubicBezTo>
                  <a:pt x="32" y="259"/>
                  <a:pt x="31" y="261"/>
                  <a:pt x="31" y="262"/>
                </a:cubicBezTo>
                <a:cubicBezTo>
                  <a:pt x="31" y="263"/>
                  <a:pt x="31" y="263"/>
                  <a:pt x="30" y="264"/>
                </a:cubicBezTo>
                <a:cubicBezTo>
                  <a:pt x="30" y="265"/>
                  <a:pt x="29" y="266"/>
                  <a:pt x="29" y="267"/>
                </a:cubicBezTo>
                <a:cubicBezTo>
                  <a:pt x="29" y="267"/>
                  <a:pt x="29" y="267"/>
                  <a:pt x="29" y="268"/>
                </a:cubicBezTo>
                <a:cubicBezTo>
                  <a:pt x="29" y="268"/>
                  <a:pt x="29" y="269"/>
                  <a:pt x="29" y="269"/>
                </a:cubicBezTo>
                <a:cubicBezTo>
                  <a:pt x="29" y="269"/>
                  <a:pt x="30" y="270"/>
                  <a:pt x="30" y="270"/>
                </a:cubicBezTo>
                <a:cubicBezTo>
                  <a:pt x="30" y="270"/>
                  <a:pt x="32" y="270"/>
                  <a:pt x="32" y="270"/>
                </a:cubicBezTo>
                <a:cubicBezTo>
                  <a:pt x="32" y="270"/>
                  <a:pt x="32" y="271"/>
                  <a:pt x="32" y="271"/>
                </a:cubicBezTo>
                <a:cubicBezTo>
                  <a:pt x="32" y="271"/>
                  <a:pt x="31" y="272"/>
                  <a:pt x="31" y="272"/>
                </a:cubicBezTo>
                <a:cubicBezTo>
                  <a:pt x="31" y="272"/>
                  <a:pt x="31" y="273"/>
                  <a:pt x="30" y="273"/>
                </a:cubicBezTo>
                <a:cubicBezTo>
                  <a:pt x="30" y="273"/>
                  <a:pt x="30" y="274"/>
                  <a:pt x="30" y="274"/>
                </a:cubicBezTo>
                <a:cubicBezTo>
                  <a:pt x="30" y="274"/>
                  <a:pt x="29" y="275"/>
                  <a:pt x="29" y="276"/>
                </a:cubicBezTo>
                <a:cubicBezTo>
                  <a:pt x="28" y="277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9"/>
                  <a:pt x="27" y="279"/>
                  <a:pt x="27" y="279"/>
                </a:cubicBezTo>
                <a:cubicBezTo>
                  <a:pt x="27" y="280"/>
                  <a:pt x="27" y="280"/>
                  <a:pt x="26" y="280"/>
                </a:cubicBezTo>
                <a:cubicBezTo>
                  <a:pt x="26" y="281"/>
                  <a:pt x="25" y="281"/>
                  <a:pt x="25" y="282"/>
                </a:cubicBezTo>
                <a:cubicBezTo>
                  <a:pt x="24" y="282"/>
                  <a:pt x="23" y="282"/>
                  <a:pt x="22" y="282"/>
                </a:cubicBezTo>
                <a:cubicBezTo>
                  <a:pt x="21" y="282"/>
                  <a:pt x="19" y="283"/>
                  <a:pt x="18" y="283"/>
                </a:cubicBezTo>
                <a:cubicBezTo>
                  <a:pt x="17" y="284"/>
                  <a:pt x="16" y="284"/>
                  <a:pt x="15" y="284"/>
                </a:cubicBezTo>
                <a:cubicBezTo>
                  <a:pt x="15" y="285"/>
                  <a:pt x="14" y="286"/>
                  <a:pt x="14" y="286"/>
                </a:cubicBezTo>
                <a:cubicBezTo>
                  <a:pt x="14" y="286"/>
                  <a:pt x="14" y="286"/>
                  <a:pt x="14" y="287"/>
                </a:cubicBezTo>
                <a:cubicBezTo>
                  <a:pt x="14" y="287"/>
                  <a:pt x="14" y="287"/>
                  <a:pt x="13" y="287"/>
                </a:cubicBezTo>
                <a:cubicBezTo>
                  <a:pt x="13" y="287"/>
                  <a:pt x="13" y="287"/>
                  <a:pt x="13" y="287"/>
                </a:cubicBezTo>
                <a:cubicBezTo>
                  <a:pt x="13" y="288"/>
                  <a:pt x="13" y="287"/>
                  <a:pt x="13" y="288"/>
                </a:cubicBezTo>
                <a:cubicBezTo>
                  <a:pt x="13" y="288"/>
                  <a:pt x="13" y="289"/>
                  <a:pt x="13" y="290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3" y="291"/>
                  <a:pt x="14" y="291"/>
                  <a:pt x="15" y="291"/>
                </a:cubicBezTo>
                <a:cubicBezTo>
                  <a:pt x="16" y="291"/>
                  <a:pt x="17" y="292"/>
                  <a:pt x="17" y="292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19" y="292"/>
                  <a:pt x="20" y="292"/>
                  <a:pt x="20" y="292"/>
                </a:cubicBezTo>
                <a:cubicBezTo>
                  <a:pt x="21" y="292"/>
                  <a:pt x="22" y="292"/>
                  <a:pt x="22" y="292"/>
                </a:cubicBezTo>
                <a:cubicBezTo>
                  <a:pt x="23" y="292"/>
                  <a:pt x="23" y="292"/>
                  <a:pt x="23" y="292"/>
                </a:cubicBezTo>
                <a:cubicBezTo>
                  <a:pt x="23" y="292"/>
                  <a:pt x="24" y="292"/>
                  <a:pt x="24" y="292"/>
                </a:cubicBezTo>
                <a:cubicBezTo>
                  <a:pt x="24" y="292"/>
                  <a:pt x="24" y="292"/>
                  <a:pt x="25" y="292"/>
                </a:cubicBezTo>
                <a:cubicBezTo>
                  <a:pt x="25" y="292"/>
                  <a:pt x="25" y="292"/>
                  <a:pt x="26" y="292"/>
                </a:cubicBezTo>
                <a:cubicBezTo>
                  <a:pt x="26" y="292"/>
                  <a:pt x="26" y="292"/>
                  <a:pt x="26" y="292"/>
                </a:cubicBezTo>
                <a:cubicBezTo>
                  <a:pt x="26" y="292"/>
                  <a:pt x="27" y="292"/>
                  <a:pt x="27" y="292"/>
                </a:cubicBezTo>
                <a:cubicBezTo>
                  <a:pt x="28" y="292"/>
                  <a:pt x="28" y="292"/>
                  <a:pt x="28" y="292"/>
                </a:cubicBezTo>
                <a:cubicBezTo>
                  <a:pt x="28" y="291"/>
                  <a:pt x="28" y="292"/>
                  <a:pt x="28" y="292"/>
                </a:cubicBezTo>
                <a:cubicBezTo>
                  <a:pt x="29" y="292"/>
                  <a:pt x="29" y="292"/>
                  <a:pt x="29" y="292"/>
                </a:cubicBezTo>
                <a:cubicBezTo>
                  <a:pt x="30" y="292"/>
                  <a:pt x="30" y="292"/>
                  <a:pt x="30" y="292"/>
                </a:cubicBezTo>
                <a:cubicBezTo>
                  <a:pt x="30" y="291"/>
                  <a:pt x="30" y="292"/>
                  <a:pt x="30" y="292"/>
                </a:cubicBezTo>
                <a:cubicBezTo>
                  <a:pt x="30" y="292"/>
                  <a:pt x="31" y="292"/>
                  <a:pt x="31" y="292"/>
                </a:cubicBezTo>
                <a:cubicBezTo>
                  <a:pt x="32" y="292"/>
                  <a:pt x="32" y="292"/>
                  <a:pt x="32" y="291"/>
                </a:cubicBezTo>
                <a:cubicBezTo>
                  <a:pt x="32" y="291"/>
                  <a:pt x="32" y="291"/>
                  <a:pt x="32" y="291"/>
                </a:cubicBezTo>
                <a:cubicBezTo>
                  <a:pt x="32" y="291"/>
                  <a:pt x="33" y="291"/>
                  <a:pt x="33" y="291"/>
                </a:cubicBezTo>
                <a:cubicBezTo>
                  <a:pt x="33" y="291"/>
                  <a:pt x="34" y="291"/>
                  <a:pt x="34" y="291"/>
                </a:cubicBezTo>
                <a:cubicBezTo>
                  <a:pt x="34" y="291"/>
                  <a:pt x="34" y="291"/>
                  <a:pt x="34" y="291"/>
                </a:cubicBezTo>
                <a:cubicBezTo>
                  <a:pt x="34" y="291"/>
                  <a:pt x="34" y="291"/>
                  <a:pt x="35" y="291"/>
                </a:cubicBezTo>
                <a:cubicBezTo>
                  <a:pt x="36" y="291"/>
                  <a:pt x="36" y="291"/>
                  <a:pt x="36" y="290"/>
                </a:cubicBezTo>
                <a:cubicBezTo>
                  <a:pt x="36" y="290"/>
                  <a:pt x="36" y="290"/>
                  <a:pt x="36" y="290"/>
                </a:cubicBezTo>
                <a:cubicBezTo>
                  <a:pt x="37" y="290"/>
                  <a:pt x="37" y="290"/>
                  <a:pt x="38" y="289"/>
                </a:cubicBezTo>
                <a:cubicBezTo>
                  <a:pt x="40" y="289"/>
                  <a:pt x="42" y="288"/>
                  <a:pt x="43" y="288"/>
                </a:cubicBezTo>
                <a:cubicBezTo>
                  <a:pt x="43" y="288"/>
                  <a:pt x="43" y="288"/>
                  <a:pt x="44" y="288"/>
                </a:cubicBezTo>
                <a:cubicBezTo>
                  <a:pt x="45" y="288"/>
                  <a:pt x="45" y="289"/>
                  <a:pt x="46" y="289"/>
                </a:cubicBezTo>
                <a:cubicBezTo>
                  <a:pt x="47" y="290"/>
                  <a:pt x="47" y="290"/>
                  <a:pt x="47" y="290"/>
                </a:cubicBezTo>
                <a:cubicBezTo>
                  <a:pt x="48" y="290"/>
                  <a:pt x="49" y="289"/>
                  <a:pt x="49" y="289"/>
                </a:cubicBezTo>
                <a:cubicBezTo>
                  <a:pt x="50" y="289"/>
                  <a:pt x="50" y="289"/>
                  <a:pt x="50" y="289"/>
                </a:cubicBezTo>
                <a:cubicBezTo>
                  <a:pt x="50" y="289"/>
                  <a:pt x="50" y="289"/>
                  <a:pt x="50" y="289"/>
                </a:cubicBezTo>
                <a:cubicBezTo>
                  <a:pt x="50" y="289"/>
                  <a:pt x="50" y="289"/>
                  <a:pt x="51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3" y="289"/>
                  <a:pt x="53" y="289"/>
                </a:cubicBezTo>
                <a:cubicBezTo>
                  <a:pt x="54" y="289"/>
                  <a:pt x="54" y="289"/>
                  <a:pt x="54" y="289"/>
                </a:cubicBezTo>
                <a:cubicBezTo>
                  <a:pt x="54" y="288"/>
                  <a:pt x="54" y="288"/>
                  <a:pt x="54" y="288"/>
                </a:cubicBezTo>
                <a:cubicBezTo>
                  <a:pt x="55" y="288"/>
                  <a:pt x="55" y="288"/>
                  <a:pt x="55" y="288"/>
                </a:cubicBezTo>
                <a:cubicBezTo>
                  <a:pt x="56" y="288"/>
                  <a:pt x="56" y="288"/>
                  <a:pt x="56" y="288"/>
                </a:cubicBezTo>
                <a:cubicBezTo>
                  <a:pt x="56" y="288"/>
                  <a:pt x="56" y="288"/>
                  <a:pt x="57" y="288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6"/>
                  <a:pt x="57" y="285"/>
                  <a:pt x="57" y="284"/>
                </a:cubicBezTo>
                <a:cubicBezTo>
                  <a:pt x="57" y="283"/>
                  <a:pt x="57" y="283"/>
                  <a:pt x="56" y="283"/>
                </a:cubicBezTo>
                <a:cubicBezTo>
                  <a:pt x="56" y="283"/>
                  <a:pt x="56" y="282"/>
                  <a:pt x="56" y="282"/>
                </a:cubicBezTo>
                <a:cubicBezTo>
                  <a:pt x="56" y="282"/>
                  <a:pt x="56" y="282"/>
                  <a:pt x="56" y="281"/>
                </a:cubicBezTo>
                <a:cubicBezTo>
                  <a:pt x="56" y="281"/>
                  <a:pt x="56" y="281"/>
                  <a:pt x="56" y="280"/>
                </a:cubicBezTo>
                <a:cubicBezTo>
                  <a:pt x="56" y="280"/>
                  <a:pt x="56" y="280"/>
                  <a:pt x="56" y="280"/>
                </a:cubicBezTo>
                <a:cubicBezTo>
                  <a:pt x="56" y="279"/>
                  <a:pt x="56" y="278"/>
                  <a:pt x="56" y="278"/>
                </a:cubicBezTo>
                <a:cubicBezTo>
                  <a:pt x="56" y="277"/>
                  <a:pt x="56" y="277"/>
                  <a:pt x="56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56" y="276"/>
                  <a:pt x="56" y="276"/>
                  <a:pt x="56" y="275"/>
                </a:cubicBezTo>
                <a:cubicBezTo>
                  <a:pt x="56" y="275"/>
                  <a:pt x="56" y="275"/>
                  <a:pt x="56" y="275"/>
                </a:cubicBezTo>
                <a:cubicBezTo>
                  <a:pt x="57" y="275"/>
                  <a:pt x="57" y="274"/>
                  <a:pt x="58" y="273"/>
                </a:cubicBezTo>
                <a:cubicBezTo>
                  <a:pt x="58" y="272"/>
                  <a:pt x="59" y="272"/>
                  <a:pt x="59" y="271"/>
                </a:cubicBezTo>
                <a:cubicBezTo>
                  <a:pt x="59" y="271"/>
                  <a:pt x="60" y="270"/>
                  <a:pt x="60" y="270"/>
                </a:cubicBezTo>
                <a:cubicBezTo>
                  <a:pt x="60" y="269"/>
                  <a:pt x="60" y="268"/>
                  <a:pt x="60" y="268"/>
                </a:cubicBezTo>
                <a:cubicBezTo>
                  <a:pt x="60" y="267"/>
                  <a:pt x="60" y="267"/>
                  <a:pt x="60" y="266"/>
                </a:cubicBezTo>
                <a:cubicBezTo>
                  <a:pt x="59" y="266"/>
                  <a:pt x="58" y="263"/>
                  <a:pt x="58" y="262"/>
                </a:cubicBezTo>
                <a:cubicBezTo>
                  <a:pt x="57" y="261"/>
                  <a:pt x="57" y="260"/>
                  <a:pt x="56" y="260"/>
                </a:cubicBezTo>
                <a:cubicBezTo>
                  <a:pt x="56" y="259"/>
                  <a:pt x="55" y="257"/>
                  <a:pt x="55" y="257"/>
                </a:cubicBezTo>
                <a:cubicBezTo>
                  <a:pt x="54" y="257"/>
                  <a:pt x="54" y="256"/>
                  <a:pt x="54" y="256"/>
                </a:cubicBezTo>
                <a:cubicBezTo>
                  <a:pt x="54" y="256"/>
                  <a:pt x="54" y="256"/>
                  <a:pt x="54" y="255"/>
                </a:cubicBezTo>
                <a:cubicBezTo>
                  <a:pt x="54" y="255"/>
                  <a:pt x="54" y="255"/>
                  <a:pt x="54" y="254"/>
                </a:cubicBezTo>
                <a:cubicBezTo>
                  <a:pt x="54" y="253"/>
                  <a:pt x="54" y="251"/>
                  <a:pt x="55" y="251"/>
                </a:cubicBezTo>
                <a:cubicBezTo>
                  <a:pt x="55" y="250"/>
                  <a:pt x="55" y="245"/>
                  <a:pt x="55" y="244"/>
                </a:cubicBezTo>
                <a:cubicBezTo>
                  <a:pt x="55" y="243"/>
                  <a:pt x="55" y="241"/>
                  <a:pt x="55" y="240"/>
                </a:cubicBezTo>
                <a:cubicBezTo>
                  <a:pt x="55" y="240"/>
                  <a:pt x="55" y="238"/>
                  <a:pt x="55" y="238"/>
                </a:cubicBezTo>
                <a:cubicBezTo>
                  <a:pt x="55" y="237"/>
                  <a:pt x="55" y="235"/>
                  <a:pt x="55" y="235"/>
                </a:cubicBezTo>
                <a:cubicBezTo>
                  <a:pt x="55" y="234"/>
                  <a:pt x="55" y="233"/>
                  <a:pt x="55" y="233"/>
                </a:cubicBezTo>
                <a:cubicBezTo>
                  <a:pt x="55" y="233"/>
                  <a:pt x="55" y="232"/>
                  <a:pt x="55" y="232"/>
                </a:cubicBezTo>
                <a:cubicBezTo>
                  <a:pt x="55" y="232"/>
                  <a:pt x="55" y="229"/>
                  <a:pt x="55" y="228"/>
                </a:cubicBezTo>
                <a:cubicBezTo>
                  <a:pt x="55" y="227"/>
                  <a:pt x="54" y="223"/>
                  <a:pt x="54" y="222"/>
                </a:cubicBezTo>
                <a:cubicBezTo>
                  <a:pt x="54" y="221"/>
                  <a:pt x="54" y="220"/>
                  <a:pt x="54" y="219"/>
                </a:cubicBezTo>
                <a:cubicBezTo>
                  <a:pt x="54" y="219"/>
                  <a:pt x="54" y="218"/>
                  <a:pt x="54" y="218"/>
                </a:cubicBezTo>
                <a:cubicBezTo>
                  <a:pt x="54" y="217"/>
                  <a:pt x="54" y="216"/>
                  <a:pt x="54" y="215"/>
                </a:cubicBezTo>
                <a:cubicBezTo>
                  <a:pt x="54" y="215"/>
                  <a:pt x="55" y="212"/>
                  <a:pt x="55" y="211"/>
                </a:cubicBezTo>
                <a:cubicBezTo>
                  <a:pt x="55" y="210"/>
                  <a:pt x="55" y="208"/>
                  <a:pt x="55" y="208"/>
                </a:cubicBezTo>
                <a:cubicBezTo>
                  <a:pt x="55" y="208"/>
                  <a:pt x="55" y="206"/>
                  <a:pt x="55" y="205"/>
                </a:cubicBezTo>
                <a:cubicBezTo>
                  <a:pt x="55" y="204"/>
                  <a:pt x="55" y="201"/>
                  <a:pt x="55" y="201"/>
                </a:cubicBezTo>
                <a:cubicBezTo>
                  <a:pt x="55" y="200"/>
                  <a:pt x="55" y="199"/>
                  <a:pt x="55" y="198"/>
                </a:cubicBezTo>
                <a:cubicBezTo>
                  <a:pt x="54" y="198"/>
                  <a:pt x="54" y="197"/>
                  <a:pt x="54" y="196"/>
                </a:cubicBezTo>
                <a:cubicBezTo>
                  <a:pt x="54" y="196"/>
                  <a:pt x="54" y="195"/>
                  <a:pt x="54" y="194"/>
                </a:cubicBezTo>
                <a:cubicBezTo>
                  <a:pt x="54" y="193"/>
                  <a:pt x="54" y="191"/>
                  <a:pt x="54" y="191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54" y="191"/>
                  <a:pt x="54" y="192"/>
                  <a:pt x="54" y="192"/>
                </a:cubicBezTo>
                <a:cubicBezTo>
                  <a:pt x="54" y="193"/>
                  <a:pt x="55" y="194"/>
                  <a:pt x="55" y="194"/>
                </a:cubicBezTo>
                <a:cubicBezTo>
                  <a:pt x="55" y="195"/>
                  <a:pt x="55" y="197"/>
                  <a:pt x="55" y="197"/>
                </a:cubicBezTo>
                <a:cubicBezTo>
                  <a:pt x="55" y="198"/>
                  <a:pt x="56" y="198"/>
                  <a:pt x="56" y="198"/>
                </a:cubicBezTo>
                <a:cubicBezTo>
                  <a:pt x="56" y="198"/>
                  <a:pt x="56" y="199"/>
                  <a:pt x="56" y="200"/>
                </a:cubicBezTo>
                <a:cubicBezTo>
                  <a:pt x="56" y="201"/>
                  <a:pt x="57" y="202"/>
                  <a:pt x="57" y="203"/>
                </a:cubicBezTo>
                <a:cubicBezTo>
                  <a:pt x="57" y="204"/>
                  <a:pt x="57" y="205"/>
                  <a:pt x="57" y="206"/>
                </a:cubicBezTo>
                <a:cubicBezTo>
                  <a:pt x="57" y="206"/>
                  <a:pt x="58" y="208"/>
                  <a:pt x="58" y="208"/>
                </a:cubicBezTo>
                <a:cubicBezTo>
                  <a:pt x="58" y="209"/>
                  <a:pt x="58" y="210"/>
                  <a:pt x="59" y="211"/>
                </a:cubicBezTo>
                <a:cubicBezTo>
                  <a:pt x="59" y="211"/>
                  <a:pt x="59" y="213"/>
                  <a:pt x="59" y="213"/>
                </a:cubicBezTo>
                <a:cubicBezTo>
                  <a:pt x="59" y="214"/>
                  <a:pt x="59" y="215"/>
                  <a:pt x="59" y="215"/>
                </a:cubicBezTo>
                <a:cubicBezTo>
                  <a:pt x="59" y="216"/>
                  <a:pt x="59" y="216"/>
                  <a:pt x="59" y="217"/>
                </a:cubicBezTo>
                <a:cubicBezTo>
                  <a:pt x="59" y="217"/>
                  <a:pt x="60" y="219"/>
                  <a:pt x="60" y="219"/>
                </a:cubicBezTo>
                <a:cubicBezTo>
                  <a:pt x="60" y="219"/>
                  <a:pt x="60" y="220"/>
                  <a:pt x="60" y="221"/>
                </a:cubicBezTo>
                <a:cubicBezTo>
                  <a:pt x="60" y="222"/>
                  <a:pt x="60" y="223"/>
                  <a:pt x="60" y="224"/>
                </a:cubicBezTo>
                <a:cubicBezTo>
                  <a:pt x="60" y="225"/>
                  <a:pt x="60" y="225"/>
                  <a:pt x="60" y="226"/>
                </a:cubicBezTo>
                <a:cubicBezTo>
                  <a:pt x="60" y="226"/>
                  <a:pt x="60" y="227"/>
                  <a:pt x="60" y="228"/>
                </a:cubicBezTo>
                <a:cubicBezTo>
                  <a:pt x="61" y="228"/>
                  <a:pt x="61" y="229"/>
                  <a:pt x="61" y="230"/>
                </a:cubicBezTo>
                <a:cubicBezTo>
                  <a:pt x="61" y="231"/>
                  <a:pt x="61" y="232"/>
                  <a:pt x="61" y="232"/>
                </a:cubicBezTo>
                <a:cubicBezTo>
                  <a:pt x="61" y="233"/>
                  <a:pt x="61" y="233"/>
                  <a:pt x="61" y="234"/>
                </a:cubicBezTo>
                <a:cubicBezTo>
                  <a:pt x="61" y="235"/>
                  <a:pt x="61" y="235"/>
                  <a:pt x="61" y="235"/>
                </a:cubicBezTo>
                <a:cubicBezTo>
                  <a:pt x="61" y="236"/>
                  <a:pt x="62" y="239"/>
                  <a:pt x="62" y="240"/>
                </a:cubicBezTo>
                <a:cubicBezTo>
                  <a:pt x="62" y="241"/>
                  <a:pt x="62" y="244"/>
                  <a:pt x="62" y="245"/>
                </a:cubicBezTo>
                <a:cubicBezTo>
                  <a:pt x="62" y="247"/>
                  <a:pt x="62" y="249"/>
                  <a:pt x="62" y="251"/>
                </a:cubicBezTo>
                <a:cubicBezTo>
                  <a:pt x="62" y="252"/>
                  <a:pt x="63" y="256"/>
                  <a:pt x="64" y="257"/>
                </a:cubicBezTo>
                <a:cubicBezTo>
                  <a:pt x="64" y="258"/>
                  <a:pt x="64" y="260"/>
                  <a:pt x="65" y="261"/>
                </a:cubicBezTo>
                <a:cubicBezTo>
                  <a:pt x="65" y="262"/>
                  <a:pt x="65" y="263"/>
                  <a:pt x="66" y="264"/>
                </a:cubicBezTo>
                <a:cubicBezTo>
                  <a:pt x="66" y="265"/>
                  <a:pt x="67" y="267"/>
                  <a:pt x="67" y="267"/>
                </a:cubicBezTo>
                <a:cubicBezTo>
                  <a:pt x="67" y="268"/>
                  <a:pt x="67" y="268"/>
                  <a:pt x="68" y="269"/>
                </a:cubicBezTo>
                <a:cubicBezTo>
                  <a:pt x="69" y="269"/>
                  <a:pt x="70" y="270"/>
                  <a:pt x="70" y="270"/>
                </a:cubicBezTo>
                <a:cubicBezTo>
                  <a:pt x="71" y="270"/>
                  <a:pt x="71" y="270"/>
                  <a:pt x="70" y="270"/>
                </a:cubicBezTo>
                <a:cubicBezTo>
                  <a:pt x="70" y="270"/>
                  <a:pt x="70" y="271"/>
                  <a:pt x="70" y="271"/>
                </a:cubicBezTo>
                <a:cubicBezTo>
                  <a:pt x="69" y="271"/>
                  <a:pt x="68" y="272"/>
                  <a:pt x="68" y="272"/>
                </a:cubicBezTo>
                <a:cubicBezTo>
                  <a:pt x="67" y="272"/>
                  <a:pt x="67" y="273"/>
                  <a:pt x="67" y="273"/>
                </a:cubicBezTo>
                <a:cubicBezTo>
                  <a:pt x="67" y="274"/>
                  <a:pt x="66" y="275"/>
                  <a:pt x="66" y="276"/>
                </a:cubicBezTo>
                <a:cubicBezTo>
                  <a:pt x="65" y="276"/>
                  <a:pt x="65" y="277"/>
                  <a:pt x="65" y="277"/>
                </a:cubicBezTo>
                <a:cubicBezTo>
                  <a:pt x="64" y="278"/>
                  <a:pt x="64" y="278"/>
                  <a:pt x="64" y="279"/>
                </a:cubicBezTo>
                <a:cubicBezTo>
                  <a:pt x="64" y="280"/>
                  <a:pt x="65" y="281"/>
                  <a:pt x="65" y="281"/>
                </a:cubicBezTo>
                <a:cubicBezTo>
                  <a:pt x="65" y="281"/>
                  <a:pt x="65" y="282"/>
                  <a:pt x="66" y="282"/>
                </a:cubicBezTo>
                <a:cubicBezTo>
                  <a:pt x="66" y="282"/>
                  <a:pt x="66" y="283"/>
                  <a:pt x="67" y="283"/>
                </a:cubicBezTo>
                <a:cubicBezTo>
                  <a:pt x="67" y="284"/>
                  <a:pt x="68" y="284"/>
                  <a:pt x="68" y="285"/>
                </a:cubicBezTo>
                <a:cubicBezTo>
                  <a:pt x="68" y="285"/>
                  <a:pt x="69" y="286"/>
                  <a:pt x="69" y="286"/>
                </a:cubicBezTo>
                <a:cubicBezTo>
                  <a:pt x="69" y="286"/>
                  <a:pt x="70" y="286"/>
                  <a:pt x="70" y="287"/>
                </a:cubicBezTo>
                <a:cubicBezTo>
                  <a:pt x="70" y="287"/>
                  <a:pt x="70" y="287"/>
                  <a:pt x="71" y="288"/>
                </a:cubicBezTo>
                <a:cubicBezTo>
                  <a:pt x="71" y="288"/>
                  <a:pt x="72" y="289"/>
                  <a:pt x="72" y="289"/>
                </a:cubicBezTo>
                <a:cubicBezTo>
                  <a:pt x="72" y="289"/>
                  <a:pt x="72" y="289"/>
                  <a:pt x="72" y="290"/>
                </a:cubicBezTo>
                <a:cubicBezTo>
                  <a:pt x="72" y="290"/>
                  <a:pt x="71" y="290"/>
                  <a:pt x="71" y="291"/>
                </a:cubicBezTo>
                <a:cubicBezTo>
                  <a:pt x="71" y="292"/>
                  <a:pt x="71" y="294"/>
                  <a:pt x="71" y="294"/>
                </a:cubicBezTo>
                <a:cubicBezTo>
                  <a:pt x="71" y="294"/>
                  <a:pt x="71" y="295"/>
                  <a:pt x="71" y="295"/>
                </a:cubicBezTo>
                <a:cubicBezTo>
                  <a:pt x="71" y="295"/>
                  <a:pt x="71" y="295"/>
                  <a:pt x="71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0" y="296"/>
                  <a:pt x="70" y="296"/>
                  <a:pt x="70" y="297"/>
                </a:cubicBezTo>
                <a:cubicBezTo>
                  <a:pt x="70" y="298"/>
                  <a:pt x="70" y="299"/>
                  <a:pt x="70" y="299"/>
                </a:cubicBezTo>
                <a:cubicBezTo>
                  <a:pt x="70" y="299"/>
                  <a:pt x="71" y="300"/>
                  <a:pt x="71" y="300"/>
                </a:cubicBezTo>
                <a:cubicBezTo>
                  <a:pt x="71" y="300"/>
                  <a:pt x="72" y="300"/>
                  <a:pt x="73" y="300"/>
                </a:cubicBezTo>
                <a:cubicBezTo>
                  <a:pt x="73" y="300"/>
                  <a:pt x="74" y="300"/>
                  <a:pt x="75" y="300"/>
                </a:cubicBezTo>
                <a:cubicBezTo>
                  <a:pt x="76" y="300"/>
                  <a:pt x="81" y="300"/>
                  <a:pt x="82" y="300"/>
                </a:cubicBezTo>
                <a:cubicBezTo>
                  <a:pt x="83" y="300"/>
                  <a:pt x="86" y="300"/>
                  <a:pt x="87" y="300"/>
                </a:cubicBezTo>
                <a:cubicBezTo>
                  <a:pt x="88" y="299"/>
                  <a:pt x="89" y="299"/>
                  <a:pt x="89" y="299"/>
                </a:cubicBezTo>
                <a:cubicBezTo>
                  <a:pt x="90" y="298"/>
                  <a:pt x="90" y="298"/>
                  <a:pt x="90" y="297"/>
                </a:cubicBezTo>
                <a:cubicBezTo>
                  <a:pt x="90" y="297"/>
                  <a:pt x="90" y="296"/>
                  <a:pt x="90" y="295"/>
                </a:cubicBezTo>
                <a:cubicBezTo>
                  <a:pt x="90" y="294"/>
                  <a:pt x="89" y="294"/>
                  <a:pt x="89" y="294"/>
                </a:cubicBezTo>
                <a:cubicBezTo>
                  <a:pt x="89" y="293"/>
                  <a:pt x="89" y="293"/>
                  <a:pt x="89" y="292"/>
                </a:cubicBezTo>
                <a:cubicBezTo>
                  <a:pt x="90" y="292"/>
                  <a:pt x="89" y="290"/>
                  <a:pt x="89" y="290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9" y="289"/>
                  <a:pt x="89" y="288"/>
                  <a:pt x="88" y="288"/>
                </a:cubicBezTo>
                <a:cubicBezTo>
                  <a:pt x="88" y="288"/>
                  <a:pt x="89" y="288"/>
                  <a:pt x="89" y="288"/>
                </a:cubicBezTo>
                <a:cubicBezTo>
                  <a:pt x="89" y="288"/>
                  <a:pt x="89" y="287"/>
                  <a:pt x="89" y="287"/>
                </a:cubicBezTo>
                <a:cubicBezTo>
                  <a:pt x="89" y="286"/>
                  <a:pt x="90" y="285"/>
                  <a:pt x="90" y="284"/>
                </a:cubicBezTo>
                <a:cubicBezTo>
                  <a:pt x="90" y="284"/>
                  <a:pt x="90" y="283"/>
                  <a:pt x="90" y="283"/>
                </a:cubicBezTo>
                <a:cubicBezTo>
                  <a:pt x="90" y="283"/>
                  <a:pt x="90" y="283"/>
                  <a:pt x="91" y="283"/>
                </a:cubicBezTo>
                <a:cubicBezTo>
                  <a:pt x="91" y="282"/>
                  <a:pt x="91" y="282"/>
                  <a:pt x="91" y="282"/>
                </a:cubicBezTo>
                <a:cubicBezTo>
                  <a:pt x="91" y="281"/>
                  <a:pt x="92" y="279"/>
                  <a:pt x="92" y="279"/>
                </a:cubicBezTo>
                <a:cubicBezTo>
                  <a:pt x="93" y="279"/>
                  <a:pt x="93" y="278"/>
                  <a:pt x="93" y="278"/>
                </a:cubicBezTo>
                <a:cubicBezTo>
                  <a:pt x="93" y="278"/>
                  <a:pt x="93" y="278"/>
                  <a:pt x="93" y="277"/>
                </a:cubicBezTo>
                <a:cubicBezTo>
                  <a:pt x="93" y="277"/>
                  <a:pt x="93" y="276"/>
                  <a:pt x="93" y="2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7"/>
          <p:cNvSpPr>
            <a:spLocks/>
          </p:cNvSpPr>
          <p:nvPr/>
        </p:nvSpPr>
        <p:spPr bwMode="auto">
          <a:xfrm>
            <a:off x="7892100" y="2597666"/>
            <a:ext cx="328823" cy="1046972"/>
          </a:xfrm>
          <a:custGeom>
            <a:avLst/>
            <a:gdLst>
              <a:gd name="T0" fmla="*/ 85 w 89"/>
              <a:gd name="T1" fmla="*/ 275 h 284"/>
              <a:gd name="T2" fmla="*/ 84 w 89"/>
              <a:gd name="T3" fmla="*/ 267 h 284"/>
              <a:gd name="T4" fmla="*/ 84 w 89"/>
              <a:gd name="T5" fmla="*/ 253 h 284"/>
              <a:gd name="T6" fmla="*/ 79 w 89"/>
              <a:gd name="T7" fmla="*/ 223 h 284"/>
              <a:gd name="T8" fmla="*/ 78 w 89"/>
              <a:gd name="T9" fmla="*/ 197 h 284"/>
              <a:gd name="T10" fmla="*/ 78 w 89"/>
              <a:gd name="T11" fmla="*/ 165 h 284"/>
              <a:gd name="T12" fmla="*/ 77 w 89"/>
              <a:gd name="T13" fmla="*/ 140 h 284"/>
              <a:gd name="T14" fmla="*/ 74 w 89"/>
              <a:gd name="T15" fmla="*/ 126 h 284"/>
              <a:gd name="T16" fmla="*/ 72 w 89"/>
              <a:gd name="T17" fmla="*/ 118 h 284"/>
              <a:gd name="T18" fmla="*/ 73 w 89"/>
              <a:gd name="T19" fmla="*/ 112 h 284"/>
              <a:gd name="T20" fmla="*/ 77 w 89"/>
              <a:gd name="T21" fmla="*/ 104 h 284"/>
              <a:gd name="T22" fmla="*/ 80 w 89"/>
              <a:gd name="T23" fmla="*/ 95 h 284"/>
              <a:gd name="T24" fmla="*/ 83 w 89"/>
              <a:gd name="T25" fmla="*/ 85 h 284"/>
              <a:gd name="T26" fmla="*/ 85 w 89"/>
              <a:gd name="T27" fmla="*/ 65 h 284"/>
              <a:gd name="T28" fmla="*/ 80 w 89"/>
              <a:gd name="T29" fmla="*/ 52 h 284"/>
              <a:gd name="T30" fmla="*/ 75 w 89"/>
              <a:gd name="T31" fmla="*/ 47 h 284"/>
              <a:gd name="T32" fmla="*/ 59 w 89"/>
              <a:gd name="T33" fmla="*/ 39 h 284"/>
              <a:gd name="T34" fmla="*/ 54 w 89"/>
              <a:gd name="T35" fmla="*/ 31 h 284"/>
              <a:gd name="T36" fmla="*/ 57 w 89"/>
              <a:gd name="T37" fmla="*/ 22 h 284"/>
              <a:gd name="T38" fmla="*/ 55 w 89"/>
              <a:gd name="T39" fmla="*/ 14 h 284"/>
              <a:gd name="T40" fmla="*/ 29 w 89"/>
              <a:gd name="T41" fmla="*/ 10 h 284"/>
              <a:gd name="T42" fmla="*/ 30 w 89"/>
              <a:gd name="T43" fmla="*/ 23 h 284"/>
              <a:gd name="T44" fmla="*/ 34 w 89"/>
              <a:gd name="T45" fmla="*/ 32 h 284"/>
              <a:gd name="T46" fmla="*/ 32 w 89"/>
              <a:gd name="T47" fmla="*/ 38 h 284"/>
              <a:gd name="T48" fmla="*/ 25 w 89"/>
              <a:gd name="T49" fmla="*/ 43 h 284"/>
              <a:gd name="T50" fmla="*/ 17 w 89"/>
              <a:gd name="T51" fmla="*/ 48 h 284"/>
              <a:gd name="T52" fmla="*/ 13 w 89"/>
              <a:gd name="T53" fmla="*/ 51 h 284"/>
              <a:gd name="T54" fmla="*/ 9 w 89"/>
              <a:gd name="T55" fmla="*/ 58 h 284"/>
              <a:gd name="T56" fmla="*/ 6 w 89"/>
              <a:gd name="T57" fmla="*/ 70 h 284"/>
              <a:gd name="T58" fmla="*/ 7 w 89"/>
              <a:gd name="T59" fmla="*/ 94 h 284"/>
              <a:gd name="T60" fmla="*/ 10 w 89"/>
              <a:gd name="T61" fmla="*/ 99 h 284"/>
              <a:gd name="T62" fmla="*/ 19 w 89"/>
              <a:gd name="T63" fmla="*/ 101 h 284"/>
              <a:gd name="T64" fmla="*/ 20 w 89"/>
              <a:gd name="T65" fmla="*/ 112 h 284"/>
              <a:gd name="T66" fmla="*/ 19 w 89"/>
              <a:gd name="T67" fmla="*/ 119 h 284"/>
              <a:gd name="T68" fmla="*/ 18 w 89"/>
              <a:gd name="T69" fmla="*/ 125 h 284"/>
              <a:gd name="T70" fmla="*/ 16 w 89"/>
              <a:gd name="T71" fmla="*/ 136 h 284"/>
              <a:gd name="T72" fmla="*/ 16 w 89"/>
              <a:gd name="T73" fmla="*/ 157 h 284"/>
              <a:gd name="T74" fmla="*/ 18 w 89"/>
              <a:gd name="T75" fmla="*/ 191 h 284"/>
              <a:gd name="T76" fmla="*/ 19 w 89"/>
              <a:gd name="T77" fmla="*/ 224 h 284"/>
              <a:gd name="T78" fmla="*/ 18 w 89"/>
              <a:gd name="T79" fmla="*/ 258 h 284"/>
              <a:gd name="T80" fmla="*/ 15 w 89"/>
              <a:gd name="T81" fmla="*/ 268 h 284"/>
              <a:gd name="T82" fmla="*/ 13 w 89"/>
              <a:gd name="T83" fmla="*/ 273 h 284"/>
              <a:gd name="T84" fmla="*/ 4 w 89"/>
              <a:gd name="T85" fmla="*/ 277 h 284"/>
              <a:gd name="T86" fmla="*/ 0 w 89"/>
              <a:gd name="T87" fmla="*/ 282 h 284"/>
              <a:gd name="T88" fmla="*/ 23 w 89"/>
              <a:gd name="T89" fmla="*/ 282 h 284"/>
              <a:gd name="T90" fmla="*/ 36 w 89"/>
              <a:gd name="T91" fmla="*/ 279 h 284"/>
              <a:gd name="T92" fmla="*/ 37 w 89"/>
              <a:gd name="T93" fmla="*/ 270 h 284"/>
              <a:gd name="T94" fmla="*/ 38 w 89"/>
              <a:gd name="T95" fmla="*/ 259 h 284"/>
              <a:gd name="T96" fmla="*/ 40 w 89"/>
              <a:gd name="T97" fmla="*/ 232 h 284"/>
              <a:gd name="T98" fmla="*/ 44 w 89"/>
              <a:gd name="T99" fmla="*/ 191 h 284"/>
              <a:gd name="T100" fmla="*/ 46 w 89"/>
              <a:gd name="T101" fmla="*/ 169 h 284"/>
              <a:gd name="T102" fmla="*/ 51 w 89"/>
              <a:gd name="T103" fmla="*/ 180 h 284"/>
              <a:gd name="T104" fmla="*/ 55 w 89"/>
              <a:gd name="T105" fmla="*/ 218 h 284"/>
              <a:gd name="T106" fmla="*/ 59 w 89"/>
              <a:gd name="T107" fmla="*/ 250 h 284"/>
              <a:gd name="T108" fmla="*/ 64 w 89"/>
              <a:gd name="T109" fmla="*/ 267 h 284"/>
              <a:gd name="T110" fmla="*/ 66 w 89"/>
              <a:gd name="T111" fmla="*/ 275 h 284"/>
              <a:gd name="T112" fmla="*/ 71 w 89"/>
              <a:gd name="T113" fmla="*/ 281 h 284"/>
              <a:gd name="T114" fmla="*/ 89 w 89"/>
              <a:gd name="T115" fmla="*/ 28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" h="284">
                <a:moveTo>
                  <a:pt x="89" y="282"/>
                </a:moveTo>
                <a:cubicBezTo>
                  <a:pt x="89" y="281"/>
                  <a:pt x="89" y="281"/>
                  <a:pt x="89" y="281"/>
                </a:cubicBezTo>
                <a:cubicBezTo>
                  <a:pt x="88" y="280"/>
                  <a:pt x="88" y="280"/>
                  <a:pt x="88" y="280"/>
                </a:cubicBezTo>
                <a:cubicBezTo>
                  <a:pt x="88" y="280"/>
                  <a:pt x="88" y="279"/>
                  <a:pt x="87" y="279"/>
                </a:cubicBezTo>
                <a:cubicBezTo>
                  <a:pt x="87" y="278"/>
                  <a:pt x="87" y="278"/>
                  <a:pt x="87" y="277"/>
                </a:cubicBezTo>
                <a:cubicBezTo>
                  <a:pt x="87" y="277"/>
                  <a:pt x="86" y="276"/>
                  <a:pt x="85" y="275"/>
                </a:cubicBezTo>
                <a:cubicBezTo>
                  <a:pt x="85" y="275"/>
                  <a:pt x="84" y="275"/>
                  <a:pt x="84" y="274"/>
                </a:cubicBezTo>
                <a:cubicBezTo>
                  <a:pt x="84" y="274"/>
                  <a:pt x="84" y="274"/>
                  <a:pt x="84" y="274"/>
                </a:cubicBezTo>
                <a:cubicBezTo>
                  <a:pt x="84" y="273"/>
                  <a:pt x="83" y="273"/>
                  <a:pt x="83" y="273"/>
                </a:cubicBezTo>
                <a:cubicBezTo>
                  <a:pt x="83" y="272"/>
                  <a:pt x="83" y="272"/>
                  <a:pt x="82" y="271"/>
                </a:cubicBezTo>
                <a:cubicBezTo>
                  <a:pt x="82" y="271"/>
                  <a:pt x="83" y="271"/>
                  <a:pt x="83" y="270"/>
                </a:cubicBezTo>
                <a:cubicBezTo>
                  <a:pt x="83" y="269"/>
                  <a:pt x="84" y="268"/>
                  <a:pt x="84" y="267"/>
                </a:cubicBezTo>
                <a:cubicBezTo>
                  <a:pt x="84" y="267"/>
                  <a:pt x="84" y="267"/>
                  <a:pt x="84" y="266"/>
                </a:cubicBezTo>
                <a:cubicBezTo>
                  <a:pt x="83" y="266"/>
                  <a:pt x="83" y="266"/>
                  <a:pt x="84" y="266"/>
                </a:cubicBezTo>
                <a:cubicBezTo>
                  <a:pt x="84" y="266"/>
                  <a:pt x="84" y="265"/>
                  <a:pt x="84" y="265"/>
                </a:cubicBezTo>
                <a:cubicBezTo>
                  <a:pt x="84" y="264"/>
                  <a:pt x="84" y="264"/>
                  <a:pt x="84" y="263"/>
                </a:cubicBezTo>
                <a:cubicBezTo>
                  <a:pt x="84" y="263"/>
                  <a:pt x="84" y="260"/>
                  <a:pt x="84" y="259"/>
                </a:cubicBezTo>
                <a:cubicBezTo>
                  <a:pt x="84" y="258"/>
                  <a:pt x="84" y="254"/>
                  <a:pt x="84" y="253"/>
                </a:cubicBezTo>
                <a:cubicBezTo>
                  <a:pt x="84" y="252"/>
                  <a:pt x="83" y="250"/>
                  <a:pt x="83" y="249"/>
                </a:cubicBezTo>
                <a:cubicBezTo>
                  <a:pt x="83" y="249"/>
                  <a:pt x="82" y="244"/>
                  <a:pt x="82" y="242"/>
                </a:cubicBezTo>
                <a:cubicBezTo>
                  <a:pt x="81" y="240"/>
                  <a:pt x="81" y="237"/>
                  <a:pt x="81" y="236"/>
                </a:cubicBezTo>
                <a:cubicBezTo>
                  <a:pt x="81" y="236"/>
                  <a:pt x="81" y="234"/>
                  <a:pt x="80" y="233"/>
                </a:cubicBezTo>
                <a:cubicBezTo>
                  <a:pt x="80" y="232"/>
                  <a:pt x="80" y="228"/>
                  <a:pt x="80" y="227"/>
                </a:cubicBezTo>
                <a:cubicBezTo>
                  <a:pt x="80" y="226"/>
                  <a:pt x="79" y="224"/>
                  <a:pt x="79" y="223"/>
                </a:cubicBezTo>
                <a:cubicBezTo>
                  <a:pt x="79" y="222"/>
                  <a:pt x="79" y="219"/>
                  <a:pt x="79" y="218"/>
                </a:cubicBezTo>
                <a:cubicBezTo>
                  <a:pt x="79" y="218"/>
                  <a:pt x="78" y="216"/>
                  <a:pt x="79" y="215"/>
                </a:cubicBezTo>
                <a:cubicBezTo>
                  <a:pt x="79" y="213"/>
                  <a:pt x="79" y="211"/>
                  <a:pt x="79" y="210"/>
                </a:cubicBezTo>
                <a:cubicBezTo>
                  <a:pt x="78" y="208"/>
                  <a:pt x="78" y="205"/>
                  <a:pt x="78" y="205"/>
                </a:cubicBezTo>
                <a:cubicBezTo>
                  <a:pt x="78" y="204"/>
                  <a:pt x="78" y="201"/>
                  <a:pt x="78" y="200"/>
                </a:cubicBezTo>
                <a:cubicBezTo>
                  <a:pt x="78" y="199"/>
                  <a:pt x="78" y="197"/>
                  <a:pt x="78" y="197"/>
                </a:cubicBezTo>
                <a:cubicBezTo>
                  <a:pt x="78" y="196"/>
                  <a:pt x="78" y="194"/>
                  <a:pt x="78" y="193"/>
                </a:cubicBezTo>
                <a:cubicBezTo>
                  <a:pt x="78" y="193"/>
                  <a:pt x="78" y="191"/>
                  <a:pt x="78" y="190"/>
                </a:cubicBezTo>
                <a:cubicBezTo>
                  <a:pt x="78" y="189"/>
                  <a:pt x="78" y="185"/>
                  <a:pt x="79" y="184"/>
                </a:cubicBezTo>
                <a:cubicBezTo>
                  <a:pt x="79" y="182"/>
                  <a:pt x="79" y="180"/>
                  <a:pt x="79" y="178"/>
                </a:cubicBezTo>
                <a:cubicBezTo>
                  <a:pt x="79" y="176"/>
                  <a:pt x="79" y="173"/>
                  <a:pt x="79" y="172"/>
                </a:cubicBezTo>
                <a:cubicBezTo>
                  <a:pt x="79" y="171"/>
                  <a:pt x="79" y="167"/>
                  <a:pt x="78" y="165"/>
                </a:cubicBezTo>
                <a:cubicBezTo>
                  <a:pt x="78" y="164"/>
                  <a:pt x="78" y="161"/>
                  <a:pt x="78" y="160"/>
                </a:cubicBezTo>
                <a:cubicBezTo>
                  <a:pt x="78" y="159"/>
                  <a:pt x="78" y="157"/>
                  <a:pt x="78" y="156"/>
                </a:cubicBezTo>
                <a:cubicBezTo>
                  <a:pt x="78" y="155"/>
                  <a:pt x="78" y="154"/>
                  <a:pt x="79" y="153"/>
                </a:cubicBezTo>
                <a:cubicBezTo>
                  <a:pt x="79" y="152"/>
                  <a:pt x="79" y="149"/>
                  <a:pt x="79" y="148"/>
                </a:cubicBezTo>
                <a:cubicBezTo>
                  <a:pt x="79" y="147"/>
                  <a:pt x="78" y="145"/>
                  <a:pt x="78" y="144"/>
                </a:cubicBezTo>
                <a:cubicBezTo>
                  <a:pt x="78" y="142"/>
                  <a:pt x="77" y="141"/>
                  <a:pt x="77" y="140"/>
                </a:cubicBezTo>
                <a:cubicBezTo>
                  <a:pt x="77" y="139"/>
                  <a:pt x="77" y="137"/>
                  <a:pt x="77" y="137"/>
                </a:cubicBezTo>
                <a:cubicBezTo>
                  <a:pt x="77" y="136"/>
                  <a:pt x="76" y="133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5" y="130"/>
                  <a:pt x="75" y="129"/>
                  <a:pt x="75" y="129"/>
                </a:cubicBezTo>
                <a:cubicBezTo>
                  <a:pt x="75" y="129"/>
                  <a:pt x="75" y="128"/>
                  <a:pt x="75" y="128"/>
                </a:cubicBezTo>
                <a:cubicBezTo>
                  <a:pt x="75" y="128"/>
                  <a:pt x="74" y="127"/>
                  <a:pt x="74" y="126"/>
                </a:cubicBezTo>
                <a:cubicBezTo>
                  <a:pt x="74" y="125"/>
                  <a:pt x="74" y="125"/>
                  <a:pt x="74" y="124"/>
                </a:cubicBezTo>
                <a:cubicBezTo>
                  <a:pt x="73" y="124"/>
                  <a:pt x="73" y="123"/>
                  <a:pt x="73" y="123"/>
                </a:cubicBezTo>
                <a:cubicBezTo>
                  <a:pt x="74" y="122"/>
                  <a:pt x="73" y="122"/>
                  <a:pt x="73" y="121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2" y="119"/>
                  <a:pt x="72" y="119"/>
                  <a:pt x="72" y="118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2" y="118"/>
                  <a:pt x="72" y="117"/>
                  <a:pt x="72" y="117"/>
                </a:cubicBezTo>
                <a:cubicBezTo>
                  <a:pt x="72" y="116"/>
                  <a:pt x="72" y="116"/>
                  <a:pt x="72" y="115"/>
                </a:cubicBezTo>
                <a:cubicBezTo>
                  <a:pt x="72" y="114"/>
                  <a:pt x="72" y="114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3" y="113"/>
                  <a:pt x="73" y="112"/>
                </a:cubicBezTo>
                <a:cubicBezTo>
                  <a:pt x="74" y="112"/>
                  <a:pt x="75" y="111"/>
                  <a:pt x="75" y="110"/>
                </a:cubicBezTo>
                <a:cubicBezTo>
                  <a:pt x="76" y="110"/>
                  <a:pt x="76" y="109"/>
                  <a:pt x="76" y="109"/>
                </a:cubicBezTo>
                <a:cubicBezTo>
                  <a:pt x="77" y="109"/>
                  <a:pt x="77" y="108"/>
                  <a:pt x="77" y="107"/>
                </a:cubicBezTo>
                <a:cubicBezTo>
                  <a:pt x="77" y="107"/>
                  <a:pt x="77" y="106"/>
                  <a:pt x="77" y="105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78" y="103"/>
                  <a:pt x="78" y="102"/>
                  <a:pt x="78" y="102"/>
                </a:cubicBezTo>
                <a:cubicBezTo>
                  <a:pt x="78" y="101"/>
                  <a:pt x="78" y="100"/>
                  <a:pt x="78" y="100"/>
                </a:cubicBezTo>
                <a:cubicBezTo>
                  <a:pt x="78" y="100"/>
                  <a:pt x="78" y="99"/>
                  <a:pt x="77" y="99"/>
                </a:cubicBezTo>
                <a:cubicBezTo>
                  <a:pt x="77" y="98"/>
                  <a:pt x="77" y="98"/>
                  <a:pt x="77" y="98"/>
                </a:cubicBezTo>
                <a:cubicBezTo>
                  <a:pt x="78" y="98"/>
                  <a:pt x="78" y="98"/>
                  <a:pt x="78" y="97"/>
                </a:cubicBezTo>
                <a:cubicBezTo>
                  <a:pt x="79" y="97"/>
                  <a:pt x="79" y="96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1" y="93"/>
                  <a:pt x="81" y="93"/>
                </a:cubicBezTo>
                <a:cubicBezTo>
                  <a:pt x="81" y="93"/>
                  <a:pt x="82" y="92"/>
                  <a:pt x="82" y="92"/>
                </a:cubicBezTo>
                <a:cubicBezTo>
                  <a:pt x="82" y="92"/>
                  <a:pt x="82" y="91"/>
                  <a:pt x="82" y="91"/>
                </a:cubicBezTo>
                <a:cubicBezTo>
                  <a:pt x="82" y="90"/>
                  <a:pt x="83" y="89"/>
                  <a:pt x="83" y="88"/>
                </a:cubicBezTo>
                <a:cubicBezTo>
                  <a:pt x="83" y="88"/>
                  <a:pt x="83" y="86"/>
                  <a:pt x="83" y="85"/>
                </a:cubicBezTo>
                <a:cubicBezTo>
                  <a:pt x="84" y="84"/>
                  <a:pt x="84" y="81"/>
                  <a:pt x="85" y="80"/>
                </a:cubicBezTo>
                <a:cubicBezTo>
                  <a:pt x="85" y="78"/>
                  <a:pt x="85" y="77"/>
                  <a:pt x="85" y="76"/>
                </a:cubicBezTo>
                <a:cubicBezTo>
                  <a:pt x="85" y="74"/>
                  <a:pt x="85" y="71"/>
                  <a:pt x="85" y="70"/>
                </a:cubicBezTo>
                <a:cubicBezTo>
                  <a:pt x="85" y="69"/>
                  <a:pt x="85" y="68"/>
                  <a:pt x="86" y="68"/>
                </a:cubicBezTo>
                <a:cubicBezTo>
                  <a:pt x="86" y="68"/>
                  <a:pt x="86" y="67"/>
                  <a:pt x="85" y="67"/>
                </a:cubicBezTo>
                <a:cubicBezTo>
                  <a:pt x="85" y="66"/>
                  <a:pt x="85" y="65"/>
                  <a:pt x="85" y="65"/>
                </a:cubicBezTo>
                <a:cubicBezTo>
                  <a:pt x="85" y="64"/>
                  <a:pt x="83" y="61"/>
                  <a:pt x="83" y="60"/>
                </a:cubicBezTo>
                <a:cubicBezTo>
                  <a:pt x="83" y="60"/>
                  <a:pt x="82" y="58"/>
                  <a:pt x="82" y="57"/>
                </a:cubicBezTo>
                <a:cubicBezTo>
                  <a:pt x="82" y="57"/>
                  <a:pt x="82" y="57"/>
                  <a:pt x="82" y="57"/>
                </a:cubicBezTo>
                <a:cubicBezTo>
                  <a:pt x="82" y="56"/>
                  <a:pt x="82" y="56"/>
                  <a:pt x="82" y="55"/>
                </a:cubicBezTo>
                <a:cubicBezTo>
                  <a:pt x="82" y="55"/>
                  <a:pt x="81" y="54"/>
                  <a:pt x="81" y="54"/>
                </a:cubicBezTo>
                <a:cubicBezTo>
                  <a:pt x="81" y="53"/>
                  <a:pt x="80" y="53"/>
                  <a:pt x="80" y="52"/>
                </a:cubicBezTo>
                <a:cubicBezTo>
                  <a:pt x="80" y="52"/>
                  <a:pt x="80" y="52"/>
                  <a:pt x="79" y="51"/>
                </a:cubicBezTo>
                <a:cubicBezTo>
                  <a:pt x="79" y="51"/>
                  <a:pt x="79" y="51"/>
                  <a:pt x="79" y="50"/>
                </a:cubicBezTo>
                <a:cubicBezTo>
                  <a:pt x="79" y="50"/>
                  <a:pt x="78" y="49"/>
                  <a:pt x="78" y="49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8"/>
                  <a:pt x="76" y="48"/>
                  <a:pt x="76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5" y="46"/>
                  <a:pt x="74" y="46"/>
                  <a:pt x="74" y="46"/>
                </a:cubicBezTo>
                <a:cubicBezTo>
                  <a:pt x="73" y="46"/>
                  <a:pt x="72" y="45"/>
                  <a:pt x="70" y="44"/>
                </a:cubicBezTo>
                <a:cubicBezTo>
                  <a:pt x="69" y="43"/>
                  <a:pt x="67" y="42"/>
                  <a:pt x="66" y="42"/>
                </a:cubicBezTo>
                <a:cubicBezTo>
                  <a:pt x="65" y="41"/>
                  <a:pt x="63" y="41"/>
                  <a:pt x="63" y="40"/>
                </a:cubicBezTo>
                <a:cubicBezTo>
                  <a:pt x="62" y="40"/>
                  <a:pt x="61" y="39"/>
                  <a:pt x="60" y="39"/>
                </a:cubicBezTo>
                <a:cubicBezTo>
                  <a:pt x="60" y="39"/>
                  <a:pt x="59" y="39"/>
                  <a:pt x="59" y="39"/>
                </a:cubicBezTo>
                <a:cubicBezTo>
                  <a:pt x="58" y="39"/>
                  <a:pt x="58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6" y="37"/>
                  <a:pt x="56" y="37"/>
                </a:cubicBezTo>
                <a:cubicBezTo>
                  <a:pt x="56" y="37"/>
                  <a:pt x="55" y="35"/>
                  <a:pt x="55" y="34"/>
                </a:cubicBezTo>
                <a:cubicBezTo>
                  <a:pt x="55" y="34"/>
                  <a:pt x="54" y="32"/>
                  <a:pt x="54" y="32"/>
                </a:cubicBezTo>
                <a:cubicBezTo>
                  <a:pt x="54" y="32"/>
                  <a:pt x="54" y="32"/>
                  <a:pt x="54" y="31"/>
                </a:cubicBezTo>
                <a:cubicBezTo>
                  <a:pt x="54" y="31"/>
                  <a:pt x="54" y="29"/>
                  <a:pt x="54" y="29"/>
                </a:cubicBezTo>
                <a:cubicBezTo>
                  <a:pt x="54" y="28"/>
                  <a:pt x="54" y="28"/>
                  <a:pt x="54" y="27"/>
                </a:cubicBezTo>
                <a:cubicBezTo>
                  <a:pt x="54" y="27"/>
                  <a:pt x="54" y="25"/>
                  <a:pt x="54" y="25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4"/>
                  <a:pt x="55" y="24"/>
                  <a:pt x="56" y="24"/>
                </a:cubicBezTo>
                <a:cubicBezTo>
                  <a:pt x="56" y="23"/>
                  <a:pt x="56" y="23"/>
                  <a:pt x="57" y="22"/>
                </a:cubicBezTo>
                <a:cubicBezTo>
                  <a:pt x="57" y="22"/>
                  <a:pt x="57" y="21"/>
                  <a:pt x="57" y="20"/>
                </a:cubicBezTo>
                <a:cubicBezTo>
                  <a:pt x="57" y="20"/>
                  <a:pt x="57" y="18"/>
                  <a:pt x="57" y="18"/>
                </a:cubicBezTo>
                <a:cubicBezTo>
                  <a:pt x="57" y="17"/>
                  <a:pt x="57" y="16"/>
                  <a:pt x="57" y="16"/>
                </a:cubicBezTo>
                <a:cubicBezTo>
                  <a:pt x="57" y="15"/>
                  <a:pt x="56" y="15"/>
                  <a:pt x="56" y="15"/>
                </a:cubicBezTo>
                <a:cubicBezTo>
                  <a:pt x="56" y="15"/>
                  <a:pt x="56" y="15"/>
                  <a:pt x="55" y="15"/>
                </a:cubicBezTo>
                <a:cubicBezTo>
                  <a:pt x="55" y="15"/>
                  <a:pt x="55" y="14"/>
                  <a:pt x="55" y="14"/>
                </a:cubicBezTo>
                <a:cubicBezTo>
                  <a:pt x="55" y="13"/>
                  <a:pt x="55" y="13"/>
                  <a:pt x="55" y="10"/>
                </a:cubicBezTo>
                <a:cubicBezTo>
                  <a:pt x="54" y="7"/>
                  <a:pt x="52" y="5"/>
                  <a:pt x="51" y="3"/>
                </a:cubicBezTo>
                <a:cubicBezTo>
                  <a:pt x="49" y="2"/>
                  <a:pt x="46" y="1"/>
                  <a:pt x="45" y="0"/>
                </a:cubicBezTo>
                <a:cubicBezTo>
                  <a:pt x="43" y="0"/>
                  <a:pt x="39" y="1"/>
                  <a:pt x="38" y="2"/>
                </a:cubicBezTo>
                <a:cubicBezTo>
                  <a:pt x="36" y="3"/>
                  <a:pt x="33" y="4"/>
                  <a:pt x="32" y="5"/>
                </a:cubicBezTo>
                <a:cubicBezTo>
                  <a:pt x="30" y="6"/>
                  <a:pt x="30" y="8"/>
                  <a:pt x="29" y="10"/>
                </a:cubicBezTo>
                <a:cubicBezTo>
                  <a:pt x="29" y="13"/>
                  <a:pt x="30" y="16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8"/>
                </a:cubicBezTo>
                <a:cubicBezTo>
                  <a:pt x="29" y="18"/>
                  <a:pt x="29" y="19"/>
                  <a:pt x="29" y="19"/>
                </a:cubicBezTo>
                <a:cubicBezTo>
                  <a:pt x="29" y="20"/>
                  <a:pt x="30" y="21"/>
                  <a:pt x="30" y="21"/>
                </a:cubicBezTo>
                <a:cubicBezTo>
                  <a:pt x="30" y="22"/>
                  <a:pt x="30" y="22"/>
                  <a:pt x="30" y="23"/>
                </a:cubicBezTo>
                <a:cubicBezTo>
                  <a:pt x="30" y="24"/>
                  <a:pt x="31" y="25"/>
                  <a:pt x="31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8"/>
                </a:cubicBezTo>
                <a:cubicBezTo>
                  <a:pt x="33" y="29"/>
                  <a:pt x="34" y="31"/>
                  <a:pt x="34" y="31"/>
                </a:cubicBezTo>
                <a:cubicBezTo>
                  <a:pt x="34" y="31"/>
                  <a:pt x="34" y="32"/>
                  <a:pt x="34" y="32"/>
                </a:cubicBezTo>
                <a:cubicBezTo>
                  <a:pt x="34" y="32"/>
                  <a:pt x="34" y="32"/>
                  <a:pt x="34" y="33"/>
                </a:cubicBezTo>
                <a:cubicBezTo>
                  <a:pt x="34" y="33"/>
                  <a:pt x="34" y="33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5"/>
                  <a:pt x="34" y="35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7"/>
                  <a:pt x="32" y="38"/>
                  <a:pt x="32" y="38"/>
                </a:cubicBezTo>
                <a:cubicBezTo>
                  <a:pt x="32" y="39"/>
                  <a:pt x="32" y="39"/>
                  <a:pt x="32" y="39"/>
                </a:cubicBezTo>
                <a:cubicBezTo>
                  <a:pt x="31" y="39"/>
                  <a:pt x="31" y="39"/>
                  <a:pt x="30" y="39"/>
                </a:cubicBezTo>
                <a:cubicBezTo>
                  <a:pt x="30" y="39"/>
                  <a:pt x="29" y="40"/>
                  <a:pt x="29" y="40"/>
                </a:cubicBezTo>
                <a:cubicBezTo>
                  <a:pt x="28" y="40"/>
                  <a:pt x="28" y="40"/>
                  <a:pt x="28" y="41"/>
                </a:cubicBezTo>
                <a:cubicBezTo>
                  <a:pt x="27" y="41"/>
                  <a:pt x="26" y="42"/>
                  <a:pt x="26" y="42"/>
                </a:cubicBezTo>
                <a:cubicBezTo>
                  <a:pt x="26" y="42"/>
                  <a:pt x="25" y="42"/>
                  <a:pt x="25" y="43"/>
                </a:cubicBezTo>
                <a:cubicBezTo>
                  <a:pt x="25" y="43"/>
                  <a:pt x="24" y="43"/>
                  <a:pt x="24" y="43"/>
                </a:cubicBezTo>
                <a:cubicBezTo>
                  <a:pt x="23" y="43"/>
                  <a:pt x="23" y="44"/>
                  <a:pt x="22" y="44"/>
                </a:cubicBezTo>
                <a:cubicBezTo>
                  <a:pt x="22" y="44"/>
                  <a:pt x="21" y="45"/>
                  <a:pt x="21" y="45"/>
                </a:cubicBezTo>
                <a:cubicBezTo>
                  <a:pt x="21" y="45"/>
                  <a:pt x="20" y="45"/>
                  <a:pt x="19" y="46"/>
                </a:cubicBezTo>
                <a:cubicBezTo>
                  <a:pt x="19" y="46"/>
                  <a:pt x="18" y="47"/>
                  <a:pt x="18" y="47"/>
                </a:cubicBezTo>
                <a:cubicBezTo>
                  <a:pt x="18" y="47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9"/>
                  <a:pt x="16" y="49"/>
                </a:cubicBezTo>
                <a:cubicBezTo>
                  <a:pt x="16" y="49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4" y="51"/>
                  <a:pt x="14" y="51"/>
                </a:cubicBezTo>
                <a:cubicBezTo>
                  <a:pt x="14" y="51"/>
                  <a:pt x="14" y="51"/>
                  <a:pt x="13" y="51"/>
                </a:cubicBezTo>
                <a:cubicBezTo>
                  <a:pt x="13" y="52"/>
                  <a:pt x="13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1" y="54"/>
                </a:cubicBezTo>
                <a:cubicBezTo>
                  <a:pt x="11" y="54"/>
                  <a:pt x="11" y="55"/>
                  <a:pt x="11" y="55"/>
                </a:cubicBezTo>
                <a:cubicBezTo>
                  <a:pt x="11" y="55"/>
                  <a:pt x="11" y="55"/>
                  <a:pt x="10" y="56"/>
                </a:cubicBezTo>
                <a:cubicBezTo>
                  <a:pt x="10" y="56"/>
                  <a:pt x="9" y="58"/>
                  <a:pt x="9" y="5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8" y="60"/>
                  <a:pt x="8" y="61"/>
                </a:cubicBezTo>
                <a:cubicBezTo>
                  <a:pt x="8" y="61"/>
                  <a:pt x="7" y="63"/>
                  <a:pt x="7" y="63"/>
                </a:cubicBezTo>
                <a:cubicBezTo>
                  <a:pt x="7" y="64"/>
                  <a:pt x="7" y="64"/>
                  <a:pt x="7" y="65"/>
                </a:cubicBezTo>
                <a:cubicBezTo>
                  <a:pt x="7" y="65"/>
                  <a:pt x="7" y="66"/>
                  <a:pt x="7" y="66"/>
                </a:cubicBezTo>
                <a:cubicBezTo>
                  <a:pt x="7" y="67"/>
                  <a:pt x="7" y="70"/>
                  <a:pt x="6" y="70"/>
                </a:cubicBezTo>
                <a:cubicBezTo>
                  <a:pt x="6" y="71"/>
                  <a:pt x="6" y="74"/>
                  <a:pt x="6" y="75"/>
                </a:cubicBezTo>
                <a:cubicBezTo>
                  <a:pt x="6" y="75"/>
                  <a:pt x="6" y="78"/>
                  <a:pt x="6" y="78"/>
                </a:cubicBezTo>
                <a:cubicBezTo>
                  <a:pt x="6" y="79"/>
                  <a:pt x="6" y="80"/>
                  <a:pt x="6" y="81"/>
                </a:cubicBezTo>
                <a:cubicBezTo>
                  <a:pt x="6" y="82"/>
                  <a:pt x="6" y="84"/>
                  <a:pt x="6" y="85"/>
                </a:cubicBezTo>
                <a:cubicBezTo>
                  <a:pt x="6" y="86"/>
                  <a:pt x="7" y="90"/>
                  <a:pt x="7" y="90"/>
                </a:cubicBezTo>
                <a:cubicBezTo>
                  <a:pt x="7" y="91"/>
                  <a:pt x="7" y="93"/>
                  <a:pt x="7" y="94"/>
                </a:cubicBezTo>
                <a:cubicBezTo>
                  <a:pt x="7" y="95"/>
                  <a:pt x="7" y="95"/>
                  <a:pt x="7" y="96"/>
                </a:cubicBezTo>
                <a:cubicBezTo>
                  <a:pt x="7" y="96"/>
                  <a:pt x="7" y="96"/>
                  <a:pt x="8" y="96"/>
                </a:cubicBezTo>
                <a:cubicBezTo>
                  <a:pt x="8" y="97"/>
                  <a:pt x="8" y="97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9"/>
                  <a:pt x="9" y="99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1" y="100"/>
                </a:cubicBezTo>
                <a:cubicBezTo>
                  <a:pt x="11" y="100"/>
                  <a:pt x="11" y="101"/>
                  <a:pt x="11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101"/>
                  <a:pt x="13" y="101"/>
                  <a:pt x="14" y="101"/>
                </a:cubicBezTo>
                <a:cubicBezTo>
                  <a:pt x="14" y="101"/>
                  <a:pt x="16" y="101"/>
                  <a:pt x="16" y="101"/>
                </a:cubicBezTo>
                <a:cubicBezTo>
                  <a:pt x="17" y="101"/>
                  <a:pt x="18" y="101"/>
                  <a:pt x="19" y="101"/>
                </a:cubicBezTo>
                <a:cubicBezTo>
                  <a:pt x="19" y="101"/>
                  <a:pt x="19" y="101"/>
                  <a:pt x="19" y="102"/>
                </a:cubicBezTo>
                <a:cubicBezTo>
                  <a:pt x="19" y="102"/>
                  <a:pt x="19" y="104"/>
                  <a:pt x="19" y="105"/>
                </a:cubicBezTo>
                <a:cubicBezTo>
                  <a:pt x="19" y="105"/>
                  <a:pt x="19" y="107"/>
                  <a:pt x="19" y="108"/>
                </a:cubicBezTo>
                <a:cubicBezTo>
                  <a:pt x="19" y="109"/>
                  <a:pt x="19" y="111"/>
                  <a:pt x="19" y="111"/>
                </a:cubicBezTo>
                <a:cubicBezTo>
                  <a:pt x="19" y="111"/>
                  <a:pt x="19" y="112"/>
                  <a:pt x="19" y="112"/>
                </a:cubicBezTo>
                <a:cubicBezTo>
                  <a:pt x="19" y="112"/>
                  <a:pt x="20" y="112"/>
                  <a:pt x="20" y="112"/>
                </a:cubicBezTo>
                <a:cubicBezTo>
                  <a:pt x="20" y="113"/>
                  <a:pt x="20" y="113"/>
                  <a:pt x="20" y="113"/>
                </a:cubicBezTo>
                <a:cubicBezTo>
                  <a:pt x="20" y="113"/>
                  <a:pt x="20" y="113"/>
                  <a:pt x="20" y="113"/>
                </a:cubicBezTo>
                <a:cubicBezTo>
                  <a:pt x="20" y="113"/>
                  <a:pt x="20" y="113"/>
                  <a:pt x="20" y="114"/>
                </a:cubicBezTo>
                <a:cubicBezTo>
                  <a:pt x="20" y="114"/>
                  <a:pt x="19" y="115"/>
                  <a:pt x="19" y="115"/>
                </a:cubicBezTo>
                <a:cubicBezTo>
                  <a:pt x="19" y="116"/>
                  <a:pt x="19" y="116"/>
                  <a:pt x="19" y="117"/>
                </a:cubicBezTo>
                <a:cubicBezTo>
                  <a:pt x="19" y="117"/>
                  <a:pt x="19" y="118"/>
                  <a:pt x="19" y="119"/>
                </a:cubicBezTo>
                <a:cubicBezTo>
                  <a:pt x="19" y="119"/>
                  <a:pt x="19" y="119"/>
                  <a:pt x="19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120"/>
                  <a:pt x="19" y="120"/>
                  <a:pt x="19" y="121"/>
                </a:cubicBezTo>
                <a:cubicBezTo>
                  <a:pt x="19" y="122"/>
                  <a:pt x="19" y="123"/>
                  <a:pt x="19" y="123"/>
                </a:cubicBezTo>
                <a:cubicBezTo>
                  <a:pt x="19" y="123"/>
                  <a:pt x="19" y="124"/>
                  <a:pt x="19" y="124"/>
                </a:cubicBezTo>
                <a:cubicBezTo>
                  <a:pt x="18" y="125"/>
                  <a:pt x="18" y="125"/>
                  <a:pt x="18" y="125"/>
                </a:cubicBezTo>
                <a:cubicBezTo>
                  <a:pt x="18" y="125"/>
                  <a:pt x="18" y="127"/>
                  <a:pt x="18" y="127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8" y="129"/>
                  <a:pt x="18" y="129"/>
                  <a:pt x="18" y="130"/>
                </a:cubicBezTo>
                <a:cubicBezTo>
                  <a:pt x="17" y="130"/>
                  <a:pt x="17" y="132"/>
                  <a:pt x="17" y="132"/>
                </a:cubicBezTo>
                <a:cubicBezTo>
                  <a:pt x="17" y="132"/>
                  <a:pt x="16" y="134"/>
                  <a:pt x="16" y="134"/>
                </a:cubicBezTo>
                <a:cubicBezTo>
                  <a:pt x="16" y="135"/>
                  <a:pt x="16" y="135"/>
                  <a:pt x="16" y="136"/>
                </a:cubicBezTo>
                <a:cubicBezTo>
                  <a:pt x="16" y="137"/>
                  <a:pt x="16" y="140"/>
                  <a:pt x="16" y="140"/>
                </a:cubicBezTo>
                <a:cubicBezTo>
                  <a:pt x="16" y="141"/>
                  <a:pt x="16" y="142"/>
                  <a:pt x="16" y="143"/>
                </a:cubicBezTo>
                <a:cubicBezTo>
                  <a:pt x="15" y="144"/>
                  <a:pt x="15" y="146"/>
                  <a:pt x="15" y="147"/>
                </a:cubicBezTo>
                <a:cubicBezTo>
                  <a:pt x="15" y="148"/>
                  <a:pt x="15" y="149"/>
                  <a:pt x="15" y="150"/>
                </a:cubicBezTo>
                <a:cubicBezTo>
                  <a:pt x="15" y="151"/>
                  <a:pt x="15" y="153"/>
                  <a:pt x="15" y="154"/>
                </a:cubicBezTo>
                <a:cubicBezTo>
                  <a:pt x="15" y="155"/>
                  <a:pt x="16" y="156"/>
                  <a:pt x="16" y="157"/>
                </a:cubicBezTo>
                <a:cubicBezTo>
                  <a:pt x="16" y="158"/>
                  <a:pt x="16" y="162"/>
                  <a:pt x="16" y="163"/>
                </a:cubicBezTo>
                <a:cubicBezTo>
                  <a:pt x="16" y="164"/>
                  <a:pt x="16" y="168"/>
                  <a:pt x="16" y="169"/>
                </a:cubicBezTo>
                <a:cubicBezTo>
                  <a:pt x="16" y="170"/>
                  <a:pt x="16" y="172"/>
                  <a:pt x="16" y="174"/>
                </a:cubicBezTo>
                <a:cubicBezTo>
                  <a:pt x="17" y="175"/>
                  <a:pt x="17" y="179"/>
                  <a:pt x="17" y="180"/>
                </a:cubicBezTo>
                <a:cubicBezTo>
                  <a:pt x="17" y="181"/>
                  <a:pt x="17" y="185"/>
                  <a:pt x="18" y="187"/>
                </a:cubicBezTo>
                <a:cubicBezTo>
                  <a:pt x="18" y="188"/>
                  <a:pt x="18" y="190"/>
                  <a:pt x="18" y="191"/>
                </a:cubicBezTo>
                <a:cubicBezTo>
                  <a:pt x="18" y="192"/>
                  <a:pt x="18" y="195"/>
                  <a:pt x="19" y="196"/>
                </a:cubicBezTo>
                <a:cubicBezTo>
                  <a:pt x="19" y="196"/>
                  <a:pt x="19" y="199"/>
                  <a:pt x="19" y="201"/>
                </a:cubicBezTo>
                <a:cubicBezTo>
                  <a:pt x="19" y="203"/>
                  <a:pt x="19" y="206"/>
                  <a:pt x="19" y="207"/>
                </a:cubicBezTo>
                <a:cubicBezTo>
                  <a:pt x="19" y="208"/>
                  <a:pt x="19" y="208"/>
                  <a:pt x="19" y="210"/>
                </a:cubicBezTo>
                <a:cubicBezTo>
                  <a:pt x="19" y="211"/>
                  <a:pt x="19" y="215"/>
                  <a:pt x="19" y="216"/>
                </a:cubicBezTo>
                <a:cubicBezTo>
                  <a:pt x="19" y="217"/>
                  <a:pt x="19" y="223"/>
                  <a:pt x="19" y="224"/>
                </a:cubicBezTo>
                <a:cubicBezTo>
                  <a:pt x="19" y="225"/>
                  <a:pt x="19" y="229"/>
                  <a:pt x="19" y="230"/>
                </a:cubicBezTo>
                <a:cubicBezTo>
                  <a:pt x="19" y="231"/>
                  <a:pt x="18" y="235"/>
                  <a:pt x="18" y="236"/>
                </a:cubicBezTo>
                <a:cubicBezTo>
                  <a:pt x="18" y="236"/>
                  <a:pt x="18" y="237"/>
                  <a:pt x="18" y="238"/>
                </a:cubicBezTo>
                <a:cubicBezTo>
                  <a:pt x="18" y="239"/>
                  <a:pt x="18" y="244"/>
                  <a:pt x="18" y="245"/>
                </a:cubicBezTo>
                <a:cubicBezTo>
                  <a:pt x="18" y="247"/>
                  <a:pt x="18" y="250"/>
                  <a:pt x="18" y="252"/>
                </a:cubicBezTo>
                <a:cubicBezTo>
                  <a:pt x="18" y="253"/>
                  <a:pt x="18" y="257"/>
                  <a:pt x="18" y="258"/>
                </a:cubicBezTo>
                <a:cubicBezTo>
                  <a:pt x="18" y="259"/>
                  <a:pt x="18" y="258"/>
                  <a:pt x="18" y="259"/>
                </a:cubicBezTo>
                <a:cubicBezTo>
                  <a:pt x="17" y="259"/>
                  <a:pt x="16" y="260"/>
                  <a:pt x="15" y="261"/>
                </a:cubicBezTo>
                <a:cubicBezTo>
                  <a:pt x="15" y="262"/>
                  <a:pt x="15" y="263"/>
                  <a:pt x="15" y="264"/>
                </a:cubicBezTo>
                <a:cubicBezTo>
                  <a:pt x="15" y="264"/>
                  <a:pt x="15" y="265"/>
                  <a:pt x="15" y="265"/>
                </a:cubicBezTo>
                <a:cubicBezTo>
                  <a:pt x="14" y="265"/>
                  <a:pt x="14" y="265"/>
                  <a:pt x="15" y="266"/>
                </a:cubicBezTo>
                <a:cubicBezTo>
                  <a:pt x="15" y="267"/>
                  <a:pt x="15" y="268"/>
                  <a:pt x="15" y="268"/>
                </a:cubicBezTo>
                <a:cubicBezTo>
                  <a:pt x="15" y="269"/>
                  <a:pt x="15" y="269"/>
                  <a:pt x="15" y="270"/>
                </a:cubicBezTo>
                <a:cubicBezTo>
                  <a:pt x="15" y="270"/>
                  <a:pt x="15" y="270"/>
                  <a:pt x="15" y="270"/>
                </a:cubicBezTo>
                <a:cubicBezTo>
                  <a:pt x="15" y="270"/>
                  <a:pt x="15" y="270"/>
                  <a:pt x="15" y="271"/>
                </a:cubicBezTo>
                <a:cubicBezTo>
                  <a:pt x="14" y="271"/>
                  <a:pt x="14" y="271"/>
                  <a:pt x="14" y="271"/>
                </a:cubicBezTo>
                <a:cubicBezTo>
                  <a:pt x="14" y="272"/>
                  <a:pt x="14" y="272"/>
                  <a:pt x="14" y="272"/>
                </a:cubicBezTo>
                <a:cubicBezTo>
                  <a:pt x="14" y="272"/>
                  <a:pt x="13" y="273"/>
                  <a:pt x="13" y="273"/>
                </a:cubicBezTo>
                <a:cubicBezTo>
                  <a:pt x="13" y="273"/>
                  <a:pt x="12" y="274"/>
                  <a:pt x="12" y="274"/>
                </a:cubicBezTo>
                <a:cubicBezTo>
                  <a:pt x="12" y="274"/>
                  <a:pt x="11" y="275"/>
                  <a:pt x="11" y="275"/>
                </a:cubicBezTo>
                <a:cubicBezTo>
                  <a:pt x="10" y="275"/>
                  <a:pt x="10" y="275"/>
                  <a:pt x="9" y="275"/>
                </a:cubicBezTo>
                <a:cubicBezTo>
                  <a:pt x="9" y="275"/>
                  <a:pt x="8" y="275"/>
                  <a:pt x="8" y="276"/>
                </a:cubicBezTo>
                <a:cubicBezTo>
                  <a:pt x="7" y="276"/>
                  <a:pt x="7" y="276"/>
                  <a:pt x="6" y="276"/>
                </a:cubicBezTo>
                <a:cubicBezTo>
                  <a:pt x="5" y="276"/>
                  <a:pt x="5" y="277"/>
                  <a:pt x="4" y="277"/>
                </a:cubicBezTo>
                <a:cubicBezTo>
                  <a:pt x="3" y="278"/>
                  <a:pt x="2" y="279"/>
                  <a:pt x="2" y="279"/>
                </a:cubicBezTo>
                <a:cubicBezTo>
                  <a:pt x="1" y="280"/>
                  <a:pt x="1" y="281"/>
                  <a:pt x="1" y="281"/>
                </a:cubicBezTo>
                <a:cubicBezTo>
                  <a:pt x="2" y="281"/>
                  <a:pt x="1" y="281"/>
                  <a:pt x="1" y="281"/>
                </a:cubicBezTo>
                <a:cubicBezTo>
                  <a:pt x="1" y="281"/>
                  <a:pt x="1" y="281"/>
                  <a:pt x="1" y="281"/>
                </a:cubicBezTo>
                <a:cubicBezTo>
                  <a:pt x="1" y="281"/>
                  <a:pt x="1" y="281"/>
                  <a:pt x="1" y="281"/>
                </a:cubicBezTo>
                <a:cubicBezTo>
                  <a:pt x="1" y="281"/>
                  <a:pt x="0" y="281"/>
                  <a:pt x="0" y="282"/>
                </a:cubicBezTo>
                <a:cubicBezTo>
                  <a:pt x="0" y="282"/>
                  <a:pt x="0" y="282"/>
                  <a:pt x="0" y="283"/>
                </a:cubicBezTo>
                <a:cubicBezTo>
                  <a:pt x="1" y="283"/>
                  <a:pt x="1" y="283"/>
                  <a:pt x="2" y="283"/>
                </a:cubicBezTo>
                <a:cubicBezTo>
                  <a:pt x="3" y="283"/>
                  <a:pt x="5" y="283"/>
                  <a:pt x="7" y="284"/>
                </a:cubicBezTo>
                <a:cubicBezTo>
                  <a:pt x="10" y="284"/>
                  <a:pt x="13" y="284"/>
                  <a:pt x="15" y="284"/>
                </a:cubicBezTo>
                <a:cubicBezTo>
                  <a:pt x="16" y="284"/>
                  <a:pt x="20" y="284"/>
                  <a:pt x="21" y="283"/>
                </a:cubicBezTo>
                <a:cubicBezTo>
                  <a:pt x="22" y="283"/>
                  <a:pt x="23" y="282"/>
                  <a:pt x="23" y="282"/>
                </a:cubicBezTo>
                <a:cubicBezTo>
                  <a:pt x="24" y="281"/>
                  <a:pt x="25" y="280"/>
                  <a:pt x="25" y="280"/>
                </a:cubicBezTo>
                <a:cubicBezTo>
                  <a:pt x="25" y="279"/>
                  <a:pt x="25" y="279"/>
                  <a:pt x="25" y="279"/>
                </a:cubicBezTo>
                <a:cubicBezTo>
                  <a:pt x="26" y="279"/>
                  <a:pt x="28" y="280"/>
                  <a:pt x="28" y="280"/>
                </a:cubicBezTo>
                <a:cubicBezTo>
                  <a:pt x="28" y="280"/>
                  <a:pt x="29" y="281"/>
                  <a:pt x="30" y="280"/>
                </a:cubicBezTo>
                <a:cubicBezTo>
                  <a:pt x="31" y="280"/>
                  <a:pt x="32" y="280"/>
                  <a:pt x="33" y="280"/>
                </a:cubicBezTo>
                <a:cubicBezTo>
                  <a:pt x="34" y="279"/>
                  <a:pt x="35" y="279"/>
                  <a:pt x="36" y="279"/>
                </a:cubicBezTo>
                <a:cubicBezTo>
                  <a:pt x="36" y="278"/>
                  <a:pt x="37" y="278"/>
                  <a:pt x="38" y="277"/>
                </a:cubicBezTo>
                <a:cubicBezTo>
                  <a:pt x="38" y="277"/>
                  <a:pt x="38" y="277"/>
                  <a:pt x="38" y="276"/>
                </a:cubicBezTo>
                <a:cubicBezTo>
                  <a:pt x="38" y="276"/>
                  <a:pt x="37" y="273"/>
                  <a:pt x="37" y="273"/>
                </a:cubicBezTo>
                <a:cubicBezTo>
                  <a:pt x="37" y="272"/>
                  <a:pt x="37" y="272"/>
                  <a:pt x="37" y="272"/>
                </a:cubicBezTo>
                <a:cubicBezTo>
                  <a:pt x="36" y="272"/>
                  <a:pt x="37" y="272"/>
                  <a:pt x="37" y="271"/>
                </a:cubicBezTo>
                <a:cubicBezTo>
                  <a:pt x="37" y="271"/>
                  <a:pt x="37" y="271"/>
                  <a:pt x="37" y="270"/>
                </a:cubicBezTo>
                <a:cubicBezTo>
                  <a:pt x="37" y="270"/>
                  <a:pt x="37" y="269"/>
                  <a:pt x="37" y="268"/>
                </a:cubicBezTo>
                <a:cubicBezTo>
                  <a:pt x="37" y="268"/>
                  <a:pt x="37" y="268"/>
                  <a:pt x="36" y="268"/>
                </a:cubicBezTo>
                <a:cubicBezTo>
                  <a:pt x="36" y="268"/>
                  <a:pt x="36" y="267"/>
                  <a:pt x="36" y="266"/>
                </a:cubicBezTo>
                <a:cubicBezTo>
                  <a:pt x="36" y="266"/>
                  <a:pt x="36" y="265"/>
                  <a:pt x="36" y="265"/>
                </a:cubicBezTo>
                <a:cubicBezTo>
                  <a:pt x="36" y="264"/>
                  <a:pt x="36" y="264"/>
                  <a:pt x="37" y="263"/>
                </a:cubicBezTo>
                <a:cubicBezTo>
                  <a:pt x="37" y="262"/>
                  <a:pt x="38" y="260"/>
                  <a:pt x="38" y="259"/>
                </a:cubicBezTo>
                <a:cubicBezTo>
                  <a:pt x="38" y="258"/>
                  <a:pt x="38" y="258"/>
                  <a:pt x="38" y="257"/>
                </a:cubicBezTo>
                <a:cubicBezTo>
                  <a:pt x="39" y="257"/>
                  <a:pt x="39" y="256"/>
                  <a:pt x="39" y="254"/>
                </a:cubicBezTo>
                <a:cubicBezTo>
                  <a:pt x="40" y="253"/>
                  <a:pt x="40" y="250"/>
                  <a:pt x="40" y="249"/>
                </a:cubicBezTo>
                <a:cubicBezTo>
                  <a:pt x="40" y="247"/>
                  <a:pt x="40" y="245"/>
                  <a:pt x="40" y="243"/>
                </a:cubicBezTo>
                <a:cubicBezTo>
                  <a:pt x="40" y="242"/>
                  <a:pt x="40" y="239"/>
                  <a:pt x="40" y="238"/>
                </a:cubicBezTo>
                <a:cubicBezTo>
                  <a:pt x="40" y="237"/>
                  <a:pt x="40" y="233"/>
                  <a:pt x="40" y="232"/>
                </a:cubicBezTo>
                <a:cubicBezTo>
                  <a:pt x="40" y="230"/>
                  <a:pt x="40" y="227"/>
                  <a:pt x="40" y="226"/>
                </a:cubicBezTo>
                <a:cubicBezTo>
                  <a:pt x="40" y="224"/>
                  <a:pt x="41" y="221"/>
                  <a:pt x="41" y="219"/>
                </a:cubicBezTo>
                <a:cubicBezTo>
                  <a:pt x="41" y="217"/>
                  <a:pt x="41" y="212"/>
                  <a:pt x="42" y="210"/>
                </a:cubicBezTo>
                <a:cubicBezTo>
                  <a:pt x="42" y="209"/>
                  <a:pt x="42" y="202"/>
                  <a:pt x="42" y="200"/>
                </a:cubicBezTo>
                <a:cubicBezTo>
                  <a:pt x="43" y="198"/>
                  <a:pt x="43" y="196"/>
                  <a:pt x="43" y="195"/>
                </a:cubicBezTo>
                <a:cubicBezTo>
                  <a:pt x="43" y="194"/>
                  <a:pt x="43" y="192"/>
                  <a:pt x="44" y="191"/>
                </a:cubicBezTo>
                <a:cubicBezTo>
                  <a:pt x="44" y="190"/>
                  <a:pt x="44" y="187"/>
                  <a:pt x="44" y="186"/>
                </a:cubicBezTo>
                <a:cubicBezTo>
                  <a:pt x="44" y="186"/>
                  <a:pt x="44" y="185"/>
                  <a:pt x="45" y="183"/>
                </a:cubicBezTo>
                <a:cubicBezTo>
                  <a:pt x="45" y="182"/>
                  <a:pt x="45" y="178"/>
                  <a:pt x="45" y="177"/>
                </a:cubicBezTo>
                <a:cubicBezTo>
                  <a:pt x="45" y="176"/>
                  <a:pt x="45" y="175"/>
                  <a:pt x="45" y="174"/>
                </a:cubicBezTo>
                <a:cubicBezTo>
                  <a:pt x="45" y="174"/>
                  <a:pt x="45" y="174"/>
                  <a:pt x="46" y="172"/>
                </a:cubicBezTo>
                <a:cubicBezTo>
                  <a:pt x="46" y="171"/>
                  <a:pt x="46" y="169"/>
                  <a:pt x="46" y="169"/>
                </a:cubicBezTo>
                <a:cubicBezTo>
                  <a:pt x="47" y="168"/>
                  <a:pt x="47" y="168"/>
                  <a:pt x="47" y="169"/>
                </a:cubicBezTo>
                <a:cubicBezTo>
                  <a:pt x="47" y="169"/>
                  <a:pt x="47" y="169"/>
                  <a:pt x="48" y="170"/>
                </a:cubicBezTo>
                <a:cubicBezTo>
                  <a:pt x="48" y="170"/>
                  <a:pt x="48" y="171"/>
                  <a:pt x="48" y="172"/>
                </a:cubicBezTo>
                <a:cubicBezTo>
                  <a:pt x="48" y="173"/>
                  <a:pt x="49" y="173"/>
                  <a:pt x="49" y="175"/>
                </a:cubicBezTo>
                <a:cubicBezTo>
                  <a:pt x="50" y="176"/>
                  <a:pt x="50" y="178"/>
                  <a:pt x="50" y="178"/>
                </a:cubicBezTo>
                <a:cubicBezTo>
                  <a:pt x="50" y="179"/>
                  <a:pt x="51" y="180"/>
                  <a:pt x="51" y="180"/>
                </a:cubicBezTo>
                <a:cubicBezTo>
                  <a:pt x="51" y="181"/>
                  <a:pt x="51" y="184"/>
                  <a:pt x="52" y="185"/>
                </a:cubicBezTo>
                <a:cubicBezTo>
                  <a:pt x="52" y="186"/>
                  <a:pt x="52" y="189"/>
                  <a:pt x="53" y="191"/>
                </a:cubicBezTo>
                <a:cubicBezTo>
                  <a:pt x="53" y="192"/>
                  <a:pt x="54" y="198"/>
                  <a:pt x="54" y="199"/>
                </a:cubicBezTo>
                <a:cubicBezTo>
                  <a:pt x="54" y="200"/>
                  <a:pt x="54" y="202"/>
                  <a:pt x="54" y="204"/>
                </a:cubicBezTo>
                <a:cubicBezTo>
                  <a:pt x="55" y="205"/>
                  <a:pt x="55" y="209"/>
                  <a:pt x="55" y="210"/>
                </a:cubicBezTo>
                <a:cubicBezTo>
                  <a:pt x="55" y="210"/>
                  <a:pt x="55" y="216"/>
                  <a:pt x="55" y="218"/>
                </a:cubicBezTo>
                <a:cubicBezTo>
                  <a:pt x="56" y="220"/>
                  <a:pt x="56" y="221"/>
                  <a:pt x="56" y="222"/>
                </a:cubicBezTo>
                <a:cubicBezTo>
                  <a:pt x="56" y="223"/>
                  <a:pt x="56" y="225"/>
                  <a:pt x="56" y="226"/>
                </a:cubicBezTo>
                <a:cubicBezTo>
                  <a:pt x="56" y="227"/>
                  <a:pt x="57" y="231"/>
                  <a:pt x="57" y="231"/>
                </a:cubicBezTo>
                <a:cubicBezTo>
                  <a:pt x="57" y="232"/>
                  <a:pt x="57" y="238"/>
                  <a:pt x="58" y="239"/>
                </a:cubicBezTo>
                <a:cubicBezTo>
                  <a:pt x="58" y="240"/>
                  <a:pt x="58" y="246"/>
                  <a:pt x="58" y="246"/>
                </a:cubicBezTo>
                <a:cubicBezTo>
                  <a:pt x="59" y="247"/>
                  <a:pt x="59" y="249"/>
                  <a:pt x="59" y="250"/>
                </a:cubicBezTo>
                <a:cubicBezTo>
                  <a:pt x="59" y="251"/>
                  <a:pt x="59" y="251"/>
                  <a:pt x="59" y="252"/>
                </a:cubicBezTo>
                <a:cubicBezTo>
                  <a:pt x="59" y="254"/>
                  <a:pt x="59" y="255"/>
                  <a:pt x="59" y="256"/>
                </a:cubicBezTo>
                <a:cubicBezTo>
                  <a:pt x="59" y="257"/>
                  <a:pt x="60" y="259"/>
                  <a:pt x="60" y="260"/>
                </a:cubicBezTo>
                <a:cubicBezTo>
                  <a:pt x="61" y="260"/>
                  <a:pt x="61" y="262"/>
                  <a:pt x="62" y="262"/>
                </a:cubicBezTo>
                <a:cubicBezTo>
                  <a:pt x="62" y="263"/>
                  <a:pt x="62" y="264"/>
                  <a:pt x="62" y="265"/>
                </a:cubicBezTo>
                <a:cubicBezTo>
                  <a:pt x="63" y="265"/>
                  <a:pt x="63" y="267"/>
                  <a:pt x="64" y="267"/>
                </a:cubicBezTo>
                <a:cubicBezTo>
                  <a:pt x="64" y="267"/>
                  <a:pt x="64" y="268"/>
                  <a:pt x="64" y="268"/>
                </a:cubicBezTo>
                <a:cubicBezTo>
                  <a:pt x="64" y="268"/>
                  <a:pt x="64" y="268"/>
                  <a:pt x="64" y="268"/>
                </a:cubicBezTo>
                <a:cubicBezTo>
                  <a:pt x="64" y="269"/>
                  <a:pt x="65" y="270"/>
                  <a:pt x="65" y="271"/>
                </a:cubicBezTo>
                <a:cubicBezTo>
                  <a:pt x="65" y="272"/>
                  <a:pt x="66" y="272"/>
                  <a:pt x="66" y="272"/>
                </a:cubicBezTo>
                <a:cubicBezTo>
                  <a:pt x="66" y="272"/>
                  <a:pt x="66" y="272"/>
                  <a:pt x="66" y="273"/>
                </a:cubicBezTo>
                <a:cubicBezTo>
                  <a:pt x="66" y="273"/>
                  <a:pt x="66" y="274"/>
                  <a:pt x="66" y="275"/>
                </a:cubicBezTo>
                <a:cubicBezTo>
                  <a:pt x="66" y="275"/>
                  <a:pt x="66" y="277"/>
                  <a:pt x="66" y="277"/>
                </a:cubicBezTo>
                <a:cubicBezTo>
                  <a:pt x="66" y="278"/>
                  <a:pt x="66" y="278"/>
                  <a:pt x="67" y="278"/>
                </a:cubicBezTo>
                <a:cubicBezTo>
                  <a:pt x="67" y="279"/>
                  <a:pt x="67" y="279"/>
                  <a:pt x="67" y="279"/>
                </a:cubicBezTo>
                <a:cubicBezTo>
                  <a:pt x="68" y="279"/>
                  <a:pt x="69" y="280"/>
                  <a:pt x="69" y="280"/>
                </a:cubicBezTo>
                <a:cubicBezTo>
                  <a:pt x="70" y="280"/>
                  <a:pt x="70" y="280"/>
                  <a:pt x="70" y="280"/>
                </a:cubicBezTo>
                <a:cubicBezTo>
                  <a:pt x="71" y="280"/>
                  <a:pt x="71" y="280"/>
                  <a:pt x="71" y="281"/>
                </a:cubicBezTo>
                <a:cubicBezTo>
                  <a:pt x="70" y="281"/>
                  <a:pt x="70" y="281"/>
                  <a:pt x="70" y="282"/>
                </a:cubicBezTo>
                <a:cubicBezTo>
                  <a:pt x="70" y="283"/>
                  <a:pt x="71" y="283"/>
                  <a:pt x="71" y="284"/>
                </a:cubicBezTo>
                <a:cubicBezTo>
                  <a:pt x="72" y="284"/>
                  <a:pt x="72" y="284"/>
                  <a:pt x="72" y="284"/>
                </a:cubicBezTo>
                <a:cubicBezTo>
                  <a:pt x="73" y="284"/>
                  <a:pt x="75" y="284"/>
                  <a:pt x="76" y="284"/>
                </a:cubicBezTo>
                <a:cubicBezTo>
                  <a:pt x="77" y="284"/>
                  <a:pt x="82" y="284"/>
                  <a:pt x="84" y="284"/>
                </a:cubicBezTo>
                <a:cubicBezTo>
                  <a:pt x="87" y="284"/>
                  <a:pt x="88" y="283"/>
                  <a:pt x="89" y="283"/>
                </a:cubicBezTo>
                <a:cubicBezTo>
                  <a:pt x="89" y="283"/>
                  <a:pt x="89" y="283"/>
                  <a:pt x="89" y="283"/>
                </a:cubicBezTo>
                <a:cubicBezTo>
                  <a:pt x="89" y="283"/>
                  <a:pt x="89" y="282"/>
                  <a:pt x="89" y="2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23"/>
          <p:cNvSpPr>
            <a:spLocks noChangeAspect="1" noEditPoints="1"/>
          </p:cNvSpPr>
          <p:nvPr/>
        </p:nvSpPr>
        <p:spPr bwMode="auto">
          <a:xfrm>
            <a:off x="6440702" y="3235199"/>
            <a:ext cx="303114" cy="1134738"/>
          </a:xfrm>
          <a:custGeom>
            <a:avLst/>
            <a:gdLst>
              <a:gd name="T0" fmla="*/ 163 w 165"/>
              <a:gd name="T1" fmla="*/ 158 h 618"/>
              <a:gd name="T2" fmla="*/ 160 w 165"/>
              <a:gd name="T3" fmla="*/ 117 h 618"/>
              <a:gd name="T4" fmla="*/ 147 w 165"/>
              <a:gd name="T5" fmla="*/ 102 h 618"/>
              <a:gd name="T6" fmla="*/ 103 w 165"/>
              <a:gd name="T7" fmla="*/ 7 h 618"/>
              <a:gd name="T8" fmla="*/ 51 w 165"/>
              <a:gd name="T9" fmla="*/ 43 h 618"/>
              <a:gd name="T10" fmla="*/ 56 w 165"/>
              <a:gd name="T11" fmla="*/ 96 h 618"/>
              <a:gd name="T12" fmla="*/ 37 w 165"/>
              <a:gd name="T13" fmla="*/ 110 h 618"/>
              <a:gd name="T14" fmla="*/ 26 w 165"/>
              <a:gd name="T15" fmla="*/ 143 h 618"/>
              <a:gd name="T16" fmla="*/ 13 w 165"/>
              <a:gd name="T17" fmla="*/ 212 h 618"/>
              <a:gd name="T18" fmla="*/ 10 w 165"/>
              <a:gd name="T19" fmla="*/ 260 h 618"/>
              <a:gd name="T20" fmla="*/ 3 w 165"/>
              <a:gd name="T21" fmla="*/ 319 h 618"/>
              <a:gd name="T22" fmla="*/ 4 w 165"/>
              <a:gd name="T23" fmla="*/ 344 h 618"/>
              <a:gd name="T24" fmla="*/ 18 w 165"/>
              <a:gd name="T25" fmla="*/ 355 h 618"/>
              <a:gd name="T26" fmla="*/ 23 w 165"/>
              <a:gd name="T27" fmla="*/ 350 h 618"/>
              <a:gd name="T28" fmla="*/ 12 w 165"/>
              <a:gd name="T29" fmla="*/ 341 h 618"/>
              <a:gd name="T30" fmla="*/ 11 w 165"/>
              <a:gd name="T31" fmla="*/ 327 h 618"/>
              <a:gd name="T32" fmla="*/ 15 w 165"/>
              <a:gd name="T33" fmla="*/ 336 h 618"/>
              <a:gd name="T34" fmla="*/ 21 w 165"/>
              <a:gd name="T35" fmla="*/ 326 h 618"/>
              <a:gd name="T36" fmla="*/ 18 w 165"/>
              <a:gd name="T37" fmla="*/ 297 h 618"/>
              <a:gd name="T38" fmla="*/ 24 w 165"/>
              <a:gd name="T39" fmla="*/ 315 h 618"/>
              <a:gd name="T40" fmla="*/ 25 w 165"/>
              <a:gd name="T41" fmla="*/ 368 h 618"/>
              <a:gd name="T42" fmla="*/ 17 w 165"/>
              <a:gd name="T43" fmla="*/ 412 h 618"/>
              <a:gd name="T44" fmla="*/ 33 w 165"/>
              <a:gd name="T45" fmla="*/ 418 h 618"/>
              <a:gd name="T46" fmla="*/ 44 w 165"/>
              <a:gd name="T47" fmla="*/ 450 h 618"/>
              <a:gd name="T48" fmla="*/ 49 w 165"/>
              <a:gd name="T49" fmla="*/ 532 h 618"/>
              <a:gd name="T50" fmla="*/ 45 w 165"/>
              <a:gd name="T51" fmla="*/ 572 h 618"/>
              <a:gd name="T52" fmla="*/ 48 w 165"/>
              <a:gd name="T53" fmla="*/ 594 h 618"/>
              <a:gd name="T54" fmla="*/ 48 w 165"/>
              <a:gd name="T55" fmla="*/ 602 h 618"/>
              <a:gd name="T56" fmla="*/ 59 w 165"/>
              <a:gd name="T57" fmla="*/ 617 h 618"/>
              <a:gd name="T58" fmla="*/ 79 w 165"/>
              <a:gd name="T59" fmla="*/ 599 h 618"/>
              <a:gd name="T60" fmla="*/ 102 w 165"/>
              <a:gd name="T61" fmla="*/ 573 h 618"/>
              <a:gd name="T62" fmla="*/ 109 w 165"/>
              <a:gd name="T63" fmla="*/ 596 h 618"/>
              <a:gd name="T64" fmla="*/ 115 w 165"/>
              <a:gd name="T65" fmla="*/ 567 h 618"/>
              <a:gd name="T66" fmla="*/ 108 w 165"/>
              <a:gd name="T67" fmla="*/ 543 h 618"/>
              <a:gd name="T68" fmla="*/ 102 w 165"/>
              <a:gd name="T69" fmla="*/ 478 h 618"/>
              <a:gd name="T70" fmla="*/ 108 w 165"/>
              <a:gd name="T71" fmla="*/ 428 h 618"/>
              <a:gd name="T72" fmla="*/ 118 w 165"/>
              <a:gd name="T73" fmla="*/ 420 h 618"/>
              <a:gd name="T74" fmla="*/ 110 w 165"/>
              <a:gd name="T75" fmla="*/ 359 h 618"/>
              <a:gd name="T76" fmla="*/ 118 w 165"/>
              <a:gd name="T77" fmla="*/ 351 h 618"/>
              <a:gd name="T78" fmla="*/ 128 w 165"/>
              <a:gd name="T79" fmla="*/ 343 h 618"/>
              <a:gd name="T80" fmla="*/ 134 w 165"/>
              <a:gd name="T81" fmla="*/ 309 h 618"/>
              <a:gd name="T82" fmla="*/ 140 w 165"/>
              <a:gd name="T83" fmla="*/ 296 h 618"/>
              <a:gd name="T84" fmla="*/ 148 w 165"/>
              <a:gd name="T85" fmla="*/ 267 h 618"/>
              <a:gd name="T86" fmla="*/ 157 w 165"/>
              <a:gd name="T87" fmla="*/ 250 h 618"/>
              <a:gd name="T88" fmla="*/ 159 w 165"/>
              <a:gd name="T89" fmla="*/ 235 h 618"/>
              <a:gd name="T90" fmla="*/ 75 w 165"/>
              <a:gd name="T91" fmla="*/ 566 h 618"/>
              <a:gd name="T92" fmla="*/ 68 w 165"/>
              <a:gd name="T93" fmla="*/ 561 h 618"/>
              <a:gd name="T94" fmla="*/ 74 w 165"/>
              <a:gd name="T95" fmla="*/ 499 h 618"/>
              <a:gd name="T96" fmla="*/ 128 w 165"/>
              <a:gd name="T97" fmla="*/ 233 h 618"/>
              <a:gd name="T98" fmla="*/ 123 w 165"/>
              <a:gd name="T99" fmla="*/ 240 h 618"/>
              <a:gd name="T100" fmla="*/ 117 w 165"/>
              <a:gd name="T101" fmla="*/ 220 h 618"/>
              <a:gd name="T102" fmla="*/ 128 w 165"/>
              <a:gd name="T103" fmla="*/ 208 h 618"/>
              <a:gd name="T104" fmla="*/ 129 w 165"/>
              <a:gd name="T105" fmla="*/ 200 h 618"/>
              <a:gd name="T106" fmla="*/ 130 w 165"/>
              <a:gd name="T107" fmla="*/ 22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5" h="618">
                <a:moveTo>
                  <a:pt x="163" y="212"/>
                </a:moveTo>
                <a:cubicBezTo>
                  <a:pt x="163" y="211"/>
                  <a:pt x="161" y="207"/>
                  <a:pt x="161" y="206"/>
                </a:cubicBezTo>
                <a:cubicBezTo>
                  <a:pt x="160" y="206"/>
                  <a:pt x="160" y="205"/>
                  <a:pt x="160" y="204"/>
                </a:cubicBezTo>
                <a:cubicBezTo>
                  <a:pt x="161" y="204"/>
                  <a:pt x="162" y="191"/>
                  <a:pt x="162" y="188"/>
                </a:cubicBezTo>
                <a:cubicBezTo>
                  <a:pt x="162" y="184"/>
                  <a:pt x="163" y="173"/>
                  <a:pt x="163" y="168"/>
                </a:cubicBezTo>
                <a:cubicBezTo>
                  <a:pt x="163" y="163"/>
                  <a:pt x="163" y="159"/>
                  <a:pt x="163" y="158"/>
                </a:cubicBezTo>
                <a:cubicBezTo>
                  <a:pt x="163" y="157"/>
                  <a:pt x="163" y="156"/>
                  <a:pt x="163" y="154"/>
                </a:cubicBezTo>
                <a:cubicBezTo>
                  <a:pt x="163" y="151"/>
                  <a:pt x="162" y="143"/>
                  <a:pt x="162" y="140"/>
                </a:cubicBezTo>
                <a:cubicBezTo>
                  <a:pt x="161" y="137"/>
                  <a:pt x="160" y="132"/>
                  <a:pt x="160" y="131"/>
                </a:cubicBezTo>
                <a:cubicBezTo>
                  <a:pt x="160" y="130"/>
                  <a:pt x="160" y="130"/>
                  <a:pt x="160" y="129"/>
                </a:cubicBezTo>
                <a:cubicBezTo>
                  <a:pt x="160" y="127"/>
                  <a:pt x="160" y="126"/>
                  <a:pt x="160" y="125"/>
                </a:cubicBezTo>
                <a:cubicBezTo>
                  <a:pt x="160" y="123"/>
                  <a:pt x="161" y="118"/>
                  <a:pt x="160" y="117"/>
                </a:cubicBezTo>
                <a:cubicBezTo>
                  <a:pt x="160" y="116"/>
                  <a:pt x="160" y="115"/>
                  <a:pt x="159" y="114"/>
                </a:cubicBezTo>
                <a:cubicBezTo>
                  <a:pt x="159" y="112"/>
                  <a:pt x="158" y="110"/>
                  <a:pt x="157" y="109"/>
                </a:cubicBezTo>
                <a:cubicBezTo>
                  <a:pt x="157" y="107"/>
                  <a:pt x="155" y="106"/>
                  <a:pt x="155" y="106"/>
                </a:cubicBezTo>
                <a:cubicBezTo>
                  <a:pt x="154" y="105"/>
                  <a:pt x="152" y="105"/>
                  <a:pt x="151" y="105"/>
                </a:cubicBezTo>
                <a:cubicBezTo>
                  <a:pt x="151" y="104"/>
                  <a:pt x="150" y="104"/>
                  <a:pt x="150" y="104"/>
                </a:cubicBezTo>
                <a:cubicBezTo>
                  <a:pt x="150" y="103"/>
                  <a:pt x="148" y="103"/>
                  <a:pt x="147" y="102"/>
                </a:cubicBezTo>
                <a:cubicBezTo>
                  <a:pt x="146" y="102"/>
                  <a:pt x="144" y="100"/>
                  <a:pt x="143" y="100"/>
                </a:cubicBezTo>
                <a:cubicBezTo>
                  <a:pt x="142" y="99"/>
                  <a:pt x="139" y="97"/>
                  <a:pt x="138" y="97"/>
                </a:cubicBezTo>
                <a:cubicBezTo>
                  <a:pt x="137" y="96"/>
                  <a:pt x="137" y="96"/>
                  <a:pt x="135" y="92"/>
                </a:cubicBezTo>
                <a:cubicBezTo>
                  <a:pt x="134" y="89"/>
                  <a:pt x="129" y="76"/>
                  <a:pt x="128" y="72"/>
                </a:cubicBezTo>
                <a:cubicBezTo>
                  <a:pt x="127" y="69"/>
                  <a:pt x="118" y="35"/>
                  <a:pt x="115" y="27"/>
                </a:cubicBezTo>
                <a:cubicBezTo>
                  <a:pt x="113" y="18"/>
                  <a:pt x="107" y="11"/>
                  <a:pt x="103" y="7"/>
                </a:cubicBezTo>
                <a:cubicBezTo>
                  <a:pt x="99" y="3"/>
                  <a:pt x="91" y="0"/>
                  <a:pt x="86" y="0"/>
                </a:cubicBezTo>
                <a:cubicBezTo>
                  <a:pt x="81" y="0"/>
                  <a:pt x="76" y="2"/>
                  <a:pt x="74" y="3"/>
                </a:cubicBezTo>
                <a:cubicBezTo>
                  <a:pt x="72" y="4"/>
                  <a:pt x="69" y="6"/>
                  <a:pt x="68" y="6"/>
                </a:cubicBezTo>
                <a:cubicBezTo>
                  <a:pt x="66" y="6"/>
                  <a:pt x="63" y="9"/>
                  <a:pt x="58" y="12"/>
                </a:cubicBezTo>
                <a:cubicBezTo>
                  <a:pt x="54" y="15"/>
                  <a:pt x="52" y="18"/>
                  <a:pt x="51" y="22"/>
                </a:cubicBezTo>
                <a:cubicBezTo>
                  <a:pt x="50" y="26"/>
                  <a:pt x="51" y="37"/>
                  <a:pt x="51" y="43"/>
                </a:cubicBezTo>
                <a:cubicBezTo>
                  <a:pt x="52" y="50"/>
                  <a:pt x="54" y="57"/>
                  <a:pt x="54" y="60"/>
                </a:cubicBezTo>
                <a:cubicBezTo>
                  <a:pt x="54" y="62"/>
                  <a:pt x="55" y="67"/>
                  <a:pt x="56" y="70"/>
                </a:cubicBezTo>
                <a:cubicBezTo>
                  <a:pt x="56" y="73"/>
                  <a:pt x="58" y="80"/>
                  <a:pt x="58" y="83"/>
                </a:cubicBezTo>
                <a:cubicBezTo>
                  <a:pt x="59" y="86"/>
                  <a:pt x="60" y="87"/>
                  <a:pt x="60" y="89"/>
                </a:cubicBezTo>
                <a:cubicBezTo>
                  <a:pt x="60" y="92"/>
                  <a:pt x="59" y="93"/>
                  <a:pt x="58" y="94"/>
                </a:cubicBezTo>
                <a:cubicBezTo>
                  <a:pt x="57" y="95"/>
                  <a:pt x="57" y="94"/>
                  <a:pt x="56" y="96"/>
                </a:cubicBezTo>
                <a:cubicBezTo>
                  <a:pt x="55" y="97"/>
                  <a:pt x="54" y="99"/>
                  <a:pt x="53" y="100"/>
                </a:cubicBezTo>
                <a:cubicBezTo>
                  <a:pt x="52" y="101"/>
                  <a:pt x="52" y="101"/>
                  <a:pt x="51" y="101"/>
                </a:cubicBezTo>
                <a:cubicBezTo>
                  <a:pt x="50" y="102"/>
                  <a:pt x="49" y="102"/>
                  <a:pt x="48" y="103"/>
                </a:cubicBezTo>
                <a:cubicBezTo>
                  <a:pt x="46" y="103"/>
                  <a:pt x="45" y="104"/>
                  <a:pt x="43" y="105"/>
                </a:cubicBezTo>
                <a:cubicBezTo>
                  <a:pt x="41" y="106"/>
                  <a:pt x="40" y="107"/>
                  <a:pt x="39" y="108"/>
                </a:cubicBezTo>
                <a:cubicBezTo>
                  <a:pt x="38" y="109"/>
                  <a:pt x="38" y="109"/>
                  <a:pt x="37" y="110"/>
                </a:cubicBezTo>
                <a:cubicBezTo>
                  <a:pt x="36" y="111"/>
                  <a:pt x="36" y="110"/>
                  <a:pt x="35" y="111"/>
                </a:cubicBezTo>
                <a:cubicBezTo>
                  <a:pt x="34" y="112"/>
                  <a:pt x="33" y="115"/>
                  <a:pt x="32" y="116"/>
                </a:cubicBezTo>
                <a:cubicBezTo>
                  <a:pt x="32" y="118"/>
                  <a:pt x="31" y="120"/>
                  <a:pt x="31" y="121"/>
                </a:cubicBezTo>
                <a:cubicBezTo>
                  <a:pt x="30" y="123"/>
                  <a:pt x="29" y="127"/>
                  <a:pt x="29" y="129"/>
                </a:cubicBezTo>
                <a:cubicBezTo>
                  <a:pt x="29" y="130"/>
                  <a:pt x="28" y="134"/>
                  <a:pt x="28" y="136"/>
                </a:cubicBezTo>
                <a:cubicBezTo>
                  <a:pt x="27" y="139"/>
                  <a:pt x="27" y="141"/>
                  <a:pt x="26" y="143"/>
                </a:cubicBezTo>
                <a:cubicBezTo>
                  <a:pt x="26" y="146"/>
                  <a:pt x="24" y="153"/>
                  <a:pt x="24" y="157"/>
                </a:cubicBezTo>
                <a:cubicBezTo>
                  <a:pt x="23" y="160"/>
                  <a:pt x="21" y="168"/>
                  <a:pt x="21" y="171"/>
                </a:cubicBezTo>
                <a:cubicBezTo>
                  <a:pt x="20" y="174"/>
                  <a:pt x="18" y="183"/>
                  <a:pt x="18" y="186"/>
                </a:cubicBezTo>
                <a:cubicBezTo>
                  <a:pt x="17" y="188"/>
                  <a:pt x="16" y="195"/>
                  <a:pt x="16" y="196"/>
                </a:cubicBezTo>
                <a:cubicBezTo>
                  <a:pt x="16" y="197"/>
                  <a:pt x="15" y="201"/>
                  <a:pt x="15" y="203"/>
                </a:cubicBezTo>
                <a:cubicBezTo>
                  <a:pt x="14" y="206"/>
                  <a:pt x="13" y="209"/>
                  <a:pt x="13" y="212"/>
                </a:cubicBezTo>
                <a:cubicBezTo>
                  <a:pt x="12" y="214"/>
                  <a:pt x="11" y="218"/>
                  <a:pt x="11" y="220"/>
                </a:cubicBezTo>
                <a:cubicBezTo>
                  <a:pt x="11" y="222"/>
                  <a:pt x="12" y="224"/>
                  <a:pt x="12" y="225"/>
                </a:cubicBezTo>
                <a:cubicBezTo>
                  <a:pt x="12" y="226"/>
                  <a:pt x="12" y="231"/>
                  <a:pt x="13" y="232"/>
                </a:cubicBezTo>
                <a:cubicBezTo>
                  <a:pt x="13" y="232"/>
                  <a:pt x="12" y="233"/>
                  <a:pt x="12" y="235"/>
                </a:cubicBezTo>
                <a:cubicBezTo>
                  <a:pt x="12" y="236"/>
                  <a:pt x="11" y="242"/>
                  <a:pt x="11" y="244"/>
                </a:cubicBezTo>
                <a:cubicBezTo>
                  <a:pt x="11" y="245"/>
                  <a:pt x="10" y="256"/>
                  <a:pt x="10" y="260"/>
                </a:cubicBezTo>
                <a:cubicBezTo>
                  <a:pt x="10" y="264"/>
                  <a:pt x="10" y="269"/>
                  <a:pt x="10" y="276"/>
                </a:cubicBezTo>
                <a:cubicBezTo>
                  <a:pt x="9" y="282"/>
                  <a:pt x="8" y="290"/>
                  <a:pt x="8" y="290"/>
                </a:cubicBezTo>
                <a:cubicBezTo>
                  <a:pt x="8" y="291"/>
                  <a:pt x="8" y="292"/>
                  <a:pt x="8" y="293"/>
                </a:cubicBezTo>
                <a:cubicBezTo>
                  <a:pt x="8" y="294"/>
                  <a:pt x="7" y="300"/>
                  <a:pt x="6" y="302"/>
                </a:cubicBezTo>
                <a:cubicBezTo>
                  <a:pt x="6" y="305"/>
                  <a:pt x="5" y="308"/>
                  <a:pt x="4" y="312"/>
                </a:cubicBezTo>
                <a:cubicBezTo>
                  <a:pt x="4" y="316"/>
                  <a:pt x="4" y="317"/>
                  <a:pt x="3" y="319"/>
                </a:cubicBezTo>
                <a:cubicBezTo>
                  <a:pt x="3" y="320"/>
                  <a:pt x="3" y="321"/>
                  <a:pt x="3" y="323"/>
                </a:cubicBezTo>
                <a:cubicBezTo>
                  <a:pt x="3" y="324"/>
                  <a:pt x="3" y="325"/>
                  <a:pt x="2" y="327"/>
                </a:cubicBezTo>
                <a:cubicBezTo>
                  <a:pt x="2" y="329"/>
                  <a:pt x="1" y="331"/>
                  <a:pt x="1" y="332"/>
                </a:cubicBezTo>
                <a:cubicBezTo>
                  <a:pt x="0" y="333"/>
                  <a:pt x="1" y="333"/>
                  <a:pt x="1" y="334"/>
                </a:cubicBezTo>
                <a:cubicBezTo>
                  <a:pt x="1" y="334"/>
                  <a:pt x="2" y="337"/>
                  <a:pt x="3" y="340"/>
                </a:cubicBezTo>
                <a:cubicBezTo>
                  <a:pt x="4" y="342"/>
                  <a:pt x="4" y="342"/>
                  <a:pt x="4" y="344"/>
                </a:cubicBezTo>
                <a:cubicBezTo>
                  <a:pt x="5" y="345"/>
                  <a:pt x="6" y="345"/>
                  <a:pt x="6" y="345"/>
                </a:cubicBezTo>
                <a:cubicBezTo>
                  <a:pt x="6" y="345"/>
                  <a:pt x="6" y="346"/>
                  <a:pt x="8" y="346"/>
                </a:cubicBezTo>
                <a:cubicBezTo>
                  <a:pt x="9" y="347"/>
                  <a:pt x="10" y="348"/>
                  <a:pt x="11" y="349"/>
                </a:cubicBezTo>
                <a:cubicBezTo>
                  <a:pt x="12" y="350"/>
                  <a:pt x="14" y="351"/>
                  <a:pt x="14" y="352"/>
                </a:cubicBezTo>
                <a:cubicBezTo>
                  <a:pt x="14" y="352"/>
                  <a:pt x="15" y="352"/>
                  <a:pt x="16" y="353"/>
                </a:cubicBezTo>
                <a:cubicBezTo>
                  <a:pt x="17" y="354"/>
                  <a:pt x="18" y="354"/>
                  <a:pt x="18" y="355"/>
                </a:cubicBezTo>
                <a:cubicBezTo>
                  <a:pt x="19" y="355"/>
                  <a:pt x="20" y="356"/>
                  <a:pt x="21" y="357"/>
                </a:cubicBezTo>
                <a:cubicBezTo>
                  <a:pt x="21" y="357"/>
                  <a:pt x="21" y="357"/>
                  <a:pt x="22" y="357"/>
                </a:cubicBezTo>
                <a:cubicBezTo>
                  <a:pt x="22" y="356"/>
                  <a:pt x="22" y="356"/>
                  <a:pt x="22" y="355"/>
                </a:cubicBezTo>
                <a:cubicBezTo>
                  <a:pt x="22" y="354"/>
                  <a:pt x="22" y="353"/>
                  <a:pt x="22" y="353"/>
                </a:cubicBezTo>
                <a:cubicBezTo>
                  <a:pt x="22" y="352"/>
                  <a:pt x="22" y="353"/>
                  <a:pt x="23" y="352"/>
                </a:cubicBezTo>
                <a:cubicBezTo>
                  <a:pt x="24" y="351"/>
                  <a:pt x="23" y="351"/>
                  <a:pt x="23" y="350"/>
                </a:cubicBezTo>
                <a:cubicBezTo>
                  <a:pt x="23" y="349"/>
                  <a:pt x="21" y="348"/>
                  <a:pt x="21" y="347"/>
                </a:cubicBezTo>
                <a:cubicBezTo>
                  <a:pt x="20" y="347"/>
                  <a:pt x="19" y="347"/>
                  <a:pt x="19" y="347"/>
                </a:cubicBezTo>
                <a:cubicBezTo>
                  <a:pt x="18" y="346"/>
                  <a:pt x="18" y="346"/>
                  <a:pt x="18" y="346"/>
                </a:cubicBezTo>
                <a:cubicBezTo>
                  <a:pt x="18" y="345"/>
                  <a:pt x="18" y="344"/>
                  <a:pt x="17" y="344"/>
                </a:cubicBezTo>
                <a:cubicBezTo>
                  <a:pt x="17" y="343"/>
                  <a:pt x="14" y="342"/>
                  <a:pt x="14" y="342"/>
                </a:cubicBezTo>
                <a:cubicBezTo>
                  <a:pt x="13" y="341"/>
                  <a:pt x="13" y="341"/>
                  <a:pt x="12" y="341"/>
                </a:cubicBezTo>
                <a:cubicBezTo>
                  <a:pt x="12" y="340"/>
                  <a:pt x="12" y="340"/>
                  <a:pt x="12" y="339"/>
                </a:cubicBezTo>
                <a:cubicBezTo>
                  <a:pt x="12" y="338"/>
                  <a:pt x="11" y="337"/>
                  <a:pt x="11" y="336"/>
                </a:cubicBezTo>
                <a:cubicBezTo>
                  <a:pt x="11" y="335"/>
                  <a:pt x="10" y="334"/>
                  <a:pt x="10" y="333"/>
                </a:cubicBezTo>
                <a:cubicBezTo>
                  <a:pt x="10" y="333"/>
                  <a:pt x="10" y="332"/>
                  <a:pt x="10" y="332"/>
                </a:cubicBezTo>
                <a:cubicBezTo>
                  <a:pt x="10" y="331"/>
                  <a:pt x="10" y="328"/>
                  <a:pt x="10" y="328"/>
                </a:cubicBezTo>
                <a:cubicBezTo>
                  <a:pt x="10" y="327"/>
                  <a:pt x="11" y="327"/>
                  <a:pt x="11" y="327"/>
                </a:cubicBezTo>
                <a:cubicBezTo>
                  <a:pt x="12" y="327"/>
                  <a:pt x="12" y="326"/>
                  <a:pt x="12" y="326"/>
                </a:cubicBezTo>
                <a:cubicBezTo>
                  <a:pt x="12" y="326"/>
                  <a:pt x="12" y="326"/>
                  <a:pt x="13" y="326"/>
                </a:cubicBezTo>
                <a:cubicBezTo>
                  <a:pt x="14" y="326"/>
                  <a:pt x="14" y="326"/>
                  <a:pt x="14" y="325"/>
                </a:cubicBezTo>
                <a:cubicBezTo>
                  <a:pt x="15" y="325"/>
                  <a:pt x="15" y="325"/>
                  <a:pt x="15" y="326"/>
                </a:cubicBezTo>
                <a:cubicBezTo>
                  <a:pt x="16" y="328"/>
                  <a:pt x="15" y="330"/>
                  <a:pt x="15" y="331"/>
                </a:cubicBezTo>
                <a:cubicBezTo>
                  <a:pt x="15" y="332"/>
                  <a:pt x="15" y="334"/>
                  <a:pt x="15" y="336"/>
                </a:cubicBezTo>
                <a:cubicBezTo>
                  <a:pt x="16" y="337"/>
                  <a:pt x="17" y="340"/>
                  <a:pt x="18" y="341"/>
                </a:cubicBezTo>
                <a:cubicBezTo>
                  <a:pt x="19" y="342"/>
                  <a:pt x="21" y="342"/>
                  <a:pt x="22" y="342"/>
                </a:cubicBezTo>
                <a:cubicBezTo>
                  <a:pt x="22" y="341"/>
                  <a:pt x="22" y="341"/>
                  <a:pt x="22" y="340"/>
                </a:cubicBezTo>
                <a:cubicBezTo>
                  <a:pt x="22" y="340"/>
                  <a:pt x="22" y="338"/>
                  <a:pt x="22" y="337"/>
                </a:cubicBezTo>
                <a:cubicBezTo>
                  <a:pt x="22" y="336"/>
                  <a:pt x="22" y="333"/>
                  <a:pt x="21" y="331"/>
                </a:cubicBezTo>
                <a:cubicBezTo>
                  <a:pt x="21" y="329"/>
                  <a:pt x="21" y="327"/>
                  <a:pt x="21" y="326"/>
                </a:cubicBezTo>
                <a:cubicBezTo>
                  <a:pt x="21" y="324"/>
                  <a:pt x="21" y="322"/>
                  <a:pt x="21" y="321"/>
                </a:cubicBezTo>
                <a:cubicBezTo>
                  <a:pt x="21" y="320"/>
                  <a:pt x="21" y="318"/>
                  <a:pt x="22" y="316"/>
                </a:cubicBezTo>
                <a:cubicBezTo>
                  <a:pt x="22" y="315"/>
                  <a:pt x="21" y="311"/>
                  <a:pt x="21" y="310"/>
                </a:cubicBezTo>
                <a:cubicBezTo>
                  <a:pt x="21" y="308"/>
                  <a:pt x="19" y="305"/>
                  <a:pt x="19" y="304"/>
                </a:cubicBezTo>
                <a:cubicBezTo>
                  <a:pt x="18" y="303"/>
                  <a:pt x="18" y="302"/>
                  <a:pt x="18" y="301"/>
                </a:cubicBezTo>
                <a:cubicBezTo>
                  <a:pt x="18" y="300"/>
                  <a:pt x="18" y="298"/>
                  <a:pt x="18" y="297"/>
                </a:cubicBezTo>
                <a:cubicBezTo>
                  <a:pt x="18" y="297"/>
                  <a:pt x="18" y="297"/>
                  <a:pt x="19" y="297"/>
                </a:cubicBezTo>
                <a:cubicBezTo>
                  <a:pt x="19" y="297"/>
                  <a:pt x="20" y="297"/>
                  <a:pt x="21" y="297"/>
                </a:cubicBezTo>
                <a:cubicBezTo>
                  <a:pt x="22" y="298"/>
                  <a:pt x="22" y="298"/>
                  <a:pt x="22" y="297"/>
                </a:cubicBezTo>
                <a:cubicBezTo>
                  <a:pt x="23" y="297"/>
                  <a:pt x="23" y="297"/>
                  <a:pt x="23" y="298"/>
                </a:cubicBezTo>
                <a:cubicBezTo>
                  <a:pt x="23" y="299"/>
                  <a:pt x="23" y="301"/>
                  <a:pt x="23" y="304"/>
                </a:cubicBezTo>
                <a:cubicBezTo>
                  <a:pt x="23" y="307"/>
                  <a:pt x="24" y="312"/>
                  <a:pt x="24" y="315"/>
                </a:cubicBezTo>
                <a:cubicBezTo>
                  <a:pt x="24" y="317"/>
                  <a:pt x="25" y="325"/>
                  <a:pt x="25" y="329"/>
                </a:cubicBezTo>
                <a:cubicBezTo>
                  <a:pt x="26" y="332"/>
                  <a:pt x="26" y="343"/>
                  <a:pt x="26" y="345"/>
                </a:cubicBezTo>
                <a:cubicBezTo>
                  <a:pt x="26" y="347"/>
                  <a:pt x="26" y="352"/>
                  <a:pt x="26" y="354"/>
                </a:cubicBezTo>
                <a:cubicBezTo>
                  <a:pt x="26" y="355"/>
                  <a:pt x="26" y="358"/>
                  <a:pt x="26" y="360"/>
                </a:cubicBezTo>
                <a:cubicBezTo>
                  <a:pt x="26" y="361"/>
                  <a:pt x="26" y="363"/>
                  <a:pt x="25" y="364"/>
                </a:cubicBezTo>
                <a:cubicBezTo>
                  <a:pt x="25" y="365"/>
                  <a:pt x="25" y="367"/>
                  <a:pt x="25" y="368"/>
                </a:cubicBezTo>
                <a:cubicBezTo>
                  <a:pt x="26" y="369"/>
                  <a:pt x="25" y="372"/>
                  <a:pt x="25" y="375"/>
                </a:cubicBezTo>
                <a:cubicBezTo>
                  <a:pt x="25" y="377"/>
                  <a:pt x="23" y="386"/>
                  <a:pt x="23" y="388"/>
                </a:cubicBezTo>
                <a:cubicBezTo>
                  <a:pt x="22" y="390"/>
                  <a:pt x="21" y="395"/>
                  <a:pt x="21" y="397"/>
                </a:cubicBezTo>
                <a:cubicBezTo>
                  <a:pt x="20" y="398"/>
                  <a:pt x="19" y="402"/>
                  <a:pt x="19" y="404"/>
                </a:cubicBezTo>
                <a:cubicBezTo>
                  <a:pt x="18" y="405"/>
                  <a:pt x="17" y="410"/>
                  <a:pt x="17" y="411"/>
                </a:cubicBezTo>
                <a:cubicBezTo>
                  <a:pt x="16" y="412"/>
                  <a:pt x="16" y="412"/>
                  <a:pt x="17" y="412"/>
                </a:cubicBezTo>
                <a:cubicBezTo>
                  <a:pt x="17" y="412"/>
                  <a:pt x="21" y="413"/>
                  <a:pt x="22" y="413"/>
                </a:cubicBezTo>
                <a:cubicBezTo>
                  <a:pt x="22" y="413"/>
                  <a:pt x="22" y="414"/>
                  <a:pt x="22" y="414"/>
                </a:cubicBezTo>
                <a:cubicBezTo>
                  <a:pt x="22" y="415"/>
                  <a:pt x="22" y="415"/>
                  <a:pt x="22" y="415"/>
                </a:cubicBezTo>
                <a:cubicBezTo>
                  <a:pt x="23" y="416"/>
                  <a:pt x="24" y="416"/>
                  <a:pt x="25" y="416"/>
                </a:cubicBezTo>
                <a:cubicBezTo>
                  <a:pt x="27" y="417"/>
                  <a:pt x="32" y="417"/>
                  <a:pt x="33" y="417"/>
                </a:cubicBezTo>
                <a:cubicBezTo>
                  <a:pt x="34" y="418"/>
                  <a:pt x="34" y="418"/>
                  <a:pt x="33" y="418"/>
                </a:cubicBezTo>
                <a:cubicBezTo>
                  <a:pt x="33" y="419"/>
                  <a:pt x="34" y="419"/>
                  <a:pt x="36" y="420"/>
                </a:cubicBezTo>
                <a:cubicBezTo>
                  <a:pt x="37" y="420"/>
                  <a:pt x="40" y="421"/>
                  <a:pt x="41" y="421"/>
                </a:cubicBezTo>
                <a:cubicBezTo>
                  <a:pt x="41" y="421"/>
                  <a:pt x="41" y="421"/>
                  <a:pt x="41" y="422"/>
                </a:cubicBezTo>
                <a:cubicBezTo>
                  <a:pt x="41" y="422"/>
                  <a:pt x="42" y="425"/>
                  <a:pt x="42" y="427"/>
                </a:cubicBezTo>
                <a:cubicBezTo>
                  <a:pt x="43" y="429"/>
                  <a:pt x="44" y="435"/>
                  <a:pt x="45" y="438"/>
                </a:cubicBezTo>
                <a:cubicBezTo>
                  <a:pt x="45" y="442"/>
                  <a:pt x="45" y="448"/>
                  <a:pt x="44" y="450"/>
                </a:cubicBezTo>
                <a:cubicBezTo>
                  <a:pt x="44" y="453"/>
                  <a:pt x="43" y="458"/>
                  <a:pt x="43" y="462"/>
                </a:cubicBezTo>
                <a:cubicBezTo>
                  <a:pt x="43" y="466"/>
                  <a:pt x="42" y="469"/>
                  <a:pt x="43" y="472"/>
                </a:cubicBezTo>
                <a:cubicBezTo>
                  <a:pt x="43" y="476"/>
                  <a:pt x="44" y="480"/>
                  <a:pt x="44" y="482"/>
                </a:cubicBezTo>
                <a:cubicBezTo>
                  <a:pt x="45" y="485"/>
                  <a:pt x="45" y="494"/>
                  <a:pt x="46" y="499"/>
                </a:cubicBezTo>
                <a:cubicBezTo>
                  <a:pt x="46" y="503"/>
                  <a:pt x="47" y="512"/>
                  <a:pt x="48" y="518"/>
                </a:cubicBezTo>
                <a:cubicBezTo>
                  <a:pt x="49" y="525"/>
                  <a:pt x="49" y="527"/>
                  <a:pt x="49" y="532"/>
                </a:cubicBezTo>
                <a:cubicBezTo>
                  <a:pt x="49" y="542"/>
                  <a:pt x="49" y="546"/>
                  <a:pt x="48" y="547"/>
                </a:cubicBezTo>
                <a:cubicBezTo>
                  <a:pt x="48" y="548"/>
                  <a:pt x="46" y="552"/>
                  <a:pt x="45" y="555"/>
                </a:cubicBezTo>
                <a:cubicBezTo>
                  <a:pt x="44" y="558"/>
                  <a:pt x="45" y="560"/>
                  <a:pt x="46" y="562"/>
                </a:cubicBezTo>
                <a:cubicBezTo>
                  <a:pt x="46" y="563"/>
                  <a:pt x="46" y="564"/>
                  <a:pt x="46" y="565"/>
                </a:cubicBezTo>
                <a:cubicBezTo>
                  <a:pt x="46" y="566"/>
                  <a:pt x="45" y="567"/>
                  <a:pt x="45" y="568"/>
                </a:cubicBezTo>
                <a:cubicBezTo>
                  <a:pt x="45" y="569"/>
                  <a:pt x="45" y="571"/>
                  <a:pt x="45" y="572"/>
                </a:cubicBezTo>
                <a:cubicBezTo>
                  <a:pt x="46" y="574"/>
                  <a:pt x="46" y="575"/>
                  <a:pt x="46" y="577"/>
                </a:cubicBezTo>
                <a:cubicBezTo>
                  <a:pt x="46" y="578"/>
                  <a:pt x="46" y="579"/>
                  <a:pt x="47" y="581"/>
                </a:cubicBezTo>
                <a:cubicBezTo>
                  <a:pt x="47" y="582"/>
                  <a:pt x="47" y="581"/>
                  <a:pt x="47" y="582"/>
                </a:cubicBezTo>
                <a:cubicBezTo>
                  <a:pt x="47" y="584"/>
                  <a:pt x="48" y="587"/>
                  <a:pt x="48" y="589"/>
                </a:cubicBezTo>
                <a:cubicBezTo>
                  <a:pt x="49" y="591"/>
                  <a:pt x="49" y="593"/>
                  <a:pt x="49" y="593"/>
                </a:cubicBezTo>
                <a:cubicBezTo>
                  <a:pt x="49" y="594"/>
                  <a:pt x="49" y="594"/>
                  <a:pt x="48" y="594"/>
                </a:cubicBezTo>
                <a:cubicBezTo>
                  <a:pt x="47" y="594"/>
                  <a:pt x="45" y="594"/>
                  <a:pt x="44" y="595"/>
                </a:cubicBezTo>
                <a:cubicBezTo>
                  <a:pt x="43" y="595"/>
                  <a:pt x="40" y="595"/>
                  <a:pt x="40" y="596"/>
                </a:cubicBezTo>
                <a:cubicBezTo>
                  <a:pt x="39" y="596"/>
                  <a:pt x="39" y="597"/>
                  <a:pt x="39" y="598"/>
                </a:cubicBezTo>
                <a:cubicBezTo>
                  <a:pt x="40" y="599"/>
                  <a:pt x="41" y="600"/>
                  <a:pt x="43" y="600"/>
                </a:cubicBezTo>
                <a:cubicBezTo>
                  <a:pt x="45" y="600"/>
                  <a:pt x="47" y="600"/>
                  <a:pt x="48" y="601"/>
                </a:cubicBezTo>
                <a:cubicBezTo>
                  <a:pt x="49" y="601"/>
                  <a:pt x="48" y="601"/>
                  <a:pt x="48" y="602"/>
                </a:cubicBezTo>
                <a:cubicBezTo>
                  <a:pt x="48" y="604"/>
                  <a:pt x="48" y="604"/>
                  <a:pt x="48" y="607"/>
                </a:cubicBezTo>
                <a:cubicBezTo>
                  <a:pt x="48" y="609"/>
                  <a:pt x="48" y="609"/>
                  <a:pt x="49" y="610"/>
                </a:cubicBezTo>
                <a:cubicBezTo>
                  <a:pt x="49" y="611"/>
                  <a:pt x="49" y="612"/>
                  <a:pt x="49" y="612"/>
                </a:cubicBezTo>
                <a:cubicBezTo>
                  <a:pt x="49" y="613"/>
                  <a:pt x="50" y="613"/>
                  <a:pt x="51" y="614"/>
                </a:cubicBezTo>
                <a:cubicBezTo>
                  <a:pt x="52" y="615"/>
                  <a:pt x="53" y="616"/>
                  <a:pt x="54" y="616"/>
                </a:cubicBezTo>
                <a:cubicBezTo>
                  <a:pt x="56" y="617"/>
                  <a:pt x="57" y="617"/>
                  <a:pt x="59" y="617"/>
                </a:cubicBezTo>
                <a:cubicBezTo>
                  <a:pt x="60" y="618"/>
                  <a:pt x="63" y="618"/>
                  <a:pt x="65" y="618"/>
                </a:cubicBezTo>
                <a:cubicBezTo>
                  <a:pt x="66" y="618"/>
                  <a:pt x="70" y="618"/>
                  <a:pt x="71" y="617"/>
                </a:cubicBezTo>
                <a:cubicBezTo>
                  <a:pt x="72" y="616"/>
                  <a:pt x="76" y="614"/>
                  <a:pt x="77" y="612"/>
                </a:cubicBezTo>
                <a:cubicBezTo>
                  <a:pt x="79" y="610"/>
                  <a:pt x="79" y="608"/>
                  <a:pt x="79" y="605"/>
                </a:cubicBezTo>
                <a:cubicBezTo>
                  <a:pt x="79" y="602"/>
                  <a:pt x="78" y="600"/>
                  <a:pt x="78" y="600"/>
                </a:cubicBezTo>
                <a:cubicBezTo>
                  <a:pt x="78" y="599"/>
                  <a:pt x="78" y="599"/>
                  <a:pt x="79" y="599"/>
                </a:cubicBezTo>
                <a:cubicBezTo>
                  <a:pt x="81" y="598"/>
                  <a:pt x="84" y="596"/>
                  <a:pt x="85" y="595"/>
                </a:cubicBezTo>
                <a:cubicBezTo>
                  <a:pt x="87" y="594"/>
                  <a:pt x="88" y="592"/>
                  <a:pt x="89" y="591"/>
                </a:cubicBezTo>
                <a:cubicBezTo>
                  <a:pt x="89" y="590"/>
                  <a:pt x="91" y="587"/>
                  <a:pt x="92" y="586"/>
                </a:cubicBezTo>
                <a:cubicBezTo>
                  <a:pt x="92" y="583"/>
                  <a:pt x="95" y="580"/>
                  <a:pt x="96" y="579"/>
                </a:cubicBezTo>
                <a:cubicBezTo>
                  <a:pt x="96" y="578"/>
                  <a:pt x="100" y="575"/>
                  <a:pt x="101" y="574"/>
                </a:cubicBezTo>
                <a:cubicBezTo>
                  <a:pt x="102" y="573"/>
                  <a:pt x="101" y="573"/>
                  <a:pt x="102" y="573"/>
                </a:cubicBezTo>
                <a:cubicBezTo>
                  <a:pt x="103" y="573"/>
                  <a:pt x="104" y="573"/>
                  <a:pt x="104" y="572"/>
                </a:cubicBezTo>
                <a:cubicBezTo>
                  <a:pt x="105" y="572"/>
                  <a:pt x="105" y="572"/>
                  <a:pt x="106" y="573"/>
                </a:cubicBezTo>
                <a:cubicBezTo>
                  <a:pt x="107" y="573"/>
                  <a:pt x="107" y="574"/>
                  <a:pt x="108" y="576"/>
                </a:cubicBezTo>
                <a:cubicBezTo>
                  <a:pt x="108" y="577"/>
                  <a:pt x="109" y="588"/>
                  <a:pt x="109" y="590"/>
                </a:cubicBezTo>
                <a:cubicBezTo>
                  <a:pt x="109" y="592"/>
                  <a:pt x="109" y="594"/>
                  <a:pt x="109" y="594"/>
                </a:cubicBezTo>
                <a:cubicBezTo>
                  <a:pt x="109" y="595"/>
                  <a:pt x="108" y="596"/>
                  <a:pt x="109" y="596"/>
                </a:cubicBezTo>
                <a:cubicBezTo>
                  <a:pt x="110" y="596"/>
                  <a:pt x="111" y="596"/>
                  <a:pt x="112" y="596"/>
                </a:cubicBezTo>
                <a:cubicBezTo>
                  <a:pt x="112" y="595"/>
                  <a:pt x="112" y="595"/>
                  <a:pt x="112" y="595"/>
                </a:cubicBezTo>
                <a:cubicBezTo>
                  <a:pt x="113" y="595"/>
                  <a:pt x="113" y="595"/>
                  <a:pt x="113" y="594"/>
                </a:cubicBezTo>
                <a:cubicBezTo>
                  <a:pt x="113" y="594"/>
                  <a:pt x="112" y="591"/>
                  <a:pt x="112" y="586"/>
                </a:cubicBezTo>
                <a:cubicBezTo>
                  <a:pt x="111" y="581"/>
                  <a:pt x="112" y="575"/>
                  <a:pt x="112" y="573"/>
                </a:cubicBezTo>
                <a:cubicBezTo>
                  <a:pt x="112" y="570"/>
                  <a:pt x="114" y="568"/>
                  <a:pt x="115" y="567"/>
                </a:cubicBezTo>
                <a:cubicBezTo>
                  <a:pt x="116" y="565"/>
                  <a:pt x="117" y="563"/>
                  <a:pt x="117" y="563"/>
                </a:cubicBezTo>
                <a:cubicBezTo>
                  <a:pt x="118" y="562"/>
                  <a:pt x="118" y="562"/>
                  <a:pt x="118" y="561"/>
                </a:cubicBezTo>
                <a:cubicBezTo>
                  <a:pt x="118" y="561"/>
                  <a:pt x="118" y="560"/>
                  <a:pt x="118" y="559"/>
                </a:cubicBezTo>
                <a:cubicBezTo>
                  <a:pt x="118" y="558"/>
                  <a:pt x="117" y="554"/>
                  <a:pt x="116" y="552"/>
                </a:cubicBezTo>
                <a:cubicBezTo>
                  <a:pt x="115" y="550"/>
                  <a:pt x="112" y="546"/>
                  <a:pt x="111" y="545"/>
                </a:cubicBezTo>
                <a:cubicBezTo>
                  <a:pt x="109" y="543"/>
                  <a:pt x="108" y="543"/>
                  <a:pt x="108" y="543"/>
                </a:cubicBezTo>
                <a:cubicBezTo>
                  <a:pt x="107" y="542"/>
                  <a:pt x="108" y="542"/>
                  <a:pt x="107" y="542"/>
                </a:cubicBezTo>
                <a:cubicBezTo>
                  <a:pt x="107" y="542"/>
                  <a:pt x="107" y="541"/>
                  <a:pt x="106" y="538"/>
                </a:cubicBezTo>
                <a:cubicBezTo>
                  <a:pt x="106" y="535"/>
                  <a:pt x="105" y="531"/>
                  <a:pt x="104" y="526"/>
                </a:cubicBezTo>
                <a:cubicBezTo>
                  <a:pt x="103" y="522"/>
                  <a:pt x="103" y="516"/>
                  <a:pt x="103" y="513"/>
                </a:cubicBezTo>
                <a:cubicBezTo>
                  <a:pt x="103" y="510"/>
                  <a:pt x="103" y="498"/>
                  <a:pt x="103" y="495"/>
                </a:cubicBezTo>
                <a:cubicBezTo>
                  <a:pt x="102" y="493"/>
                  <a:pt x="102" y="482"/>
                  <a:pt x="102" y="478"/>
                </a:cubicBezTo>
                <a:cubicBezTo>
                  <a:pt x="102" y="475"/>
                  <a:pt x="103" y="473"/>
                  <a:pt x="103" y="471"/>
                </a:cubicBezTo>
                <a:cubicBezTo>
                  <a:pt x="104" y="469"/>
                  <a:pt x="105" y="465"/>
                  <a:pt x="105" y="458"/>
                </a:cubicBezTo>
                <a:cubicBezTo>
                  <a:pt x="105" y="452"/>
                  <a:pt x="104" y="444"/>
                  <a:pt x="103" y="439"/>
                </a:cubicBezTo>
                <a:cubicBezTo>
                  <a:pt x="102" y="434"/>
                  <a:pt x="100" y="431"/>
                  <a:pt x="100" y="430"/>
                </a:cubicBezTo>
                <a:cubicBezTo>
                  <a:pt x="100" y="429"/>
                  <a:pt x="100" y="429"/>
                  <a:pt x="101" y="429"/>
                </a:cubicBezTo>
                <a:cubicBezTo>
                  <a:pt x="102" y="429"/>
                  <a:pt x="107" y="428"/>
                  <a:pt x="108" y="428"/>
                </a:cubicBezTo>
                <a:cubicBezTo>
                  <a:pt x="108" y="428"/>
                  <a:pt x="108" y="428"/>
                  <a:pt x="108" y="427"/>
                </a:cubicBezTo>
                <a:cubicBezTo>
                  <a:pt x="108" y="427"/>
                  <a:pt x="108" y="425"/>
                  <a:pt x="108" y="424"/>
                </a:cubicBezTo>
                <a:cubicBezTo>
                  <a:pt x="108" y="423"/>
                  <a:pt x="108" y="423"/>
                  <a:pt x="109" y="423"/>
                </a:cubicBezTo>
                <a:cubicBezTo>
                  <a:pt x="110" y="423"/>
                  <a:pt x="114" y="422"/>
                  <a:pt x="115" y="422"/>
                </a:cubicBezTo>
                <a:cubicBezTo>
                  <a:pt x="116" y="422"/>
                  <a:pt x="118" y="421"/>
                  <a:pt x="118" y="421"/>
                </a:cubicBezTo>
                <a:cubicBezTo>
                  <a:pt x="118" y="421"/>
                  <a:pt x="118" y="421"/>
                  <a:pt x="118" y="420"/>
                </a:cubicBezTo>
                <a:cubicBezTo>
                  <a:pt x="118" y="420"/>
                  <a:pt x="117" y="417"/>
                  <a:pt x="117" y="416"/>
                </a:cubicBezTo>
                <a:cubicBezTo>
                  <a:pt x="117" y="415"/>
                  <a:pt x="117" y="414"/>
                  <a:pt x="117" y="414"/>
                </a:cubicBezTo>
                <a:cubicBezTo>
                  <a:pt x="116" y="413"/>
                  <a:pt x="116" y="411"/>
                  <a:pt x="115" y="407"/>
                </a:cubicBezTo>
                <a:cubicBezTo>
                  <a:pt x="114" y="404"/>
                  <a:pt x="113" y="396"/>
                  <a:pt x="112" y="392"/>
                </a:cubicBezTo>
                <a:cubicBezTo>
                  <a:pt x="111" y="388"/>
                  <a:pt x="110" y="380"/>
                  <a:pt x="110" y="375"/>
                </a:cubicBezTo>
                <a:cubicBezTo>
                  <a:pt x="109" y="370"/>
                  <a:pt x="110" y="360"/>
                  <a:pt x="110" y="359"/>
                </a:cubicBezTo>
                <a:cubicBezTo>
                  <a:pt x="110" y="358"/>
                  <a:pt x="110" y="358"/>
                  <a:pt x="111" y="357"/>
                </a:cubicBezTo>
                <a:cubicBezTo>
                  <a:pt x="111" y="356"/>
                  <a:pt x="111" y="356"/>
                  <a:pt x="111" y="357"/>
                </a:cubicBezTo>
                <a:cubicBezTo>
                  <a:pt x="112" y="357"/>
                  <a:pt x="112" y="357"/>
                  <a:pt x="113" y="357"/>
                </a:cubicBezTo>
                <a:cubicBezTo>
                  <a:pt x="113" y="357"/>
                  <a:pt x="113" y="356"/>
                  <a:pt x="114" y="356"/>
                </a:cubicBezTo>
                <a:cubicBezTo>
                  <a:pt x="115" y="355"/>
                  <a:pt x="116" y="353"/>
                  <a:pt x="117" y="353"/>
                </a:cubicBezTo>
                <a:cubicBezTo>
                  <a:pt x="117" y="352"/>
                  <a:pt x="118" y="351"/>
                  <a:pt x="118" y="351"/>
                </a:cubicBezTo>
                <a:cubicBezTo>
                  <a:pt x="118" y="351"/>
                  <a:pt x="119" y="351"/>
                  <a:pt x="119" y="351"/>
                </a:cubicBezTo>
                <a:cubicBezTo>
                  <a:pt x="120" y="352"/>
                  <a:pt x="121" y="352"/>
                  <a:pt x="121" y="352"/>
                </a:cubicBezTo>
                <a:cubicBezTo>
                  <a:pt x="121" y="351"/>
                  <a:pt x="121" y="351"/>
                  <a:pt x="122" y="351"/>
                </a:cubicBezTo>
                <a:cubicBezTo>
                  <a:pt x="122" y="351"/>
                  <a:pt x="123" y="350"/>
                  <a:pt x="124" y="349"/>
                </a:cubicBezTo>
                <a:cubicBezTo>
                  <a:pt x="125" y="347"/>
                  <a:pt x="125" y="347"/>
                  <a:pt x="126" y="346"/>
                </a:cubicBezTo>
                <a:cubicBezTo>
                  <a:pt x="126" y="344"/>
                  <a:pt x="127" y="343"/>
                  <a:pt x="128" y="343"/>
                </a:cubicBezTo>
                <a:cubicBezTo>
                  <a:pt x="128" y="342"/>
                  <a:pt x="129" y="341"/>
                  <a:pt x="129" y="340"/>
                </a:cubicBezTo>
                <a:cubicBezTo>
                  <a:pt x="128" y="339"/>
                  <a:pt x="129" y="336"/>
                  <a:pt x="130" y="335"/>
                </a:cubicBezTo>
                <a:cubicBezTo>
                  <a:pt x="130" y="333"/>
                  <a:pt x="131" y="332"/>
                  <a:pt x="131" y="331"/>
                </a:cubicBezTo>
                <a:cubicBezTo>
                  <a:pt x="132" y="330"/>
                  <a:pt x="132" y="326"/>
                  <a:pt x="132" y="325"/>
                </a:cubicBezTo>
                <a:cubicBezTo>
                  <a:pt x="132" y="324"/>
                  <a:pt x="133" y="319"/>
                  <a:pt x="134" y="317"/>
                </a:cubicBezTo>
                <a:cubicBezTo>
                  <a:pt x="134" y="315"/>
                  <a:pt x="134" y="312"/>
                  <a:pt x="134" y="309"/>
                </a:cubicBezTo>
                <a:cubicBezTo>
                  <a:pt x="133" y="307"/>
                  <a:pt x="134" y="303"/>
                  <a:pt x="135" y="302"/>
                </a:cubicBezTo>
                <a:cubicBezTo>
                  <a:pt x="135" y="301"/>
                  <a:pt x="137" y="299"/>
                  <a:pt x="137" y="298"/>
                </a:cubicBezTo>
                <a:cubicBezTo>
                  <a:pt x="138" y="297"/>
                  <a:pt x="138" y="295"/>
                  <a:pt x="138" y="294"/>
                </a:cubicBezTo>
                <a:cubicBezTo>
                  <a:pt x="138" y="293"/>
                  <a:pt x="139" y="293"/>
                  <a:pt x="139" y="293"/>
                </a:cubicBezTo>
                <a:cubicBezTo>
                  <a:pt x="140" y="293"/>
                  <a:pt x="140" y="293"/>
                  <a:pt x="140" y="294"/>
                </a:cubicBezTo>
                <a:cubicBezTo>
                  <a:pt x="140" y="294"/>
                  <a:pt x="140" y="295"/>
                  <a:pt x="140" y="296"/>
                </a:cubicBezTo>
                <a:cubicBezTo>
                  <a:pt x="140" y="296"/>
                  <a:pt x="140" y="296"/>
                  <a:pt x="141" y="294"/>
                </a:cubicBezTo>
                <a:cubicBezTo>
                  <a:pt x="142" y="293"/>
                  <a:pt x="143" y="288"/>
                  <a:pt x="143" y="286"/>
                </a:cubicBezTo>
                <a:cubicBezTo>
                  <a:pt x="144" y="283"/>
                  <a:pt x="145" y="277"/>
                  <a:pt x="146" y="275"/>
                </a:cubicBezTo>
                <a:cubicBezTo>
                  <a:pt x="146" y="274"/>
                  <a:pt x="146" y="273"/>
                  <a:pt x="146" y="272"/>
                </a:cubicBezTo>
                <a:cubicBezTo>
                  <a:pt x="146" y="272"/>
                  <a:pt x="147" y="270"/>
                  <a:pt x="147" y="268"/>
                </a:cubicBezTo>
                <a:cubicBezTo>
                  <a:pt x="147" y="267"/>
                  <a:pt x="147" y="267"/>
                  <a:pt x="148" y="267"/>
                </a:cubicBezTo>
                <a:cubicBezTo>
                  <a:pt x="148" y="267"/>
                  <a:pt x="148" y="267"/>
                  <a:pt x="148" y="267"/>
                </a:cubicBezTo>
                <a:cubicBezTo>
                  <a:pt x="148" y="266"/>
                  <a:pt x="148" y="266"/>
                  <a:pt x="149" y="265"/>
                </a:cubicBezTo>
                <a:cubicBezTo>
                  <a:pt x="149" y="265"/>
                  <a:pt x="150" y="264"/>
                  <a:pt x="151" y="262"/>
                </a:cubicBezTo>
                <a:cubicBezTo>
                  <a:pt x="152" y="260"/>
                  <a:pt x="153" y="258"/>
                  <a:pt x="154" y="257"/>
                </a:cubicBezTo>
                <a:cubicBezTo>
                  <a:pt x="155" y="255"/>
                  <a:pt x="155" y="254"/>
                  <a:pt x="156" y="253"/>
                </a:cubicBezTo>
                <a:cubicBezTo>
                  <a:pt x="156" y="252"/>
                  <a:pt x="157" y="250"/>
                  <a:pt x="157" y="250"/>
                </a:cubicBezTo>
                <a:cubicBezTo>
                  <a:pt x="157" y="249"/>
                  <a:pt x="158" y="249"/>
                  <a:pt x="158" y="248"/>
                </a:cubicBezTo>
                <a:cubicBezTo>
                  <a:pt x="158" y="247"/>
                  <a:pt x="158" y="246"/>
                  <a:pt x="158" y="245"/>
                </a:cubicBezTo>
                <a:cubicBezTo>
                  <a:pt x="158" y="245"/>
                  <a:pt x="158" y="244"/>
                  <a:pt x="158" y="243"/>
                </a:cubicBezTo>
                <a:cubicBezTo>
                  <a:pt x="158" y="242"/>
                  <a:pt x="158" y="241"/>
                  <a:pt x="158" y="240"/>
                </a:cubicBezTo>
                <a:cubicBezTo>
                  <a:pt x="159" y="240"/>
                  <a:pt x="159" y="238"/>
                  <a:pt x="159" y="237"/>
                </a:cubicBezTo>
                <a:cubicBezTo>
                  <a:pt x="159" y="237"/>
                  <a:pt x="159" y="236"/>
                  <a:pt x="159" y="235"/>
                </a:cubicBezTo>
                <a:cubicBezTo>
                  <a:pt x="160" y="234"/>
                  <a:pt x="161" y="230"/>
                  <a:pt x="162" y="227"/>
                </a:cubicBezTo>
                <a:cubicBezTo>
                  <a:pt x="163" y="224"/>
                  <a:pt x="164" y="219"/>
                  <a:pt x="164" y="217"/>
                </a:cubicBezTo>
                <a:cubicBezTo>
                  <a:pt x="165" y="214"/>
                  <a:pt x="164" y="213"/>
                  <a:pt x="163" y="212"/>
                </a:cubicBezTo>
                <a:close/>
                <a:moveTo>
                  <a:pt x="80" y="546"/>
                </a:moveTo>
                <a:cubicBezTo>
                  <a:pt x="79" y="550"/>
                  <a:pt x="79" y="554"/>
                  <a:pt x="79" y="556"/>
                </a:cubicBezTo>
                <a:cubicBezTo>
                  <a:pt x="78" y="558"/>
                  <a:pt x="77" y="563"/>
                  <a:pt x="75" y="566"/>
                </a:cubicBezTo>
                <a:cubicBezTo>
                  <a:pt x="74" y="569"/>
                  <a:pt x="73" y="573"/>
                  <a:pt x="72" y="574"/>
                </a:cubicBezTo>
                <a:cubicBezTo>
                  <a:pt x="71" y="576"/>
                  <a:pt x="72" y="576"/>
                  <a:pt x="71" y="575"/>
                </a:cubicBezTo>
                <a:cubicBezTo>
                  <a:pt x="71" y="573"/>
                  <a:pt x="70" y="570"/>
                  <a:pt x="69" y="568"/>
                </a:cubicBezTo>
                <a:cubicBezTo>
                  <a:pt x="68" y="566"/>
                  <a:pt x="68" y="566"/>
                  <a:pt x="67" y="565"/>
                </a:cubicBezTo>
                <a:cubicBezTo>
                  <a:pt x="67" y="564"/>
                  <a:pt x="67" y="565"/>
                  <a:pt x="67" y="564"/>
                </a:cubicBezTo>
                <a:cubicBezTo>
                  <a:pt x="67" y="563"/>
                  <a:pt x="67" y="561"/>
                  <a:pt x="68" y="561"/>
                </a:cubicBezTo>
                <a:cubicBezTo>
                  <a:pt x="68" y="560"/>
                  <a:pt x="68" y="557"/>
                  <a:pt x="67" y="556"/>
                </a:cubicBezTo>
                <a:cubicBezTo>
                  <a:pt x="67" y="556"/>
                  <a:pt x="67" y="554"/>
                  <a:pt x="67" y="552"/>
                </a:cubicBezTo>
                <a:cubicBezTo>
                  <a:pt x="66" y="550"/>
                  <a:pt x="67" y="539"/>
                  <a:pt x="67" y="539"/>
                </a:cubicBezTo>
                <a:cubicBezTo>
                  <a:pt x="68" y="543"/>
                  <a:pt x="68" y="532"/>
                  <a:pt x="69" y="526"/>
                </a:cubicBezTo>
                <a:cubicBezTo>
                  <a:pt x="71" y="521"/>
                  <a:pt x="72" y="517"/>
                  <a:pt x="73" y="509"/>
                </a:cubicBezTo>
                <a:cubicBezTo>
                  <a:pt x="74" y="504"/>
                  <a:pt x="74" y="500"/>
                  <a:pt x="74" y="499"/>
                </a:cubicBezTo>
                <a:cubicBezTo>
                  <a:pt x="75" y="498"/>
                  <a:pt x="75" y="497"/>
                  <a:pt x="75" y="498"/>
                </a:cubicBezTo>
                <a:cubicBezTo>
                  <a:pt x="75" y="500"/>
                  <a:pt x="77" y="504"/>
                  <a:pt x="77" y="510"/>
                </a:cubicBezTo>
                <a:cubicBezTo>
                  <a:pt x="78" y="516"/>
                  <a:pt x="80" y="528"/>
                  <a:pt x="80" y="534"/>
                </a:cubicBezTo>
                <a:cubicBezTo>
                  <a:pt x="80" y="540"/>
                  <a:pt x="80" y="543"/>
                  <a:pt x="80" y="546"/>
                </a:cubicBezTo>
                <a:close/>
                <a:moveTo>
                  <a:pt x="130" y="227"/>
                </a:moveTo>
                <a:cubicBezTo>
                  <a:pt x="130" y="228"/>
                  <a:pt x="128" y="231"/>
                  <a:pt x="128" y="233"/>
                </a:cubicBezTo>
                <a:cubicBezTo>
                  <a:pt x="127" y="236"/>
                  <a:pt x="127" y="239"/>
                  <a:pt x="127" y="242"/>
                </a:cubicBezTo>
                <a:cubicBezTo>
                  <a:pt x="127" y="245"/>
                  <a:pt x="126" y="250"/>
                  <a:pt x="126" y="251"/>
                </a:cubicBezTo>
                <a:cubicBezTo>
                  <a:pt x="126" y="252"/>
                  <a:pt x="126" y="253"/>
                  <a:pt x="126" y="254"/>
                </a:cubicBezTo>
                <a:cubicBezTo>
                  <a:pt x="126" y="255"/>
                  <a:pt x="125" y="257"/>
                  <a:pt x="125" y="255"/>
                </a:cubicBezTo>
                <a:cubicBezTo>
                  <a:pt x="125" y="252"/>
                  <a:pt x="125" y="252"/>
                  <a:pt x="125" y="248"/>
                </a:cubicBezTo>
                <a:cubicBezTo>
                  <a:pt x="124" y="245"/>
                  <a:pt x="123" y="242"/>
                  <a:pt x="123" y="240"/>
                </a:cubicBezTo>
                <a:cubicBezTo>
                  <a:pt x="123" y="238"/>
                  <a:pt x="123" y="236"/>
                  <a:pt x="122" y="235"/>
                </a:cubicBezTo>
                <a:cubicBezTo>
                  <a:pt x="122" y="233"/>
                  <a:pt x="122" y="230"/>
                  <a:pt x="121" y="228"/>
                </a:cubicBezTo>
                <a:cubicBezTo>
                  <a:pt x="120" y="227"/>
                  <a:pt x="119" y="227"/>
                  <a:pt x="120" y="226"/>
                </a:cubicBezTo>
                <a:cubicBezTo>
                  <a:pt x="120" y="226"/>
                  <a:pt x="120" y="225"/>
                  <a:pt x="120" y="224"/>
                </a:cubicBezTo>
                <a:cubicBezTo>
                  <a:pt x="119" y="223"/>
                  <a:pt x="119" y="222"/>
                  <a:pt x="118" y="221"/>
                </a:cubicBezTo>
                <a:cubicBezTo>
                  <a:pt x="118" y="221"/>
                  <a:pt x="117" y="220"/>
                  <a:pt x="117" y="220"/>
                </a:cubicBezTo>
                <a:cubicBezTo>
                  <a:pt x="117" y="219"/>
                  <a:pt x="118" y="219"/>
                  <a:pt x="118" y="219"/>
                </a:cubicBezTo>
                <a:cubicBezTo>
                  <a:pt x="119" y="219"/>
                  <a:pt x="120" y="219"/>
                  <a:pt x="122" y="219"/>
                </a:cubicBezTo>
                <a:cubicBezTo>
                  <a:pt x="123" y="218"/>
                  <a:pt x="123" y="218"/>
                  <a:pt x="124" y="218"/>
                </a:cubicBezTo>
                <a:cubicBezTo>
                  <a:pt x="125" y="217"/>
                  <a:pt x="126" y="217"/>
                  <a:pt x="126" y="216"/>
                </a:cubicBezTo>
                <a:cubicBezTo>
                  <a:pt x="126" y="215"/>
                  <a:pt x="126" y="213"/>
                  <a:pt x="127" y="212"/>
                </a:cubicBezTo>
                <a:cubicBezTo>
                  <a:pt x="128" y="211"/>
                  <a:pt x="128" y="209"/>
                  <a:pt x="128" y="208"/>
                </a:cubicBezTo>
                <a:cubicBezTo>
                  <a:pt x="128" y="207"/>
                  <a:pt x="128" y="204"/>
                  <a:pt x="128" y="203"/>
                </a:cubicBezTo>
                <a:cubicBezTo>
                  <a:pt x="128" y="202"/>
                  <a:pt x="128" y="201"/>
                  <a:pt x="127" y="200"/>
                </a:cubicBezTo>
                <a:cubicBezTo>
                  <a:pt x="127" y="199"/>
                  <a:pt x="126" y="198"/>
                  <a:pt x="127" y="197"/>
                </a:cubicBezTo>
                <a:cubicBezTo>
                  <a:pt x="127" y="197"/>
                  <a:pt x="127" y="196"/>
                  <a:pt x="128" y="195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128" y="195"/>
                  <a:pt x="129" y="199"/>
                  <a:pt x="129" y="200"/>
                </a:cubicBezTo>
                <a:cubicBezTo>
                  <a:pt x="129" y="202"/>
                  <a:pt x="130" y="208"/>
                  <a:pt x="130" y="209"/>
                </a:cubicBezTo>
                <a:cubicBezTo>
                  <a:pt x="131" y="210"/>
                  <a:pt x="131" y="210"/>
                  <a:pt x="130" y="211"/>
                </a:cubicBezTo>
                <a:cubicBezTo>
                  <a:pt x="130" y="212"/>
                  <a:pt x="129" y="212"/>
                  <a:pt x="129" y="213"/>
                </a:cubicBezTo>
                <a:cubicBezTo>
                  <a:pt x="129" y="214"/>
                  <a:pt x="128" y="215"/>
                  <a:pt x="128" y="217"/>
                </a:cubicBezTo>
                <a:cubicBezTo>
                  <a:pt x="129" y="218"/>
                  <a:pt x="129" y="219"/>
                  <a:pt x="129" y="220"/>
                </a:cubicBezTo>
                <a:cubicBezTo>
                  <a:pt x="130" y="221"/>
                  <a:pt x="130" y="223"/>
                  <a:pt x="130" y="224"/>
                </a:cubicBezTo>
                <a:cubicBezTo>
                  <a:pt x="130" y="225"/>
                  <a:pt x="131" y="226"/>
                  <a:pt x="131" y="226"/>
                </a:cubicBezTo>
                <a:cubicBezTo>
                  <a:pt x="131" y="227"/>
                  <a:pt x="131" y="227"/>
                  <a:pt x="130" y="2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6" name="Group 5"/>
          <p:cNvGrpSpPr/>
          <p:nvPr/>
        </p:nvGrpSpPr>
        <p:grpSpPr>
          <a:xfrm>
            <a:off x="9165169" y="6059156"/>
            <a:ext cx="2308929" cy="2219054"/>
            <a:chOff x="5459816" y="3350352"/>
            <a:chExt cx="1577029" cy="1515644"/>
          </a:xfrm>
        </p:grpSpPr>
        <p:sp>
          <p:nvSpPr>
            <p:cNvPr id="87" name="Freeform 23"/>
            <p:cNvSpPr>
              <a:spLocks noChangeAspect="1" noEditPoints="1"/>
            </p:cNvSpPr>
            <p:nvPr/>
          </p:nvSpPr>
          <p:spPr bwMode="auto">
            <a:xfrm>
              <a:off x="5459816" y="3350352"/>
              <a:ext cx="250508" cy="937800"/>
            </a:xfrm>
            <a:custGeom>
              <a:avLst/>
              <a:gdLst>
                <a:gd name="T0" fmla="*/ 163 w 165"/>
                <a:gd name="T1" fmla="*/ 158 h 618"/>
                <a:gd name="T2" fmla="*/ 160 w 165"/>
                <a:gd name="T3" fmla="*/ 117 h 618"/>
                <a:gd name="T4" fmla="*/ 147 w 165"/>
                <a:gd name="T5" fmla="*/ 102 h 618"/>
                <a:gd name="T6" fmla="*/ 103 w 165"/>
                <a:gd name="T7" fmla="*/ 7 h 618"/>
                <a:gd name="T8" fmla="*/ 51 w 165"/>
                <a:gd name="T9" fmla="*/ 43 h 618"/>
                <a:gd name="T10" fmla="*/ 56 w 165"/>
                <a:gd name="T11" fmla="*/ 96 h 618"/>
                <a:gd name="T12" fmla="*/ 37 w 165"/>
                <a:gd name="T13" fmla="*/ 110 h 618"/>
                <a:gd name="T14" fmla="*/ 26 w 165"/>
                <a:gd name="T15" fmla="*/ 143 h 618"/>
                <a:gd name="T16" fmla="*/ 13 w 165"/>
                <a:gd name="T17" fmla="*/ 212 h 618"/>
                <a:gd name="T18" fmla="*/ 10 w 165"/>
                <a:gd name="T19" fmla="*/ 260 h 618"/>
                <a:gd name="T20" fmla="*/ 3 w 165"/>
                <a:gd name="T21" fmla="*/ 319 h 618"/>
                <a:gd name="T22" fmla="*/ 4 w 165"/>
                <a:gd name="T23" fmla="*/ 344 h 618"/>
                <a:gd name="T24" fmla="*/ 18 w 165"/>
                <a:gd name="T25" fmla="*/ 355 h 618"/>
                <a:gd name="T26" fmla="*/ 23 w 165"/>
                <a:gd name="T27" fmla="*/ 350 h 618"/>
                <a:gd name="T28" fmla="*/ 12 w 165"/>
                <a:gd name="T29" fmla="*/ 341 h 618"/>
                <a:gd name="T30" fmla="*/ 11 w 165"/>
                <a:gd name="T31" fmla="*/ 327 h 618"/>
                <a:gd name="T32" fmla="*/ 15 w 165"/>
                <a:gd name="T33" fmla="*/ 336 h 618"/>
                <a:gd name="T34" fmla="*/ 21 w 165"/>
                <a:gd name="T35" fmla="*/ 326 h 618"/>
                <a:gd name="T36" fmla="*/ 18 w 165"/>
                <a:gd name="T37" fmla="*/ 297 h 618"/>
                <a:gd name="T38" fmla="*/ 24 w 165"/>
                <a:gd name="T39" fmla="*/ 315 h 618"/>
                <a:gd name="T40" fmla="*/ 25 w 165"/>
                <a:gd name="T41" fmla="*/ 368 h 618"/>
                <a:gd name="T42" fmla="*/ 17 w 165"/>
                <a:gd name="T43" fmla="*/ 412 h 618"/>
                <a:gd name="T44" fmla="*/ 33 w 165"/>
                <a:gd name="T45" fmla="*/ 418 h 618"/>
                <a:gd name="T46" fmla="*/ 44 w 165"/>
                <a:gd name="T47" fmla="*/ 450 h 618"/>
                <a:gd name="T48" fmla="*/ 49 w 165"/>
                <a:gd name="T49" fmla="*/ 532 h 618"/>
                <a:gd name="T50" fmla="*/ 45 w 165"/>
                <a:gd name="T51" fmla="*/ 572 h 618"/>
                <a:gd name="T52" fmla="*/ 48 w 165"/>
                <a:gd name="T53" fmla="*/ 594 h 618"/>
                <a:gd name="T54" fmla="*/ 48 w 165"/>
                <a:gd name="T55" fmla="*/ 602 h 618"/>
                <a:gd name="T56" fmla="*/ 59 w 165"/>
                <a:gd name="T57" fmla="*/ 617 h 618"/>
                <a:gd name="T58" fmla="*/ 79 w 165"/>
                <a:gd name="T59" fmla="*/ 599 h 618"/>
                <a:gd name="T60" fmla="*/ 102 w 165"/>
                <a:gd name="T61" fmla="*/ 573 h 618"/>
                <a:gd name="T62" fmla="*/ 109 w 165"/>
                <a:gd name="T63" fmla="*/ 596 h 618"/>
                <a:gd name="T64" fmla="*/ 115 w 165"/>
                <a:gd name="T65" fmla="*/ 567 h 618"/>
                <a:gd name="T66" fmla="*/ 108 w 165"/>
                <a:gd name="T67" fmla="*/ 543 h 618"/>
                <a:gd name="T68" fmla="*/ 102 w 165"/>
                <a:gd name="T69" fmla="*/ 478 h 618"/>
                <a:gd name="T70" fmla="*/ 108 w 165"/>
                <a:gd name="T71" fmla="*/ 428 h 618"/>
                <a:gd name="T72" fmla="*/ 118 w 165"/>
                <a:gd name="T73" fmla="*/ 420 h 618"/>
                <a:gd name="T74" fmla="*/ 110 w 165"/>
                <a:gd name="T75" fmla="*/ 359 h 618"/>
                <a:gd name="T76" fmla="*/ 118 w 165"/>
                <a:gd name="T77" fmla="*/ 351 h 618"/>
                <a:gd name="T78" fmla="*/ 128 w 165"/>
                <a:gd name="T79" fmla="*/ 343 h 618"/>
                <a:gd name="T80" fmla="*/ 134 w 165"/>
                <a:gd name="T81" fmla="*/ 309 h 618"/>
                <a:gd name="T82" fmla="*/ 140 w 165"/>
                <a:gd name="T83" fmla="*/ 296 h 618"/>
                <a:gd name="T84" fmla="*/ 148 w 165"/>
                <a:gd name="T85" fmla="*/ 267 h 618"/>
                <a:gd name="T86" fmla="*/ 157 w 165"/>
                <a:gd name="T87" fmla="*/ 250 h 618"/>
                <a:gd name="T88" fmla="*/ 159 w 165"/>
                <a:gd name="T89" fmla="*/ 235 h 618"/>
                <a:gd name="T90" fmla="*/ 75 w 165"/>
                <a:gd name="T91" fmla="*/ 566 h 618"/>
                <a:gd name="T92" fmla="*/ 68 w 165"/>
                <a:gd name="T93" fmla="*/ 561 h 618"/>
                <a:gd name="T94" fmla="*/ 74 w 165"/>
                <a:gd name="T95" fmla="*/ 499 h 618"/>
                <a:gd name="T96" fmla="*/ 128 w 165"/>
                <a:gd name="T97" fmla="*/ 233 h 618"/>
                <a:gd name="T98" fmla="*/ 123 w 165"/>
                <a:gd name="T99" fmla="*/ 240 h 618"/>
                <a:gd name="T100" fmla="*/ 117 w 165"/>
                <a:gd name="T101" fmla="*/ 220 h 618"/>
                <a:gd name="T102" fmla="*/ 128 w 165"/>
                <a:gd name="T103" fmla="*/ 208 h 618"/>
                <a:gd name="T104" fmla="*/ 129 w 165"/>
                <a:gd name="T105" fmla="*/ 200 h 618"/>
                <a:gd name="T106" fmla="*/ 130 w 165"/>
                <a:gd name="T107" fmla="*/ 22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5" h="618">
                  <a:moveTo>
                    <a:pt x="163" y="212"/>
                  </a:moveTo>
                  <a:cubicBezTo>
                    <a:pt x="163" y="211"/>
                    <a:pt x="161" y="207"/>
                    <a:pt x="161" y="206"/>
                  </a:cubicBezTo>
                  <a:cubicBezTo>
                    <a:pt x="160" y="206"/>
                    <a:pt x="160" y="205"/>
                    <a:pt x="160" y="204"/>
                  </a:cubicBezTo>
                  <a:cubicBezTo>
                    <a:pt x="161" y="204"/>
                    <a:pt x="162" y="191"/>
                    <a:pt x="162" y="188"/>
                  </a:cubicBezTo>
                  <a:cubicBezTo>
                    <a:pt x="162" y="184"/>
                    <a:pt x="163" y="173"/>
                    <a:pt x="163" y="168"/>
                  </a:cubicBezTo>
                  <a:cubicBezTo>
                    <a:pt x="163" y="163"/>
                    <a:pt x="163" y="159"/>
                    <a:pt x="163" y="158"/>
                  </a:cubicBezTo>
                  <a:cubicBezTo>
                    <a:pt x="163" y="157"/>
                    <a:pt x="163" y="156"/>
                    <a:pt x="163" y="154"/>
                  </a:cubicBezTo>
                  <a:cubicBezTo>
                    <a:pt x="163" y="151"/>
                    <a:pt x="162" y="143"/>
                    <a:pt x="162" y="140"/>
                  </a:cubicBezTo>
                  <a:cubicBezTo>
                    <a:pt x="161" y="137"/>
                    <a:pt x="160" y="132"/>
                    <a:pt x="160" y="131"/>
                  </a:cubicBezTo>
                  <a:cubicBezTo>
                    <a:pt x="160" y="130"/>
                    <a:pt x="160" y="130"/>
                    <a:pt x="160" y="129"/>
                  </a:cubicBezTo>
                  <a:cubicBezTo>
                    <a:pt x="160" y="127"/>
                    <a:pt x="160" y="126"/>
                    <a:pt x="160" y="125"/>
                  </a:cubicBezTo>
                  <a:cubicBezTo>
                    <a:pt x="160" y="123"/>
                    <a:pt x="161" y="118"/>
                    <a:pt x="160" y="117"/>
                  </a:cubicBezTo>
                  <a:cubicBezTo>
                    <a:pt x="160" y="116"/>
                    <a:pt x="160" y="115"/>
                    <a:pt x="159" y="114"/>
                  </a:cubicBezTo>
                  <a:cubicBezTo>
                    <a:pt x="159" y="112"/>
                    <a:pt x="158" y="110"/>
                    <a:pt x="157" y="109"/>
                  </a:cubicBezTo>
                  <a:cubicBezTo>
                    <a:pt x="157" y="107"/>
                    <a:pt x="155" y="106"/>
                    <a:pt x="155" y="106"/>
                  </a:cubicBezTo>
                  <a:cubicBezTo>
                    <a:pt x="154" y="105"/>
                    <a:pt x="152" y="105"/>
                    <a:pt x="151" y="105"/>
                  </a:cubicBezTo>
                  <a:cubicBezTo>
                    <a:pt x="151" y="104"/>
                    <a:pt x="150" y="104"/>
                    <a:pt x="150" y="104"/>
                  </a:cubicBezTo>
                  <a:cubicBezTo>
                    <a:pt x="150" y="103"/>
                    <a:pt x="148" y="103"/>
                    <a:pt x="147" y="102"/>
                  </a:cubicBezTo>
                  <a:cubicBezTo>
                    <a:pt x="146" y="102"/>
                    <a:pt x="144" y="100"/>
                    <a:pt x="143" y="100"/>
                  </a:cubicBezTo>
                  <a:cubicBezTo>
                    <a:pt x="142" y="99"/>
                    <a:pt x="139" y="97"/>
                    <a:pt x="138" y="97"/>
                  </a:cubicBezTo>
                  <a:cubicBezTo>
                    <a:pt x="137" y="96"/>
                    <a:pt x="137" y="96"/>
                    <a:pt x="135" y="92"/>
                  </a:cubicBezTo>
                  <a:cubicBezTo>
                    <a:pt x="134" y="89"/>
                    <a:pt x="129" y="76"/>
                    <a:pt x="128" y="72"/>
                  </a:cubicBezTo>
                  <a:cubicBezTo>
                    <a:pt x="127" y="69"/>
                    <a:pt x="118" y="35"/>
                    <a:pt x="115" y="27"/>
                  </a:cubicBezTo>
                  <a:cubicBezTo>
                    <a:pt x="113" y="18"/>
                    <a:pt x="107" y="11"/>
                    <a:pt x="103" y="7"/>
                  </a:cubicBezTo>
                  <a:cubicBezTo>
                    <a:pt x="99" y="3"/>
                    <a:pt x="91" y="0"/>
                    <a:pt x="86" y="0"/>
                  </a:cubicBezTo>
                  <a:cubicBezTo>
                    <a:pt x="81" y="0"/>
                    <a:pt x="76" y="2"/>
                    <a:pt x="74" y="3"/>
                  </a:cubicBezTo>
                  <a:cubicBezTo>
                    <a:pt x="72" y="4"/>
                    <a:pt x="69" y="6"/>
                    <a:pt x="68" y="6"/>
                  </a:cubicBezTo>
                  <a:cubicBezTo>
                    <a:pt x="66" y="6"/>
                    <a:pt x="63" y="9"/>
                    <a:pt x="58" y="12"/>
                  </a:cubicBezTo>
                  <a:cubicBezTo>
                    <a:pt x="54" y="15"/>
                    <a:pt x="52" y="18"/>
                    <a:pt x="51" y="22"/>
                  </a:cubicBezTo>
                  <a:cubicBezTo>
                    <a:pt x="50" y="26"/>
                    <a:pt x="51" y="37"/>
                    <a:pt x="51" y="43"/>
                  </a:cubicBezTo>
                  <a:cubicBezTo>
                    <a:pt x="52" y="50"/>
                    <a:pt x="54" y="57"/>
                    <a:pt x="54" y="60"/>
                  </a:cubicBezTo>
                  <a:cubicBezTo>
                    <a:pt x="54" y="62"/>
                    <a:pt x="55" y="67"/>
                    <a:pt x="56" y="70"/>
                  </a:cubicBezTo>
                  <a:cubicBezTo>
                    <a:pt x="56" y="73"/>
                    <a:pt x="58" y="80"/>
                    <a:pt x="58" y="83"/>
                  </a:cubicBezTo>
                  <a:cubicBezTo>
                    <a:pt x="59" y="86"/>
                    <a:pt x="60" y="87"/>
                    <a:pt x="60" y="89"/>
                  </a:cubicBezTo>
                  <a:cubicBezTo>
                    <a:pt x="60" y="92"/>
                    <a:pt x="59" y="93"/>
                    <a:pt x="58" y="94"/>
                  </a:cubicBezTo>
                  <a:cubicBezTo>
                    <a:pt x="57" y="95"/>
                    <a:pt x="57" y="94"/>
                    <a:pt x="56" y="96"/>
                  </a:cubicBezTo>
                  <a:cubicBezTo>
                    <a:pt x="55" y="97"/>
                    <a:pt x="54" y="99"/>
                    <a:pt x="53" y="100"/>
                  </a:cubicBezTo>
                  <a:cubicBezTo>
                    <a:pt x="52" y="101"/>
                    <a:pt x="52" y="101"/>
                    <a:pt x="51" y="101"/>
                  </a:cubicBezTo>
                  <a:cubicBezTo>
                    <a:pt x="50" y="102"/>
                    <a:pt x="49" y="102"/>
                    <a:pt x="48" y="103"/>
                  </a:cubicBezTo>
                  <a:cubicBezTo>
                    <a:pt x="46" y="103"/>
                    <a:pt x="45" y="104"/>
                    <a:pt x="43" y="105"/>
                  </a:cubicBezTo>
                  <a:cubicBezTo>
                    <a:pt x="41" y="106"/>
                    <a:pt x="40" y="107"/>
                    <a:pt x="39" y="108"/>
                  </a:cubicBezTo>
                  <a:cubicBezTo>
                    <a:pt x="38" y="109"/>
                    <a:pt x="38" y="109"/>
                    <a:pt x="37" y="110"/>
                  </a:cubicBezTo>
                  <a:cubicBezTo>
                    <a:pt x="36" y="111"/>
                    <a:pt x="36" y="110"/>
                    <a:pt x="35" y="111"/>
                  </a:cubicBezTo>
                  <a:cubicBezTo>
                    <a:pt x="34" y="112"/>
                    <a:pt x="33" y="115"/>
                    <a:pt x="32" y="116"/>
                  </a:cubicBezTo>
                  <a:cubicBezTo>
                    <a:pt x="32" y="118"/>
                    <a:pt x="31" y="120"/>
                    <a:pt x="31" y="121"/>
                  </a:cubicBezTo>
                  <a:cubicBezTo>
                    <a:pt x="30" y="123"/>
                    <a:pt x="29" y="127"/>
                    <a:pt x="29" y="129"/>
                  </a:cubicBezTo>
                  <a:cubicBezTo>
                    <a:pt x="29" y="130"/>
                    <a:pt x="28" y="134"/>
                    <a:pt x="28" y="136"/>
                  </a:cubicBezTo>
                  <a:cubicBezTo>
                    <a:pt x="27" y="139"/>
                    <a:pt x="27" y="141"/>
                    <a:pt x="26" y="143"/>
                  </a:cubicBezTo>
                  <a:cubicBezTo>
                    <a:pt x="26" y="146"/>
                    <a:pt x="24" y="153"/>
                    <a:pt x="24" y="157"/>
                  </a:cubicBezTo>
                  <a:cubicBezTo>
                    <a:pt x="23" y="160"/>
                    <a:pt x="21" y="168"/>
                    <a:pt x="21" y="171"/>
                  </a:cubicBezTo>
                  <a:cubicBezTo>
                    <a:pt x="20" y="174"/>
                    <a:pt x="18" y="183"/>
                    <a:pt x="18" y="186"/>
                  </a:cubicBezTo>
                  <a:cubicBezTo>
                    <a:pt x="17" y="188"/>
                    <a:pt x="16" y="195"/>
                    <a:pt x="16" y="196"/>
                  </a:cubicBezTo>
                  <a:cubicBezTo>
                    <a:pt x="16" y="197"/>
                    <a:pt x="15" y="201"/>
                    <a:pt x="15" y="203"/>
                  </a:cubicBezTo>
                  <a:cubicBezTo>
                    <a:pt x="14" y="206"/>
                    <a:pt x="13" y="209"/>
                    <a:pt x="13" y="212"/>
                  </a:cubicBezTo>
                  <a:cubicBezTo>
                    <a:pt x="12" y="214"/>
                    <a:pt x="11" y="218"/>
                    <a:pt x="11" y="220"/>
                  </a:cubicBezTo>
                  <a:cubicBezTo>
                    <a:pt x="11" y="222"/>
                    <a:pt x="12" y="224"/>
                    <a:pt x="12" y="225"/>
                  </a:cubicBezTo>
                  <a:cubicBezTo>
                    <a:pt x="12" y="226"/>
                    <a:pt x="12" y="231"/>
                    <a:pt x="13" y="232"/>
                  </a:cubicBezTo>
                  <a:cubicBezTo>
                    <a:pt x="13" y="232"/>
                    <a:pt x="12" y="233"/>
                    <a:pt x="12" y="235"/>
                  </a:cubicBezTo>
                  <a:cubicBezTo>
                    <a:pt x="12" y="236"/>
                    <a:pt x="11" y="242"/>
                    <a:pt x="11" y="244"/>
                  </a:cubicBezTo>
                  <a:cubicBezTo>
                    <a:pt x="11" y="245"/>
                    <a:pt x="10" y="256"/>
                    <a:pt x="10" y="260"/>
                  </a:cubicBezTo>
                  <a:cubicBezTo>
                    <a:pt x="10" y="264"/>
                    <a:pt x="10" y="269"/>
                    <a:pt x="10" y="276"/>
                  </a:cubicBezTo>
                  <a:cubicBezTo>
                    <a:pt x="9" y="282"/>
                    <a:pt x="8" y="290"/>
                    <a:pt x="8" y="290"/>
                  </a:cubicBezTo>
                  <a:cubicBezTo>
                    <a:pt x="8" y="291"/>
                    <a:pt x="8" y="292"/>
                    <a:pt x="8" y="293"/>
                  </a:cubicBezTo>
                  <a:cubicBezTo>
                    <a:pt x="8" y="294"/>
                    <a:pt x="7" y="300"/>
                    <a:pt x="6" y="302"/>
                  </a:cubicBezTo>
                  <a:cubicBezTo>
                    <a:pt x="6" y="305"/>
                    <a:pt x="5" y="308"/>
                    <a:pt x="4" y="312"/>
                  </a:cubicBezTo>
                  <a:cubicBezTo>
                    <a:pt x="4" y="316"/>
                    <a:pt x="4" y="317"/>
                    <a:pt x="3" y="319"/>
                  </a:cubicBezTo>
                  <a:cubicBezTo>
                    <a:pt x="3" y="320"/>
                    <a:pt x="3" y="321"/>
                    <a:pt x="3" y="323"/>
                  </a:cubicBezTo>
                  <a:cubicBezTo>
                    <a:pt x="3" y="324"/>
                    <a:pt x="3" y="325"/>
                    <a:pt x="2" y="327"/>
                  </a:cubicBezTo>
                  <a:cubicBezTo>
                    <a:pt x="2" y="329"/>
                    <a:pt x="1" y="331"/>
                    <a:pt x="1" y="332"/>
                  </a:cubicBezTo>
                  <a:cubicBezTo>
                    <a:pt x="0" y="333"/>
                    <a:pt x="1" y="333"/>
                    <a:pt x="1" y="334"/>
                  </a:cubicBezTo>
                  <a:cubicBezTo>
                    <a:pt x="1" y="334"/>
                    <a:pt x="2" y="337"/>
                    <a:pt x="3" y="340"/>
                  </a:cubicBezTo>
                  <a:cubicBezTo>
                    <a:pt x="4" y="342"/>
                    <a:pt x="4" y="342"/>
                    <a:pt x="4" y="344"/>
                  </a:cubicBezTo>
                  <a:cubicBezTo>
                    <a:pt x="5" y="345"/>
                    <a:pt x="6" y="345"/>
                    <a:pt x="6" y="345"/>
                  </a:cubicBezTo>
                  <a:cubicBezTo>
                    <a:pt x="6" y="345"/>
                    <a:pt x="6" y="346"/>
                    <a:pt x="8" y="346"/>
                  </a:cubicBezTo>
                  <a:cubicBezTo>
                    <a:pt x="9" y="347"/>
                    <a:pt x="10" y="348"/>
                    <a:pt x="11" y="349"/>
                  </a:cubicBezTo>
                  <a:cubicBezTo>
                    <a:pt x="12" y="350"/>
                    <a:pt x="14" y="351"/>
                    <a:pt x="14" y="352"/>
                  </a:cubicBezTo>
                  <a:cubicBezTo>
                    <a:pt x="14" y="352"/>
                    <a:pt x="15" y="352"/>
                    <a:pt x="16" y="353"/>
                  </a:cubicBezTo>
                  <a:cubicBezTo>
                    <a:pt x="17" y="354"/>
                    <a:pt x="18" y="354"/>
                    <a:pt x="18" y="355"/>
                  </a:cubicBezTo>
                  <a:cubicBezTo>
                    <a:pt x="19" y="355"/>
                    <a:pt x="20" y="356"/>
                    <a:pt x="21" y="357"/>
                  </a:cubicBezTo>
                  <a:cubicBezTo>
                    <a:pt x="21" y="357"/>
                    <a:pt x="21" y="357"/>
                    <a:pt x="22" y="357"/>
                  </a:cubicBezTo>
                  <a:cubicBezTo>
                    <a:pt x="22" y="356"/>
                    <a:pt x="22" y="356"/>
                    <a:pt x="22" y="355"/>
                  </a:cubicBezTo>
                  <a:cubicBezTo>
                    <a:pt x="22" y="354"/>
                    <a:pt x="22" y="353"/>
                    <a:pt x="22" y="353"/>
                  </a:cubicBezTo>
                  <a:cubicBezTo>
                    <a:pt x="22" y="352"/>
                    <a:pt x="22" y="353"/>
                    <a:pt x="23" y="352"/>
                  </a:cubicBezTo>
                  <a:cubicBezTo>
                    <a:pt x="24" y="351"/>
                    <a:pt x="23" y="351"/>
                    <a:pt x="23" y="350"/>
                  </a:cubicBezTo>
                  <a:cubicBezTo>
                    <a:pt x="23" y="349"/>
                    <a:pt x="21" y="348"/>
                    <a:pt x="21" y="347"/>
                  </a:cubicBezTo>
                  <a:cubicBezTo>
                    <a:pt x="20" y="347"/>
                    <a:pt x="19" y="347"/>
                    <a:pt x="19" y="347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8" y="345"/>
                    <a:pt x="18" y="344"/>
                    <a:pt x="17" y="344"/>
                  </a:cubicBezTo>
                  <a:cubicBezTo>
                    <a:pt x="17" y="343"/>
                    <a:pt x="14" y="342"/>
                    <a:pt x="14" y="342"/>
                  </a:cubicBezTo>
                  <a:cubicBezTo>
                    <a:pt x="13" y="341"/>
                    <a:pt x="13" y="341"/>
                    <a:pt x="12" y="341"/>
                  </a:cubicBezTo>
                  <a:cubicBezTo>
                    <a:pt x="12" y="340"/>
                    <a:pt x="12" y="340"/>
                    <a:pt x="12" y="339"/>
                  </a:cubicBezTo>
                  <a:cubicBezTo>
                    <a:pt x="12" y="338"/>
                    <a:pt x="11" y="337"/>
                    <a:pt x="11" y="336"/>
                  </a:cubicBezTo>
                  <a:cubicBezTo>
                    <a:pt x="11" y="335"/>
                    <a:pt x="10" y="334"/>
                    <a:pt x="10" y="333"/>
                  </a:cubicBezTo>
                  <a:cubicBezTo>
                    <a:pt x="10" y="333"/>
                    <a:pt x="10" y="332"/>
                    <a:pt x="10" y="332"/>
                  </a:cubicBezTo>
                  <a:cubicBezTo>
                    <a:pt x="10" y="331"/>
                    <a:pt x="10" y="328"/>
                    <a:pt x="10" y="328"/>
                  </a:cubicBezTo>
                  <a:cubicBezTo>
                    <a:pt x="10" y="327"/>
                    <a:pt x="11" y="327"/>
                    <a:pt x="11" y="327"/>
                  </a:cubicBezTo>
                  <a:cubicBezTo>
                    <a:pt x="12" y="327"/>
                    <a:pt x="12" y="326"/>
                    <a:pt x="12" y="326"/>
                  </a:cubicBezTo>
                  <a:cubicBezTo>
                    <a:pt x="12" y="326"/>
                    <a:pt x="12" y="326"/>
                    <a:pt x="13" y="326"/>
                  </a:cubicBezTo>
                  <a:cubicBezTo>
                    <a:pt x="14" y="326"/>
                    <a:pt x="14" y="326"/>
                    <a:pt x="14" y="325"/>
                  </a:cubicBezTo>
                  <a:cubicBezTo>
                    <a:pt x="15" y="325"/>
                    <a:pt x="15" y="325"/>
                    <a:pt x="15" y="326"/>
                  </a:cubicBezTo>
                  <a:cubicBezTo>
                    <a:pt x="16" y="328"/>
                    <a:pt x="15" y="330"/>
                    <a:pt x="15" y="331"/>
                  </a:cubicBezTo>
                  <a:cubicBezTo>
                    <a:pt x="15" y="332"/>
                    <a:pt x="15" y="334"/>
                    <a:pt x="15" y="336"/>
                  </a:cubicBezTo>
                  <a:cubicBezTo>
                    <a:pt x="16" y="337"/>
                    <a:pt x="17" y="340"/>
                    <a:pt x="18" y="341"/>
                  </a:cubicBezTo>
                  <a:cubicBezTo>
                    <a:pt x="19" y="342"/>
                    <a:pt x="21" y="342"/>
                    <a:pt x="22" y="342"/>
                  </a:cubicBezTo>
                  <a:cubicBezTo>
                    <a:pt x="22" y="341"/>
                    <a:pt x="22" y="341"/>
                    <a:pt x="22" y="340"/>
                  </a:cubicBezTo>
                  <a:cubicBezTo>
                    <a:pt x="22" y="340"/>
                    <a:pt x="22" y="338"/>
                    <a:pt x="22" y="337"/>
                  </a:cubicBezTo>
                  <a:cubicBezTo>
                    <a:pt x="22" y="336"/>
                    <a:pt x="22" y="333"/>
                    <a:pt x="21" y="331"/>
                  </a:cubicBezTo>
                  <a:cubicBezTo>
                    <a:pt x="21" y="329"/>
                    <a:pt x="21" y="327"/>
                    <a:pt x="21" y="326"/>
                  </a:cubicBezTo>
                  <a:cubicBezTo>
                    <a:pt x="21" y="324"/>
                    <a:pt x="21" y="322"/>
                    <a:pt x="21" y="321"/>
                  </a:cubicBezTo>
                  <a:cubicBezTo>
                    <a:pt x="21" y="320"/>
                    <a:pt x="21" y="318"/>
                    <a:pt x="22" y="316"/>
                  </a:cubicBezTo>
                  <a:cubicBezTo>
                    <a:pt x="22" y="315"/>
                    <a:pt x="21" y="311"/>
                    <a:pt x="21" y="310"/>
                  </a:cubicBezTo>
                  <a:cubicBezTo>
                    <a:pt x="21" y="308"/>
                    <a:pt x="19" y="305"/>
                    <a:pt x="19" y="304"/>
                  </a:cubicBezTo>
                  <a:cubicBezTo>
                    <a:pt x="18" y="303"/>
                    <a:pt x="18" y="302"/>
                    <a:pt x="18" y="301"/>
                  </a:cubicBezTo>
                  <a:cubicBezTo>
                    <a:pt x="18" y="300"/>
                    <a:pt x="18" y="298"/>
                    <a:pt x="18" y="297"/>
                  </a:cubicBezTo>
                  <a:cubicBezTo>
                    <a:pt x="18" y="297"/>
                    <a:pt x="18" y="297"/>
                    <a:pt x="19" y="297"/>
                  </a:cubicBezTo>
                  <a:cubicBezTo>
                    <a:pt x="19" y="297"/>
                    <a:pt x="20" y="297"/>
                    <a:pt x="21" y="297"/>
                  </a:cubicBezTo>
                  <a:cubicBezTo>
                    <a:pt x="22" y="298"/>
                    <a:pt x="22" y="298"/>
                    <a:pt x="22" y="297"/>
                  </a:cubicBezTo>
                  <a:cubicBezTo>
                    <a:pt x="23" y="297"/>
                    <a:pt x="23" y="297"/>
                    <a:pt x="23" y="298"/>
                  </a:cubicBezTo>
                  <a:cubicBezTo>
                    <a:pt x="23" y="299"/>
                    <a:pt x="23" y="301"/>
                    <a:pt x="23" y="304"/>
                  </a:cubicBezTo>
                  <a:cubicBezTo>
                    <a:pt x="23" y="307"/>
                    <a:pt x="24" y="312"/>
                    <a:pt x="24" y="315"/>
                  </a:cubicBezTo>
                  <a:cubicBezTo>
                    <a:pt x="24" y="317"/>
                    <a:pt x="25" y="325"/>
                    <a:pt x="25" y="329"/>
                  </a:cubicBezTo>
                  <a:cubicBezTo>
                    <a:pt x="26" y="332"/>
                    <a:pt x="26" y="343"/>
                    <a:pt x="26" y="345"/>
                  </a:cubicBezTo>
                  <a:cubicBezTo>
                    <a:pt x="26" y="347"/>
                    <a:pt x="26" y="352"/>
                    <a:pt x="26" y="354"/>
                  </a:cubicBezTo>
                  <a:cubicBezTo>
                    <a:pt x="26" y="355"/>
                    <a:pt x="26" y="358"/>
                    <a:pt x="26" y="360"/>
                  </a:cubicBezTo>
                  <a:cubicBezTo>
                    <a:pt x="26" y="361"/>
                    <a:pt x="26" y="363"/>
                    <a:pt x="25" y="364"/>
                  </a:cubicBezTo>
                  <a:cubicBezTo>
                    <a:pt x="25" y="365"/>
                    <a:pt x="25" y="367"/>
                    <a:pt x="25" y="368"/>
                  </a:cubicBezTo>
                  <a:cubicBezTo>
                    <a:pt x="26" y="369"/>
                    <a:pt x="25" y="372"/>
                    <a:pt x="25" y="375"/>
                  </a:cubicBezTo>
                  <a:cubicBezTo>
                    <a:pt x="25" y="377"/>
                    <a:pt x="23" y="386"/>
                    <a:pt x="23" y="388"/>
                  </a:cubicBezTo>
                  <a:cubicBezTo>
                    <a:pt x="22" y="390"/>
                    <a:pt x="21" y="395"/>
                    <a:pt x="21" y="397"/>
                  </a:cubicBezTo>
                  <a:cubicBezTo>
                    <a:pt x="20" y="398"/>
                    <a:pt x="19" y="402"/>
                    <a:pt x="19" y="404"/>
                  </a:cubicBezTo>
                  <a:cubicBezTo>
                    <a:pt x="18" y="405"/>
                    <a:pt x="17" y="410"/>
                    <a:pt x="17" y="411"/>
                  </a:cubicBezTo>
                  <a:cubicBezTo>
                    <a:pt x="16" y="412"/>
                    <a:pt x="16" y="412"/>
                    <a:pt x="17" y="412"/>
                  </a:cubicBezTo>
                  <a:cubicBezTo>
                    <a:pt x="17" y="412"/>
                    <a:pt x="21" y="413"/>
                    <a:pt x="22" y="413"/>
                  </a:cubicBezTo>
                  <a:cubicBezTo>
                    <a:pt x="22" y="413"/>
                    <a:pt x="22" y="414"/>
                    <a:pt x="22" y="414"/>
                  </a:cubicBezTo>
                  <a:cubicBezTo>
                    <a:pt x="22" y="415"/>
                    <a:pt x="22" y="415"/>
                    <a:pt x="22" y="415"/>
                  </a:cubicBezTo>
                  <a:cubicBezTo>
                    <a:pt x="23" y="416"/>
                    <a:pt x="24" y="416"/>
                    <a:pt x="25" y="416"/>
                  </a:cubicBezTo>
                  <a:cubicBezTo>
                    <a:pt x="27" y="417"/>
                    <a:pt x="32" y="417"/>
                    <a:pt x="33" y="417"/>
                  </a:cubicBezTo>
                  <a:cubicBezTo>
                    <a:pt x="34" y="418"/>
                    <a:pt x="34" y="418"/>
                    <a:pt x="33" y="418"/>
                  </a:cubicBezTo>
                  <a:cubicBezTo>
                    <a:pt x="33" y="419"/>
                    <a:pt x="34" y="419"/>
                    <a:pt x="36" y="420"/>
                  </a:cubicBezTo>
                  <a:cubicBezTo>
                    <a:pt x="37" y="420"/>
                    <a:pt x="40" y="421"/>
                    <a:pt x="41" y="421"/>
                  </a:cubicBezTo>
                  <a:cubicBezTo>
                    <a:pt x="41" y="421"/>
                    <a:pt x="41" y="421"/>
                    <a:pt x="41" y="422"/>
                  </a:cubicBezTo>
                  <a:cubicBezTo>
                    <a:pt x="41" y="422"/>
                    <a:pt x="42" y="425"/>
                    <a:pt x="42" y="427"/>
                  </a:cubicBezTo>
                  <a:cubicBezTo>
                    <a:pt x="43" y="429"/>
                    <a:pt x="44" y="435"/>
                    <a:pt x="45" y="438"/>
                  </a:cubicBezTo>
                  <a:cubicBezTo>
                    <a:pt x="45" y="442"/>
                    <a:pt x="45" y="448"/>
                    <a:pt x="44" y="450"/>
                  </a:cubicBezTo>
                  <a:cubicBezTo>
                    <a:pt x="44" y="453"/>
                    <a:pt x="43" y="458"/>
                    <a:pt x="43" y="462"/>
                  </a:cubicBezTo>
                  <a:cubicBezTo>
                    <a:pt x="43" y="466"/>
                    <a:pt x="42" y="469"/>
                    <a:pt x="43" y="472"/>
                  </a:cubicBezTo>
                  <a:cubicBezTo>
                    <a:pt x="43" y="476"/>
                    <a:pt x="44" y="480"/>
                    <a:pt x="44" y="482"/>
                  </a:cubicBezTo>
                  <a:cubicBezTo>
                    <a:pt x="45" y="485"/>
                    <a:pt x="45" y="494"/>
                    <a:pt x="46" y="499"/>
                  </a:cubicBezTo>
                  <a:cubicBezTo>
                    <a:pt x="46" y="503"/>
                    <a:pt x="47" y="512"/>
                    <a:pt x="48" y="518"/>
                  </a:cubicBezTo>
                  <a:cubicBezTo>
                    <a:pt x="49" y="525"/>
                    <a:pt x="49" y="527"/>
                    <a:pt x="49" y="532"/>
                  </a:cubicBezTo>
                  <a:cubicBezTo>
                    <a:pt x="49" y="542"/>
                    <a:pt x="49" y="546"/>
                    <a:pt x="48" y="547"/>
                  </a:cubicBezTo>
                  <a:cubicBezTo>
                    <a:pt x="48" y="548"/>
                    <a:pt x="46" y="552"/>
                    <a:pt x="45" y="555"/>
                  </a:cubicBezTo>
                  <a:cubicBezTo>
                    <a:pt x="44" y="558"/>
                    <a:pt x="45" y="560"/>
                    <a:pt x="46" y="562"/>
                  </a:cubicBezTo>
                  <a:cubicBezTo>
                    <a:pt x="46" y="563"/>
                    <a:pt x="46" y="564"/>
                    <a:pt x="46" y="565"/>
                  </a:cubicBezTo>
                  <a:cubicBezTo>
                    <a:pt x="46" y="566"/>
                    <a:pt x="45" y="567"/>
                    <a:pt x="45" y="568"/>
                  </a:cubicBezTo>
                  <a:cubicBezTo>
                    <a:pt x="45" y="569"/>
                    <a:pt x="45" y="571"/>
                    <a:pt x="45" y="572"/>
                  </a:cubicBezTo>
                  <a:cubicBezTo>
                    <a:pt x="46" y="574"/>
                    <a:pt x="46" y="575"/>
                    <a:pt x="46" y="577"/>
                  </a:cubicBezTo>
                  <a:cubicBezTo>
                    <a:pt x="46" y="578"/>
                    <a:pt x="46" y="579"/>
                    <a:pt x="47" y="581"/>
                  </a:cubicBezTo>
                  <a:cubicBezTo>
                    <a:pt x="47" y="582"/>
                    <a:pt x="47" y="581"/>
                    <a:pt x="47" y="582"/>
                  </a:cubicBezTo>
                  <a:cubicBezTo>
                    <a:pt x="47" y="584"/>
                    <a:pt x="48" y="587"/>
                    <a:pt x="48" y="589"/>
                  </a:cubicBezTo>
                  <a:cubicBezTo>
                    <a:pt x="49" y="591"/>
                    <a:pt x="49" y="593"/>
                    <a:pt x="49" y="593"/>
                  </a:cubicBezTo>
                  <a:cubicBezTo>
                    <a:pt x="49" y="594"/>
                    <a:pt x="49" y="594"/>
                    <a:pt x="48" y="594"/>
                  </a:cubicBezTo>
                  <a:cubicBezTo>
                    <a:pt x="47" y="594"/>
                    <a:pt x="45" y="594"/>
                    <a:pt x="44" y="595"/>
                  </a:cubicBezTo>
                  <a:cubicBezTo>
                    <a:pt x="43" y="595"/>
                    <a:pt x="40" y="595"/>
                    <a:pt x="40" y="596"/>
                  </a:cubicBezTo>
                  <a:cubicBezTo>
                    <a:pt x="39" y="596"/>
                    <a:pt x="39" y="597"/>
                    <a:pt x="39" y="598"/>
                  </a:cubicBezTo>
                  <a:cubicBezTo>
                    <a:pt x="40" y="599"/>
                    <a:pt x="41" y="600"/>
                    <a:pt x="43" y="600"/>
                  </a:cubicBezTo>
                  <a:cubicBezTo>
                    <a:pt x="45" y="600"/>
                    <a:pt x="47" y="600"/>
                    <a:pt x="48" y="601"/>
                  </a:cubicBezTo>
                  <a:cubicBezTo>
                    <a:pt x="49" y="601"/>
                    <a:pt x="48" y="601"/>
                    <a:pt x="48" y="602"/>
                  </a:cubicBezTo>
                  <a:cubicBezTo>
                    <a:pt x="48" y="604"/>
                    <a:pt x="48" y="604"/>
                    <a:pt x="48" y="607"/>
                  </a:cubicBezTo>
                  <a:cubicBezTo>
                    <a:pt x="48" y="609"/>
                    <a:pt x="48" y="609"/>
                    <a:pt x="49" y="610"/>
                  </a:cubicBezTo>
                  <a:cubicBezTo>
                    <a:pt x="49" y="611"/>
                    <a:pt x="49" y="612"/>
                    <a:pt x="49" y="612"/>
                  </a:cubicBezTo>
                  <a:cubicBezTo>
                    <a:pt x="49" y="613"/>
                    <a:pt x="50" y="613"/>
                    <a:pt x="51" y="614"/>
                  </a:cubicBezTo>
                  <a:cubicBezTo>
                    <a:pt x="52" y="615"/>
                    <a:pt x="53" y="616"/>
                    <a:pt x="54" y="616"/>
                  </a:cubicBezTo>
                  <a:cubicBezTo>
                    <a:pt x="56" y="617"/>
                    <a:pt x="57" y="617"/>
                    <a:pt x="59" y="617"/>
                  </a:cubicBezTo>
                  <a:cubicBezTo>
                    <a:pt x="60" y="618"/>
                    <a:pt x="63" y="618"/>
                    <a:pt x="65" y="618"/>
                  </a:cubicBezTo>
                  <a:cubicBezTo>
                    <a:pt x="66" y="618"/>
                    <a:pt x="70" y="618"/>
                    <a:pt x="71" y="617"/>
                  </a:cubicBezTo>
                  <a:cubicBezTo>
                    <a:pt x="72" y="616"/>
                    <a:pt x="76" y="614"/>
                    <a:pt x="77" y="612"/>
                  </a:cubicBezTo>
                  <a:cubicBezTo>
                    <a:pt x="79" y="610"/>
                    <a:pt x="79" y="608"/>
                    <a:pt x="79" y="605"/>
                  </a:cubicBezTo>
                  <a:cubicBezTo>
                    <a:pt x="79" y="602"/>
                    <a:pt x="78" y="600"/>
                    <a:pt x="78" y="600"/>
                  </a:cubicBezTo>
                  <a:cubicBezTo>
                    <a:pt x="78" y="599"/>
                    <a:pt x="78" y="599"/>
                    <a:pt x="79" y="599"/>
                  </a:cubicBezTo>
                  <a:cubicBezTo>
                    <a:pt x="81" y="598"/>
                    <a:pt x="84" y="596"/>
                    <a:pt x="85" y="595"/>
                  </a:cubicBezTo>
                  <a:cubicBezTo>
                    <a:pt x="87" y="594"/>
                    <a:pt x="88" y="592"/>
                    <a:pt x="89" y="591"/>
                  </a:cubicBezTo>
                  <a:cubicBezTo>
                    <a:pt x="89" y="590"/>
                    <a:pt x="91" y="587"/>
                    <a:pt x="92" y="586"/>
                  </a:cubicBezTo>
                  <a:cubicBezTo>
                    <a:pt x="92" y="583"/>
                    <a:pt x="95" y="580"/>
                    <a:pt x="96" y="579"/>
                  </a:cubicBezTo>
                  <a:cubicBezTo>
                    <a:pt x="96" y="578"/>
                    <a:pt x="100" y="575"/>
                    <a:pt x="101" y="574"/>
                  </a:cubicBezTo>
                  <a:cubicBezTo>
                    <a:pt x="102" y="573"/>
                    <a:pt x="101" y="573"/>
                    <a:pt x="102" y="573"/>
                  </a:cubicBezTo>
                  <a:cubicBezTo>
                    <a:pt x="103" y="573"/>
                    <a:pt x="104" y="573"/>
                    <a:pt x="104" y="572"/>
                  </a:cubicBezTo>
                  <a:cubicBezTo>
                    <a:pt x="105" y="572"/>
                    <a:pt x="105" y="572"/>
                    <a:pt x="106" y="573"/>
                  </a:cubicBezTo>
                  <a:cubicBezTo>
                    <a:pt x="107" y="573"/>
                    <a:pt x="107" y="574"/>
                    <a:pt x="108" y="576"/>
                  </a:cubicBezTo>
                  <a:cubicBezTo>
                    <a:pt x="108" y="577"/>
                    <a:pt x="109" y="588"/>
                    <a:pt x="109" y="590"/>
                  </a:cubicBezTo>
                  <a:cubicBezTo>
                    <a:pt x="109" y="592"/>
                    <a:pt x="109" y="594"/>
                    <a:pt x="109" y="594"/>
                  </a:cubicBezTo>
                  <a:cubicBezTo>
                    <a:pt x="109" y="595"/>
                    <a:pt x="108" y="596"/>
                    <a:pt x="109" y="596"/>
                  </a:cubicBezTo>
                  <a:cubicBezTo>
                    <a:pt x="110" y="596"/>
                    <a:pt x="111" y="596"/>
                    <a:pt x="112" y="596"/>
                  </a:cubicBezTo>
                  <a:cubicBezTo>
                    <a:pt x="112" y="595"/>
                    <a:pt x="112" y="595"/>
                    <a:pt x="112" y="595"/>
                  </a:cubicBezTo>
                  <a:cubicBezTo>
                    <a:pt x="113" y="595"/>
                    <a:pt x="113" y="595"/>
                    <a:pt x="113" y="594"/>
                  </a:cubicBezTo>
                  <a:cubicBezTo>
                    <a:pt x="113" y="594"/>
                    <a:pt x="112" y="591"/>
                    <a:pt x="112" y="586"/>
                  </a:cubicBezTo>
                  <a:cubicBezTo>
                    <a:pt x="111" y="581"/>
                    <a:pt x="112" y="575"/>
                    <a:pt x="112" y="573"/>
                  </a:cubicBezTo>
                  <a:cubicBezTo>
                    <a:pt x="112" y="570"/>
                    <a:pt x="114" y="568"/>
                    <a:pt x="115" y="567"/>
                  </a:cubicBezTo>
                  <a:cubicBezTo>
                    <a:pt x="116" y="565"/>
                    <a:pt x="117" y="563"/>
                    <a:pt x="117" y="563"/>
                  </a:cubicBezTo>
                  <a:cubicBezTo>
                    <a:pt x="118" y="562"/>
                    <a:pt x="118" y="562"/>
                    <a:pt x="118" y="561"/>
                  </a:cubicBezTo>
                  <a:cubicBezTo>
                    <a:pt x="118" y="561"/>
                    <a:pt x="118" y="560"/>
                    <a:pt x="118" y="559"/>
                  </a:cubicBezTo>
                  <a:cubicBezTo>
                    <a:pt x="118" y="558"/>
                    <a:pt x="117" y="554"/>
                    <a:pt x="116" y="552"/>
                  </a:cubicBezTo>
                  <a:cubicBezTo>
                    <a:pt x="115" y="550"/>
                    <a:pt x="112" y="546"/>
                    <a:pt x="111" y="545"/>
                  </a:cubicBezTo>
                  <a:cubicBezTo>
                    <a:pt x="109" y="543"/>
                    <a:pt x="108" y="543"/>
                    <a:pt x="108" y="543"/>
                  </a:cubicBezTo>
                  <a:cubicBezTo>
                    <a:pt x="107" y="542"/>
                    <a:pt x="108" y="542"/>
                    <a:pt x="107" y="542"/>
                  </a:cubicBezTo>
                  <a:cubicBezTo>
                    <a:pt x="107" y="542"/>
                    <a:pt x="107" y="541"/>
                    <a:pt x="106" y="538"/>
                  </a:cubicBezTo>
                  <a:cubicBezTo>
                    <a:pt x="106" y="535"/>
                    <a:pt x="105" y="531"/>
                    <a:pt x="104" y="526"/>
                  </a:cubicBezTo>
                  <a:cubicBezTo>
                    <a:pt x="103" y="522"/>
                    <a:pt x="103" y="516"/>
                    <a:pt x="103" y="513"/>
                  </a:cubicBezTo>
                  <a:cubicBezTo>
                    <a:pt x="103" y="510"/>
                    <a:pt x="103" y="498"/>
                    <a:pt x="103" y="495"/>
                  </a:cubicBezTo>
                  <a:cubicBezTo>
                    <a:pt x="102" y="493"/>
                    <a:pt x="102" y="482"/>
                    <a:pt x="102" y="478"/>
                  </a:cubicBezTo>
                  <a:cubicBezTo>
                    <a:pt x="102" y="475"/>
                    <a:pt x="103" y="473"/>
                    <a:pt x="103" y="471"/>
                  </a:cubicBezTo>
                  <a:cubicBezTo>
                    <a:pt x="104" y="469"/>
                    <a:pt x="105" y="465"/>
                    <a:pt x="105" y="458"/>
                  </a:cubicBezTo>
                  <a:cubicBezTo>
                    <a:pt x="105" y="452"/>
                    <a:pt x="104" y="444"/>
                    <a:pt x="103" y="439"/>
                  </a:cubicBezTo>
                  <a:cubicBezTo>
                    <a:pt x="102" y="434"/>
                    <a:pt x="100" y="431"/>
                    <a:pt x="100" y="430"/>
                  </a:cubicBezTo>
                  <a:cubicBezTo>
                    <a:pt x="100" y="429"/>
                    <a:pt x="100" y="429"/>
                    <a:pt x="101" y="429"/>
                  </a:cubicBezTo>
                  <a:cubicBezTo>
                    <a:pt x="102" y="429"/>
                    <a:pt x="107" y="428"/>
                    <a:pt x="108" y="428"/>
                  </a:cubicBezTo>
                  <a:cubicBezTo>
                    <a:pt x="108" y="428"/>
                    <a:pt x="108" y="428"/>
                    <a:pt x="108" y="427"/>
                  </a:cubicBezTo>
                  <a:cubicBezTo>
                    <a:pt x="108" y="427"/>
                    <a:pt x="108" y="425"/>
                    <a:pt x="108" y="424"/>
                  </a:cubicBezTo>
                  <a:cubicBezTo>
                    <a:pt x="108" y="423"/>
                    <a:pt x="108" y="423"/>
                    <a:pt x="109" y="423"/>
                  </a:cubicBezTo>
                  <a:cubicBezTo>
                    <a:pt x="110" y="423"/>
                    <a:pt x="114" y="422"/>
                    <a:pt x="115" y="422"/>
                  </a:cubicBezTo>
                  <a:cubicBezTo>
                    <a:pt x="116" y="422"/>
                    <a:pt x="118" y="421"/>
                    <a:pt x="118" y="421"/>
                  </a:cubicBezTo>
                  <a:cubicBezTo>
                    <a:pt x="118" y="421"/>
                    <a:pt x="118" y="421"/>
                    <a:pt x="118" y="420"/>
                  </a:cubicBezTo>
                  <a:cubicBezTo>
                    <a:pt x="118" y="420"/>
                    <a:pt x="117" y="417"/>
                    <a:pt x="117" y="416"/>
                  </a:cubicBezTo>
                  <a:cubicBezTo>
                    <a:pt x="117" y="415"/>
                    <a:pt x="117" y="414"/>
                    <a:pt x="117" y="414"/>
                  </a:cubicBezTo>
                  <a:cubicBezTo>
                    <a:pt x="116" y="413"/>
                    <a:pt x="116" y="411"/>
                    <a:pt x="115" y="407"/>
                  </a:cubicBezTo>
                  <a:cubicBezTo>
                    <a:pt x="114" y="404"/>
                    <a:pt x="113" y="396"/>
                    <a:pt x="112" y="392"/>
                  </a:cubicBezTo>
                  <a:cubicBezTo>
                    <a:pt x="111" y="388"/>
                    <a:pt x="110" y="380"/>
                    <a:pt x="110" y="375"/>
                  </a:cubicBezTo>
                  <a:cubicBezTo>
                    <a:pt x="109" y="370"/>
                    <a:pt x="110" y="360"/>
                    <a:pt x="110" y="359"/>
                  </a:cubicBezTo>
                  <a:cubicBezTo>
                    <a:pt x="110" y="358"/>
                    <a:pt x="110" y="358"/>
                    <a:pt x="111" y="357"/>
                  </a:cubicBezTo>
                  <a:cubicBezTo>
                    <a:pt x="111" y="356"/>
                    <a:pt x="111" y="356"/>
                    <a:pt x="111" y="357"/>
                  </a:cubicBezTo>
                  <a:cubicBezTo>
                    <a:pt x="112" y="357"/>
                    <a:pt x="112" y="357"/>
                    <a:pt x="113" y="357"/>
                  </a:cubicBezTo>
                  <a:cubicBezTo>
                    <a:pt x="113" y="357"/>
                    <a:pt x="113" y="356"/>
                    <a:pt x="114" y="356"/>
                  </a:cubicBezTo>
                  <a:cubicBezTo>
                    <a:pt x="115" y="355"/>
                    <a:pt x="116" y="353"/>
                    <a:pt x="117" y="353"/>
                  </a:cubicBezTo>
                  <a:cubicBezTo>
                    <a:pt x="117" y="352"/>
                    <a:pt x="118" y="351"/>
                    <a:pt x="118" y="351"/>
                  </a:cubicBezTo>
                  <a:cubicBezTo>
                    <a:pt x="118" y="351"/>
                    <a:pt x="119" y="351"/>
                    <a:pt x="119" y="351"/>
                  </a:cubicBezTo>
                  <a:cubicBezTo>
                    <a:pt x="120" y="352"/>
                    <a:pt x="121" y="352"/>
                    <a:pt x="121" y="352"/>
                  </a:cubicBezTo>
                  <a:cubicBezTo>
                    <a:pt x="121" y="351"/>
                    <a:pt x="121" y="351"/>
                    <a:pt x="122" y="351"/>
                  </a:cubicBezTo>
                  <a:cubicBezTo>
                    <a:pt x="122" y="351"/>
                    <a:pt x="123" y="350"/>
                    <a:pt x="124" y="349"/>
                  </a:cubicBezTo>
                  <a:cubicBezTo>
                    <a:pt x="125" y="347"/>
                    <a:pt x="125" y="347"/>
                    <a:pt x="126" y="346"/>
                  </a:cubicBezTo>
                  <a:cubicBezTo>
                    <a:pt x="126" y="344"/>
                    <a:pt x="127" y="343"/>
                    <a:pt x="128" y="343"/>
                  </a:cubicBezTo>
                  <a:cubicBezTo>
                    <a:pt x="128" y="342"/>
                    <a:pt x="129" y="341"/>
                    <a:pt x="129" y="340"/>
                  </a:cubicBezTo>
                  <a:cubicBezTo>
                    <a:pt x="128" y="339"/>
                    <a:pt x="129" y="336"/>
                    <a:pt x="130" y="335"/>
                  </a:cubicBezTo>
                  <a:cubicBezTo>
                    <a:pt x="130" y="333"/>
                    <a:pt x="131" y="332"/>
                    <a:pt x="131" y="331"/>
                  </a:cubicBezTo>
                  <a:cubicBezTo>
                    <a:pt x="132" y="330"/>
                    <a:pt x="132" y="326"/>
                    <a:pt x="132" y="325"/>
                  </a:cubicBezTo>
                  <a:cubicBezTo>
                    <a:pt x="132" y="324"/>
                    <a:pt x="133" y="319"/>
                    <a:pt x="134" y="317"/>
                  </a:cubicBezTo>
                  <a:cubicBezTo>
                    <a:pt x="134" y="315"/>
                    <a:pt x="134" y="312"/>
                    <a:pt x="134" y="309"/>
                  </a:cubicBezTo>
                  <a:cubicBezTo>
                    <a:pt x="133" y="307"/>
                    <a:pt x="134" y="303"/>
                    <a:pt x="135" y="302"/>
                  </a:cubicBezTo>
                  <a:cubicBezTo>
                    <a:pt x="135" y="301"/>
                    <a:pt x="137" y="299"/>
                    <a:pt x="137" y="298"/>
                  </a:cubicBezTo>
                  <a:cubicBezTo>
                    <a:pt x="138" y="297"/>
                    <a:pt x="138" y="295"/>
                    <a:pt x="138" y="294"/>
                  </a:cubicBezTo>
                  <a:cubicBezTo>
                    <a:pt x="138" y="293"/>
                    <a:pt x="139" y="293"/>
                    <a:pt x="139" y="293"/>
                  </a:cubicBezTo>
                  <a:cubicBezTo>
                    <a:pt x="140" y="293"/>
                    <a:pt x="140" y="293"/>
                    <a:pt x="140" y="294"/>
                  </a:cubicBezTo>
                  <a:cubicBezTo>
                    <a:pt x="140" y="294"/>
                    <a:pt x="140" y="295"/>
                    <a:pt x="140" y="296"/>
                  </a:cubicBezTo>
                  <a:cubicBezTo>
                    <a:pt x="140" y="296"/>
                    <a:pt x="140" y="296"/>
                    <a:pt x="141" y="294"/>
                  </a:cubicBezTo>
                  <a:cubicBezTo>
                    <a:pt x="142" y="293"/>
                    <a:pt x="143" y="288"/>
                    <a:pt x="143" y="286"/>
                  </a:cubicBezTo>
                  <a:cubicBezTo>
                    <a:pt x="144" y="283"/>
                    <a:pt x="145" y="277"/>
                    <a:pt x="146" y="275"/>
                  </a:cubicBezTo>
                  <a:cubicBezTo>
                    <a:pt x="146" y="274"/>
                    <a:pt x="146" y="273"/>
                    <a:pt x="146" y="272"/>
                  </a:cubicBezTo>
                  <a:cubicBezTo>
                    <a:pt x="146" y="272"/>
                    <a:pt x="147" y="270"/>
                    <a:pt x="147" y="268"/>
                  </a:cubicBezTo>
                  <a:cubicBezTo>
                    <a:pt x="147" y="267"/>
                    <a:pt x="147" y="267"/>
                    <a:pt x="148" y="267"/>
                  </a:cubicBezTo>
                  <a:cubicBezTo>
                    <a:pt x="148" y="267"/>
                    <a:pt x="148" y="267"/>
                    <a:pt x="148" y="267"/>
                  </a:cubicBezTo>
                  <a:cubicBezTo>
                    <a:pt x="148" y="266"/>
                    <a:pt x="148" y="266"/>
                    <a:pt x="149" y="265"/>
                  </a:cubicBezTo>
                  <a:cubicBezTo>
                    <a:pt x="149" y="265"/>
                    <a:pt x="150" y="264"/>
                    <a:pt x="151" y="262"/>
                  </a:cubicBezTo>
                  <a:cubicBezTo>
                    <a:pt x="152" y="260"/>
                    <a:pt x="153" y="258"/>
                    <a:pt x="154" y="257"/>
                  </a:cubicBezTo>
                  <a:cubicBezTo>
                    <a:pt x="155" y="255"/>
                    <a:pt x="155" y="254"/>
                    <a:pt x="156" y="253"/>
                  </a:cubicBezTo>
                  <a:cubicBezTo>
                    <a:pt x="156" y="252"/>
                    <a:pt x="157" y="250"/>
                    <a:pt x="157" y="250"/>
                  </a:cubicBezTo>
                  <a:cubicBezTo>
                    <a:pt x="157" y="249"/>
                    <a:pt x="158" y="249"/>
                    <a:pt x="158" y="248"/>
                  </a:cubicBezTo>
                  <a:cubicBezTo>
                    <a:pt x="158" y="247"/>
                    <a:pt x="158" y="246"/>
                    <a:pt x="158" y="245"/>
                  </a:cubicBezTo>
                  <a:cubicBezTo>
                    <a:pt x="158" y="245"/>
                    <a:pt x="158" y="244"/>
                    <a:pt x="158" y="243"/>
                  </a:cubicBezTo>
                  <a:cubicBezTo>
                    <a:pt x="158" y="242"/>
                    <a:pt x="158" y="241"/>
                    <a:pt x="158" y="240"/>
                  </a:cubicBezTo>
                  <a:cubicBezTo>
                    <a:pt x="159" y="240"/>
                    <a:pt x="159" y="238"/>
                    <a:pt x="159" y="237"/>
                  </a:cubicBezTo>
                  <a:cubicBezTo>
                    <a:pt x="159" y="237"/>
                    <a:pt x="159" y="236"/>
                    <a:pt x="159" y="235"/>
                  </a:cubicBezTo>
                  <a:cubicBezTo>
                    <a:pt x="160" y="234"/>
                    <a:pt x="161" y="230"/>
                    <a:pt x="162" y="227"/>
                  </a:cubicBezTo>
                  <a:cubicBezTo>
                    <a:pt x="163" y="224"/>
                    <a:pt x="164" y="219"/>
                    <a:pt x="164" y="217"/>
                  </a:cubicBezTo>
                  <a:cubicBezTo>
                    <a:pt x="165" y="214"/>
                    <a:pt x="164" y="213"/>
                    <a:pt x="163" y="212"/>
                  </a:cubicBezTo>
                  <a:close/>
                  <a:moveTo>
                    <a:pt x="80" y="546"/>
                  </a:moveTo>
                  <a:cubicBezTo>
                    <a:pt x="79" y="550"/>
                    <a:pt x="79" y="554"/>
                    <a:pt x="79" y="556"/>
                  </a:cubicBezTo>
                  <a:cubicBezTo>
                    <a:pt x="78" y="558"/>
                    <a:pt x="77" y="563"/>
                    <a:pt x="75" y="566"/>
                  </a:cubicBezTo>
                  <a:cubicBezTo>
                    <a:pt x="74" y="569"/>
                    <a:pt x="73" y="573"/>
                    <a:pt x="72" y="574"/>
                  </a:cubicBezTo>
                  <a:cubicBezTo>
                    <a:pt x="71" y="576"/>
                    <a:pt x="72" y="576"/>
                    <a:pt x="71" y="575"/>
                  </a:cubicBezTo>
                  <a:cubicBezTo>
                    <a:pt x="71" y="573"/>
                    <a:pt x="70" y="570"/>
                    <a:pt x="69" y="568"/>
                  </a:cubicBezTo>
                  <a:cubicBezTo>
                    <a:pt x="68" y="566"/>
                    <a:pt x="68" y="566"/>
                    <a:pt x="67" y="565"/>
                  </a:cubicBezTo>
                  <a:cubicBezTo>
                    <a:pt x="67" y="564"/>
                    <a:pt x="67" y="565"/>
                    <a:pt x="67" y="564"/>
                  </a:cubicBezTo>
                  <a:cubicBezTo>
                    <a:pt x="67" y="563"/>
                    <a:pt x="67" y="561"/>
                    <a:pt x="68" y="561"/>
                  </a:cubicBezTo>
                  <a:cubicBezTo>
                    <a:pt x="68" y="560"/>
                    <a:pt x="68" y="557"/>
                    <a:pt x="67" y="556"/>
                  </a:cubicBezTo>
                  <a:cubicBezTo>
                    <a:pt x="67" y="556"/>
                    <a:pt x="67" y="554"/>
                    <a:pt x="67" y="552"/>
                  </a:cubicBezTo>
                  <a:cubicBezTo>
                    <a:pt x="66" y="550"/>
                    <a:pt x="67" y="539"/>
                    <a:pt x="67" y="539"/>
                  </a:cubicBezTo>
                  <a:cubicBezTo>
                    <a:pt x="68" y="543"/>
                    <a:pt x="68" y="532"/>
                    <a:pt x="69" y="526"/>
                  </a:cubicBezTo>
                  <a:cubicBezTo>
                    <a:pt x="71" y="521"/>
                    <a:pt x="72" y="517"/>
                    <a:pt x="73" y="509"/>
                  </a:cubicBezTo>
                  <a:cubicBezTo>
                    <a:pt x="74" y="504"/>
                    <a:pt x="74" y="500"/>
                    <a:pt x="74" y="499"/>
                  </a:cubicBezTo>
                  <a:cubicBezTo>
                    <a:pt x="75" y="498"/>
                    <a:pt x="75" y="497"/>
                    <a:pt x="75" y="498"/>
                  </a:cubicBezTo>
                  <a:cubicBezTo>
                    <a:pt x="75" y="500"/>
                    <a:pt x="77" y="504"/>
                    <a:pt x="77" y="510"/>
                  </a:cubicBezTo>
                  <a:cubicBezTo>
                    <a:pt x="78" y="516"/>
                    <a:pt x="80" y="528"/>
                    <a:pt x="80" y="534"/>
                  </a:cubicBezTo>
                  <a:cubicBezTo>
                    <a:pt x="80" y="540"/>
                    <a:pt x="80" y="543"/>
                    <a:pt x="80" y="546"/>
                  </a:cubicBezTo>
                  <a:close/>
                  <a:moveTo>
                    <a:pt x="130" y="227"/>
                  </a:moveTo>
                  <a:cubicBezTo>
                    <a:pt x="130" y="228"/>
                    <a:pt x="128" y="231"/>
                    <a:pt x="128" y="233"/>
                  </a:cubicBezTo>
                  <a:cubicBezTo>
                    <a:pt x="127" y="236"/>
                    <a:pt x="127" y="239"/>
                    <a:pt x="127" y="242"/>
                  </a:cubicBezTo>
                  <a:cubicBezTo>
                    <a:pt x="127" y="245"/>
                    <a:pt x="126" y="250"/>
                    <a:pt x="126" y="251"/>
                  </a:cubicBezTo>
                  <a:cubicBezTo>
                    <a:pt x="126" y="252"/>
                    <a:pt x="126" y="253"/>
                    <a:pt x="126" y="254"/>
                  </a:cubicBezTo>
                  <a:cubicBezTo>
                    <a:pt x="126" y="255"/>
                    <a:pt x="125" y="257"/>
                    <a:pt x="125" y="255"/>
                  </a:cubicBezTo>
                  <a:cubicBezTo>
                    <a:pt x="125" y="252"/>
                    <a:pt x="125" y="252"/>
                    <a:pt x="125" y="248"/>
                  </a:cubicBezTo>
                  <a:cubicBezTo>
                    <a:pt x="124" y="245"/>
                    <a:pt x="123" y="242"/>
                    <a:pt x="123" y="240"/>
                  </a:cubicBezTo>
                  <a:cubicBezTo>
                    <a:pt x="123" y="238"/>
                    <a:pt x="123" y="236"/>
                    <a:pt x="122" y="235"/>
                  </a:cubicBezTo>
                  <a:cubicBezTo>
                    <a:pt x="122" y="233"/>
                    <a:pt x="122" y="230"/>
                    <a:pt x="121" y="228"/>
                  </a:cubicBezTo>
                  <a:cubicBezTo>
                    <a:pt x="120" y="227"/>
                    <a:pt x="119" y="227"/>
                    <a:pt x="120" y="226"/>
                  </a:cubicBezTo>
                  <a:cubicBezTo>
                    <a:pt x="120" y="226"/>
                    <a:pt x="120" y="225"/>
                    <a:pt x="120" y="224"/>
                  </a:cubicBezTo>
                  <a:cubicBezTo>
                    <a:pt x="119" y="223"/>
                    <a:pt x="119" y="222"/>
                    <a:pt x="118" y="221"/>
                  </a:cubicBezTo>
                  <a:cubicBezTo>
                    <a:pt x="118" y="221"/>
                    <a:pt x="117" y="220"/>
                    <a:pt x="117" y="220"/>
                  </a:cubicBezTo>
                  <a:cubicBezTo>
                    <a:pt x="117" y="219"/>
                    <a:pt x="118" y="219"/>
                    <a:pt x="118" y="219"/>
                  </a:cubicBezTo>
                  <a:cubicBezTo>
                    <a:pt x="119" y="219"/>
                    <a:pt x="120" y="219"/>
                    <a:pt x="122" y="219"/>
                  </a:cubicBezTo>
                  <a:cubicBezTo>
                    <a:pt x="123" y="218"/>
                    <a:pt x="123" y="218"/>
                    <a:pt x="124" y="218"/>
                  </a:cubicBezTo>
                  <a:cubicBezTo>
                    <a:pt x="125" y="217"/>
                    <a:pt x="126" y="217"/>
                    <a:pt x="126" y="216"/>
                  </a:cubicBezTo>
                  <a:cubicBezTo>
                    <a:pt x="126" y="215"/>
                    <a:pt x="126" y="213"/>
                    <a:pt x="127" y="212"/>
                  </a:cubicBezTo>
                  <a:cubicBezTo>
                    <a:pt x="128" y="211"/>
                    <a:pt x="128" y="209"/>
                    <a:pt x="128" y="208"/>
                  </a:cubicBezTo>
                  <a:cubicBezTo>
                    <a:pt x="128" y="207"/>
                    <a:pt x="128" y="204"/>
                    <a:pt x="128" y="203"/>
                  </a:cubicBezTo>
                  <a:cubicBezTo>
                    <a:pt x="128" y="202"/>
                    <a:pt x="128" y="201"/>
                    <a:pt x="127" y="200"/>
                  </a:cubicBezTo>
                  <a:cubicBezTo>
                    <a:pt x="127" y="199"/>
                    <a:pt x="126" y="198"/>
                    <a:pt x="127" y="197"/>
                  </a:cubicBezTo>
                  <a:cubicBezTo>
                    <a:pt x="127" y="197"/>
                    <a:pt x="127" y="196"/>
                    <a:pt x="128" y="195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128" y="195"/>
                    <a:pt x="129" y="199"/>
                    <a:pt x="129" y="200"/>
                  </a:cubicBezTo>
                  <a:cubicBezTo>
                    <a:pt x="129" y="202"/>
                    <a:pt x="130" y="208"/>
                    <a:pt x="130" y="209"/>
                  </a:cubicBezTo>
                  <a:cubicBezTo>
                    <a:pt x="131" y="210"/>
                    <a:pt x="131" y="210"/>
                    <a:pt x="130" y="211"/>
                  </a:cubicBezTo>
                  <a:cubicBezTo>
                    <a:pt x="130" y="212"/>
                    <a:pt x="129" y="212"/>
                    <a:pt x="129" y="213"/>
                  </a:cubicBezTo>
                  <a:cubicBezTo>
                    <a:pt x="129" y="214"/>
                    <a:pt x="128" y="215"/>
                    <a:pt x="128" y="217"/>
                  </a:cubicBezTo>
                  <a:cubicBezTo>
                    <a:pt x="129" y="218"/>
                    <a:pt x="129" y="219"/>
                    <a:pt x="129" y="220"/>
                  </a:cubicBezTo>
                  <a:cubicBezTo>
                    <a:pt x="130" y="221"/>
                    <a:pt x="130" y="223"/>
                    <a:pt x="130" y="224"/>
                  </a:cubicBezTo>
                  <a:cubicBezTo>
                    <a:pt x="130" y="225"/>
                    <a:pt x="131" y="226"/>
                    <a:pt x="131" y="226"/>
                  </a:cubicBezTo>
                  <a:cubicBezTo>
                    <a:pt x="131" y="227"/>
                    <a:pt x="131" y="227"/>
                    <a:pt x="130" y="227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254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6765091" y="3588969"/>
              <a:ext cx="271754" cy="865266"/>
            </a:xfrm>
            <a:custGeom>
              <a:avLst/>
              <a:gdLst>
                <a:gd name="T0" fmla="*/ 85 w 89"/>
                <a:gd name="T1" fmla="*/ 275 h 284"/>
                <a:gd name="T2" fmla="*/ 84 w 89"/>
                <a:gd name="T3" fmla="*/ 267 h 284"/>
                <a:gd name="T4" fmla="*/ 84 w 89"/>
                <a:gd name="T5" fmla="*/ 253 h 284"/>
                <a:gd name="T6" fmla="*/ 79 w 89"/>
                <a:gd name="T7" fmla="*/ 223 h 284"/>
                <a:gd name="T8" fmla="*/ 78 w 89"/>
                <a:gd name="T9" fmla="*/ 197 h 284"/>
                <a:gd name="T10" fmla="*/ 78 w 89"/>
                <a:gd name="T11" fmla="*/ 165 h 284"/>
                <a:gd name="T12" fmla="*/ 77 w 89"/>
                <a:gd name="T13" fmla="*/ 140 h 284"/>
                <a:gd name="T14" fmla="*/ 74 w 89"/>
                <a:gd name="T15" fmla="*/ 126 h 284"/>
                <a:gd name="T16" fmla="*/ 72 w 89"/>
                <a:gd name="T17" fmla="*/ 118 h 284"/>
                <a:gd name="T18" fmla="*/ 73 w 89"/>
                <a:gd name="T19" fmla="*/ 112 h 284"/>
                <a:gd name="T20" fmla="*/ 77 w 89"/>
                <a:gd name="T21" fmla="*/ 104 h 284"/>
                <a:gd name="T22" fmla="*/ 80 w 89"/>
                <a:gd name="T23" fmla="*/ 95 h 284"/>
                <a:gd name="T24" fmla="*/ 83 w 89"/>
                <a:gd name="T25" fmla="*/ 85 h 284"/>
                <a:gd name="T26" fmla="*/ 85 w 89"/>
                <a:gd name="T27" fmla="*/ 65 h 284"/>
                <a:gd name="T28" fmla="*/ 80 w 89"/>
                <a:gd name="T29" fmla="*/ 52 h 284"/>
                <a:gd name="T30" fmla="*/ 75 w 89"/>
                <a:gd name="T31" fmla="*/ 47 h 284"/>
                <a:gd name="T32" fmla="*/ 59 w 89"/>
                <a:gd name="T33" fmla="*/ 39 h 284"/>
                <a:gd name="T34" fmla="*/ 54 w 89"/>
                <a:gd name="T35" fmla="*/ 31 h 284"/>
                <a:gd name="T36" fmla="*/ 57 w 89"/>
                <a:gd name="T37" fmla="*/ 22 h 284"/>
                <a:gd name="T38" fmla="*/ 55 w 89"/>
                <a:gd name="T39" fmla="*/ 14 h 284"/>
                <a:gd name="T40" fmla="*/ 29 w 89"/>
                <a:gd name="T41" fmla="*/ 10 h 284"/>
                <a:gd name="T42" fmla="*/ 30 w 89"/>
                <a:gd name="T43" fmla="*/ 23 h 284"/>
                <a:gd name="T44" fmla="*/ 34 w 89"/>
                <a:gd name="T45" fmla="*/ 32 h 284"/>
                <a:gd name="T46" fmla="*/ 32 w 89"/>
                <a:gd name="T47" fmla="*/ 38 h 284"/>
                <a:gd name="T48" fmla="*/ 25 w 89"/>
                <a:gd name="T49" fmla="*/ 43 h 284"/>
                <a:gd name="T50" fmla="*/ 17 w 89"/>
                <a:gd name="T51" fmla="*/ 48 h 284"/>
                <a:gd name="T52" fmla="*/ 13 w 89"/>
                <a:gd name="T53" fmla="*/ 51 h 284"/>
                <a:gd name="T54" fmla="*/ 9 w 89"/>
                <a:gd name="T55" fmla="*/ 58 h 284"/>
                <a:gd name="T56" fmla="*/ 6 w 89"/>
                <a:gd name="T57" fmla="*/ 70 h 284"/>
                <a:gd name="T58" fmla="*/ 7 w 89"/>
                <a:gd name="T59" fmla="*/ 94 h 284"/>
                <a:gd name="T60" fmla="*/ 10 w 89"/>
                <a:gd name="T61" fmla="*/ 99 h 284"/>
                <a:gd name="T62" fmla="*/ 19 w 89"/>
                <a:gd name="T63" fmla="*/ 101 h 284"/>
                <a:gd name="T64" fmla="*/ 20 w 89"/>
                <a:gd name="T65" fmla="*/ 112 h 284"/>
                <a:gd name="T66" fmla="*/ 19 w 89"/>
                <a:gd name="T67" fmla="*/ 119 h 284"/>
                <a:gd name="T68" fmla="*/ 18 w 89"/>
                <a:gd name="T69" fmla="*/ 125 h 284"/>
                <a:gd name="T70" fmla="*/ 16 w 89"/>
                <a:gd name="T71" fmla="*/ 136 h 284"/>
                <a:gd name="T72" fmla="*/ 16 w 89"/>
                <a:gd name="T73" fmla="*/ 157 h 284"/>
                <a:gd name="T74" fmla="*/ 18 w 89"/>
                <a:gd name="T75" fmla="*/ 191 h 284"/>
                <a:gd name="T76" fmla="*/ 19 w 89"/>
                <a:gd name="T77" fmla="*/ 224 h 284"/>
                <a:gd name="T78" fmla="*/ 18 w 89"/>
                <a:gd name="T79" fmla="*/ 258 h 284"/>
                <a:gd name="T80" fmla="*/ 15 w 89"/>
                <a:gd name="T81" fmla="*/ 268 h 284"/>
                <a:gd name="T82" fmla="*/ 13 w 89"/>
                <a:gd name="T83" fmla="*/ 273 h 284"/>
                <a:gd name="T84" fmla="*/ 4 w 89"/>
                <a:gd name="T85" fmla="*/ 277 h 284"/>
                <a:gd name="T86" fmla="*/ 0 w 89"/>
                <a:gd name="T87" fmla="*/ 282 h 284"/>
                <a:gd name="T88" fmla="*/ 23 w 89"/>
                <a:gd name="T89" fmla="*/ 282 h 284"/>
                <a:gd name="T90" fmla="*/ 36 w 89"/>
                <a:gd name="T91" fmla="*/ 279 h 284"/>
                <a:gd name="T92" fmla="*/ 37 w 89"/>
                <a:gd name="T93" fmla="*/ 270 h 284"/>
                <a:gd name="T94" fmla="*/ 38 w 89"/>
                <a:gd name="T95" fmla="*/ 259 h 284"/>
                <a:gd name="T96" fmla="*/ 40 w 89"/>
                <a:gd name="T97" fmla="*/ 232 h 284"/>
                <a:gd name="T98" fmla="*/ 44 w 89"/>
                <a:gd name="T99" fmla="*/ 191 h 284"/>
                <a:gd name="T100" fmla="*/ 46 w 89"/>
                <a:gd name="T101" fmla="*/ 169 h 284"/>
                <a:gd name="T102" fmla="*/ 51 w 89"/>
                <a:gd name="T103" fmla="*/ 180 h 284"/>
                <a:gd name="T104" fmla="*/ 55 w 89"/>
                <a:gd name="T105" fmla="*/ 218 h 284"/>
                <a:gd name="T106" fmla="*/ 59 w 89"/>
                <a:gd name="T107" fmla="*/ 250 h 284"/>
                <a:gd name="T108" fmla="*/ 64 w 89"/>
                <a:gd name="T109" fmla="*/ 267 h 284"/>
                <a:gd name="T110" fmla="*/ 66 w 89"/>
                <a:gd name="T111" fmla="*/ 275 h 284"/>
                <a:gd name="T112" fmla="*/ 71 w 89"/>
                <a:gd name="T113" fmla="*/ 281 h 284"/>
                <a:gd name="T114" fmla="*/ 89 w 89"/>
                <a:gd name="T115" fmla="*/ 2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" h="284">
                  <a:moveTo>
                    <a:pt x="89" y="282"/>
                  </a:moveTo>
                  <a:cubicBezTo>
                    <a:pt x="89" y="281"/>
                    <a:pt x="89" y="281"/>
                    <a:pt x="89" y="281"/>
                  </a:cubicBezTo>
                  <a:cubicBezTo>
                    <a:pt x="88" y="280"/>
                    <a:pt x="88" y="280"/>
                    <a:pt x="88" y="280"/>
                  </a:cubicBezTo>
                  <a:cubicBezTo>
                    <a:pt x="88" y="280"/>
                    <a:pt x="88" y="279"/>
                    <a:pt x="87" y="279"/>
                  </a:cubicBezTo>
                  <a:cubicBezTo>
                    <a:pt x="87" y="278"/>
                    <a:pt x="87" y="278"/>
                    <a:pt x="87" y="277"/>
                  </a:cubicBezTo>
                  <a:cubicBezTo>
                    <a:pt x="87" y="277"/>
                    <a:pt x="86" y="276"/>
                    <a:pt x="85" y="275"/>
                  </a:cubicBezTo>
                  <a:cubicBezTo>
                    <a:pt x="85" y="275"/>
                    <a:pt x="84" y="275"/>
                    <a:pt x="84" y="274"/>
                  </a:cubicBezTo>
                  <a:cubicBezTo>
                    <a:pt x="84" y="274"/>
                    <a:pt x="84" y="274"/>
                    <a:pt x="84" y="274"/>
                  </a:cubicBezTo>
                  <a:cubicBezTo>
                    <a:pt x="84" y="273"/>
                    <a:pt x="83" y="273"/>
                    <a:pt x="83" y="273"/>
                  </a:cubicBezTo>
                  <a:cubicBezTo>
                    <a:pt x="83" y="272"/>
                    <a:pt x="83" y="272"/>
                    <a:pt x="82" y="271"/>
                  </a:cubicBezTo>
                  <a:cubicBezTo>
                    <a:pt x="82" y="271"/>
                    <a:pt x="83" y="271"/>
                    <a:pt x="83" y="270"/>
                  </a:cubicBezTo>
                  <a:cubicBezTo>
                    <a:pt x="83" y="269"/>
                    <a:pt x="84" y="268"/>
                    <a:pt x="84" y="267"/>
                  </a:cubicBezTo>
                  <a:cubicBezTo>
                    <a:pt x="84" y="267"/>
                    <a:pt x="84" y="267"/>
                    <a:pt x="84" y="266"/>
                  </a:cubicBezTo>
                  <a:cubicBezTo>
                    <a:pt x="83" y="266"/>
                    <a:pt x="83" y="266"/>
                    <a:pt x="84" y="266"/>
                  </a:cubicBezTo>
                  <a:cubicBezTo>
                    <a:pt x="84" y="266"/>
                    <a:pt x="84" y="265"/>
                    <a:pt x="84" y="265"/>
                  </a:cubicBezTo>
                  <a:cubicBezTo>
                    <a:pt x="84" y="264"/>
                    <a:pt x="84" y="264"/>
                    <a:pt x="84" y="263"/>
                  </a:cubicBezTo>
                  <a:cubicBezTo>
                    <a:pt x="84" y="263"/>
                    <a:pt x="84" y="260"/>
                    <a:pt x="84" y="259"/>
                  </a:cubicBezTo>
                  <a:cubicBezTo>
                    <a:pt x="84" y="258"/>
                    <a:pt x="84" y="254"/>
                    <a:pt x="84" y="253"/>
                  </a:cubicBezTo>
                  <a:cubicBezTo>
                    <a:pt x="84" y="252"/>
                    <a:pt x="83" y="250"/>
                    <a:pt x="83" y="249"/>
                  </a:cubicBezTo>
                  <a:cubicBezTo>
                    <a:pt x="83" y="249"/>
                    <a:pt x="82" y="244"/>
                    <a:pt x="82" y="242"/>
                  </a:cubicBezTo>
                  <a:cubicBezTo>
                    <a:pt x="81" y="240"/>
                    <a:pt x="81" y="237"/>
                    <a:pt x="81" y="236"/>
                  </a:cubicBezTo>
                  <a:cubicBezTo>
                    <a:pt x="81" y="236"/>
                    <a:pt x="81" y="234"/>
                    <a:pt x="80" y="233"/>
                  </a:cubicBezTo>
                  <a:cubicBezTo>
                    <a:pt x="80" y="232"/>
                    <a:pt x="80" y="228"/>
                    <a:pt x="80" y="227"/>
                  </a:cubicBezTo>
                  <a:cubicBezTo>
                    <a:pt x="80" y="226"/>
                    <a:pt x="79" y="224"/>
                    <a:pt x="79" y="223"/>
                  </a:cubicBezTo>
                  <a:cubicBezTo>
                    <a:pt x="79" y="222"/>
                    <a:pt x="79" y="219"/>
                    <a:pt x="79" y="218"/>
                  </a:cubicBezTo>
                  <a:cubicBezTo>
                    <a:pt x="79" y="218"/>
                    <a:pt x="78" y="216"/>
                    <a:pt x="79" y="215"/>
                  </a:cubicBezTo>
                  <a:cubicBezTo>
                    <a:pt x="79" y="213"/>
                    <a:pt x="79" y="211"/>
                    <a:pt x="79" y="210"/>
                  </a:cubicBezTo>
                  <a:cubicBezTo>
                    <a:pt x="78" y="208"/>
                    <a:pt x="78" y="205"/>
                    <a:pt x="78" y="205"/>
                  </a:cubicBezTo>
                  <a:cubicBezTo>
                    <a:pt x="78" y="204"/>
                    <a:pt x="78" y="201"/>
                    <a:pt x="78" y="200"/>
                  </a:cubicBezTo>
                  <a:cubicBezTo>
                    <a:pt x="78" y="199"/>
                    <a:pt x="78" y="197"/>
                    <a:pt x="78" y="197"/>
                  </a:cubicBezTo>
                  <a:cubicBezTo>
                    <a:pt x="78" y="196"/>
                    <a:pt x="78" y="194"/>
                    <a:pt x="78" y="193"/>
                  </a:cubicBezTo>
                  <a:cubicBezTo>
                    <a:pt x="78" y="193"/>
                    <a:pt x="78" y="191"/>
                    <a:pt x="78" y="190"/>
                  </a:cubicBezTo>
                  <a:cubicBezTo>
                    <a:pt x="78" y="189"/>
                    <a:pt x="78" y="185"/>
                    <a:pt x="79" y="184"/>
                  </a:cubicBezTo>
                  <a:cubicBezTo>
                    <a:pt x="79" y="182"/>
                    <a:pt x="79" y="180"/>
                    <a:pt x="79" y="178"/>
                  </a:cubicBezTo>
                  <a:cubicBezTo>
                    <a:pt x="79" y="176"/>
                    <a:pt x="79" y="173"/>
                    <a:pt x="79" y="172"/>
                  </a:cubicBezTo>
                  <a:cubicBezTo>
                    <a:pt x="79" y="171"/>
                    <a:pt x="79" y="167"/>
                    <a:pt x="78" y="165"/>
                  </a:cubicBezTo>
                  <a:cubicBezTo>
                    <a:pt x="78" y="164"/>
                    <a:pt x="78" y="161"/>
                    <a:pt x="78" y="160"/>
                  </a:cubicBezTo>
                  <a:cubicBezTo>
                    <a:pt x="78" y="159"/>
                    <a:pt x="78" y="157"/>
                    <a:pt x="78" y="156"/>
                  </a:cubicBezTo>
                  <a:cubicBezTo>
                    <a:pt x="78" y="155"/>
                    <a:pt x="78" y="154"/>
                    <a:pt x="79" y="153"/>
                  </a:cubicBezTo>
                  <a:cubicBezTo>
                    <a:pt x="79" y="152"/>
                    <a:pt x="79" y="149"/>
                    <a:pt x="79" y="148"/>
                  </a:cubicBezTo>
                  <a:cubicBezTo>
                    <a:pt x="79" y="147"/>
                    <a:pt x="78" y="145"/>
                    <a:pt x="78" y="144"/>
                  </a:cubicBezTo>
                  <a:cubicBezTo>
                    <a:pt x="78" y="142"/>
                    <a:pt x="77" y="141"/>
                    <a:pt x="77" y="140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7" y="136"/>
                    <a:pt x="76" y="133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5" y="130"/>
                    <a:pt x="75" y="129"/>
                    <a:pt x="75" y="129"/>
                  </a:cubicBezTo>
                  <a:cubicBezTo>
                    <a:pt x="75" y="129"/>
                    <a:pt x="75" y="128"/>
                    <a:pt x="75" y="128"/>
                  </a:cubicBezTo>
                  <a:cubicBezTo>
                    <a:pt x="75" y="128"/>
                    <a:pt x="74" y="127"/>
                    <a:pt x="74" y="126"/>
                  </a:cubicBezTo>
                  <a:cubicBezTo>
                    <a:pt x="74" y="125"/>
                    <a:pt x="74" y="125"/>
                    <a:pt x="74" y="124"/>
                  </a:cubicBezTo>
                  <a:cubicBezTo>
                    <a:pt x="73" y="124"/>
                    <a:pt x="73" y="123"/>
                    <a:pt x="73" y="123"/>
                  </a:cubicBezTo>
                  <a:cubicBezTo>
                    <a:pt x="74" y="122"/>
                    <a:pt x="73" y="122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2" y="119"/>
                    <a:pt x="72" y="119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7"/>
                    <a:pt x="72" y="117"/>
                  </a:cubicBezTo>
                  <a:cubicBezTo>
                    <a:pt x="72" y="116"/>
                    <a:pt x="72" y="116"/>
                    <a:pt x="72" y="115"/>
                  </a:cubicBezTo>
                  <a:cubicBezTo>
                    <a:pt x="72" y="114"/>
                    <a:pt x="72" y="114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3" y="113"/>
                    <a:pt x="73" y="112"/>
                  </a:cubicBezTo>
                  <a:cubicBezTo>
                    <a:pt x="74" y="112"/>
                    <a:pt x="75" y="111"/>
                    <a:pt x="75" y="110"/>
                  </a:cubicBezTo>
                  <a:cubicBezTo>
                    <a:pt x="76" y="110"/>
                    <a:pt x="76" y="109"/>
                    <a:pt x="76" y="109"/>
                  </a:cubicBezTo>
                  <a:cubicBezTo>
                    <a:pt x="77" y="109"/>
                    <a:pt x="77" y="108"/>
                    <a:pt x="77" y="107"/>
                  </a:cubicBezTo>
                  <a:cubicBezTo>
                    <a:pt x="77" y="107"/>
                    <a:pt x="77" y="106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8" y="103"/>
                    <a:pt x="78" y="102"/>
                    <a:pt x="78" y="102"/>
                  </a:cubicBezTo>
                  <a:cubicBezTo>
                    <a:pt x="78" y="101"/>
                    <a:pt x="78" y="100"/>
                    <a:pt x="78" y="100"/>
                  </a:cubicBezTo>
                  <a:cubicBezTo>
                    <a:pt x="78" y="100"/>
                    <a:pt x="78" y="99"/>
                    <a:pt x="77" y="99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78" y="98"/>
                    <a:pt x="78" y="98"/>
                    <a:pt x="78" y="97"/>
                  </a:cubicBezTo>
                  <a:cubicBezTo>
                    <a:pt x="79" y="97"/>
                    <a:pt x="79" y="96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1" y="93"/>
                    <a:pt x="81" y="93"/>
                  </a:cubicBezTo>
                  <a:cubicBezTo>
                    <a:pt x="81" y="93"/>
                    <a:pt x="82" y="92"/>
                    <a:pt x="82" y="92"/>
                  </a:cubicBezTo>
                  <a:cubicBezTo>
                    <a:pt x="82" y="92"/>
                    <a:pt x="82" y="91"/>
                    <a:pt x="82" y="91"/>
                  </a:cubicBezTo>
                  <a:cubicBezTo>
                    <a:pt x="82" y="90"/>
                    <a:pt x="83" y="89"/>
                    <a:pt x="83" y="88"/>
                  </a:cubicBezTo>
                  <a:cubicBezTo>
                    <a:pt x="83" y="88"/>
                    <a:pt x="83" y="86"/>
                    <a:pt x="83" y="85"/>
                  </a:cubicBezTo>
                  <a:cubicBezTo>
                    <a:pt x="84" y="84"/>
                    <a:pt x="84" y="81"/>
                    <a:pt x="85" y="80"/>
                  </a:cubicBezTo>
                  <a:cubicBezTo>
                    <a:pt x="85" y="78"/>
                    <a:pt x="85" y="77"/>
                    <a:pt x="85" y="76"/>
                  </a:cubicBezTo>
                  <a:cubicBezTo>
                    <a:pt x="85" y="74"/>
                    <a:pt x="85" y="71"/>
                    <a:pt x="85" y="70"/>
                  </a:cubicBezTo>
                  <a:cubicBezTo>
                    <a:pt x="85" y="69"/>
                    <a:pt x="85" y="68"/>
                    <a:pt x="86" y="68"/>
                  </a:cubicBezTo>
                  <a:cubicBezTo>
                    <a:pt x="86" y="68"/>
                    <a:pt x="86" y="67"/>
                    <a:pt x="85" y="67"/>
                  </a:cubicBezTo>
                  <a:cubicBezTo>
                    <a:pt x="85" y="66"/>
                    <a:pt x="85" y="65"/>
                    <a:pt x="85" y="65"/>
                  </a:cubicBezTo>
                  <a:cubicBezTo>
                    <a:pt x="85" y="64"/>
                    <a:pt x="83" y="61"/>
                    <a:pt x="83" y="60"/>
                  </a:cubicBezTo>
                  <a:cubicBezTo>
                    <a:pt x="83" y="60"/>
                    <a:pt x="82" y="58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6"/>
                    <a:pt x="82" y="56"/>
                    <a:pt x="82" y="55"/>
                  </a:cubicBezTo>
                  <a:cubicBezTo>
                    <a:pt x="82" y="55"/>
                    <a:pt x="81" y="54"/>
                    <a:pt x="81" y="54"/>
                  </a:cubicBezTo>
                  <a:cubicBezTo>
                    <a:pt x="81" y="53"/>
                    <a:pt x="80" y="53"/>
                    <a:pt x="80" y="52"/>
                  </a:cubicBezTo>
                  <a:cubicBezTo>
                    <a:pt x="80" y="52"/>
                    <a:pt x="80" y="52"/>
                    <a:pt x="79" y="51"/>
                  </a:cubicBezTo>
                  <a:cubicBezTo>
                    <a:pt x="79" y="51"/>
                    <a:pt x="79" y="51"/>
                    <a:pt x="79" y="50"/>
                  </a:cubicBezTo>
                  <a:cubicBezTo>
                    <a:pt x="79" y="50"/>
                    <a:pt x="78" y="49"/>
                    <a:pt x="78" y="4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6" y="48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6"/>
                    <a:pt x="74" y="46"/>
                    <a:pt x="74" y="46"/>
                  </a:cubicBezTo>
                  <a:cubicBezTo>
                    <a:pt x="73" y="46"/>
                    <a:pt x="72" y="45"/>
                    <a:pt x="70" y="44"/>
                  </a:cubicBezTo>
                  <a:cubicBezTo>
                    <a:pt x="69" y="43"/>
                    <a:pt x="67" y="42"/>
                    <a:pt x="66" y="42"/>
                  </a:cubicBezTo>
                  <a:cubicBezTo>
                    <a:pt x="65" y="41"/>
                    <a:pt x="63" y="41"/>
                    <a:pt x="63" y="40"/>
                  </a:cubicBezTo>
                  <a:cubicBezTo>
                    <a:pt x="62" y="40"/>
                    <a:pt x="61" y="39"/>
                    <a:pt x="60" y="39"/>
                  </a:cubicBezTo>
                  <a:cubicBezTo>
                    <a:pt x="60" y="39"/>
                    <a:pt x="59" y="39"/>
                    <a:pt x="59" y="39"/>
                  </a:cubicBezTo>
                  <a:cubicBezTo>
                    <a:pt x="58" y="39"/>
                    <a:pt x="58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6" y="37"/>
                    <a:pt x="56" y="37"/>
                  </a:cubicBezTo>
                  <a:cubicBezTo>
                    <a:pt x="56" y="37"/>
                    <a:pt x="55" y="35"/>
                    <a:pt x="55" y="34"/>
                  </a:cubicBezTo>
                  <a:cubicBezTo>
                    <a:pt x="55" y="34"/>
                    <a:pt x="54" y="32"/>
                    <a:pt x="54" y="32"/>
                  </a:cubicBez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29"/>
                    <a:pt x="54" y="29"/>
                  </a:cubicBezTo>
                  <a:cubicBezTo>
                    <a:pt x="54" y="28"/>
                    <a:pt x="54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4"/>
                    <a:pt x="55" y="24"/>
                    <a:pt x="56" y="24"/>
                  </a:cubicBezTo>
                  <a:cubicBezTo>
                    <a:pt x="56" y="23"/>
                    <a:pt x="56" y="23"/>
                    <a:pt x="57" y="22"/>
                  </a:cubicBezTo>
                  <a:cubicBezTo>
                    <a:pt x="57" y="22"/>
                    <a:pt x="57" y="21"/>
                    <a:pt x="57" y="20"/>
                  </a:cubicBezTo>
                  <a:cubicBezTo>
                    <a:pt x="57" y="20"/>
                    <a:pt x="57" y="18"/>
                    <a:pt x="57" y="18"/>
                  </a:cubicBezTo>
                  <a:cubicBezTo>
                    <a:pt x="57" y="17"/>
                    <a:pt x="57" y="16"/>
                    <a:pt x="57" y="16"/>
                  </a:cubicBezTo>
                  <a:cubicBezTo>
                    <a:pt x="57" y="15"/>
                    <a:pt x="56" y="15"/>
                    <a:pt x="56" y="15"/>
                  </a:cubicBezTo>
                  <a:cubicBezTo>
                    <a:pt x="56" y="15"/>
                    <a:pt x="56" y="15"/>
                    <a:pt x="55" y="15"/>
                  </a:cubicBezTo>
                  <a:cubicBezTo>
                    <a:pt x="55" y="15"/>
                    <a:pt x="55" y="14"/>
                    <a:pt x="55" y="14"/>
                  </a:cubicBezTo>
                  <a:cubicBezTo>
                    <a:pt x="55" y="13"/>
                    <a:pt x="55" y="13"/>
                    <a:pt x="55" y="10"/>
                  </a:cubicBezTo>
                  <a:cubicBezTo>
                    <a:pt x="54" y="7"/>
                    <a:pt x="52" y="5"/>
                    <a:pt x="51" y="3"/>
                  </a:cubicBezTo>
                  <a:cubicBezTo>
                    <a:pt x="49" y="2"/>
                    <a:pt x="46" y="1"/>
                    <a:pt x="45" y="0"/>
                  </a:cubicBezTo>
                  <a:cubicBezTo>
                    <a:pt x="43" y="0"/>
                    <a:pt x="39" y="1"/>
                    <a:pt x="38" y="2"/>
                  </a:cubicBezTo>
                  <a:cubicBezTo>
                    <a:pt x="36" y="3"/>
                    <a:pt x="33" y="4"/>
                    <a:pt x="32" y="5"/>
                  </a:cubicBezTo>
                  <a:cubicBezTo>
                    <a:pt x="30" y="6"/>
                    <a:pt x="30" y="8"/>
                    <a:pt x="29" y="10"/>
                  </a:cubicBezTo>
                  <a:cubicBezTo>
                    <a:pt x="29" y="13"/>
                    <a:pt x="30" y="16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8"/>
                  </a:cubicBezTo>
                  <a:cubicBezTo>
                    <a:pt x="29" y="18"/>
                    <a:pt x="29" y="19"/>
                    <a:pt x="29" y="19"/>
                  </a:cubicBezTo>
                  <a:cubicBezTo>
                    <a:pt x="29" y="20"/>
                    <a:pt x="30" y="21"/>
                    <a:pt x="30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0" y="24"/>
                    <a:pt x="31" y="25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8"/>
                  </a:cubicBezTo>
                  <a:cubicBezTo>
                    <a:pt x="33" y="29"/>
                    <a:pt x="34" y="31"/>
                    <a:pt x="34" y="31"/>
                  </a:cubicBezTo>
                  <a:cubicBezTo>
                    <a:pt x="34" y="31"/>
                    <a:pt x="34" y="32"/>
                    <a:pt x="34" y="32"/>
                  </a:cubicBezTo>
                  <a:cubicBezTo>
                    <a:pt x="34" y="32"/>
                    <a:pt x="34" y="32"/>
                    <a:pt x="34" y="33"/>
                  </a:cubicBezTo>
                  <a:cubicBezTo>
                    <a:pt x="34" y="33"/>
                    <a:pt x="34" y="33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2" y="38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1" y="39"/>
                    <a:pt x="31" y="39"/>
                    <a:pt x="30" y="39"/>
                  </a:cubicBezTo>
                  <a:cubicBezTo>
                    <a:pt x="30" y="39"/>
                    <a:pt x="29" y="40"/>
                    <a:pt x="29" y="40"/>
                  </a:cubicBezTo>
                  <a:cubicBezTo>
                    <a:pt x="28" y="40"/>
                    <a:pt x="28" y="40"/>
                    <a:pt x="28" y="41"/>
                  </a:cubicBezTo>
                  <a:cubicBezTo>
                    <a:pt x="27" y="41"/>
                    <a:pt x="26" y="42"/>
                    <a:pt x="26" y="42"/>
                  </a:cubicBezTo>
                  <a:cubicBezTo>
                    <a:pt x="26" y="42"/>
                    <a:pt x="25" y="42"/>
                    <a:pt x="25" y="43"/>
                  </a:cubicBezTo>
                  <a:cubicBezTo>
                    <a:pt x="25" y="43"/>
                    <a:pt x="24" y="43"/>
                    <a:pt x="24" y="43"/>
                  </a:cubicBezTo>
                  <a:cubicBezTo>
                    <a:pt x="23" y="43"/>
                    <a:pt x="23" y="44"/>
                    <a:pt x="22" y="44"/>
                  </a:cubicBezTo>
                  <a:cubicBezTo>
                    <a:pt x="22" y="44"/>
                    <a:pt x="21" y="45"/>
                    <a:pt x="21" y="45"/>
                  </a:cubicBezTo>
                  <a:cubicBezTo>
                    <a:pt x="21" y="45"/>
                    <a:pt x="20" y="45"/>
                    <a:pt x="19" y="46"/>
                  </a:cubicBezTo>
                  <a:cubicBezTo>
                    <a:pt x="19" y="46"/>
                    <a:pt x="18" y="47"/>
                    <a:pt x="18" y="47"/>
                  </a:cubicBezTo>
                  <a:cubicBezTo>
                    <a:pt x="18" y="47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9"/>
                    <a:pt x="16" y="49"/>
                  </a:cubicBezTo>
                  <a:cubicBezTo>
                    <a:pt x="16" y="49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4" y="51"/>
                    <a:pt x="14" y="51"/>
                  </a:cubicBezTo>
                  <a:cubicBezTo>
                    <a:pt x="14" y="51"/>
                    <a:pt x="14" y="51"/>
                    <a:pt x="13" y="51"/>
                  </a:cubicBezTo>
                  <a:cubicBezTo>
                    <a:pt x="13" y="52"/>
                    <a:pt x="13" y="52"/>
                    <a:pt x="12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1" y="54"/>
                  </a:cubicBezTo>
                  <a:cubicBezTo>
                    <a:pt x="11" y="54"/>
                    <a:pt x="11" y="55"/>
                    <a:pt x="11" y="55"/>
                  </a:cubicBezTo>
                  <a:cubicBezTo>
                    <a:pt x="11" y="55"/>
                    <a:pt x="11" y="55"/>
                    <a:pt x="10" y="56"/>
                  </a:cubicBezTo>
                  <a:cubicBezTo>
                    <a:pt x="10" y="56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8" y="60"/>
                    <a:pt x="8" y="61"/>
                  </a:cubicBezTo>
                  <a:cubicBezTo>
                    <a:pt x="8" y="61"/>
                    <a:pt x="7" y="63"/>
                    <a:pt x="7" y="63"/>
                  </a:cubicBezTo>
                  <a:cubicBezTo>
                    <a:pt x="7" y="64"/>
                    <a:pt x="7" y="64"/>
                    <a:pt x="7" y="65"/>
                  </a:cubicBezTo>
                  <a:cubicBezTo>
                    <a:pt x="7" y="65"/>
                    <a:pt x="7" y="66"/>
                    <a:pt x="7" y="66"/>
                  </a:cubicBezTo>
                  <a:cubicBezTo>
                    <a:pt x="7" y="67"/>
                    <a:pt x="7" y="70"/>
                    <a:pt x="6" y="70"/>
                  </a:cubicBezTo>
                  <a:cubicBezTo>
                    <a:pt x="6" y="71"/>
                    <a:pt x="6" y="74"/>
                    <a:pt x="6" y="75"/>
                  </a:cubicBezTo>
                  <a:cubicBezTo>
                    <a:pt x="6" y="75"/>
                    <a:pt x="6" y="78"/>
                    <a:pt x="6" y="78"/>
                  </a:cubicBezTo>
                  <a:cubicBezTo>
                    <a:pt x="6" y="79"/>
                    <a:pt x="6" y="80"/>
                    <a:pt x="6" y="81"/>
                  </a:cubicBezTo>
                  <a:cubicBezTo>
                    <a:pt x="6" y="82"/>
                    <a:pt x="6" y="84"/>
                    <a:pt x="6" y="85"/>
                  </a:cubicBezTo>
                  <a:cubicBezTo>
                    <a:pt x="6" y="86"/>
                    <a:pt x="7" y="90"/>
                    <a:pt x="7" y="90"/>
                  </a:cubicBezTo>
                  <a:cubicBezTo>
                    <a:pt x="7" y="91"/>
                    <a:pt x="7" y="93"/>
                    <a:pt x="7" y="94"/>
                  </a:cubicBezTo>
                  <a:cubicBezTo>
                    <a:pt x="7" y="95"/>
                    <a:pt x="7" y="95"/>
                    <a:pt x="7" y="96"/>
                  </a:cubicBezTo>
                  <a:cubicBezTo>
                    <a:pt x="7" y="96"/>
                    <a:pt x="7" y="96"/>
                    <a:pt x="8" y="96"/>
                  </a:cubicBezTo>
                  <a:cubicBezTo>
                    <a:pt x="8" y="97"/>
                    <a:pt x="8" y="97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9"/>
                    <a:pt x="9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0"/>
                    <a:pt x="11" y="100"/>
                  </a:cubicBezTo>
                  <a:cubicBezTo>
                    <a:pt x="11" y="100"/>
                    <a:pt x="11" y="101"/>
                    <a:pt x="11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1"/>
                    <a:pt x="13" y="101"/>
                    <a:pt x="14" y="101"/>
                  </a:cubicBezTo>
                  <a:cubicBezTo>
                    <a:pt x="14" y="101"/>
                    <a:pt x="16" y="101"/>
                    <a:pt x="16" y="101"/>
                  </a:cubicBezTo>
                  <a:cubicBezTo>
                    <a:pt x="17" y="101"/>
                    <a:pt x="18" y="101"/>
                    <a:pt x="19" y="101"/>
                  </a:cubicBezTo>
                  <a:cubicBezTo>
                    <a:pt x="19" y="101"/>
                    <a:pt x="19" y="101"/>
                    <a:pt x="19" y="102"/>
                  </a:cubicBezTo>
                  <a:cubicBezTo>
                    <a:pt x="19" y="102"/>
                    <a:pt x="19" y="104"/>
                    <a:pt x="19" y="105"/>
                  </a:cubicBezTo>
                  <a:cubicBezTo>
                    <a:pt x="19" y="105"/>
                    <a:pt x="19" y="107"/>
                    <a:pt x="19" y="108"/>
                  </a:cubicBezTo>
                  <a:cubicBezTo>
                    <a:pt x="19" y="109"/>
                    <a:pt x="19" y="111"/>
                    <a:pt x="19" y="111"/>
                  </a:cubicBezTo>
                  <a:cubicBezTo>
                    <a:pt x="19" y="111"/>
                    <a:pt x="19" y="112"/>
                    <a:pt x="19" y="112"/>
                  </a:cubicBezTo>
                  <a:cubicBezTo>
                    <a:pt x="19" y="112"/>
                    <a:pt x="20" y="112"/>
                    <a:pt x="20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3"/>
                    <a:pt x="20" y="113"/>
                    <a:pt x="20" y="114"/>
                  </a:cubicBezTo>
                  <a:cubicBezTo>
                    <a:pt x="20" y="114"/>
                    <a:pt x="19" y="115"/>
                    <a:pt x="19" y="115"/>
                  </a:cubicBezTo>
                  <a:cubicBezTo>
                    <a:pt x="19" y="116"/>
                    <a:pt x="19" y="116"/>
                    <a:pt x="19" y="117"/>
                  </a:cubicBezTo>
                  <a:cubicBezTo>
                    <a:pt x="19" y="117"/>
                    <a:pt x="19" y="118"/>
                    <a:pt x="19" y="119"/>
                  </a:cubicBezTo>
                  <a:cubicBezTo>
                    <a:pt x="19" y="119"/>
                    <a:pt x="19" y="119"/>
                    <a:pt x="19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19" y="120"/>
                    <a:pt x="19" y="121"/>
                  </a:cubicBezTo>
                  <a:cubicBezTo>
                    <a:pt x="19" y="122"/>
                    <a:pt x="19" y="123"/>
                    <a:pt x="19" y="123"/>
                  </a:cubicBezTo>
                  <a:cubicBezTo>
                    <a:pt x="19" y="123"/>
                    <a:pt x="19" y="124"/>
                    <a:pt x="19" y="124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8" y="125"/>
                    <a:pt x="18" y="127"/>
                    <a:pt x="18" y="127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9"/>
                    <a:pt x="18" y="129"/>
                    <a:pt x="18" y="130"/>
                  </a:cubicBezTo>
                  <a:cubicBezTo>
                    <a:pt x="17" y="130"/>
                    <a:pt x="17" y="132"/>
                    <a:pt x="17" y="132"/>
                  </a:cubicBezTo>
                  <a:cubicBezTo>
                    <a:pt x="17" y="132"/>
                    <a:pt x="16" y="134"/>
                    <a:pt x="16" y="134"/>
                  </a:cubicBezTo>
                  <a:cubicBezTo>
                    <a:pt x="16" y="135"/>
                    <a:pt x="16" y="135"/>
                    <a:pt x="16" y="136"/>
                  </a:cubicBezTo>
                  <a:cubicBezTo>
                    <a:pt x="16" y="137"/>
                    <a:pt x="16" y="140"/>
                    <a:pt x="16" y="140"/>
                  </a:cubicBezTo>
                  <a:cubicBezTo>
                    <a:pt x="16" y="141"/>
                    <a:pt x="16" y="142"/>
                    <a:pt x="16" y="143"/>
                  </a:cubicBezTo>
                  <a:cubicBezTo>
                    <a:pt x="15" y="144"/>
                    <a:pt x="15" y="146"/>
                    <a:pt x="15" y="147"/>
                  </a:cubicBezTo>
                  <a:cubicBezTo>
                    <a:pt x="15" y="148"/>
                    <a:pt x="15" y="149"/>
                    <a:pt x="15" y="150"/>
                  </a:cubicBezTo>
                  <a:cubicBezTo>
                    <a:pt x="15" y="151"/>
                    <a:pt x="15" y="153"/>
                    <a:pt x="15" y="154"/>
                  </a:cubicBezTo>
                  <a:cubicBezTo>
                    <a:pt x="15" y="155"/>
                    <a:pt x="16" y="156"/>
                    <a:pt x="16" y="157"/>
                  </a:cubicBezTo>
                  <a:cubicBezTo>
                    <a:pt x="16" y="158"/>
                    <a:pt x="16" y="162"/>
                    <a:pt x="16" y="163"/>
                  </a:cubicBezTo>
                  <a:cubicBezTo>
                    <a:pt x="16" y="164"/>
                    <a:pt x="16" y="168"/>
                    <a:pt x="16" y="169"/>
                  </a:cubicBezTo>
                  <a:cubicBezTo>
                    <a:pt x="16" y="170"/>
                    <a:pt x="16" y="172"/>
                    <a:pt x="16" y="174"/>
                  </a:cubicBezTo>
                  <a:cubicBezTo>
                    <a:pt x="17" y="175"/>
                    <a:pt x="17" y="179"/>
                    <a:pt x="17" y="180"/>
                  </a:cubicBezTo>
                  <a:cubicBezTo>
                    <a:pt x="17" y="181"/>
                    <a:pt x="17" y="185"/>
                    <a:pt x="18" y="187"/>
                  </a:cubicBezTo>
                  <a:cubicBezTo>
                    <a:pt x="18" y="188"/>
                    <a:pt x="18" y="190"/>
                    <a:pt x="18" y="191"/>
                  </a:cubicBezTo>
                  <a:cubicBezTo>
                    <a:pt x="18" y="192"/>
                    <a:pt x="18" y="195"/>
                    <a:pt x="19" y="196"/>
                  </a:cubicBezTo>
                  <a:cubicBezTo>
                    <a:pt x="19" y="196"/>
                    <a:pt x="19" y="199"/>
                    <a:pt x="19" y="201"/>
                  </a:cubicBezTo>
                  <a:cubicBezTo>
                    <a:pt x="19" y="203"/>
                    <a:pt x="19" y="206"/>
                    <a:pt x="19" y="207"/>
                  </a:cubicBezTo>
                  <a:cubicBezTo>
                    <a:pt x="19" y="208"/>
                    <a:pt x="19" y="208"/>
                    <a:pt x="19" y="210"/>
                  </a:cubicBezTo>
                  <a:cubicBezTo>
                    <a:pt x="19" y="211"/>
                    <a:pt x="19" y="215"/>
                    <a:pt x="19" y="216"/>
                  </a:cubicBezTo>
                  <a:cubicBezTo>
                    <a:pt x="19" y="217"/>
                    <a:pt x="19" y="223"/>
                    <a:pt x="19" y="224"/>
                  </a:cubicBezTo>
                  <a:cubicBezTo>
                    <a:pt x="19" y="225"/>
                    <a:pt x="19" y="229"/>
                    <a:pt x="19" y="230"/>
                  </a:cubicBezTo>
                  <a:cubicBezTo>
                    <a:pt x="19" y="231"/>
                    <a:pt x="18" y="235"/>
                    <a:pt x="18" y="236"/>
                  </a:cubicBezTo>
                  <a:cubicBezTo>
                    <a:pt x="18" y="236"/>
                    <a:pt x="18" y="237"/>
                    <a:pt x="18" y="238"/>
                  </a:cubicBezTo>
                  <a:cubicBezTo>
                    <a:pt x="18" y="239"/>
                    <a:pt x="18" y="244"/>
                    <a:pt x="18" y="245"/>
                  </a:cubicBezTo>
                  <a:cubicBezTo>
                    <a:pt x="18" y="247"/>
                    <a:pt x="18" y="250"/>
                    <a:pt x="18" y="252"/>
                  </a:cubicBezTo>
                  <a:cubicBezTo>
                    <a:pt x="18" y="253"/>
                    <a:pt x="18" y="257"/>
                    <a:pt x="18" y="258"/>
                  </a:cubicBezTo>
                  <a:cubicBezTo>
                    <a:pt x="18" y="259"/>
                    <a:pt x="18" y="258"/>
                    <a:pt x="18" y="259"/>
                  </a:cubicBezTo>
                  <a:cubicBezTo>
                    <a:pt x="17" y="259"/>
                    <a:pt x="16" y="260"/>
                    <a:pt x="15" y="261"/>
                  </a:cubicBezTo>
                  <a:cubicBezTo>
                    <a:pt x="15" y="262"/>
                    <a:pt x="15" y="263"/>
                    <a:pt x="15" y="264"/>
                  </a:cubicBezTo>
                  <a:cubicBezTo>
                    <a:pt x="15" y="264"/>
                    <a:pt x="15" y="265"/>
                    <a:pt x="15" y="265"/>
                  </a:cubicBezTo>
                  <a:cubicBezTo>
                    <a:pt x="14" y="265"/>
                    <a:pt x="14" y="265"/>
                    <a:pt x="15" y="266"/>
                  </a:cubicBezTo>
                  <a:cubicBezTo>
                    <a:pt x="15" y="267"/>
                    <a:pt x="15" y="268"/>
                    <a:pt x="15" y="268"/>
                  </a:cubicBezTo>
                  <a:cubicBezTo>
                    <a:pt x="15" y="269"/>
                    <a:pt x="15" y="269"/>
                    <a:pt x="15" y="270"/>
                  </a:cubicBezTo>
                  <a:cubicBezTo>
                    <a:pt x="15" y="270"/>
                    <a:pt x="15" y="270"/>
                    <a:pt x="15" y="270"/>
                  </a:cubicBezTo>
                  <a:cubicBezTo>
                    <a:pt x="15" y="270"/>
                    <a:pt x="15" y="270"/>
                    <a:pt x="15" y="27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4" y="272"/>
                    <a:pt x="14" y="272"/>
                    <a:pt x="14" y="272"/>
                  </a:cubicBezTo>
                  <a:cubicBezTo>
                    <a:pt x="14" y="272"/>
                    <a:pt x="13" y="273"/>
                    <a:pt x="13" y="273"/>
                  </a:cubicBezTo>
                  <a:cubicBezTo>
                    <a:pt x="13" y="273"/>
                    <a:pt x="12" y="274"/>
                    <a:pt x="12" y="274"/>
                  </a:cubicBezTo>
                  <a:cubicBezTo>
                    <a:pt x="12" y="274"/>
                    <a:pt x="11" y="275"/>
                    <a:pt x="11" y="275"/>
                  </a:cubicBezTo>
                  <a:cubicBezTo>
                    <a:pt x="10" y="275"/>
                    <a:pt x="10" y="275"/>
                    <a:pt x="9" y="275"/>
                  </a:cubicBezTo>
                  <a:cubicBezTo>
                    <a:pt x="9" y="275"/>
                    <a:pt x="8" y="275"/>
                    <a:pt x="8" y="276"/>
                  </a:cubicBezTo>
                  <a:cubicBezTo>
                    <a:pt x="7" y="276"/>
                    <a:pt x="7" y="276"/>
                    <a:pt x="6" y="276"/>
                  </a:cubicBezTo>
                  <a:cubicBezTo>
                    <a:pt x="5" y="276"/>
                    <a:pt x="5" y="277"/>
                    <a:pt x="4" y="277"/>
                  </a:cubicBezTo>
                  <a:cubicBezTo>
                    <a:pt x="3" y="278"/>
                    <a:pt x="2" y="279"/>
                    <a:pt x="2" y="279"/>
                  </a:cubicBezTo>
                  <a:cubicBezTo>
                    <a:pt x="1" y="280"/>
                    <a:pt x="1" y="281"/>
                    <a:pt x="1" y="281"/>
                  </a:cubicBezTo>
                  <a:cubicBezTo>
                    <a:pt x="2" y="281"/>
                    <a:pt x="1" y="281"/>
                    <a:pt x="1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1" y="281"/>
                    <a:pt x="0" y="281"/>
                    <a:pt x="0" y="282"/>
                  </a:cubicBezTo>
                  <a:cubicBezTo>
                    <a:pt x="0" y="282"/>
                    <a:pt x="0" y="282"/>
                    <a:pt x="0" y="283"/>
                  </a:cubicBezTo>
                  <a:cubicBezTo>
                    <a:pt x="1" y="283"/>
                    <a:pt x="1" y="283"/>
                    <a:pt x="2" y="283"/>
                  </a:cubicBezTo>
                  <a:cubicBezTo>
                    <a:pt x="3" y="283"/>
                    <a:pt x="5" y="283"/>
                    <a:pt x="7" y="284"/>
                  </a:cubicBezTo>
                  <a:cubicBezTo>
                    <a:pt x="10" y="284"/>
                    <a:pt x="13" y="284"/>
                    <a:pt x="15" y="284"/>
                  </a:cubicBezTo>
                  <a:cubicBezTo>
                    <a:pt x="16" y="284"/>
                    <a:pt x="20" y="284"/>
                    <a:pt x="21" y="283"/>
                  </a:cubicBezTo>
                  <a:cubicBezTo>
                    <a:pt x="22" y="283"/>
                    <a:pt x="23" y="282"/>
                    <a:pt x="23" y="282"/>
                  </a:cubicBezTo>
                  <a:cubicBezTo>
                    <a:pt x="24" y="281"/>
                    <a:pt x="25" y="280"/>
                    <a:pt x="25" y="280"/>
                  </a:cubicBezTo>
                  <a:cubicBezTo>
                    <a:pt x="25" y="279"/>
                    <a:pt x="25" y="279"/>
                    <a:pt x="25" y="279"/>
                  </a:cubicBezTo>
                  <a:cubicBezTo>
                    <a:pt x="26" y="279"/>
                    <a:pt x="28" y="280"/>
                    <a:pt x="28" y="280"/>
                  </a:cubicBezTo>
                  <a:cubicBezTo>
                    <a:pt x="28" y="280"/>
                    <a:pt x="29" y="281"/>
                    <a:pt x="30" y="280"/>
                  </a:cubicBezTo>
                  <a:cubicBezTo>
                    <a:pt x="31" y="280"/>
                    <a:pt x="32" y="280"/>
                    <a:pt x="33" y="280"/>
                  </a:cubicBezTo>
                  <a:cubicBezTo>
                    <a:pt x="34" y="279"/>
                    <a:pt x="35" y="279"/>
                    <a:pt x="36" y="279"/>
                  </a:cubicBezTo>
                  <a:cubicBezTo>
                    <a:pt x="36" y="278"/>
                    <a:pt x="37" y="278"/>
                    <a:pt x="38" y="277"/>
                  </a:cubicBezTo>
                  <a:cubicBezTo>
                    <a:pt x="38" y="277"/>
                    <a:pt x="38" y="277"/>
                    <a:pt x="38" y="276"/>
                  </a:cubicBezTo>
                  <a:cubicBezTo>
                    <a:pt x="38" y="276"/>
                    <a:pt x="37" y="273"/>
                    <a:pt x="37" y="273"/>
                  </a:cubicBezTo>
                  <a:cubicBezTo>
                    <a:pt x="37" y="272"/>
                    <a:pt x="37" y="272"/>
                    <a:pt x="37" y="272"/>
                  </a:cubicBezTo>
                  <a:cubicBezTo>
                    <a:pt x="36" y="272"/>
                    <a:pt x="37" y="272"/>
                    <a:pt x="37" y="271"/>
                  </a:cubicBezTo>
                  <a:cubicBezTo>
                    <a:pt x="37" y="271"/>
                    <a:pt x="37" y="271"/>
                    <a:pt x="37" y="270"/>
                  </a:cubicBezTo>
                  <a:cubicBezTo>
                    <a:pt x="37" y="270"/>
                    <a:pt x="37" y="269"/>
                    <a:pt x="37" y="268"/>
                  </a:cubicBezTo>
                  <a:cubicBezTo>
                    <a:pt x="37" y="268"/>
                    <a:pt x="37" y="268"/>
                    <a:pt x="36" y="268"/>
                  </a:cubicBezTo>
                  <a:cubicBezTo>
                    <a:pt x="36" y="268"/>
                    <a:pt x="36" y="267"/>
                    <a:pt x="36" y="266"/>
                  </a:cubicBezTo>
                  <a:cubicBezTo>
                    <a:pt x="36" y="266"/>
                    <a:pt x="36" y="265"/>
                    <a:pt x="36" y="265"/>
                  </a:cubicBezTo>
                  <a:cubicBezTo>
                    <a:pt x="36" y="264"/>
                    <a:pt x="36" y="264"/>
                    <a:pt x="37" y="263"/>
                  </a:cubicBezTo>
                  <a:cubicBezTo>
                    <a:pt x="37" y="262"/>
                    <a:pt x="38" y="260"/>
                    <a:pt x="38" y="259"/>
                  </a:cubicBezTo>
                  <a:cubicBezTo>
                    <a:pt x="38" y="258"/>
                    <a:pt x="38" y="258"/>
                    <a:pt x="38" y="257"/>
                  </a:cubicBezTo>
                  <a:cubicBezTo>
                    <a:pt x="39" y="257"/>
                    <a:pt x="39" y="256"/>
                    <a:pt x="39" y="254"/>
                  </a:cubicBezTo>
                  <a:cubicBezTo>
                    <a:pt x="40" y="253"/>
                    <a:pt x="40" y="250"/>
                    <a:pt x="40" y="249"/>
                  </a:cubicBezTo>
                  <a:cubicBezTo>
                    <a:pt x="40" y="247"/>
                    <a:pt x="40" y="245"/>
                    <a:pt x="40" y="243"/>
                  </a:cubicBezTo>
                  <a:cubicBezTo>
                    <a:pt x="40" y="242"/>
                    <a:pt x="40" y="239"/>
                    <a:pt x="40" y="238"/>
                  </a:cubicBezTo>
                  <a:cubicBezTo>
                    <a:pt x="40" y="237"/>
                    <a:pt x="40" y="233"/>
                    <a:pt x="40" y="232"/>
                  </a:cubicBezTo>
                  <a:cubicBezTo>
                    <a:pt x="40" y="230"/>
                    <a:pt x="40" y="227"/>
                    <a:pt x="40" y="226"/>
                  </a:cubicBezTo>
                  <a:cubicBezTo>
                    <a:pt x="40" y="224"/>
                    <a:pt x="41" y="221"/>
                    <a:pt x="41" y="219"/>
                  </a:cubicBezTo>
                  <a:cubicBezTo>
                    <a:pt x="41" y="217"/>
                    <a:pt x="41" y="212"/>
                    <a:pt x="42" y="210"/>
                  </a:cubicBezTo>
                  <a:cubicBezTo>
                    <a:pt x="42" y="209"/>
                    <a:pt x="42" y="202"/>
                    <a:pt x="42" y="200"/>
                  </a:cubicBezTo>
                  <a:cubicBezTo>
                    <a:pt x="43" y="198"/>
                    <a:pt x="43" y="196"/>
                    <a:pt x="43" y="195"/>
                  </a:cubicBezTo>
                  <a:cubicBezTo>
                    <a:pt x="43" y="194"/>
                    <a:pt x="43" y="192"/>
                    <a:pt x="44" y="191"/>
                  </a:cubicBezTo>
                  <a:cubicBezTo>
                    <a:pt x="44" y="190"/>
                    <a:pt x="44" y="187"/>
                    <a:pt x="44" y="186"/>
                  </a:cubicBezTo>
                  <a:cubicBezTo>
                    <a:pt x="44" y="186"/>
                    <a:pt x="44" y="185"/>
                    <a:pt x="45" y="183"/>
                  </a:cubicBezTo>
                  <a:cubicBezTo>
                    <a:pt x="45" y="182"/>
                    <a:pt x="45" y="178"/>
                    <a:pt x="45" y="177"/>
                  </a:cubicBezTo>
                  <a:cubicBezTo>
                    <a:pt x="45" y="176"/>
                    <a:pt x="45" y="175"/>
                    <a:pt x="45" y="174"/>
                  </a:cubicBezTo>
                  <a:cubicBezTo>
                    <a:pt x="45" y="174"/>
                    <a:pt x="45" y="174"/>
                    <a:pt x="46" y="172"/>
                  </a:cubicBezTo>
                  <a:cubicBezTo>
                    <a:pt x="46" y="171"/>
                    <a:pt x="46" y="169"/>
                    <a:pt x="46" y="169"/>
                  </a:cubicBezTo>
                  <a:cubicBezTo>
                    <a:pt x="47" y="168"/>
                    <a:pt x="47" y="168"/>
                    <a:pt x="47" y="169"/>
                  </a:cubicBezTo>
                  <a:cubicBezTo>
                    <a:pt x="47" y="169"/>
                    <a:pt x="47" y="169"/>
                    <a:pt x="48" y="170"/>
                  </a:cubicBezTo>
                  <a:cubicBezTo>
                    <a:pt x="48" y="170"/>
                    <a:pt x="48" y="171"/>
                    <a:pt x="48" y="172"/>
                  </a:cubicBezTo>
                  <a:cubicBezTo>
                    <a:pt x="48" y="173"/>
                    <a:pt x="49" y="173"/>
                    <a:pt x="49" y="175"/>
                  </a:cubicBezTo>
                  <a:cubicBezTo>
                    <a:pt x="50" y="176"/>
                    <a:pt x="50" y="178"/>
                    <a:pt x="50" y="178"/>
                  </a:cubicBezTo>
                  <a:cubicBezTo>
                    <a:pt x="50" y="179"/>
                    <a:pt x="51" y="180"/>
                    <a:pt x="51" y="180"/>
                  </a:cubicBezTo>
                  <a:cubicBezTo>
                    <a:pt x="51" y="181"/>
                    <a:pt x="51" y="184"/>
                    <a:pt x="52" y="185"/>
                  </a:cubicBezTo>
                  <a:cubicBezTo>
                    <a:pt x="52" y="186"/>
                    <a:pt x="52" y="189"/>
                    <a:pt x="53" y="191"/>
                  </a:cubicBezTo>
                  <a:cubicBezTo>
                    <a:pt x="53" y="192"/>
                    <a:pt x="54" y="198"/>
                    <a:pt x="54" y="199"/>
                  </a:cubicBezTo>
                  <a:cubicBezTo>
                    <a:pt x="54" y="200"/>
                    <a:pt x="54" y="202"/>
                    <a:pt x="54" y="204"/>
                  </a:cubicBezTo>
                  <a:cubicBezTo>
                    <a:pt x="55" y="205"/>
                    <a:pt x="55" y="209"/>
                    <a:pt x="55" y="210"/>
                  </a:cubicBezTo>
                  <a:cubicBezTo>
                    <a:pt x="55" y="210"/>
                    <a:pt x="55" y="216"/>
                    <a:pt x="55" y="218"/>
                  </a:cubicBezTo>
                  <a:cubicBezTo>
                    <a:pt x="56" y="220"/>
                    <a:pt x="56" y="221"/>
                    <a:pt x="56" y="222"/>
                  </a:cubicBezTo>
                  <a:cubicBezTo>
                    <a:pt x="56" y="223"/>
                    <a:pt x="56" y="225"/>
                    <a:pt x="56" y="226"/>
                  </a:cubicBezTo>
                  <a:cubicBezTo>
                    <a:pt x="56" y="227"/>
                    <a:pt x="57" y="231"/>
                    <a:pt x="57" y="231"/>
                  </a:cubicBezTo>
                  <a:cubicBezTo>
                    <a:pt x="57" y="232"/>
                    <a:pt x="57" y="238"/>
                    <a:pt x="58" y="239"/>
                  </a:cubicBezTo>
                  <a:cubicBezTo>
                    <a:pt x="58" y="240"/>
                    <a:pt x="58" y="246"/>
                    <a:pt x="58" y="246"/>
                  </a:cubicBezTo>
                  <a:cubicBezTo>
                    <a:pt x="59" y="247"/>
                    <a:pt x="59" y="249"/>
                    <a:pt x="59" y="250"/>
                  </a:cubicBezTo>
                  <a:cubicBezTo>
                    <a:pt x="59" y="251"/>
                    <a:pt x="59" y="251"/>
                    <a:pt x="59" y="252"/>
                  </a:cubicBezTo>
                  <a:cubicBezTo>
                    <a:pt x="59" y="254"/>
                    <a:pt x="59" y="255"/>
                    <a:pt x="59" y="256"/>
                  </a:cubicBezTo>
                  <a:cubicBezTo>
                    <a:pt x="59" y="257"/>
                    <a:pt x="60" y="259"/>
                    <a:pt x="60" y="260"/>
                  </a:cubicBezTo>
                  <a:cubicBezTo>
                    <a:pt x="61" y="260"/>
                    <a:pt x="61" y="262"/>
                    <a:pt x="62" y="262"/>
                  </a:cubicBezTo>
                  <a:cubicBezTo>
                    <a:pt x="62" y="263"/>
                    <a:pt x="62" y="264"/>
                    <a:pt x="62" y="265"/>
                  </a:cubicBezTo>
                  <a:cubicBezTo>
                    <a:pt x="63" y="265"/>
                    <a:pt x="63" y="267"/>
                    <a:pt x="64" y="267"/>
                  </a:cubicBezTo>
                  <a:cubicBezTo>
                    <a:pt x="64" y="267"/>
                    <a:pt x="64" y="268"/>
                    <a:pt x="64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4" y="269"/>
                    <a:pt x="65" y="270"/>
                    <a:pt x="65" y="271"/>
                  </a:cubicBezTo>
                  <a:cubicBezTo>
                    <a:pt x="65" y="272"/>
                    <a:pt x="66" y="272"/>
                    <a:pt x="66" y="272"/>
                  </a:cubicBezTo>
                  <a:cubicBezTo>
                    <a:pt x="66" y="272"/>
                    <a:pt x="66" y="272"/>
                    <a:pt x="66" y="273"/>
                  </a:cubicBezTo>
                  <a:cubicBezTo>
                    <a:pt x="66" y="273"/>
                    <a:pt x="66" y="274"/>
                    <a:pt x="66" y="275"/>
                  </a:cubicBezTo>
                  <a:cubicBezTo>
                    <a:pt x="66" y="275"/>
                    <a:pt x="66" y="277"/>
                    <a:pt x="66" y="277"/>
                  </a:cubicBezTo>
                  <a:cubicBezTo>
                    <a:pt x="66" y="278"/>
                    <a:pt x="66" y="278"/>
                    <a:pt x="67" y="278"/>
                  </a:cubicBezTo>
                  <a:cubicBezTo>
                    <a:pt x="67" y="279"/>
                    <a:pt x="67" y="279"/>
                    <a:pt x="67" y="279"/>
                  </a:cubicBezTo>
                  <a:cubicBezTo>
                    <a:pt x="68" y="279"/>
                    <a:pt x="69" y="280"/>
                    <a:pt x="69" y="280"/>
                  </a:cubicBezTo>
                  <a:cubicBezTo>
                    <a:pt x="70" y="280"/>
                    <a:pt x="70" y="280"/>
                    <a:pt x="70" y="280"/>
                  </a:cubicBezTo>
                  <a:cubicBezTo>
                    <a:pt x="71" y="280"/>
                    <a:pt x="71" y="280"/>
                    <a:pt x="71" y="281"/>
                  </a:cubicBezTo>
                  <a:cubicBezTo>
                    <a:pt x="70" y="281"/>
                    <a:pt x="70" y="281"/>
                    <a:pt x="70" y="282"/>
                  </a:cubicBezTo>
                  <a:cubicBezTo>
                    <a:pt x="70" y="283"/>
                    <a:pt x="71" y="283"/>
                    <a:pt x="71" y="284"/>
                  </a:cubicBezTo>
                  <a:cubicBezTo>
                    <a:pt x="72" y="284"/>
                    <a:pt x="72" y="284"/>
                    <a:pt x="72" y="284"/>
                  </a:cubicBezTo>
                  <a:cubicBezTo>
                    <a:pt x="73" y="284"/>
                    <a:pt x="75" y="284"/>
                    <a:pt x="76" y="284"/>
                  </a:cubicBezTo>
                  <a:cubicBezTo>
                    <a:pt x="77" y="284"/>
                    <a:pt x="82" y="284"/>
                    <a:pt x="84" y="284"/>
                  </a:cubicBezTo>
                  <a:cubicBezTo>
                    <a:pt x="87" y="284"/>
                    <a:pt x="88" y="283"/>
                    <a:pt x="89" y="283"/>
                  </a:cubicBezTo>
                  <a:cubicBezTo>
                    <a:pt x="89" y="283"/>
                    <a:pt x="89" y="283"/>
                    <a:pt x="89" y="283"/>
                  </a:cubicBezTo>
                  <a:cubicBezTo>
                    <a:pt x="89" y="283"/>
                    <a:pt x="89" y="282"/>
                    <a:pt x="89" y="28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254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6413602" y="3685886"/>
              <a:ext cx="283349" cy="913819"/>
            </a:xfrm>
            <a:custGeom>
              <a:avLst/>
              <a:gdLst>
                <a:gd name="T0" fmla="*/ 90 w 93"/>
                <a:gd name="T1" fmla="*/ 249 h 300"/>
                <a:gd name="T2" fmla="*/ 88 w 93"/>
                <a:gd name="T3" fmla="*/ 228 h 300"/>
                <a:gd name="T4" fmla="*/ 84 w 93"/>
                <a:gd name="T5" fmla="*/ 206 h 300"/>
                <a:gd name="T6" fmla="*/ 81 w 93"/>
                <a:gd name="T7" fmla="*/ 171 h 300"/>
                <a:gd name="T8" fmla="*/ 80 w 93"/>
                <a:gd name="T9" fmla="*/ 152 h 300"/>
                <a:gd name="T10" fmla="*/ 78 w 93"/>
                <a:gd name="T11" fmla="*/ 136 h 300"/>
                <a:gd name="T12" fmla="*/ 75 w 93"/>
                <a:gd name="T13" fmla="*/ 127 h 300"/>
                <a:gd name="T14" fmla="*/ 74 w 93"/>
                <a:gd name="T15" fmla="*/ 119 h 300"/>
                <a:gd name="T16" fmla="*/ 77 w 93"/>
                <a:gd name="T17" fmla="*/ 120 h 300"/>
                <a:gd name="T18" fmla="*/ 77 w 93"/>
                <a:gd name="T19" fmla="*/ 112 h 300"/>
                <a:gd name="T20" fmla="*/ 78 w 93"/>
                <a:gd name="T21" fmla="*/ 88 h 300"/>
                <a:gd name="T22" fmla="*/ 83 w 93"/>
                <a:gd name="T23" fmla="*/ 74 h 300"/>
                <a:gd name="T24" fmla="*/ 81 w 93"/>
                <a:gd name="T25" fmla="*/ 60 h 300"/>
                <a:gd name="T26" fmla="*/ 77 w 93"/>
                <a:gd name="T27" fmla="*/ 46 h 300"/>
                <a:gd name="T28" fmla="*/ 66 w 93"/>
                <a:gd name="T29" fmla="*/ 42 h 300"/>
                <a:gd name="T30" fmla="*/ 59 w 93"/>
                <a:gd name="T31" fmla="*/ 38 h 300"/>
                <a:gd name="T32" fmla="*/ 59 w 93"/>
                <a:gd name="T33" fmla="*/ 27 h 300"/>
                <a:gd name="T34" fmla="*/ 62 w 93"/>
                <a:gd name="T35" fmla="*/ 17 h 300"/>
                <a:gd name="T36" fmla="*/ 38 w 93"/>
                <a:gd name="T37" fmla="*/ 4 h 300"/>
                <a:gd name="T38" fmla="*/ 34 w 93"/>
                <a:gd name="T39" fmla="*/ 28 h 300"/>
                <a:gd name="T40" fmla="*/ 38 w 93"/>
                <a:gd name="T41" fmla="*/ 42 h 300"/>
                <a:gd name="T42" fmla="*/ 28 w 93"/>
                <a:gd name="T43" fmla="*/ 47 h 300"/>
                <a:gd name="T44" fmla="*/ 19 w 93"/>
                <a:gd name="T45" fmla="*/ 49 h 300"/>
                <a:gd name="T46" fmla="*/ 12 w 93"/>
                <a:gd name="T47" fmla="*/ 57 h 300"/>
                <a:gd name="T48" fmla="*/ 5 w 93"/>
                <a:gd name="T49" fmla="*/ 73 h 300"/>
                <a:gd name="T50" fmla="*/ 2 w 93"/>
                <a:gd name="T51" fmla="*/ 98 h 300"/>
                <a:gd name="T52" fmla="*/ 16 w 93"/>
                <a:gd name="T53" fmla="*/ 101 h 300"/>
                <a:gd name="T54" fmla="*/ 19 w 93"/>
                <a:gd name="T55" fmla="*/ 117 h 300"/>
                <a:gd name="T56" fmla="*/ 23 w 93"/>
                <a:gd name="T57" fmla="*/ 124 h 300"/>
                <a:gd name="T58" fmla="*/ 22 w 93"/>
                <a:gd name="T59" fmla="*/ 133 h 300"/>
                <a:gd name="T60" fmla="*/ 19 w 93"/>
                <a:gd name="T61" fmla="*/ 143 h 300"/>
                <a:gd name="T62" fmla="*/ 18 w 93"/>
                <a:gd name="T63" fmla="*/ 154 h 300"/>
                <a:gd name="T64" fmla="*/ 19 w 93"/>
                <a:gd name="T65" fmla="*/ 164 h 300"/>
                <a:gd name="T66" fmla="*/ 24 w 93"/>
                <a:gd name="T67" fmla="*/ 195 h 300"/>
                <a:gd name="T68" fmla="*/ 30 w 93"/>
                <a:gd name="T69" fmla="*/ 239 h 300"/>
                <a:gd name="T70" fmla="*/ 33 w 93"/>
                <a:gd name="T71" fmla="*/ 256 h 300"/>
                <a:gd name="T72" fmla="*/ 30 w 93"/>
                <a:gd name="T73" fmla="*/ 270 h 300"/>
                <a:gd name="T74" fmla="*/ 28 w 93"/>
                <a:gd name="T75" fmla="*/ 278 h 300"/>
                <a:gd name="T76" fmla="*/ 18 w 93"/>
                <a:gd name="T77" fmla="*/ 283 h 300"/>
                <a:gd name="T78" fmla="*/ 13 w 93"/>
                <a:gd name="T79" fmla="*/ 290 h 300"/>
                <a:gd name="T80" fmla="*/ 23 w 93"/>
                <a:gd name="T81" fmla="*/ 292 h 300"/>
                <a:gd name="T82" fmla="*/ 28 w 93"/>
                <a:gd name="T83" fmla="*/ 292 h 300"/>
                <a:gd name="T84" fmla="*/ 33 w 93"/>
                <a:gd name="T85" fmla="*/ 291 h 300"/>
                <a:gd name="T86" fmla="*/ 43 w 93"/>
                <a:gd name="T87" fmla="*/ 288 h 300"/>
                <a:gd name="T88" fmla="*/ 51 w 93"/>
                <a:gd name="T89" fmla="*/ 289 h 300"/>
                <a:gd name="T90" fmla="*/ 56 w 93"/>
                <a:gd name="T91" fmla="*/ 288 h 300"/>
                <a:gd name="T92" fmla="*/ 56 w 93"/>
                <a:gd name="T93" fmla="*/ 280 h 300"/>
                <a:gd name="T94" fmla="*/ 58 w 93"/>
                <a:gd name="T95" fmla="*/ 273 h 300"/>
                <a:gd name="T96" fmla="*/ 55 w 93"/>
                <a:gd name="T97" fmla="*/ 257 h 300"/>
                <a:gd name="T98" fmla="*/ 55 w 93"/>
                <a:gd name="T99" fmla="*/ 238 h 300"/>
                <a:gd name="T100" fmla="*/ 54 w 93"/>
                <a:gd name="T101" fmla="*/ 218 h 300"/>
                <a:gd name="T102" fmla="*/ 54 w 93"/>
                <a:gd name="T103" fmla="*/ 196 h 300"/>
                <a:gd name="T104" fmla="*/ 56 w 93"/>
                <a:gd name="T105" fmla="*/ 198 h 300"/>
                <a:gd name="T106" fmla="*/ 59 w 93"/>
                <a:gd name="T107" fmla="*/ 215 h 300"/>
                <a:gd name="T108" fmla="*/ 61 w 93"/>
                <a:gd name="T109" fmla="*/ 230 h 300"/>
                <a:gd name="T110" fmla="*/ 64 w 93"/>
                <a:gd name="T111" fmla="*/ 257 h 300"/>
                <a:gd name="T112" fmla="*/ 70 w 93"/>
                <a:gd name="T113" fmla="*/ 271 h 300"/>
                <a:gd name="T114" fmla="*/ 66 w 93"/>
                <a:gd name="T115" fmla="*/ 282 h 300"/>
                <a:gd name="T116" fmla="*/ 72 w 93"/>
                <a:gd name="T117" fmla="*/ 290 h 300"/>
                <a:gd name="T118" fmla="*/ 70 w 93"/>
                <a:gd name="T119" fmla="*/ 299 h 300"/>
                <a:gd name="T120" fmla="*/ 90 w 93"/>
                <a:gd name="T121" fmla="*/ 297 h 300"/>
                <a:gd name="T122" fmla="*/ 89 w 93"/>
                <a:gd name="T123" fmla="*/ 288 h 300"/>
                <a:gd name="T124" fmla="*/ 93 w 93"/>
                <a:gd name="T125" fmla="*/ 27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" h="300">
                  <a:moveTo>
                    <a:pt x="93" y="276"/>
                  </a:moveTo>
                  <a:cubicBezTo>
                    <a:pt x="92" y="276"/>
                    <a:pt x="92" y="275"/>
                    <a:pt x="92" y="275"/>
                  </a:cubicBezTo>
                  <a:cubicBezTo>
                    <a:pt x="92" y="275"/>
                    <a:pt x="92" y="273"/>
                    <a:pt x="92" y="272"/>
                  </a:cubicBezTo>
                  <a:cubicBezTo>
                    <a:pt x="92" y="272"/>
                    <a:pt x="92" y="267"/>
                    <a:pt x="92" y="266"/>
                  </a:cubicBezTo>
                  <a:cubicBezTo>
                    <a:pt x="91" y="265"/>
                    <a:pt x="91" y="264"/>
                    <a:pt x="91" y="262"/>
                  </a:cubicBezTo>
                  <a:cubicBezTo>
                    <a:pt x="91" y="260"/>
                    <a:pt x="91" y="257"/>
                    <a:pt x="91" y="255"/>
                  </a:cubicBezTo>
                  <a:cubicBezTo>
                    <a:pt x="91" y="254"/>
                    <a:pt x="90" y="249"/>
                    <a:pt x="90" y="249"/>
                  </a:cubicBezTo>
                  <a:cubicBezTo>
                    <a:pt x="90" y="248"/>
                    <a:pt x="90" y="247"/>
                    <a:pt x="90" y="246"/>
                  </a:cubicBezTo>
                  <a:cubicBezTo>
                    <a:pt x="90" y="245"/>
                    <a:pt x="89" y="243"/>
                    <a:pt x="89" y="243"/>
                  </a:cubicBezTo>
                  <a:cubicBezTo>
                    <a:pt x="89" y="242"/>
                    <a:pt x="89" y="241"/>
                    <a:pt x="89" y="241"/>
                  </a:cubicBezTo>
                  <a:cubicBezTo>
                    <a:pt x="89" y="241"/>
                    <a:pt x="89" y="239"/>
                    <a:pt x="89" y="239"/>
                  </a:cubicBezTo>
                  <a:cubicBezTo>
                    <a:pt x="89" y="239"/>
                    <a:pt x="89" y="238"/>
                    <a:pt x="88" y="237"/>
                  </a:cubicBezTo>
                  <a:cubicBezTo>
                    <a:pt x="88" y="237"/>
                    <a:pt x="88" y="233"/>
                    <a:pt x="88" y="232"/>
                  </a:cubicBezTo>
                  <a:cubicBezTo>
                    <a:pt x="88" y="231"/>
                    <a:pt x="88" y="230"/>
                    <a:pt x="88" y="228"/>
                  </a:cubicBezTo>
                  <a:cubicBezTo>
                    <a:pt x="87" y="227"/>
                    <a:pt x="87" y="225"/>
                    <a:pt x="87" y="224"/>
                  </a:cubicBezTo>
                  <a:cubicBezTo>
                    <a:pt x="87" y="223"/>
                    <a:pt x="87" y="222"/>
                    <a:pt x="87" y="221"/>
                  </a:cubicBezTo>
                  <a:cubicBezTo>
                    <a:pt x="87" y="220"/>
                    <a:pt x="87" y="218"/>
                    <a:pt x="87" y="216"/>
                  </a:cubicBezTo>
                  <a:cubicBezTo>
                    <a:pt x="87" y="215"/>
                    <a:pt x="86" y="214"/>
                    <a:pt x="86" y="213"/>
                  </a:cubicBezTo>
                  <a:cubicBezTo>
                    <a:pt x="86" y="212"/>
                    <a:pt x="85" y="210"/>
                    <a:pt x="85" y="210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4" y="209"/>
                    <a:pt x="84" y="207"/>
                    <a:pt x="84" y="206"/>
                  </a:cubicBezTo>
                  <a:cubicBezTo>
                    <a:pt x="84" y="204"/>
                    <a:pt x="84" y="201"/>
                    <a:pt x="84" y="200"/>
                  </a:cubicBezTo>
                  <a:cubicBezTo>
                    <a:pt x="84" y="198"/>
                    <a:pt x="85" y="195"/>
                    <a:pt x="85" y="194"/>
                  </a:cubicBezTo>
                  <a:cubicBezTo>
                    <a:pt x="85" y="193"/>
                    <a:pt x="85" y="192"/>
                    <a:pt x="84" y="191"/>
                  </a:cubicBezTo>
                  <a:cubicBezTo>
                    <a:pt x="84" y="190"/>
                    <a:pt x="84" y="187"/>
                    <a:pt x="83" y="185"/>
                  </a:cubicBezTo>
                  <a:cubicBezTo>
                    <a:pt x="83" y="183"/>
                    <a:pt x="82" y="179"/>
                    <a:pt x="82" y="178"/>
                  </a:cubicBezTo>
                  <a:cubicBezTo>
                    <a:pt x="82" y="177"/>
                    <a:pt x="82" y="174"/>
                    <a:pt x="82" y="173"/>
                  </a:cubicBezTo>
                  <a:cubicBezTo>
                    <a:pt x="82" y="173"/>
                    <a:pt x="81" y="171"/>
                    <a:pt x="81" y="171"/>
                  </a:cubicBezTo>
                  <a:cubicBezTo>
                    <a:pt x="81" y="171"/>
                    <a:pt x="81" y="170"/>
                    <a:pt x="81" y="170"/>
                  </a:cubicBezTo>
                  <a:cubicBezTo>
                    <a:pt x="81" y="169"/>
                    <a:pt x="81" y="167"/>
                    <a:pt x="81" y="167"/>
                  </a:cubicBezTo>
                  <a:cubicBezTo>
                    <a:pt x="81" y="167"/>
                    <a:pt x="81" y="164"/>
                    <a:pt x="81" y="162"/>
                  </a:cubicBezTo>
                  <a:cubicBezTo>
                    <a:pt x="81" y="161"/>
                    <a:pt x="81" y="161"/>
                    <a:pt x="81" y="160"/>
                  </a:cubicBezTo>
                  <a:cubicBezTo>
                    <a:pt x="81" y="160"/>
                    <a:pt x="80" y="158"/>
                    <a:pt x="80" y="157"/>
                  </a:cubicBezTo>
                  <a:cubicBezTo>
                    <a:pt x="80" y="156"/>
                    <a:pt x="80" y="154"/>
                    <a:pt x="80" y="154"/>
                  </a:cubicBezTo>
                  <a:cubicBezTo>
                    <a:pt x="80" y="153"/>
                    <a:pt x="80" y="152"/>
                    <a:pt x="80" y="152"/>
                  </a:cubicBezTo>
                  <a:cubicBezTo>
                    <a:pt x="80" y="152"/>
                    <a:pt x="80" y="151"/>
                    <a:pt x="80" y="150"/>
                  </a:cubicBezTo>
                  <a:cubicBezTo>
                    <a:pt x="81" y="149"/>
                    <a:pt x="81" y="147"/>
                    <a:pt x="81" y="146"/>
                  </a:cubicBezTo>
                  <a:cubicBezTo>
                    <a:pt x="80" y="145"/>
                    <a:pt x="80" y="144"/>
                    <a:pt x="80" y="143"/>
                  </a:cubicBezTo>
                  <a:cubicBezTo>
                    <a:pt x="80" y="142"/>
                    <a:pt x="79" y="139"/>
                    <a:pt x="79" y="139"/>
                  </a:cubicBezTo>
                  <a:cubicBezTo>
                    <a:pt x="79" y="138"/>
                    <a:pt x="78" y="137"/>
                    <a:pt x="78" y="137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8" y="135"/>
                    <a:pt x="78" y="134"/>
                    <a:pt x="77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6" y="131"/>
                    <a:pt x="76" y="130"/>
                  </a:cubicBezTo>
                  <a:cubicBezTo>
                    <a:pt x="76" y="130"/>
                    <a:pt x="76" y="129"/>
                    <a:pt x="76" y="129"/>
                  </a:cubicBezTo>
                  <a:cubicBezTo>
                    <a:pt x="75" y="129"/>
                    <a:pt x="75" y="128"/>
                    <a:pt x="75" y="128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5"/>
                    <a:pt x="74" y="124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4" y="119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4" y="119"/>
                    <a:pt x="74" y="122"/>
                    <a:pt x="74" y="122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22"/>
                    <a:pt x="74" y="122"/>
                    <a:pt x="75" y="121"/>
                  </a:cubicBezTo>
                  <a:cubicBezTo>
                    <a:pt x="75" y="121"/>
                    <a:pt x="76" y="121"/>
                    <a:pt x="76" y="121"/>
                  </a:cubicBezTo>
                  <a:cubicBezTo>
                    <a:pt x="76" y="121"/>
                    <a:pt x="76" y="120"/>
                    <a:pt x="76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19"/>
                    <a:pt x="77" y="119"/>
                    <a:pt x="78" y="118"/>
                  </a:cubicBezTo>
                  <a:cubicBezTo>
                    <a:pt x="78" y="118"/>
                    <a:pt x="79" y="117"/>
                    <a:pt x="79" y="117"/>
                  </a:cubicBezTo>
                  <a:cubicBezTo>
                    <a:pt x="80" y="117"/>
                    <a:pt x="80" y="116"/>
                    <a:pt x="80" y="116"/>
                  </a:cubicBezTo>
                  <a:cubicBezTo>
                    <a:pt x="80" y="116"/>
                    <a:pt x="80" y="116"/>
                    <a:pt x="80" y="115"/>
                  </a:cubicBezTo>
                  <a:cubicBezTo>
                    <a:pt x="80" y="115"/>
                    <a:pt x="80" y="115"/>
                    <a:pt x="79" y="115"/>
                  </a:cubicBezTo>
                  <a:cubicBezTo>
                    <a:pt x="79" y="115"/>
                    <a:pt x="78" y="114"/>
                    <a:pt x="78" y="114"/>
                  </a:cubicBezTo>
                  <a:cubicBezTo>
                    <a:pt x="78" y="114"/>
                    <a:pt x="77" y="113"/>
                    <a:pt x="77" y="112"/>
                  </a:cubicBezTo>
                  <a:cubicBezTo>
                    <a:pt x="77" y="112"/>
                    <a:pt x="76" y="109"/>
                    <a:pt x="76" y="108"/>
                  </a:cubicBezTo>
                  <a:cubicBezTo>
                    <a:pt x="75" y="108"/>
                    <a:pt x="76" y="107"/>
                    <a:pt x="76" y="107"/>
                  </a:cubicBezTo>
                  <a:cubicBezTo>
                    <a:pt x="76" y="106"/>
                    <a:pt x="75" y="104"/>
                    <a:pt x="75" y="103"/>
                  </a:cubicBezTo>
                  <a:cubicBezTo>
                    <a:pt x="75" y="103"/>
                    <a:pt x="75" y="98"/>
                    <a:pt x="75" y="97"/>
                  </a:cubicBezTo>
                  <a:cubicBezTo>
                    <a:pt x="75" y="97"/>
                    <a:pt x="75" y="97"/>
                    <a:pt x="75" y="96"/>
                  </a:cubicBezTo>
                  <a:cubicBezTo>
                    <a:pt x="75" y="96"/>
                    <a:pt x="76" y="93"/>
                    <a:pt x="77" y="92"/>
                  </a:cubicBezTo>
                  <a:cubicBezTo>
                    <a:pt x="77" y="91"/>
                    <a:pt x="78" y="88"/>
                    <a:pt x="78" y="88"/>
                  </a:cubicBezTo>
                  <a:cubicBezTo>
                    <a:pt x="78" y="87"/>
                    <a:pt x="78" y="86"/>
                    <a:pt x="79" y="86"/>
                  </a:cubicBezTo>
                  <a:cubicBezTo>
                    <a:pt x="79" y="85"/>
                    <a:pt x="79" y="85"/>
                    <a:pt x="79" y="84"/>
                  </a:cubicBezTo>
                  <a:cubicBezTo>
                    <a:pt x="80" y="83"/>
                    <a:pt x="80" y="81"/>
                    <a:pt x="81" y="81"/>
                  </a:cubicBezTo>
                  <a:cubicBezTo>
                    <a:pt x="81" y="80"/>
                    <a:pt x="81" y="79"/>
                    <a:pt x="81" y="79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3" y="74"/>
                    <a:pt x="83" y="74"/>
                  </a:cubicBezTo>
                  <a:cubicBezTo>
                    <a:pt x="83" y="74"/>
                    <a:pt x="83" y="74"/>
                    <a:pt x="83" y="73"/>
                  </a:cubicBezTo>
                  <a:cubicBezTo>
                    <a:pt x="83" y="73"/>
                    <a:pt x="83" y="72"/>
                    <a:pt x="83" y="72"/>
                  </a:cubicBezTo>
                  <a:cubicBezTo>
                    <a:pt x="83" y="71"/>
                    <a:pt x="83" y="71"/>
                    <a:pt x="83" y="70"/>
                  </a:cubicBezTo>
                  <a:cubicBezTo>
                    <a:pt x="83" y="70"/>
                    <a:pt x="83" y="69"/>
                    <a:pt x="83" y="69"/>
                  </a:cubicBezTo>
                  <a:cubicBezTo>
                    <a:pt x="83" y="69"/>
                    <a:pt x="83" y="67"/>
                    <a:pt x="82" y="66"/>
                  </a:cubicBezTo>
                  <a:cubicBezTo>
                    <a:pt x="82" y="65"/>
                    <a:pt x="82" y="62"/>
                    <a:pt x="81" y="61"/>
                  </a:cubicBezTo>
                  <a:cubicBezTo>
                    <a:pt x="81" y="61"/>
                    <a:pt x="81" y="60"/>
                    <a:pt x="81" y="60"/>
                  </a:cubicBezTo>
                  <a:cubicBezTo>
                    <a:pt x="81" y="60"/>
                    <a:pt x="81" y="59"/>
                    <a:pt x="81" y="58"/>
                  </a:cubicBezTo>
                  <a:cubicBezTo>
                    <a:pt x="81" y="57"/>
                    <a:pt x="81" y="55"/>
                    <a:pt x="81" y="54"/>
                  </a:cubicBezTo>
                  <a:cubicBezTo>
                    <a:pt x="81" y="53"/>
                    <a:pt x="81" y="52"/>
                    <a:pt x="81" y="52"/>
                  </a:cubicBezTo>
                  <a:cubicBezTo>
                    <a:pt x="80" y="52"/>
                    <a:pt x="80" y="51"/>
                    <a:pt x="80" y="51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49"/>
                    <a:pt x="78" y="49"/>
                    <a:pt x="78" y="48"/>
                  </a:cubicBezTo>
                  <a:cubicBezTo>
                    <a:pt x="78" y="48"/>
                    <a:pt x="78" y="47"/>
                    <a:pt x="77" y="46"/>
                  </a:cubicBezTo>
                  <a:cubicBezTo>
                    <a:pt x="76" y="46"/>
                    <a:pt x="75" y="45"/>
                    <a:pt x="75" y="45"/>
                  </a:cubicBezTo>
                  <a:cubicBezTo>
                    <a:pt x="74" y="45"/>
                    <a:pt x="74" y="44"/>
                    <a:pt x="73" y="44"/>
                  </a:cubicBezTo>
                  <a:cubicBezTo>
                    <a:pt x="73" y="44"/>
                    <a:pt x="72" y="44"/>
                    <a:pt x="72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0" y="43"/>
                    <a:pt x="70" y="43"/>
                  </a:cubicBezTo>
                  <a:cubicBezTo>
                    <a:pt x="69" y="43"/>
                    <a:pt x="68" y="43"/>
                    <a:pt x="68" y="43"/>
                  </a:cubicBezTo>
                  <a:cubicBezTo>
                    <a:pt x="68" y="43"/>
                    <a:pt x="67" y="42"/>
                    <a:pt x="66" y="42"/>
                  </a:cubicBezTo>
                  <a:cubicBezTo>
                    <a:pt x="65" y="42"/>
                    <a:pt x="65" y="42"/>
                    <a:pt x="64" y="42"/>
                  </a:cubicBezTo>
                  <a:cubicBezTo>
                    <a:pt x="64" y="42"/>
                    <a:pt x="63" y="42"/>
                    <a:pt x="62" y="41"/>
                  </a:cubicBezTo>
                  <a:cubicBezTo>
                    <a:pt x="62" y="41"/>
                    <a:pt x="62" y="41"/>
                    <a:pt x="61" y="41"/>
                  </a:cubicBezTo>
                  <a:cubicBezTo>
                    <a:pt x="61" y="40"/>
                    <a:pt x="60" y="40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0"/>
                    <a:pt x="59" y="40"/>
                    <a:pt x="59" y="39"/>
                  </a:cubicBezTo>
                  <a:cubicBezTo>
                    <a:pt x="59" y="39"/>
                    <a:pt x="59" y="39"/>
                    <a:pt x="59" y="38"/>
                  </a:cubicBezTo>
                  <a:cubicBezTo>
                    <a:pt x="59" y="38"/>
                    <a:pt x="59" y="37"/>
                    <a:pt x="58" y="37"/>
                  </a:cubicBezTo>
                  <a:cubicBezTo>
                    <a:pt x="58" y="36"/>
                    <a:pt x="58" y="35"/>
                    <a:pt x="58" y="35"/>
                  </a:cubicBezTo>
                  <a:cubicBezTo>
                    <a:pt x="58" y="35"/>
                    <a:pt x="58" y="35"/>
                    <a:pt x="57" y="35"/>
                  </a:cubicBezTo>
                  <a:cubicBezTo>
                    <a:pt x="57" y="35"/>
                    <a:pt x="57" y="35"/>
                    <a:pt x="57" y="34"/>
                  </a:cubicBezTo>
                  <a:cubicBezTo>
                    <a:pt x="57" y="34"/>
                    <a:pt x="58" y="32"/>
                    <a:pt x="58" y="31"/>
                  </a:cubicBezTo>
                  <a:cubicBezTo>
                    <a:pt x="58" y="30"/>
                    <a:pt x="58" y="27"/>
                    <a:pt x="58" y="27"/>
                  </a:cubicBezTo>
                  <a:cubicBezTo>
                    <a:pt x="58" y="27"/>
                    <a:pt x="58" y="27"/>
                    <a:pt x="59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6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4"/>
                    <a:pt x="61" y="24"/>
                    <a:pt x="62" y="23"/>
                  </a:cubicBezTo>
                  <a:cubicBezTo>
                    <a:pt x="62" y="23"/>
                    <a:pt x="62" y="22"/>
                    <a:pt x="62" y="21"/>
                  </a:cubicBezTo>
                  <a:cubicBezTo>
                    <a:pt x="62" y="21"/>
                    <a:pt x="62" y="21"/>
                    <a:pt x="62" y="20"/>
                  </a:cubicBezTo>
                  <a:cubicBezTo>
                    <a:pt x="62" y="18"/>
                    <a:pt x="62" y="17"/>
                    <a:pt x="62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5"/>
                  </a:cubicBezTo>
                  <a:cubicBezTo>
                    <a:pt x="61" y="15"/>
                    <a:pt x="61" y="11"/>
                    <a:pt x="61" y="11"/>
                  </a:cubicBezTo>
                  <a:cubicBezTo>
                    <a:pt x="59" y="6"/>
                    <a:pt x="55" y="3"/>
                    <a:pt x="52" y="1"/>
                  </a:cubicBezTo>
                  <a:cubicBezTo>
                    <a:pt x="49" y="0"/>
                    <a:pt x="47" y="0"/>
                    <a:pt x="44" y="1"/>
                  </a:cubicBezTo>
                  <a:cubicBezTo>
                    <a:pt x="42" y="1"/>
                    <a:pt x="39" y="3"/>
                    <a:pt x="39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6"/>
                    <a:pt x="36" y="7"/>
                  </a:cubicBezTo>
                  <a:cubicBezTo>
                    <a:pt x="35" y="8"/>
                    <a:pt x="34" y="10"/>
                    <a:pt x="34" y="11"/>
                  </a:cubicBezTo>
                  <a:cubicBezTo>
                    <a:pt x="34" y="12"/>
                    <a:pt x="34" y="14"/>
                    <a:pt x="34" y="15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8"/>
                    <a:pt x="34" y="19"/>
                    <a:pt x="34" y="20"/>
                  </a:cubicBezTo>
                  <a:cubicBezTo>
                    <a:pt x="34" y="21"/>
                    <a:pt x="34" y="22"/>
                    <a:pt x="34" y="23"/>
                  </a:cubicBezTo>
                  <a:cubicBezTo>
                    <a:pt x="34" y="24"/>
                    <a:pt x="34" y="26"/>
                    <a:pt x="34" y="28"/>
                  </a:cubicBezTo>
                  <a:cubicBezTo>
                    <a:pt x="34" y="30"/>
                    <a:pt x="34" y="31"/>
                    <a:pt x="35" y="32"/>
                  </a:cubicBezTo>
                  <a:cubicBezTo>
                    <a:pt x="35" y="34"/>
                    <a:pt x="37" y="35"/>
                    <a:pt x="37" y="36"/>
                  </a:cubicBezTo>
                  <a:cubicBezTo>
                    <a:pt x="38" y="36"/>
                    <a:pt x="38" y="37"/>
                    <a:pt x="38" y="37"/>
                  </a:cubicBezTo>
                  <a:cubicBezTo>
                    <a:pt x="39" y="37"/>
                    <a:pt x="39" y="37"/>
                    <a:pt x="39" y="38"/>
                  </a:cubicBezTo>
                  <a:cubicBezTo>
                    <a:pt x="39" y="38"/>
                    <a:pt x="39" y="38"/>
                    <a:pt x="38" y="38"/>
                  </a:cubicBezTo>
                  <a:cubicBezTo>
                    <a:pt x="38" y="39"/>
                    <a:pt x="38" y="40"/>
                    <a:pt x="38" y="41"/>
                  </a:cubicBezTo>
                  <a:cubicBezTo>
                    <a:pt x="38" y="41"/>
                    <a:pt x="38" y="42"/>
                    <a:pt x="38" y="42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43"/>
                    <a:pt x="37" y="44"/>
                  </a:cubicBezTo>
                  <a:cubicBezTo>
                    <a:pt x="36" y="44"/>
                    <a:pt x="35" y="45"/>
                    <a:pt x="34" y="45"/>
                  </a:cubicBezTo>
                  <a:cubicBezTo>
                    <a:pt x="33" y="46"/>
                    <a:pt x="33" y="46"/>
                    <a:pt x="32" y="47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29" y="47"/>
                    <a:pt x="29" y="47"/>
                    <a:pt x="28" y="47"/>
                  </a:cubicBezTo>
                  <a:cubicBezTo>
                    <a:pt x="27" y="47"/>
                    <a:pt x="26" y="47"/>
                    <a:pt x="25" y="47"/>
                  </a:cubicBezTo>
                  <a:cubicBezTo>
                    <a:pt x="25" y="47"/>
                    <a:pt x="24" y="48"/>
                    <a:pt x="2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7" y="50"/>
                    <a:pt x="17" y="50"/>
                  </a:cubicBezTo>
                  <a:cubicBezTo>
                    <a:pt x="17" y="50"/>
                    <a:pt x="17" y="50"/>
                    <a:pt x="16" y="50"/>
                  </a:cubicBezTo>
                  <a:cubicBezTo>
                    <a:pt x="16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4"/>
                    <a:pt x="13" y="54"/>
                    <a:pt x="13" y="54"/>
                  </a:cubicBezTo>
                  <a:cubicBezTo>
                    <a:pt x="12" y="55"/>
                    <a:pt x="12" y="56"/>
                    <a:pt x="12" y="57"/>
                  </a:cubicBezTo>
                  <a:cubicBezTo>
                    <a:pt x="12" y="58"/>
                    <a:pt x="11" y="60"/>
                    <a:pt x="11" y="60"/>
                  </a:cubicBezTo>
                  <a:cubicBezTo>
                    <a:pt x="11" y="60"/>
                    <a:pt x="11" y="60"/>
                    <a:pt x="10" y="61"/>
                  </a:cubicBezTo>
                  <a:cubicBezTo>
                    <a:pt x="9" y="62"/>
                    <a:pt x="9" y="62"/>
                    <a:pt x="9" y="63"/>
                  </a:cubicBezTo>
                  <a:cubicBezTo>
                    <a:pt x="8" y="63"/>
                    <a:pt x="8" y="65"/>
                    <a:pt x="8" y="66"/>
                  </a:cubicBezTo>
                  <a:cubicBezTo>
                    <a:pt x="8" y="67"/>
                    <a:pt x="7" y="68"/>
                    <a:pt x="7" y="69"/>
                  </a:cubicBezTo>
                  <a:cubicBezTo>
                    <a:pt x="7" y="69"/>
                    <a:pt x="7" y="69"/>
                    <a:pt x="6" y="70"/>
                  </a:cubicBezTo>
                  <a:cubicBezTo>
                    <a:pt x="6" y="70"/>
                    <a:pt x="5" y="73"/>
                    <a:pt x="5" y="73"/>
                  </a:cubicBezTo>
                  <a:cubicBezTo>
                    <a:pt x="5" y="74"/>
                    <a:pt x="4" y="76"/>
                    <a:pt x="4" y="76"/>
                  </a:cubicBezTo>
                  <a:cubicBezTo>
                    <a:pt x="4" y="77"/>
                    <a:pt x="3" y="78"/>
                    <a:pt x="3" y="78"/>
                  </a:cubicBezTo>
                  <a:cubicBezTo>
                    <a:pt x="3" y="79"/>
                    <a:pt x="3" y="79"/>
                    <a:pt x="2" y="80"/>
                  </a:cubicBezTo>
                  <a:cubicBezTo>
                    <a:pt x="2" y="81"/>
                    <a:pt x="2" y="83"/>
                    <a:pt x="1" y="85"/>
                  </a:cubicBezTo>
                  <a:cubicBezTo>
                    <a:pt x="1" y="87"/>
                    <a:pt x="0" y="90"/>
                    <a:pt x="0" y="91"/>
                  </a:cubicBezTo>
                  <a:cubicBezTo>
                    <a:pt x="0" y="93"/>
                    <a:pt x="1" y="95"/>
                    <a:pt x="1" y="96"/>
                  </a:cubicBezTo>
                  <a:cubicBezTo>
                    <a:pt x="1" y="97"/>
                    <a:pt x="2" y="97"/>
                    <a:pt x="2" y="98"/>
                  </a:cubicBezTo>
                  <a:cubicBezTo>
                    <a:pt x="3" y="98"/>
                    <a:pt x="3" y="98"/>
                    <a:pt x="4" y="99"/>
                  </a:cubicBezTo>
                  <a:cubicBezTo>
                    <a:pt x="5" y="99"/>
                    <a:pt x="6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8" y="99"/>
                    <a:pt x="8" y="99"/>
                    <a:pt x="9" y="99"/>
                  </a:cubicBezTo>
                  <a:cubicBezTo>
                    <a:pt x="9" y="99"/>
                    <a:pt x="10" y="100"/>
                    <a:pt x="11" y="100"/>
                  </a:cubicBezTo>
                  <a:cubicBezTo>
                    <a:pt x="11" y="100"/>
                    <a:pt x="12" y="100"/>
                    <a:pt x="13" y="100"/>
                  </a:cubicBezTo>
                  <a:cubicBezTo>
                    <a:pt x="14" y="101"/>
                    <a:pt x="15" y="101"/>
                    <a:pt x="16" y="101"/>
                  </a:cubicBezTo>
                  <a:cubicBezTo>
                    <a:pt x="16" y="101"/>
                    <a:pt x="17" y="101"/>
                    <a:pt x="17" y="101"/>
                  </a:cubicBezTo>
                  <a:cubicBezTo>
                    <a:pt x="17" y="101"/>
                    <a:pt x="18" y="101"/>
                    <a:pt x="18" y="101"/>
                  </a:cubicBezTo>
                  <a:cubicBezTo>
                    <a:pt x="19" y="101"/>
                    <a:pt x="19" y="101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2"/>
                    <a:pt x="20" y="102"/>
                    <a:pt x="20" y="103"/>
                  </a:cubicBezTo>
                  <a:cubicBezTo>
                    <a:pt x="20" y="104"/>
                    <a:pt x="19" y="107"/>
                    <a:pt x="19" y="109"/>
                  </a:cubicBezTo>
                  <a:cubicBezTo>
                    <a:pt x="19" y="111"/>
                    <a:pt x="19" y="115"/>
                    <a:pt x="19" y="117"/>
                  </a:cubicBezTo>
                  <a:cubicBezTo>
                    <a:pt x="19" y="118"/>
                    <a:pt x="19" y="120"/>
                    <a:pt x="19" y="120"/>
                  </a:cubicBezTo>
                  <a:cubicBezTo>
                    <a:pt x="19" y="121"/>
                    <a:pt x="20" y="121"/>
                    <a:pt x="20" y="121"/>
                  </a:cubicBezTo>
                  <a:cubicBezTo>
                    <a:pt x="20" y="122"/>
                    <a:pt x="21" y="122"/>
                    <a:pt x="21" y="123"/>
                  </a:cubicBezTo>
                  <a:cubicBezTo>
                    <a:pt x="21" y="123"/>
                    <a:pt x="22" y="123"/>
                    <a:pt x="22" y="123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2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2" y="125"/>
                    <a:pt x="23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2" y="126"/>
                    <a:pt x="22" y="126"/>
                    <a:pt x="23" y="126"/>
                  </a:cubicBezTo>
                  <a:cubicBezTo>
                    <a:pt x="23" y="127"/>
                    <a:pt x="23" y="128"/>
                    <a:pt x="23" y="128"/>
                  </a:cubicBezTo>
                  <a:cubicBezTo>
                    <a:pt x="22" y="128"/>
                    <a:pt x="22" y="128"/>
                    <a:pt x="21" y="129"/>
                  </a:cubicBezTo>
                  <a:cubicBezTo>
                    <a:pt x="21" y="129"/>
                    <a:pt x="21" y="130"/>
                    <a:pt x="21" y="131"/>
                  </a:cubicBezTo>
                  <a:cubicBezTo>
                    <a:pt x="21" y="132"/>
                    <a:pt x="21" y="132"/>
                    <a:pt x="22" y="133"/>
                  </a:cubicBezTo>
                  <a:cubicBezTo>
                    <a:pt x="22" y="133"/>
                    <a:pt x="22" y="133"/>
                    <a:pt x="21" y="133"/>
                  </a:cubicBezTo>
                  <a:cubicBezTo>
                    <a:pt x="21" y="134"/>
                    <a:pt x="21" y="135"/>
                    <a:pt x="21" y="135"/>
                  </a:cubicBezTo>
                  <a:cubicBezTo>
                    <a:pt x="21" y="136"/>
                    <a:pt x="21" y="137"/>
                    <a:pt x="21" y="137"/>
                  </a:cubicBezTo>
                  <a:cubicBezTo>
                    <a:pt x="20" y="138"/>
                    <a:pt x="20" y="138"/>
                    <a:pt x="20" y="139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20" y="141"/>
                    <a:pt x="20" y="142"/>
                    <a:pt x="19" y="142"/>
                  </a:cubicBezTo>
                  <a:cubicBezTo>
                    <a:pt x="19" y="142"/>
                    <a:pt x="19" y="143"/>
                    <a:pt x="19" y="143"/>
                  </a:cubicBezTo>
                  <a:cubicBezTo>
                    <a:pt x="19" y="144"/>
                    <a:pt x="18" y="145"/>
                    <a:pt x="18" y="146"/>
                  </a:cubicBezTo>
                  <a:cubicBezTo>
                    <a:pt x="18" y="147"/>
                    <a:pt x="18" y="148"/>
                    <a:pt x="18" y="148"/>
                  </a:cubicBezTo>
                  <a:cubicBezTo>
                    <a:pt x="18" y="148"/>
                    <a:pt x="18" y="149"/>
                    <a:pt x="18" y="150"/>
                  </a:cubicBezTo>
                  <a:cubicBezTo>
                    <a:pt x="18" y="150"/>
                    <a:pt x="18" y="151"/>
                    <a:pt x="18" y="151"/>
                  </a:cubicBezTo>
                  <a:cubicBezTo>
                    <a:pt x="17" y="152"/>
                    <a:pt x="18" y="152"/>
                    <a:pt x="18" y="152"/>
                  </a:cubicBezTo>
                  <a:cubicBezTo>
                    <a:pt x="18" y="153"/>
                    <a:pt x="18" y="153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6"/>
                    <a:pt x="19" y="156"/>
                    <a:pt x="19" y="156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19" y="159"/>
                    <a:pt x="19" y="160"/>
                    <a:pt x="19" y="160"/>
                  </a:cubicBezTo>
                  <a:cubicBezTo>
                    <a:pt x="20" y="161"/>
                    <a:pt x="20" y="162"/>
                    <a:pt x="19" y="162"/>
                  </a:cubicBezTo>
                  <a:cubicBezTo>
                    <a:pt x="19" y="162"/>
                    <a:pt x="19" y="163"/>
                    <a:pt x="19" y="164"/>
                  </a:cubicBezTo>
                  <a:cubicBezTo>
                    <a:pt x="19" y="165"/>
                    <a:pt x="19" y="166"/>
                    <a:pt x="19" y="167"/>
                  </a:cubicBezTo>
                  <a:cubicBezTo>
                    <a:pt x="19" y="169"/>
                    <a:pt x="20" y="171"/>
                    <a:pt x="20" y="173"/>
                  </a:cubicBezTo>
                  <a:cubicBezTo>
                    <a:pt x="20" y="175"/>
                    <a:pt x="20" y="176"/>
                    <a:pt x="21" y="177"/>
                  </a:cubicBezTo>
                  <a:cubicBezTo>
                    <a:pt x="21" y="179"/>
                    <a:pt x="22" y="182"/>
                    <a:pt x="22" y="183"/>
                  </a:cubicBezTo>
                  <a:cubicBezTo>
                    <a:pt x="22" y="184"/>
                    <a:pt x="23" y="186"/>
                    <a:pt x="23" y="187"/>
                  </a:cubicBezTo>
                  <a:cubicBezTo>
                    <a:pt x="23" y="187"/>
                    <a:pt x="23" y="189"/>
                    <a:pt x="23" y="190"/>
                  </a:cubicBezTo>
                  <a:cubicBezTo>
                    <a:pt x="23" y="191"/>
                    <a:pt x="24" y="194"/>
                    <a:pt x="24" y="195"/>
                  </a:cubicBezTo>
                  <a:cubicBezTo>
                    <a:pt x="24" y="196"/>
                    <a:pt x="24" y="202"/>
                    <a:pt x="24" y="203"/>
                  </a:cubicBezTo>
                  <a:cubicBezTo>
                    <a:pt x="25" y="204"/>
                    <a:pt x="25" y="209"/>
                    <a:pt x="25" y="211"/>
                  </a:cubicBezTo>
                  <a:cubicBezTo>
                    <a:pt x="25" y="212"/>
                    <a:pt x="26" y="217"/>
                    <a:pt x="26" y="219"/>
                  </a:cubicBezTo>
                  <a:cubicBezTo>
                    <a:pt x="26" y="221"/>
                    <a:pt x="27" y="225"/>
                    <a:pt x="27" y="226"/>
                  </a:cubicBezTo>
                  <a:cubicBezTo>
                    <a:pt x="27" y="226"/>
                    <a:pt x="28" y="229"/>
                    <a:pt x="28" y="230"/>
                  </a:cubicBezTo>
                  <a:cubicBezTo>
                    <a:pt x="28" y="230"/>
                    <a:pt x="29" y="233"/>
                    <a:pt x="29" y="235"/>
                  </a:cubicBezTo>
                  <a:cubicBezTo>
                    <a:pt x="29" y="236"/>
                    <a:pt x="30" y="238"/>
                    <a:pt x="30" y="239"/>
                  </a:cubicBezTo>
                  <a:cubicBezTo>
                    <a:pt x="30" y="241"/>
                    <a:pt x="31" y="241"/>
                    <a:pt x="31" y="242"/>
                  </a:cubicBezTo>
                  <a:cubicBezTo>
                    <a:pt x="31" y="242"/>
                    <a:pt x="32" y="244"/>
                    <a:pt x="32" y="244"/>
                  </a:cubicBezTo>
                  <a:cubicBezTo>
                    <a:pt x="32" y="245"/>
                    <a:pt x="33" y="247"/>
                    <a:pt x="33" y="248"/>
                  </a:cubicBezTo>
                  <a:cubicBezTo>
                    <a:pt x="33" y="248"/>
                    <a:pt x="34" y="251"/>
                    <a:pt x="35" y="252"/>
                  </a:cubicBezTo>
                  <a:cubicBezTo>
                    <a:pt x="35" y="252"/>
                    <a:pt x="35" y="252"/>
                    <a:pt x="35" y="252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3"/>
                    <a:pt x="34" y="255"/>
                    <a:pt x="33" y="256"/>
                  </a:cubicBezTo>
                  <a:cubicBezTo>
                    <a:pt x="32" y="257"/>
                    <a:pt x="32" y="258"/>
                    <a:pt x="32" y="259"/>
                  </a:cubicBezTo>
                  <a:cubicBezTo>
                    <a:pt x="32" y="259"/>
                    <a:pt x="31" y="261"/>
                    <a:pt x="31" y="262"/>
                  </a:cubicBezTo>
                  <a:cubicBezTo>
                    <a:pt x="31" y="263"/>
                    <a:pt x="31" y="263"/>
                    <a:pt x="30" y="264"/>
                  </a:cubicBezTo>
                  <a:cubicBezTo>
                    <a:pt x="30" y="265"/>
                    <a:pt x="29" y="266"/>
                    <a:pt x="29" y="267"/>
                  </a:cubicBezTo>
                  <a:cubicBezTo>
                    <a:pt x="29" y="267"/>
                    <a:pt x="29" y="267"/>
                    <a:pt x="29" y="268"/>
                  </a:cubicBezTo>
                  <a:cubicBezTo>
                    <a:pt x="29" y="268"/>
                    <a:pt x="29" y="269"/>
                    <a:pt x="29" y="269"/>
                  </a:cubicBezTo>
                  <a:cubicBezTo>
                    <a:pt x="29" y="269"/>
                    <a:pt x="30" y="270"/>
                    <a:pt x="30" y="270"/>
                  </a:cubicBezTo>
                  <a:cubicBezTo>
                    <a:pt x="30" y="270"/>
                    <a:pt x="32" y="270"/>
                    <a:pt x="32" y="270"/>
                  </a:cubicBezTo>
                  <a:cubicBezTo>
                    <a:pt x="32" y="270"/>
                    <a:pt x="32" y="271"/>
                    <a:pt x="32" y="271"/>
                  </a:cubicBezTo>
                  <a:cubicBezTo>
                    <a:pt x="32" y="271"/>
                    <a:pt x="31" y="272"/>
                    <a:pt x="31" y="272"/>
                  </a:cubicBezTo>
                  <a:cubicBezTo>
                    <a:pt x="31" y="272"/>
                    <a:pt x="31" y="273"/>
                    <a:pt x="30" y="273"/>
                  </a:cubicBezTo>
                  <a:cubicBezTo>
                    <a:pt x="30" y="273"/>
                    <a:pt x="30" y="274"/>
                    <a:pt x="30" y="274"/>
                  </a:cubicBezTo>
                  <a:cubicBezTo>
                    <a:pt x="30" y="274"/>
                    <a:pt x="29" y="275"/>
                    <a:pt x="29" y="276"/>
                  </a:cubicBezTo>
                  <a:cubicBezTo>
                    <a:pt x="28" y="277"/>
                    <a:pt x="28" y="278"/>
                    <a:pt x="28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9"/>
                    <a:pt x="27" y="279"/>
                    <a:pt x="27" y="279"/>
                  </a:cubicBezTo>
                  <a:cubicBezTo>
                    <a:pt x="27" y="280"/>
                    <a:pt x="27" y="280"/>
                    <a:pt x="26" y="280"/>
                  </a:cubicBezTo>
                  <a:cubicBezTo>
                    <a:pt x="26" y="281"/>
                    <a:pt x="25" y="281"/>
                    <a:pt x="25" y="282"/>
                  </a:cubicBezTo>
                  <a:cubicBezTo>
                    <a:pt x="24" y="282"/>
                    <a:pt x="23" y="282"/>
                    <a:pt x="22" y="282"/>
                  </a:cubicBezTo>
                  <a:cubicBezTo>
                    <a:pt x="21" y="282"/>
                    <a:pt x="19" y="283"/>
                    <a:pt x="18" y="283"/>
                  </a:cubicBezTo>
                  <a:cubicBezTo>
                    <a:pt x="17" y="284"/>
                    <a:pt x="16" y="284"/>
                    <a:pt x="15" y="284"/>
                  </a:cubicBezTo>
                  <a:cubicBezTo>
                    <a:pt x="15" y="285"/>
                    <a:pt x="14" y="286"/>
                    <a:pt x="14" y="286"/>
                  </a:cubicBezTo>
                  <a:cubicBezTo>
                    <a:pt x="14" y="286"/>
                    <a:pt x="14" y="286"/>
                    <a:pt x="14" y="287"/>
                  </a:cubicBezTo>
                  <a:cubicBezTo>
                    <a:pt x="14" y="287"/>
                    <a:pt x="14" y="287"/>
                    <a:pt x="13" y="287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13" y="288"/>
                    <a:pt x="13" y="287"/>
                    <a:pt x="13" y="288"/>
                  </a:cubicBezTo>
                  <a:cubicBezTo>
                    <a:pt x="13" y="288"/>
                    <a:pt x="13" y="289"/>
                    <a:pt x="13" y="290"/>
                  </a:cubicBezTo>
                  <a:cubicBezTo>
                    <a:pt x="13" y="290"/>
                    <a:pt x="13" y="290"/>
                    <a:pt x="13" y="290"/>
                  </a:cubicBezTo>
                  <a:cubicBezTo>
                    <a:pt x="13" y="291"/>
                    <a:pt x="14" y="291"/>
                    <a:pt x="15" y="291"/>
                  </a:cubicBezTo>
                  <a:cubicBezTo>
                    <a:pt x="16" y="291"/>
                    <a:pt x="17" y="292"/>
                    <a:pt x="17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9" y="292"/>
                    <a:pt x="20" y="292"/>
                    <a:pt x="20" y="292"/>
                  </a:cubicBezTo>
                  <a:cubicBezTo>
                    <a:pt x="21" y="292"/>
                    <a:pt x="22" y="292"/>
                    <a:pt x="22" y="292"/>
                  </a:cubicBezTo>
                  <a:cubicBezTo>
                    <a:pt x="23" y="292"/>
                    <a:pt x="23" y="292"/>
                    <a:pt x="23" y="292"/>
                  </a:cubicBezTo>
                  <a:cubicBezTo>
                    <a:pt x="23" y="292"/>
                    <a:pt x="24" y="292"/>
                    <a:pt x="24" y="292"/>
                  </a:cubicBezTo>
                  <a:cubicBezTo>
                    <a:pt x="24" y="292"/>
                    <a:pt x="24" y="292"/>
                    <a:pt x="25" y="292"/>
                  </a:cubicBezTo>
                  <a:cubicBezTo>
                    <a:pt x="25" y="292"/>
                    <a:pt x="25" y="292"/>
                    <a:pt x="26" y="292"/>
                  </a:cubicBezTo>
                  <a:cubicBezTo>
                    <a:pt x="26" y="292"/>
                    <a:pt x="26" y="292"/>
                    <a:pt x="26" y="292"/>
                  </a:cubicBezTo>
                  <a:cubicBezTo>
                    <a:pt x="26" y="292"/>
                    <a:pt x="27" y="292"/>
                    <a:pt x="27" y="292"/>
                  </a:cubicBezTo>
                  <a:cubicBezTo>
                    <a:pt x="28" y="292"/>
                    <a:pt x="28" y="292"/>
                    <a:pt x="28" y="292"/>
                  </a:cubicBezTo>
                  <a:cubicBezTo>
                    <a:pt x="28" y="291"/>
                    <a:pt x="28" y="292"/>
                    <a:pt x="28" y="292"/>
                  </a:cubicBezTo>
                  <a:cubicBezTo>
                    <a:pt x="29" y="292"/>
                    <a:pt x="29" y="292"/>
                    <a:pt x="29" y="292"/>
                  </a:cubicBezTo>
                  <a:cubicBezTo>
                    <a:pt x="30" y="292"/>
                    <a:pt x="30" y="292"/>
                    <a:pt x="30" y="292"/>
                  </a:cubicBezTo>
                  <a:cubicBezTo>
                    <a:pt x="30" y="291"/>
                    <a:pt x="30" y="292"/>
                    <a:pt x="30" y="292"/>
                  </a:cubicBezTo>
                  <a:cubicBezTo>
                    <a:pt x="30" y="292"/>
                    <a:pt x="31" y="292"/>
                    <a:pt x="31" y="292"/>
                  </a:cubicBezTo>
                  <a:cubicBezTo>
                    <a:pt x="32" y="292"/>
                    <a:pt x="32" y="292"/>
                    <a:pt x="32" y="291"/>
                  </a:cubicBezTo>
                  <a:cubicBezTo>
                    <a:pt x="32" y="291"/>
                    <a:pt x="32" y="291"/>
                    <a:pt x="32" y="291"/>
                  </a:cubicBezTo>
                  <a:cubicBezTo>
                    <a:pt x="32" y="291"/>
                    <a:pt x="33" y="291"/>
                    <a:pt x="33" y="291"/>
                  </a:cubicBezTo>
                  <a:cubicBezTo>
                    <a:pt x="33" y="291"/>
                    <a:pt x="34" y="291"/>
                    <a:pt x="34" y="291"/>
                  </a:cubicBezTo>
                  <a:cubicBezTo>
                    <a:pt x="34" y="291"/>
                    <a:pt x="34" y="291"/>
                    <a:pt x="34" y="291"/>
                  </a:cubicBezTo>
                  <a:cubicBezTo>
                    <a:pt x="34" y="291"/>
                    <a:pt x="34" y="291"/>
                    <a:pt x="35" y="291"/>
                  </a:cubicBezTo>
                  <a:cubicBezTo>
                    <a:pt x="36" y="291"/>
                    <a:pt x="36" y="291"/>
                    <a:pt x="36" y="290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7" y="290"/>
                    <a:pt x="37" y="290"/>
                    <a:pt x="38" y="289"/>
                  </a:cubicBezTo>
                  <a:cubicBezTo>
                    <a:pt x="40" y="289"/>
                    <a:pt x="42" y="288"/>
                    <a:pt x="43" y="288"/>
                  </a:cubicBezTo>
                  <a:cubicBezTo>
                    <a:pt x="43" y="288"/>
                    <a:pt x="43" y="288"/>
                    <a:pt x="44" y="288"/>
                  </a:cubicBezTo>
                  <a:cubicBezTo>
                    <a:pt x="45" y="288"/>
                    <a:pt x="45" y="289"/>
                    <a:pt x="46" y="289"/>
                  </a:cubicBezTo>
                  <a:cubicBezTo>
                    <a:pt x="47" y="290"/>
                    <a:pt x="47" y="290"/>
                    <a:pt x="47" y="290"/>
                  </a:cubicBezTo>
                  <a:cubicBezTo>
                    <a:pt x="48" y="290"/>
                    <a:pt x="49" y="289"/>
                    <a:pt x="49" y="289"/>
                  </a:cubicBezTo>
                  <a:cubicBezTo>
                    <a:pt x="50" y="289"/>
                    <a:pt x="50" y="289"/>
                    <a:pt x="50" y="289"/>
                  </a:cubicBezTo>
                  <a:cubicBezTo>
                    <a:pt x="50" y="289"/>
                    <a:pt x="50" y="289"/>
                    <a:pt x="50" y="289"/>
                  </a:cubicBezTo>
                  <a:cubicBezTo>
                    <a:pt x="50" y="289"/>
                    <a:pt x="50" y="289"/>
                    <a:pt x="51" y="289"/>
                  </a:cubicBezTo>
                  <a:cubicBezTo>
                    <a:pt x="52" y="289"/>
                    <a:pt x="52" y="289"/>
                    <a:pt x="52" y="289"/>
                  </a:cubicBezTo>
                  <a:cubicBezTo>
                    <a:pt x="52" y="289"/>
                    <a:pt x="52" y="289"/>
                    <a:pt x="52" y="289"/>
                  </a:cubicBezTo>
                  <a:cubicBezTo>
                    <a:pt x="52" y="289"/>
                    <a:pt x="53" y="289"/>
                    <a:pt x="53" y="289"/>
                  </a:cubicBezTo>
                  <a:cubicBezTo>
                    <a:pt x="54" y="289"/>
                    <a:pt x="54" y="289"/>
                    <a:pt x="54" y="289"/>
                  </a:cubicBezTo>
                  <a:cubicBezTo>
                    <a:pt x="54" y="288"/>
                    <a:pt x="54" y="288"/>
                    <a:pt x="54" y="288"/>
                  </a:cubicBezTo>
                  <a:cubicBezTo>
                    <a:pt x="55" y="288"/>
                    <a:pt x="55" y="288"/>
                    <a:pt x="55" y="288"/>
                  </a:cubicBezTo>
                  <a:cubicBezTo>
                    <a:pt x="56" y="288"/>
                    <a:pt x="56" y="288"/>
                    <a:pt x="56" y="288"/>
                  </a:cubicBezTo>
                  <a:cubicBezTo>
                    <a:pt x="56" y="288"/>
                    <a:pt x="56" y="288"/>
                    <a:pt x="57" y="288"/>
                  </a:cubicBezTo>
                  <a:cubicBezTo>
                    <a:pt x="57" y="287"/>
                    <a:pt x="57" y="287"/>
                    <a:pt x="57" y="287"/>
                  </a:cubicBezTo>
                  <a:cubicBezTo>
                    <a:pt x="57" y="286"/>
                    <a:pt x="57" y="285"/>
                    <a:pt x="57" y="284"/>
                  </a:cubicBezTo>
                  <a:cubicBezTo>
                    <a:pt x="57" y="283"/>
                    <a:pt x="57" y="283"/>
                    <a:pt x="56" y="283"/>
                  </a:cubicBezTo>
                  <a:cubicBezTo>
                    <a:pt x="56" y="283"/>
                    <a:pt x="56" y="282"/>
                    <a:pt x="56" y="282"/>
                  </a:cubicBezTo>
                  <a:cubicBezTo>
                    <a:pt x="56" y="282"/>
                    <a:pt x="56" y="282"/>
                    <a:pt x="56" y="281"/>
                  </a:cubicBezTo>
                  <a:cubicBezTo>
                    <a:pt x="56" y="281"/>
                    <a:pt x="56" y="281"/>
                    <a:pt x="56" y="280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6" y="279"/>
                    <a:pt x="56" y="278"/>
                    <a:pt x="56" y="278"/>
                  </a:cubicBezTo>
                  <a:cubicBezTo>
                    <a:pt x="56" y="277"/>
                    <a:pt x="56" y="277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5"/>
                  </a:cubicBezTo>
                  <a:cubicBezTo>
                    <a:pt x="56" y="275"/>
                    <a:pt x="56" y="275"/>
                    <a:pt x="56" y="275"/>
                  </a:cubicBezTo>
                  <a:cubicBezTo>
                    <a:pt x="57" y="275"/>
                    <a:pt x="57" y="274"/>
                    <a:pt x="58" y="273"/>
                  </a:cubicBezTo>
                  <a:cubicBezTo>
                    <a:pt x="58" y="272"/>
                    <a:pt x="59" y="272"/>
                    <a:pt x="59" y="271"/>
                  </a:cubicBezTo>
                  <a:cubicBezTo>
                    <a:pt x="59" y="271"/>
                    <a:pt x="60" y="270"/>
                    <a:pt x="60" y="270"/>
                  </a:cubicBezTo>
                  <a:cubicBezTo>
                    <a:pt x="60" y="269"/>
                    <a:pt x="60" y="268"/>
                    <a:pt x="60" y="268"/>
                  </a:cubicBezTo>
                  <a:cubicBezTo>
                    <a:pt x="60" y="267"/>
                    <a:pt x="60" y="267"/>
                    <a:pt x="60" y="266"/>
                  </a:cubicBezTo>
                  <a:cubicBezTo>
                    <a:pt x="59" y="266"/>
                    <a:pt x="58" y="263"/>
                    <a:pt x="58" y="262"/>
                  </a:cubicBezTo>
                  <a:cubicBezTo>
                    <a:pt x="57" y="261"/>
                    <a:pt x="57" y="260"/>
                    <a:pt x="56" y="260"/>
                  </a:cubicBezTo>
                  <a:cubicBezTo>
                    <a:pt x="56" y="259"/>
                    <a:pt x="55" y="257"/>
                    <a:pt x="55" y="257"/>
                  </a:cubicBezTo>
                  <a:cubicBezTo>
                    <a:pt x="54" y="257"/>
                    <a:pt x="54" y="256"/>
                    <a:pt x="54" y="256"/>
                  </a:cubicBezTo>
                  <a:cubicBezTo>
                    <a:pt x="54" y="256"/>
                    <a:pt x="54" y="256"/>
                    <a:pt x="54" y="255"/>
                  </a:cubicBezTo>
                  <a:cubicBezTo>
                    <a:pt x="54" y="255"/>
                    <a:pt x="54" y="255"/>
                    <a:pt x="54" y="254"/>
                  </a:cubicBezTo>
                  <a:cubicBezTo>
                    <a:pt x="54" y="253"/>
                    <a:pt x="54" y="251"/>
                    <a:pt x="55" y="251"/>
                  </a:cubicBezTo>
                  <a:cubicBezTo>
                    <a:pt x="55" y="250"/>
                    <a:pt x="55" y="245"/>
                    <a:pt x="55" y="244"/>
                  </a:cubicBezTo>
                  <a:cubicBezTo>
                    <a:pt x="55" y="243"/>
                    <a:pt x="55" y="241"/>
                    <a:pt x="55" y="240"/>
                  </a:cubicBezTo>
                  <a:cubicBezTo>
                    <a:pt x="55" y="240"/>
                    <a:pt x="55" y="238"/>
                    <a:pt x="55" y="238"/>
                  </a:cubicBezTo>
                  <a:cubicBezTo>
                    <a:pt x="55" y="237"/>
                    <a:pt x="55" y="235"/>
                    <a:pt x="55" y="235"/>
                  </a:cubicBezTo>
                  <a:cubicBezTo>
                    <a:pt x="55" y="234"/>
                    <a:pt x="55" y="233"/>
                    <a:pt x="55" y="233"/>
                  </a:cubicBezTo>
                  <a:cubicBezTo>
                    <a:pt x="55" y="233"/>
                    <a:pt x="55" y="232"/>
                    <a:pt x="55" y="232"/>
                  </a:cubicBezTo>
                  <a:cubicBezTo>
                    <a:pt x="55" y="232"/>
                    <a:pt x="55" y="229"/>
                    <a:pt x="55" y="228"/>
                  </a:cubicBezTo>
                  <a:cubicBezTo>
                    <a:pt x="55" y="227"/>
                    <a:pt x="54" y="223"/>
                    <a:pt x="54" y="222"/>
                  </a:cubicBezTo>
                  <a:cubicBezTo>
                    <a:pt x="54" y="221"/>
                    <a:pt x="54" y="220"/>
                    <a:pt x="54" y="219"/>
                  </a:cubicBezTo>
                  <a:cubicBezTo>
                    <a:pt x="54" y="219"/>
                    <a:pt x="54" y="218"/>
                    <a:pt x="54" y="218"/>
                  </a:cubicBezTo>
                  <a:cubicBezTo>
                    <a:pt x="54" y="217"/>
                    <a:pt x="54" y="216"/>
                    <a:pt x="54" y="215"/>
                  </a:cubicBezTo>
                  <a:cubicBezTo>
                    <a:pt x="54" y="215"/>
                    <a:pt x="55" y="212"/>
                    <a:pt x="55" y="211"/>
                  </a:cubicBezTo>
                  <a:cubicBezTo>
                    <a:pt x="55" y="210"/>
                    <a:pt x="55" y="208"/>
                    <a:pt x="55" y="208"/>
                  </a:cubicBezTo>
                  <a:cubicBezTo>
                    <a:pt x="55" y="208"/>
                    <a:pt x="55" y="206"/>
                    <a:pt x="55" y="205"/>
                  </a:cubicBezTo>
                  <a:cubicBezTo>
                    <a:pt x="55" y="204"/>
                    <a:pt x="55" y="201"/>
                    <a:pt x="55" y="201"/>
                  </a:cubicBezTo>
                  <a:cubicBezTo>
                    <a:pt x="55" y="200"/>
                    <a:pt x="55" y="199"/>
                    <a:pt x="55" y="198"/>
                  </a:cubicBezTo>
                  <a:cubicBezTo>
                    <a:pt x="54" y="198"/>
                    <a:pt x="54" y="197"/>
                    <a:pt x="54" y="196"/>
                  </a:cubicBezTo>
                  <a:cubicBezTo>
                    <a:pt x="54" y="196"/>
                    <a:pt x="54" y="195"/>
                    <a:pt x="54" y="194"/>
                  </a:cubicBezTo>
                  <a:cubicBezTo>
                    <a:pt x="54" y="193"/>
                    <a:pt x="54" y="191"/>
                    <a:pt x="54" y="191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54" y="191"/>
                    <a:pt x="54" y="192"/>
                    <a:pt x="54" y="192"/>
                  </a:cubicBezTo>
                  <a:cubicBezTo>
                    <a:pt x="54" y="193"/>
                    <a:pt x="55" y="194"/>
                    <a:pt x="55" y="194"/>
                  </a:cubicBezTo>
                  <a:cubicBezTo>
                    <a:pt x="55" y="195"/>
                    <a:pt x="55" y="197"/>
                    <a:pt x="55" y="197"/>
                  </a:cubicBezTo>
                  <a:cubicBezTo>
                    <a:pt x="55" y="198"/>
                    <a:pt x="56" y="198"/>
                    <a:pt x="56" y="198"/>
                  </a:cubicBezTo>
                  <a:cubicBezTo>
                    <a:pt x="56" y="198"/>
                    <a:pt x="56" y="199"/>
                    <a:pt x="56" y="200"/>
                  </a:cubicBezTo>
                  <a:cubicBezTo>
                    <a:pt x="56" y="201"/>
                    <a:pt x="57" y="202"/>
                    <a:pt x="57" y="203"/>
                  </a:cubicBezTo>
                  <a:cubicBezTo>
                    <a:pt x="57" y="204"/>
                    <a:pt x="57" y="205"/>
                    <a:pt x="57" y="206"/>
                  </a:cubicBezTo>
                  <a:cubicBezTo>
                    <a:pt x="57" y="206"/>
                    <a:pt x="58" y="208"/>
                    <a:pt x="58" y="208"/>
                  </a:cubicBezTo>
                  <a:cubicBezTo>
                    <a:pt x="58" y="209"/>
                    <a:pt x="58" y="210"/>
                    <a:pt x="59" y="211"/>
                  </a:cubicBezTo>
                  <a:cubicBezTo>
                    <a:pt x="59" y="211"/>
                    <a:pt x="59" y="213"/>
                    <a:pt x="59" y="213"/>
                  </a:cubicBezTo>
                  <a:cubicBezTo>
                    <a:pt x="59" y="214"/>
                    <a:pt x="59" y="215"/>
                    <a:pt x="59" y="215"/>
                  </a:cubicBezTo>
                  <a:cubicBezTo>
                    <a:pt x="59" y="216"/>
                    <a:pt x="59" y="216"/>
                    <a:pt x="59" y="217"/>
                  </a:cubicBezTo>
                  <a:cubicBezTo>
                    <a:pt x="59" y="217"/>
                    <a:pt x="60" y="219"/>
                    <a:pt x="60" y="219"/>
                  </a:cubicBezTo>
                  <a:cubicBezTo>
                    <a:pt x="60" y="219"/>
                    <a:pt x="60" y="220"/>
                    <a:pt x="60" y="221"/>
                  </a:cubicBezTo>
                  <a:cubicBezTo>
                    <a:pt x="60" y="222"/>
                    <a:pt x="60" y="223"/>
                    <a:pt x="60" y="224"/>
                  </a:cubicBezTo>
                  <a:cubicBezTo>
                    <a:pt x="60" y="225"/>
                    <a:pt x="60" y="225"/>
                    <a:pt x="60" y="226"/>
                  </a:cubicBezTo>
                  <a:cubicBezTo>
                    <a:pt x="60" y="226"/>
                    <a:pt x="60" y="227"/>
                    <a:pt x="60" y="228"/>
                  </a:cubicBezTo>
                  <a:cubicBezTo>
                    <a:pt x="61" y="228"/>
                    <a:pt x="61" y="229"/>
                    <a:pt x="61" y="230"/>
                  </a:cubicBezTo>
                  <a:cubicBezTo>
                    <a:pt x="61" y="231"/>
                    <a:pt x="61" y="232"/>
                    <a:pt x="61" y="232"/>
                  </a:cubicBezTo>
                  <a:cubicBezTo>
                    <a:pt x="61" y="233"/>
                    <a:pt x="61" y="233"/>
                    <a:pt x="61" y="234"/>
                  </a:cubicBezTo>
                  <a:cubicBezTo>
                    <a:pt x="61" y="235"/>
                    <a:pt x="61" y="235"/>
                    <a:pt x="61" y="235"/>
                  </a:cubicBezTo>
                  <a:cubicBezTo>
                    <a:pt x="61" y="236"/>
                    <a:pt x="62" y="239"/>
                    <a:pt x="62" y="240"/>
                  </a:cubicBezTo>
                  <a:cubicBezTo>
                    <a:pt x="62" y="241"/>
                    <a:pt x="62" y="244"/>
                    <a:pt x="62" y="245"/>
                  </a:cubicBezTo>
                  <a:cubicBezTo>
                    <a:pt x="62" y="247"/>
                    <a:pt x="62" y="249"/>
                    <a:pt x="62" y="251"/>
                  </a:cubicBezTo>
                  <a:cubicBezTo>
                    <a:pt x="62" y="252"/>
                    <a:pt x="63" y="256"/>
                    <a:pt x="64" y="257"/>
                  </a:cubicBezTo>
                  <a:cubicBezTo>
                    <a:pt x="64" y="258"/>
                    <a:pt x="64" y="260"/>
                    <a:pt x="65" y="261"/>
                  </a:cubicBezTo>
                  <a:cubicBezTo>
                    <a:pt x="65" y="262"/>
                    <a:pt x="65" y="263"/>
                    <a:pt x="66" y="264"/>
                  </a:cubicBezTo>
                  <a:cubicBezTo>
                    <a:pt x="66" y="265"/>
                    <a:pt x="67" y="267"/>
                    <a:pt x="67" y="267"/>
                  </a:cubicBezTo>
                  <a:cubicBezTo>
                    <a:pt x="67" y="268"/>
                    <a:pt x="67" y="268"/>
                    <a:pt x="68" y="269"/>
                  </a:cubicBezTo>
                  <a:cubicBezTo>
                    <a:pt x="69" y="269"/>
                    <a:pt x="70" y="270"/>
                    <a:pt x="70" y="270"/>
                  </a:cubicBezTo>
                  <a:cubicBezTo>
                    <a:pt x="71" y="270"/>
                    <a:pt x="71" y="270"/>
                    <a:pt x="70" y="270"/>
                  </a:cubicBezTo>
                  <a:cubicBezTo>
                    <a:pt x="70" y="270"/>
                    <a:pt x="70" y="271"/>
                    <a:pt x="70" y="271"/>
                  </a:cubicBezTo>
                  <a:cubicBezTo>
                    <a:pt x="69" y="271"/>
                    <a:pt x="68" y="272"/>
                    <a:pt x="68" y="272"/>
                  </a:cubicBezTo>
                  <a:cubicBezTo>
                    <a:pt x="67" y="272"/>
                    <a:pt x="67" y="273"/>
                    <a:pt x="67" y="273"/>
                  </a:cubicBezTo>
                  <a:cubicBezTo>
                    <a:pt x="67" y="274"/>
                    <a:pt x="66" y="275"/>
                    <a:pt x="66" y="276"/>
                  </a:cubicBezTo>
                  <a:cubicBezTo>
                    <a:pt x="65" y="276"/>
                    <a:pt x="65" y="277"/>
                    <a:pt x="65" y="277"/>
                  </a:cubicBezTo>
                  <a:cubicBezTo>
                    <a:pt x="64" y="278"/>
                    <a:pt x="64" y="278"/>
                    <a:pt x="64" y="279"/>
                  </a:cubicBezTo>
                  <a:cubicBezTo>
                    <a:pt x="64" y="280"/>
                    <a:pt x="65" y="281"/>
                    <a:pt x="65" y="281"/>
                  </a:cubicBezTo>
                  <a:cubicBezTo>
                    <a:pt x="65" y="281"/>
                    <a:pt x="65" y="282"/>
                    <a:pt x="66" y="282"/>
                  </a:cubicBezTo>
                  <a:cubicBezTo>
                    <a:pt x="66" y="282"/>
                    <a:pt x="66" y="283"/>
                    <a:pt x="67" y="283"/>
                  </a:cubicBezTo>
                  <a:cubicBezTo>
                    <a:pt x="67" y="284"/>
                    <a:pt x="68" y="284"/>
                    <a:pt x="68" y="285"/>
                  </a:cubicBezTo>
                  <a:cubicBezTo>
                    <a:pt x="68" y="285"/>
                    <a:pt x="69" y="286"/>
                    <a:pt x="69" y="286"/>
                  </a:cubicBezTo>
                  <a:cubicBezTo>
                    <a:pt x="69" y="286"/>
                    <a:pt x="70" y="286"/>
                    <a:pt x="70" y="287"/>
                  </a:cubicBezTo>
                  <a:cubicBezTo>
                    <a:pt x="70" y="287"/>
                    <a:pt x="70" y="287"/>
                    <a:pt x="71" y="288"/>
                  </a:cubicBezTo>
                  <a:cubicBezTo>
                    <a:pt x="71" y="288"/>
                    <a:pt x="72" y="289"/>
                    <a:pt x="72" y="289"/>
                  </a:cubicBezTo>
                  <a:cubicBezTo>
                    <a:pt x="72" y="289"/>
                    <a:pt x="72" y="289"/>
                    <a:pt x="72" y="290"/>
                  </a:cubicBezTo>
                  <a:cubicBezTo>
                    <a:pt x="72" y="290"/>
                    <a:pt x="71" y="290"/>
                    <a:pt x="71" y="291"/>
                  </a:cubicBezTo>
                  <a:cubicBezTo>
                    <a:pt x="71" y="292"/>
                    <a:pt x="71" y="294"/>
                    <a:pt x="71" y="294"/>
                  </a:cubicBezTo>
                  <a:cubicBezTo>
                    <a:pt x="71" y="294"/>
                    <a:pt x="71" y="295"/>
                    <a:pt x="71" y="295"/>
                  </a:cubicBezTo>
                  <a:cubicBezTo>
                    <a:pt x="71" y="295"/>
                    <a:pt x="71" y="295"/>
                    <a:pt x="71" y="295"/>
                  </a:cubicBezTo>
                  <a:cubicBezTo>
                    <a:pt x="71" y="295"/>
                    <a:pt x="71" y="295"/>
                    <a:pt x="71" y="296"/>
                  </a:cubicBezTo>
                  <a:cubicBezTo>
                    <a:pt x="70" y="296"/>
                    <a:pt x="70" y="296"/>
                    <a:pt x="70" y="297"/>
                  </a:cubicBezTo>
                  <a:cubicBezTo>
                    <a:pt x="70" y="298"/>
                    <a:pt x="70" y="299"/>
                    <a:pt x="70" y="299"/>
                  </a:cubicBezTo>
                  <a:cubicBezTo>
                    <a:pt x="70" y="299"/>
                    <a:pt x="71" y="300"/>
                    <a:pt x="71" y="300"/>
                  </a:cubicBezTo>
                  <a:cubicBezTo>
                    <a:pt x="71" y="300"/>
                    <a:pt x="72" y="300"/>
                    <a:pt x="73" y="300"/>
                  </a:cubicBezTo>
                  <a:cubicBezTo>
                    <a:pt x="73" y="300"/>
                    <a:pt x="74" y="300"/>
                    <a:pt x="75" y="300"/>
                  </a:cubicBezTo>
                  <a:cubicBezTo>
                    <a:pt x="76" y="300"/>
                    <a:pt x="81" y="300"/>
                    <a:pt x="82" y="300"/>
                  </a:cubicBezTo>
                  <a:cubicBezTo>
                    <a:pt x="83" y="300"/>
                    <a:pt x="86" y="300"/>
                    <a:pt x="87" y="300"/>
                  </a:cubicBezTo>
                  <a:cubicBezTo>
                    <a:pt x="88" y="299"/>
                    <a:pt x="89" y="299"/>
                    <a:pt x="89" y="299"/>
                  </a:cubicBezTo>
                  <a:cubicBezTo>
                    <a:pt x="90" y="298"/>
                    <a:pt x="90" y="298"/>
                    <a:pt x="90" y="297"/>
                  </a:cubicBezTo>
                  <a:cubicBezTo>
                    <a:pt x="90" y="297"/>
                    <a:pt x="90" y="296"/>
                    <a:pt x="90" y="295"/>
                  </a:cubicBezTo>
                  <a:cubicBezTo>
                    <a:pt x="90" y="294"/>
                    <a:pt x="89" y="294"/>
                    <a:pt x="89" y="294"/>
                  </a:cubicBezTo>
                  <a:cubicBezTo>
                    <a:pt x="89" y="293"/>
                    <a:pt x="89" y="293"/>
                    <a:pt x="89" y="292"/>
                  </a:cubicBezTo>
                  <a:cubicBezTo>
                    <a:pt x="90" y="292"/>
                    <a:pt x="89" y="290"/>
                    <a:pt x="89" y="290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9" y="289"/>
                    <a:pt x="89" y="288"/>
                    <a:pt x="88" y="288"/>
                  </a:cubicBezTo>
                  <a:cubicBezTo>
                    <a:pt x="88" y="288"/>
                    <a:pt x="89" y="288"/>
                    <a:pt x="89" y="288"/>
                  </a:cubicBezTo>
                  <a:cubicBezTo>
                    <a:pt x="89" y="288"/>
                    <a:pt x="89" y="287"/>
                    <a:pt x="89" y="287"/>
                  </a:cubicBezTo>
                  <a:cubicBezTo>
                    <a:pt x="89" y="286"/>
                    <a:pt x="90" y="285"/>
                    <a:pt x="90" y="284"/>
                  </a:cubicBezTo>
                  <a:cubicBezTo>
                    <a:pt x="90" y="284"/>
                    <a:pt x="90" y="283"/>
                    <a:pt x="90" y="283"/>
                  </a:cubicBezTo>
                  <a:cubicBezTo>
                    <a:pt x="90" y="283"/>
                    <a:pt x="90" y="283"/>
                    <a:pt x="91" y="283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1" y="281"/>
                    <a:pt x="92" y="279"/>
                    <a:pt x="92" y="279"/>
                  </a:cubicBezTo>
                  <a:cubicBezTo>
                    <a:pt x="93" y="279"/>
                    <a:pt x="93" y="278"/>
                    <a:pt x="93" y="278"/>
                  </a:cubicBezTo>
                  <a:cubicBezTo>
                    <a:pt x="93" y="278"/>
                    <a:pt x="93" y="278"/>
                    <a:pt x="93" y="277"/>
                  </a:cubicBezTo>
                  <a:cubicBezTo>
                    <a:pt x="93" y="277"/>
                    <a:pt x="93" y="276"/>
                    <a:pt x="93" y="276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254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8"/>
            <p:cNvSpPr>
              <a:spLocks noEditPoints="1"/>
            </p:cNvSpPr>
            <p:nvPr/>
          </p:nvSpPr>
          <p:spPr bwMode="auto">
            <a:xfrm>
              <a:off x="5781212" y="3441613"/>
              <a:ext cx="384079" cy="919616"/>
            </a:xfrm>
            <a:custGeom>
              <a:avLst/>
              <a:gdLst>
                <a:gd name="T0" fmla="*/ 110 w 126"/>
                <a:gd name="T1" fmla="*/ 63 h 302"/>
                <a:gd name="T2" fmla="*/ 104 w 126"/>
                <a:gd name="T3" fmla="*/ 55 h 302"/>
                <a:gd name="T4" fmla="*/ 98 w 126"/>
                <a:gd name="T5" fmla="*/ 44 h 302"/>
                <a:gd name="T6" fmla="*/ 72 w 126"/>
                <a:gd name="T7" fmla="*/ 39 h 302"/>
                <a:gd name="T8" fmla="*/ 70 w 126"/>
                <a:gd name="T9" fmla="*/ 30 h 302"/>
                <a:gd name="T10" fmla="*/ 71 w 126"/>
                <a:gd name="T11" fmla="*/ 19 h 302"/>
                <a:gd name="T12" fmla="*/ 66 w 126"/>
                <a:gd name="T13" fmla="*/ 4 h 302"/>
                <a:gd name="T14" fmla="*/ 46 w 126"/>
                <a:gd name="T15" fmla="*/ 12 h 302"/>
                <a:gd name="T16" fmla="*/ 44 w 126"/>
                <a:gd name="T17" fmla="*/ 27 h 302"/>
                <a:gd name="T18" fmla="*/ 47 w 126"/>
                <a:gd name="T19" fmla="*/ 36 h 302"/>
                <a:gd name="T20" fmla="*/ 39 w 126"/>
                <a:gd name="T21" fmla="*/ 42 h 302"/>
                <a:gd name="T22" fmla="*/ 26 w 126"/>
                <a:gd name="T23" fmla="*/ 45 h 302"/>
                <a:gd name="T24" fmla="*/ 16 w 126"/>
                <a:gd name="T25" fmla="*/ 54 h 302"/>
                <a:gd name="T26" fmla="*/ 13 w 126"/>
                <a:gd name="T27" fmla="*/ 66 h 302"/>
                <a:gd name="T28" fmla="*/ 6 w 126"/>
                <a:gd name="T29" fmla="*/ 81 h 302"/>
                <a:gd name="T30" fmla="*/ 2 w 126"/>
                <a:gd name="T31" fmla="*/ 99 h 302"/>
                <a:gd name="T32" fmla="*/ 13 w 126"/>
                <a:gd name="T33" fmla="*/ 121 h 302"/>
                <a:gd name="T34" fmla="*/ 16 w 126"/>
                <a:gd name="T35" fmla="*/ 126 h 302"/>
                <a:gd name="T36" fmla="*/ 19 w 126"/>
                <a:gd name="T37" fmla="*/ 132 h 302"/>
                <a:gd name="T38" fmla="*/ 20 w 126"/>
                <a:gd name="T39" fmla="*/ 140 h 302"/>
                <a:gd name="T40" fmla="*/ 22 w 126"/>
                <a:gd name="T41" fmla="*/ 168 h 302"/>
                <a:gd name="T42" fmla="*/ 30 w 126"/>
                <a:gd name="T43" fmla="*/ 173 h 302"/>
                <a:gd name="T44" fmla="*/ 35 w 126"/>
                <a:gd name="T45" fmla="*/ 208 h 302"/>
                <a:gd name="T46" fmla="*/ 38 w 126"/>
                <a:gd name="T47" fmla="*/ 242 h 302"/>
                <a:gd name="T48" fmla="*/ 40 w 126"/>
                <a:gd name="T49" fmla="*/ 267 h 302"/>
                <a:gd name="T50" fmla="*/ 42 w 126"/>
                <a:gd name="T51" fmla="*/ 272 h 302"/>
                <a:gd name="T52" fmla="*/ 40 w 126"/>
                <a:gd name="T53" fmla="*/ 279 h 302"/>
                <a:gd name="T54" fmla="*/ 39 w 126"/>
                <a:gd name="T55" fmla="*/ 284 h 302"/>
                <a:gd name="T56" fmla="*/ 31 w 126"/>
                <a:gd name="T57" fmla="*/ 289 h 302"/>
                <a:gd name="T58" fmla="*/ 41 w 126"/>
                <a:gd name="T59" fmla="*/ 295 h 302"/>
                <a:gd name="T60" fmla="*/ 61 w 126"/>
                <a:gd name="T61" fmla="*/ 287 h 302"/>
                <a:gd name="T62" fmla="*/ 63 w 126"/>
                <a:gd name="T63" fmla="*/ 277 h 302"/>
                <a:gd name="T64" fmla="*/ 67 w 126"/>
                <a:gd name="T65" fmla="*/ 283 h 302"/>
                <a:gd name="T66" fmla="*/ 65 w 126"/>
                <a:gd name="T67" fmla="*/ 289 h 302"/>
                <a:gd name="T68" fmla="*/ 62 w 126"/>
                <a:gd name="T69" fmla="*/ 295 h 302"/>
                <a:gd name="T70" fmla="*/ 60 w 126"/>
                <a:gd name="T71" fmla="*/ 301 h 302"/>
                <a:gd name="T72" fmla="*/ 83 w 126"/>
                <a:gd name="T73" fmla="*/ 297 h 302"/>
                <a:gd name="T74" fmla="*/ 85 w 126"/>
                <a:gd name="T75" fmla="*/ 288 h 302"/>
                <a:gd name="T76" fmla="*/ 87 w 126"/>
                <a:gd name="T77" fmla="*/ 282 h 302"/>
                <a:gd name="T78" fmla="*/ 90 w 126"/>
                <a:gd name="T79" fmla="*/ 266 h 302"/>
                <a:gd name="T80" fmla="*/ 91 w 126"/>
                <a:gd name="T81" fmla="*/ 212 h 302"/>
                <a:gd name="T82" fmla="*/ 93 w 126"/>
                <a:gd name="T83" fmla="*/ 169 h 302"/>
                <a:gd name="T84" fmla="*/ 107 w 126"/>
                <a:gd name="T85" fmla="*/ 167 h 302"/>
                <a:gd name="T86" fmla="*/ 107 w 126"/>
                <a:gd name="T87" fmla="*/ 149 h 302"/>
                <a:gd name="T88" fmla="*/ 105 w 126"/>
                <a:gd name="T89" fmla="*/ 129 h 302"/>
                <a:gd name="T90" fmla="*/ 104 w 126"/>
                <a:gd name="T91" fmla="*/ 120 h 302"/>
                <a:gd name="T92" fmla="*/ 124 w 126"/>
                <a:gd name="T93" fmla="*/ 93 h 302"/>
                <a:gd name="T94" fmla="*/ 21 w 126"/>
                <a:gd name="T95" fmla="*/ 98 h 302"/>
                <a:gd name="T96" fmla="*/ 22 w 126"/>
                <a:gd name="T97" fmla="*/ 87 h 302"/>
                <a:gd name="T98" fmla="*/ 41 w 126"/>
                <a:gd name="T99" fmla="*/ 279 h 302"/>
                <a:gd name="T100" fmla="*/ 65 w 126"/>
                <a:gd name="T101" fmla="*/ 251 h 302"/>
                <a:gd name="T102" fmla="*/ 60 w 126"/>
                <a:gd name="T103" fmla="*/ 249 h 302"/>
                <a:gd name="T104" fmla="*/ 61 w 126"/>
                <a:gd name="T105" fmla="*/ 224 h 302"/>
                <a:gd name="T106" fmla="*/ 62 w 126"/>
                <a:gd name="T107" fmla="*/ 202 h 302"/>
                <a:gd name="T108" fmla="*/ 66 w 126"/>
                <a:gd name="T109" fmla="*/ 220 h 302"/>
                <a:gd name="T110" fmla="*/ 69 w 126"/>
                <a:gd name="T111" fmla="*/ 235 h 302"/>
                <a:gd name="T112" fmla="*/ 99 w 126"/>
                <a:gd name="T113" fmla="*/ 98 h 302"/>
                <a:gd name="T114" fmla="*/ 99 w 126"/>
                <a:gd name="T115" fmla="*/ 8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302">
                  <a:moveTo>
                    <a:pt x="124" y="83"/>
                  </a:moveTo>
                  <a:cubicBezTo>
                    <a:pt x="122" y="78"/>
                    <a:pt x="118" y="74"/>
                    <a:pt x="117" y="73"/>
                  </a:cubicBezTo>
                  <a:cubicBezTo>
                    <a:pt x="117" y="71"/>
                    <a:pt x="115" y="69"/>
                    <a:pt x="114" y="68"/>
                  </a:cubicBezTo>
                  <a:cubicBezTo>
                    <a:pt x="114" y="67"/>
                    <a:pt x="113" y="67"/>
                    <a:pt x="113" y="67"/>
                  </a:cubicBezTo>
                  <a:cubicBezTo>
                    <a:pt x="113" y="67"/>
                    <a:pt x="113" y="67"/>
                    <a:pt x="112" y="66"/>
                  </a:cubicBezTo>
                  <a:cubicBezTo>
                    <a:pt x="111" y="65"/>
                    <a:pt x="110" y="64"/>
                    <a:pt x="110" y="63"/>
                  </a:cubicBezTo>
                  <a:cubicBezTo>
                    <a:pt x="109" y="63"/>
                    <a:pt x="109" y="62"/>
                    <a:pt x="109" y="62"/>
                  </a:cubicBezTo>
                  <a:cubicBezTo>
                    <a:pt x="108" y="61"/>
                    <a:pt x="108" y="61"/>
                    <a:pt x="108" y="60"/>
                  </a:cubicBezTo>
                  <a:cubicBezTo>
                    <a:pt x="108" y="60"/>
                    <a:pt x="108" y="59"/>
                    <a:pt x="107" y="59"/>
                  </a:cubicBezTo>
                  <a:cubicBezTo>
                    <a:pt x="106" y="58"/>
                    <a:pt x="105" y="57"/>
                    <a:pt x="105" y="57"/>
                  </a:cubicBezTo>
                  <a:cubicBezTo>
                    <a:pt x="105" y="57"/>
                    <a:pt x="104" y="57"/>
                    <a:pt x="104" y="57"/>
                  </a:cubicBezTo>
                  <a:cubicBezTo>
                    <a:pt x="104" y="56"/>
                    <a:pt x="104" y="56"/>
                    <a:pt x="104" y="55"/>
                  </a:cubicBezTo>
                  <a:cubicBezTo>
                    <a:pt x="103" y="55"/>
                    <a:pt x="103" y="55"/>
                    <a:pt x="103" y="54"/>
                  </a:cubicBezTo>
                  <a:cubicBezTo>
                    <a:pt x="103" y="53"/>
                    <a:pt x="103" y="53"/>
                    <a:pt x="103" y="52"/>
                  </a:cubicBezTo>
                  <a:cubicBezTo>
                    <a:pt x="103" y="52"/>
                    <a:pt x="102" y="51"/>
                    <a:pt x="102" y="50"/>
                  </a:cubicBezTo>
                  <a:cubicBezTo>
                    <a:pt x="102" y="50"/>
                    <a:pt x="101" y="48"/>
                    <a:pt x="101" y="47"/>
                  </a:cubicBezTo>
                  <a:cubicBezTo>
                    <a:pt x="100" y="45"/>
                    <a:pt x="99" y="44"/>
                    <a:pt x="99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97" y="44"/>
                    <a:pt x="96" y="44"/>
                  </a:cubicBezTo>
                  <a:cubicBezTo>
                    <a:pt x="95" y="43"/>
                    <a:pt x="94" y="43"/>
                    <a:pt x="94" y="43"/>
                  </a:cubicBezTo>
                  <a:cubicBezTo>
                    <a:pt x="92" y="43"/>
                    <a:pt x="89" y="42"/>
                    <a:pt x="88" y="42"/>
                  </a:cubicBezTo>
                  <a:cubicBezTo>
                    <a:pt x="87" y="42"/>
                    <a:pt x="83" y="41"/>
                    <a:pt x="81" y="41"/>
                  </a:cubicBezTo>
                  <a:cubicBezTo>
                    <a:pt x="80" y="41"/>
                    <a:pt x="76" y="40"/>
                    <a:pt x="75" y="39"/>
                  </a:cubicBezTo>
                  <a:cubicBezTo>
                    <a:pt x="73" y="39"/>
                    <a:pt x="73" y="39"/>
                    <a:pt x="72" y="39"/>
                  </a:cubicBezTo>
                  <a:cubicBezTo>
                    <a:pt x="72" y="39"/>
                    <a:pt x="71" y="39"/>
                    <a:pt x="71" y="38"/>
                  </a:cubicBezTo>
                  <a:cubicBezTo>
                    <a:pt x="70" y="38"/>
                    <a:pt x="68" y="37"/>
                    <a:pt x="68" y="37"/>
                  </a:cubicBezTo>
                  <a:cubicBezTo>
                    <a:pt x="67" y="36"/>
                    <a:pt x="67" y="36"/>
                    <a:pt x="68" y="35"/>
                  </a:cubicBezTo>
                  <a:cubicBezTo>
                    <a:pt x="68" y="34"/>
                    <a:pt x="69" y="30"/>
                    <a:pt x="69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0"/>
                    <a:pt x="69" y="30"/>
                    <a:pt x="70" y="30"/>
                  </a:cubicBezTo>
                  <a:cubicBezTo>
                    <a:pt x="70" y="29"/>
                    <a:pt x="70" y="29"/>
                    <a:pt x="70" y="28"/>
                  </a:cubicBezTo>
                  <a:cubicBezTo>
                    <a:pt x="71" y="27"/>
                    <a:pt x="71" y="24"/>
                    <a:pt x="71" y="23"/>
                  </a:cubicBezTo>
                  <a:cubicBezTo>
                    <a:pt x="71" y="23"/>
                    <a:pt x="71" y="22"/>
                    <a:pt x="71" y="21"/>
                  </a:cubicBezTo>
                  <a:cubicBezTo>
                    <a:pt x="71" y="21"/>
                    <a:pt x="71" y="21"/>
                    <a:pt x="72" y="20"/>
                  </a:cubicBezTo>
                  <a:cubicBezTo>
                    <a:pt x="72" y="20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17"/>
                    <a:pt x="71" y="16"/>
                    <a:pt x="71" y="16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4"/>
                    <a:pt x="71" y="13"/>
                  </a:cubicBezTo>
                  <a:cubicBezTo>
                    <a:pt x="71" y="10"/>
                    <a:pt x="71" y="9"/>
                    <a:pt x="70" y="7"/>
                  </a:cubicBezTo>
                  <a:cubicBezTo>
                    <a:pt x="69" y="5"/>
                    <a:pt x="66" y="4"/>
                    <a:pt x="66" y="4"/>
                  </a:cubicBezTo>
                  <a:cubicBezTo>
                    <a:pt x="65" y="4"/>
                    <a:pt x="65" y="2"/>
                    <a:pt x="63" y="2"/>
                  </a:cubicBezTo>
                  <a:cubicBezTo>
                    <a:pt x="64" y="2"/>
                    <a:pt x="59" y="0"/>
                    <a:pt x="53" y="2"/>
                  </a:cubicBezTo>
                  <a:cubicBezTo>
                    <a:pt x="52" y="2"/>
                    <a:pt x="51" y="3"/>
                    <a:pt x="51" y="3"/>
                  </a:cubicBezTo>
                  <a:cubicBezTo>
                    <a:pt x="49" y="3"/>
                    <a:pt x="49" y="4"/>
                    <a:pt x="48" y="5"/>
                  </a:cubicBezTo>
                  <a:cubicBezTo>
                    <a:pt x="48" y="5"/>
                    <a:pt x="47" y="6"/>
                    <a:pt x="46" y="7"/>
                  </a:cubicBezTo>
                  <a:cubicBezTo>
                    <a:pt x="45" y="8"/>
                    <a:pt x="46" y="11"/>
                    <a:pt x="46" y="12"/>
                  </a:cubicBezTo>
                  <a:cubicBezTo>
                    <a:pt x="45" y="14"/>
                    <a:pt x="45" y="18"/>
                    <a:pt x="45" y="18"/>
                  </a:cubicBezTo>
                  <a:cubicBezTo>
                    <a:pt x="45" y="18"/>
                    <a:pt x="45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2" y="19"/>
                    <a:pt x="43" y="20"/>
                  </a:cubicBezTo>
                  <a:cubicBezTo>
                    <a:pt x="43" y="21"/>
                    <a:pt x="42" y="23"/>
                    <a:pt x="43" y="26"/>
                  </a:cubicBezTo>
                  <a:cubicBezTo>
                    <a:pt x="43" y="26"/>
                    <a:pt x="44" y="27"/>
                    <a:pt x="44" y="27"/>
                  </a:cubicBezTo>
                  <a:cubicBezTo>
                    <a:pt x="44" y="28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9"/>
                  </a:cubicBezTo>
                  <a:cubicBezTo>
                    <a:pt x="46" y="30"/>
                    <a:pt x="46" y="31"/>
                    <a:pt x="46" y="32"/>
                  </a:cubicBezTo>
                  <a:cubicBezTo>
                    <a:pt x="47" y="33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8"/>
                    <a:pt x="45" y="39"/>
                    <a:pt x="45" y="39"/>
                  </a:cubicBezTo>
                  <a:cubicBezTo>
                    <a:pt x="45" y="39"/>
                    <a:pt x="45" y="40"/>
                    <a:pt x="44" y="40"/>
                  </a:cubicBezTo>
                  <a:cubicBezTo>
                    <a:pt x="44" y="40"/>
                    <a:pt x="43" y="41"/>
                    <a:pt x="43" y="41"/>
                  </a:cubicBezTo>
                  <a:cubicBezTo>
                    <a:pt x="42" y="41"/>
                    <a:pt x="42" y="41"/>
                    <a:pt x="41" y="41"/>
                  </a:cubicBezTo>
                  <a:cubicBezTo>
                    <a:pt x="41" y="42"/>
                    <a:pt x="40" y="42"/>
                    <a:pt x="39" y="42"/>
                  </a:cubicBezTo>
                  <a:cubicBezTo>
                    <a:pt x="38" y="42"/>
                    <a:pt x="37" y="43"/>
                    <a:pt x="36" y="43"/>
                  </a:cubicBezTo>
                  <a:cubicBezTo>
                    <a:pt x="35" y="43"/>
                    <a:pt x="35" y="43"/>
                    <a:pt x="34" y="43"/>
                  </a:cubicBezTo>
                  <a:cubicBezTo>
                    <a:pt x="33" y="44"/>
                    <a:pt x="33" y="44"/>
                    <a:pt x="32" y="44"/>
                  </a:cubicBezTo>
                  <a:cubicBezTo>
                    <a:pt x="31" y="44"/>
                    <a:pt x="30" y="44"/>
                    <a:pt x="29" y="45"/>
                  </a:cubicBezTo>
                  <a:cubicBezTo>
                    <a:pt x="28" y="45"/>
                    <a:pt x="27" y="45"/>
                    <a:pt x="27" y="45"/>
                  </a:cubicBezTo>
                  <a:cubicBezTo>
                    <a:pt x="27" y="45"/>
                    <a:pt x="27" y="45"/>
                    <a:pt x="26" y="45"/>
                  </a:cubicBezTo>
                  <a:cubicBezTo>
                    <a:pt x="25" y="45"/>
                    <a:pt x="25" y="46"/>
                    <a:pt x="24" y="46"/>
                  </a:cubicBezTo>
                  <a:cubicBezTo>
                    <a:pt x="23" y="46"/>
                    <a:pt x="21" y="47"/>
                    <a:pt x="20" y="48"/>
                  </a:cubicBezTo>
                  <a:cubicBezTo>
                    <a:pt x="20" y="48"/>
                    <a:pt x="20" y="48"/>
                    <a:pt x="19" y="48"/>
                  </a:cubicBezTo>
                  <a:cubicBezTo>
                    <a:pt x="19" y="48"/>
                    <a:pt x="19" y="48"/>
                    <a:pt x="18" y="49"/>
                  </a:cubicBezTo>
                  <a:cubicBezTo>
                    <a:pt x="18" y="49"/>
                    <a:pt x="17" y="51"/>
                    <a:pt x="17" y="52"/>
                  </a:cubicBezTo>
                  <a:cubicBezTo>
                    <a:pt x="17" y="53"/>
                    <a:pt x="16" y="54"/>
                    <a:pt x="16" y="54"/>
                  </a:cubicBezTo>
                  <a:cubicBezTo>
                    <a:pt x="16" y="55"/>
                    <a:pt x="16" y="55"/>
                    <a:pt x="16" y="56"/>
                  </a:cubicBezTo>
                  <a:cubicBezTo>
                    <a:pt x="15" y="56"/>
                    <a:pt x="15" y="58"/>
                    <a:pt x="14" y="59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1"/>
                    <a:pt x="14" y="62"/>
                  </a:cubicBezTo>
                  <a:cubicBezTo>
                    <a:pt x="14" y="62"/>
                    <a:pt x="13" y="64"/>
                    <a:pt x="13" y="64"/>
                  </a:cubicBezTo>
                  <a:cubicBezTo>
                    <a:pt x="13" y="65"/>
                    <a:pt x="13" y="66"/>
                    <a:pt x="13" y="66"/>
                  </a:cubicBezTo>
                  <a:cubicBezTo>
                    <a:pt x="13" y="67"/>
                    <a:pt x="12" y="68"/>
                    <a:pt x="11" y="69"/>
                  </a:cubicBezTo>
                  <a:cubicBezTo>
                    <a:pt x="11" y="69"/>
                    <a:pt x="11" y="70"/>
                    <a:pt x="11" y="71"/>
                  </a:cubicBezTo>
                  <a:cubicBezTo>
                    <a:pt x="11" y="71"/>
                    <a:pt x="10" y="71"/>
                    <a:pt x="10" y="72"/>
                  </a:cubicBezTo>
                  <a:cubicBezTo>
                    <a:pt x="9" y="72"/>
                    <a:pt x="9" y="74"/>
                    <a:pt x="9" y="74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7" y="77"/>
                    <a:pt x="6" y="80"/>
                    <a:pt x="6" y="81"/>
                  </a:cubicBezTo>
                  <a:cubicBezTo>
                    <a:pt x="5" y="81"/>
                    <a:pt x="5" y="82"/>
                    <a:pt x="4" y="82"/>
                  </a:cubicBezTo>
                  <a:cubicBezTo>
                    <a:pt x="4" y="83"/>
                    <a:pt x="3" y="83"/>
                    <a:pt x="2" y="84"/>
                  </a:cubicBezTo>
                  <a:cubicBezTo>
                    <a:pt x="2" y="85"/>
                    <a:pt x="2" y="87"/>
                    <a:pt x="2" y="88"/>
                  </a:cubicBezTo>
                  <a:cubicBezTo>
                    <a:pt x="2" y="89"/>
                    <a:pt x="1" y="91"/>
                    <a:pt x="1" y="92"/>
                  </a:cubicBezTo>
                  <a:cubicBezTo>
                    <a:pt x="0" y="93"/>
                    <a:pt x="1" y="93"/>
                    <a:pt x="1" y="94"/>
                  </a:cubicBezTo>
                  <a:cubicBezTo>
                    <a:pt x="2" y="96"/>
                    <a:pt x="2" y="98"/>
                    <a:pt x="2" y="99"/>
                  </a:cubicBezTo>
                  <a:cubicBezTo>
                    <a:pt x="2" y="100"/>
                    <a:pt x="2" y="101"/>
                    <a:pt x="3" y="101"/>
                  </a:cubicBezTo>
                  <a:cubicBezTo>
                    <a:pt x="3" y="102"/>
                    <a:pt x="3" y="104"/>
                    <a:pt x="3" y="104"/>
                  </a:cubicBezTo>
                  <a:cubicBezTo>
                    <a:pt x="4" y="106"/>
                    <a:pt x="7" y="110"/>
                    <a:pt x="7" y="112"/>
                  </a:cubicBezTo>
                  <a:cubicBezTo>
                    <a:pt x="8" y="113"/>
                    <a:pt x="12" y="119"/>
                    <a:pt x="1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1"/>
                    <a:pt x="13" y="121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2"/>
                    <a:pt x="13" y="122"/>
                    <a:pt x="14" y="123"/>
                  </a:cubicBezTo>
                  <a:cubicBezTo>
                    <a:pt x="14" y="123"/>
                    <a:pt x="14" y="123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7" y="127"/>
                    <a:pt x="17" y="128"/>
                  </a:cubicBezTo>
                  <a:cubicBezTo>
                    <a:pt x="17" y="128"/>
                    <a:pt x="18" y="129"/>
                    <a:pt x="18" y="129"/>
                  </a:cubicBezTo>
                  <a:cubicBezTo>
                    <a:pt x="18" y="130"/>
                    <a:pt x="19" y="131"/>
                    <a:pt x="19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2"/>
                    <a:pt x="19" y="132"/>
                    <a:pt x="19" y="131"/>
                  </a:cubicBezTo>
                  <a:cubicBezTo>
                    <a:pt x="19" y="130"/>
                    <a:pt x="20" y="131"/>
                    <a:pt x="20" y="132"/>
                  </a:cubicBezTo>
                  <a:cubicBezTo>
                    <a:pt x="20" y="132"/>
                    <a:pt x="20" y="132"/>
                    <a:pt x="21" y="132"/>
                  </a:cubicBezTo>
                  <a:cubicBezTo>
                    <a:pt x="21" y="132"/>
                    <a:pt x="21" y="132"/>
                    <a:pt x="21" y="133"/>
                  </a:cubicBezTo>
                  <a:cubicBezTo>
                    <a:pt x="21" y="135"/>
                    <a:pt x="20" y="137"/>
                    <a:pt x="20" y="140"/>
                  </a:cubicBezTo>
                  <a:cubicBezTo>
                    <a:pt x="20" y="142"/>
                    <a:pt x="20" y="149"/>
                    <a:pt x="20" y="150"/>
                  </a:cubicBezTo>
                  <a:cubicBezTo>
                    <a:pt x="20" y="151"/>
                    <a:pt x="20" y="152"/>
                    <a:pt x="20" y="155"/>
                  </a:cubicBezTo>
                  <a:cubicBezTo>
                    <a:pt x="20" y="157"/>
                    <a:pt x="20" y="165"/>
                    <a:pt x="20" y="165"/>
                  </a:cubicBezTo>
                  <a:cubicBezTo>
                    <a:pt x="20" y="166"/>
                    <a:pt x="20" y="166"/>
                    <a:pt x="20" y="167"/>
                  </a:cubicBezTo>
                  <a:cubicBezTo>
                    <a:pt x="20" y="167"/>
                    <a:pt x="21" y="167"/>
                    <a:pt x="21" y="167"/>
                  </a:cubicBezTo>
                  <a:cubicBezTo>
                    <a:pt x="21" y="167"/>
                    <a:pt x="22" y="168"/>
                    <a:pt x="22" y="168"/>
                  </a:cubicBezTo>
                  <a:cubicBezTo>
                    <a:pt x="23" y="168"/>
                    <a:pt x="23" y="169"/>
                    <a:pt x="23" y="169"/>
                  </a:cubicBezTo>
                  <a:cubicBezTo>
                    <a:pt x="24" y="169"/>
                    <a:pt x="25" y="170"/>
                    <a:pt x="25" y="170"/>
                  </a:cubicBezTo>
                  <a:cubicBezTo>
                    <a:pt x="26" y="170"/>
                    <a:pt x="27" y="170"/>
                    <a:pt x="27" y="171"/>
                  </a:cubicBezTo>
                  <a:cubicBezTo>
                    <a:pt x="28" y="171"/>
                    <a:pt x="29" y="171"/>
                    <a:pt x="29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2"/>
                    <a:pt x="30" y="173"/>
                  </a:cubicBezTo>
                  <a:cubicBezTo>
                    <a:pt x="30" y="174"/>
                    <a:pt x="30" y="176"/>
                    <a:pt x="30" y="178"/>
                  </a:cubicBezTo>
                  <a:cubicBezTo>
                    <a:pt x="31" y="179"/>
                    <a:pt x="31" y="183"/>
                    <a:pt x="31" y="184"/>
                  </a:cubicBezTo>
                  <a:cubicBezTo>
                    <a:pt x="32" y="184"/>
                    <a:pt x="32" y="184"/>
                    <a:pt x="32" y="186"/>
                  </a:cubicBezTo>
                  <a:cubicBezTo>
                    <a:pt x="32" y="187"/>
                    <a:pt x="33" y="192"/>
                    <a:pt x="33" y="195"/>
                  </a:cubicBezTo>
                  <a:cubicBezTo>
                    <a:pt x="33" y="197"/>
                    <a:pt x="34" y="202"/>
                    <a:pt x="35" y="205"/>
                  </a:cubicBezTo>
                  <a:cubicBezTo>
                    <a:pt x="35" y="206"/>
                    <a:pt x="35" y="207"/>
                    <a:pt x="35" y="208"/>
                  </a:cubicBezTo>
                  <a:cubicBezTo>
                    <a:pt x="35" y="208"/>
                    <a:pt x="36" y="212"/>
                    <a:pt x="36" y="214"/>
                  </a:cubicBezTo>
                  <a:cubicBezTo>
                    <a:pt x="36" y="215"/>
                    <a:pt x="36" y="219"/>
                    <a:pt x="36" y="220"/>
                  </a:cubicBezTo>
                  <a:cubicBezTo>
                    <a:pt x="36" y="221"/>
                    <a:pt x="36" y="222"/>
                    <a:pt x="36" y="223"/>
                  </a:cubicBezTo>
                  <a:cubicBezTo>
                    <a:pt x="36" y="224"/>
                    <a:pt x="37" y="232"/>
                    <a:pt x="37" y="234"/>
                  </a:cubicBezTo>
                  <a:cubicBezTo>
                    <a:pt x="37" y="235"/>
                    <a:pt x="37" y="235"/>
                    <a:pt x="37" y="236"/>
                  </a:cubicBezTo>
                  <a:cubicBezTo>
                    <a:pt x="37" y="237"/>
                    <a:pt x="38" y="241"/>
                    <a:pt x="38" y="242"/>
                  </a:cubicBezTo>
                  <a:cubicBezTo>
                    <a:pt x="38" y="244"/>
                    <a:pt x="39" y="246"/>
                    <a:pt x="39" y="247"/>
                  </a:cubicBezTo>
                  <a:cubicBezTo>
                    <a:pt x="39" y="248"/>
                    <a:pt x="39" y="252"/>
                    <a:pt x="39" y="253"/>
                  </a:cubicBezTo>
                  <a:cubicBezTo>
                    <a:pt x="40" y="255"/>
                    <a:pt x="40" y="257"/>
                    <a:pt x="40" y="257"/>
                  </a:cubicBezTo>
                  <a:cubicBezTo>
                    <a:pt x="40" y="258"/>
                    <a:pt x="40" y="259"/>
                    <a:pt x="40" y="261"/>
                  </a:cubicBezTo>
                  <a:cubicBezTo>
                    <a:pt x="41" y="262"/>
                    <a:pt x="41" y="266"/>
                    <a:pt x="41" y="267"/>
                  </a:cubicBezTo>
                  <a:cubicBezTo>
                    <a:pt x="41" y="267"/>
                    <a:pt x="41" y="267"/>
                    <a:pt x="40" y="267"/>
                  </a:cubicBezTo>
                  <a:cubicBezTo>
                    <a:pt x="40" y="267"/>
                    <a:pt x="40" y="267"/>
                    <a:pt x="39" y="268"/>
                  </a:cubicBezTo>
                  <a:cubicBezTo>
                    <a:pt x="39" y="268"/>
                    <a:pt x="39" y="269"/>
                    <a:pt x="40" y="269"/>
                  </a:cubicBezTo>
                  <a:cubicBezTo>
                    <a:pt x="40" y="270"/>
                    <a:pt x="41" y="270"/>
                    <a:pt x="42" y="270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2" y="271"/>
                    <a:pt x="42" y="272"/>
                    <a:pt x="42" y="272"/>
                  </a:cubicBezTo>
                  <a:cubicBezTo>
                    <a:pt x="42" y="272"/>
                    <a:pt x="42" y="272"/>
                    <a:pt x="42" y="272"/>
                  </a:cubicBezTo>
                  <a:cubicBezTo>
                    <a:pt x="42" y="272"/>
                    <a:pt x="42" y="273"/>
                    <a:pt x="42" y="273"/>
                  </a:cubicBezTo>
                  <a:cubicBezTo>
                    <a:pt x="42" y="274"/>
                    <a:pt x="41" y="276"/>
                    <a:pt x="41" y="276"/>
                  </a:cubicBezTo>
                  <a:cubicBezTo>
                    <a:pt x="41" y="277"/>
                    <a:pt x="41" y="277"/>
                    <a:pt x="41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1" y="279"/>
                    <a:pt x="40" y="279"/>
                    <a:pt x="40" y="279"/>
                  </a:cubicBezTo>
                  <a:cubicBezTo>
                    <a:pt x="40" y="280"/>
                    <a:pt x="40" y="280"/>
                    <a:pt x="40" y="280"/>
                  </a:cubicBezTo>
                  <a:cubicBezTo>
                    <a:pt x="41" y="280"/>
                    <a:pt x="40" y="281"/>
                    <a:pt x="40" y="281"/>
                  </a:cubicBezTo>
                  <a:cubicBezTo>
                    <a:pt x="40" y="281"/>
                    <a:pt x="39" y="282"/>
                    <a:pt x="39" y="282"/>
                  </a:cubicBezTo>
                  <a:cubicBezTo>
                    <a:pt x="39" y="283"/>
                    <a:pt x="39" y="283"/>
                    <a:pt x="39" y="283"/>
                  </a:cubicBezTo>
                  <a:cubicBezTo>
                    <a:pt x="39" y="283"/>
                    <a:pt x="39" y="283"/>
                    <a:pt x="39" y="283"/>
                  </a:cubicBezTo>
                  <a:cubicBezTo>
                    <a:pt x="39" y="283"/>
                    <a:pt x="39" y="283"/>
                    <a:pt x="39" y="284"/>
                  </a:cubicBezTo>
                  <a:cubicBezTo>
                    <a:pt x="38" y="284"/>
                    <a:pt x="39" y="284"/>
                    <a:pt x="38" y="284"/>
                  </a:cubicBezTo>
                  <a:cubicBezTo>
                    <a:pt x="38" y="285"/>
                    <a:pt x="37" y="285"/>
                    <a:pt x="36" y="286"/>
                  </a:cubicBezTo>
                  <a:cubicBezTo>
                    <a:pt x="35" y="286"/>
                    <a:pt x="35" y="287"/>
                    <a:pt x="34" y="287"/>
                  </a:cubicBezTo>
                  <a:cubicBezTo>
                    <a:pt x="34" y="287"/>
                    <a:pt x="33" y="287"/>
                    <a:pt x="33" y="288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2" y="288"/>
                    <a:pt x="32" y="289"/>
                    <a:pt x="31" y="289"/>
                  </a:cubicBezTo>
                  <a:cubicBezTo>
                    <a:pt x="31" y="290"/>
                    <a:pt x="31" y="291"/>
                    <a:pt x="31" y="291"/>
                  </a:cubicBezTo>
                  <a:cubicBezTo>
                    <a:pt x="31" y="291"/>
                    <a:pt x="31" y="292"/>
                    <a:pt x="31" y="292"/>
                  </a:cubicBezTo>
                  <a:cubicBezTo>
                    <a:pt x="30" y="292"/>
                    <a:pt x="30" y="292"/>
                    <a:pt x="30" y="292"/>
                  </a:cubicBezTo>
                  <a:cubicBezTo>
                    <a:pt x="30" y="292"/>
                    <a:pt x="29" y="293"/>
                    <a:pt x="30" y="294"/>
                  </a:cubicBezTo>
                  <a:cubicBezTo>
                    <a:pt x="30" y="294"/>
                    <a:pt x="30" y="294"/>
                    <a:pt x="32" y="295"/>
                  </a:cubicBezTo>
                  <a:cubicBezTo>
                    <a:pt x="33" y="295"/>
                    <a:pt x="39" y="295"/>
                    <a:pt x="41" y="295"/>
                  </a:cubicBezTo>
                  <a:cubicBezTo>
                    <a:pt x="44" y="295"/>
                    <a:pt x="48" y="294"/>
                    <a:pt x="48" y="293"/>
                  </a:cubicBezTo>
                  <a:cubicBezTo>
                    <a:pt x="51" y="293"/>
                    <a:pt x="52" y="291"/>
                    <a:pt x="52" y="290"/>
                  </a:cubicBezTo>
                  <a:cubicBezTo>
                    <a:pt x="53" y="289"/>
                    <a:pt x="54" y="288"/>
                    <a:pt x="54" y="288"/>
                  </a:cubicBezTo>
                  <a:cubicBezTo>
                    <a:pt x="54" y="288"/>
                    <a:pt x="54" y="288"/>
                    <a:pt x="55" y="288"/>
                  </a:cubicBezTo>
                  <a:cubicBezTo>
                    <a:pt x="55" y="288"/>
                    <a:pt x="56" y="288"/>
                    <a:pt x="57" y="288"/>
                  </a:cubicBezTo>
                  <a:cubicBezTo>
                    <a:pt x="58" y="288"/>
                    <a:pt x="61" y="287"/>
                    <a:pt x="61" y="287"/>
                  </a:cubicBezTo>
                  <a:cubicBezTo>
                    <a:pt x="64" y="285"/>
                    <a:pt x="65" y="285"/>
                    <a:pt x="65" y="284"/>
                  </a:cubicBezTo>
                  <a:cubicBezTo>
                    <a:pt x="65" y="284"/>
                    <a:pt x="64" y="281"/>
                    <a:pt x="64" y="280"/>
                  </a:cubicBezTo>
                  <a:cubicBezTo>
                    <a:pt x="64" y="280"/>
                    <a:pt x="64" y="280"/>
                    <a:pt x="64" y="279"/>
                  </a:cubicBezTo>
                  <a:cubicBezTo>
                    <a:pt x="63" y="279"/>
                    <a:pt x="63" y="279"/>
                    <a:pt x="63" y="279"/>
                  </a:cubicBezTo>
                  <a:cubicBezTo>
                    <a:pt x="63" y="279"/>
                    <a:pt x="63" y="278"/>
                    <a:pt x="63" y="277"/>
                  </a:cubicBezTo>
                  <a:cubicBezTo>
                    <a:pt x="63" y="277"/>
                    <a:pt x="63" y="277"/>
                    <a:pt x="63" y="277"/>
                  </a:cubicBezTo>
                  <a:cubicBezTo>
                    <a:pt x="63" y="277"/>
                    <a:pt x="64" y="277"/>
                    <a:pt x="64" y="277"/>
                  </a:cubicBezTo>
                  <a:cubicBezTo>
                    <a:pt x="64" y="277"/>
                    <a:pt x="65" y="278"/>
                    <a:pt x="65" y="278"/>
                  </a:cubicBezTo>
                  <a:cubicBezTo>
                    <a:pt x="65" y="278"/>
                    <a:pt x="65" y="279"/>
                    <a:pt x="66" y="280"/>
                  </a:cubicBezTo>
                  <a:cubicBezTo>
                    <a:pt x="66" y="280"/>
                    <a:pt x="66" y="281"/>
                    <a:pt x="66" y="281"/>
                  </a:cubicBezTo>
                  <a:cubicBezTo>
                    <a:pt x="66" y="281"/>
                    <a:pt x="66" y="281"/>
                    <a:pt x="66" y="282"/>
                  </a:cubicBezTo>
                  <a:cubicBezTo>
                    <a:pt x="66" y="282"/>
                    <a:pt x="67" y="283"/>
                    <a:pt x="67" y="283"/>
                  </a:cubicBezTo>
                  <a:cubicBezTo>
                    <a:pt x="67" y="283"/>
                    <a:pt x="67" y="284"/>
                    <a:pt x="67" y="284"/>
                  </a:cubicBezTo>
                  <a:cubicBezTo>
                    <a:pt x="67" y="284"/>
                    <a:pt x="67" y="285"/>
                    <a:pt x="67" y="285"/>
                  </a:cubicBezTo>
                  <a:cubicBezTo>
                    <a:pt x="67" y="285"/>
                    <a:pt x="67" y="285"/>
                    <a:pt x="67" y="286"/>
                  </a:cubicBezTo>
                  <a:cubicBezTo>
                    <a:pt x="67" y="286"/>
                    <a:pt x="66" y="287"/>
                    <a:pt x="66" y="287"/>
                  </a:cubicBezTo>
                  <a:cubicBezTo>
                    <a:pt x="66" y="287"/>
                    <a:pt x="66" y="288"/>
                    <a:pt x="65" y="288"/>
                  </a:cubicBezTo>
                  <a:cubicBezTo>
                    <a:pt x="65" y="289"/>
                    <a:pt x="65" y="289"/>
                    <a:pt x="65" y="289"/>
                  </a:cubicBezTo>
                  <a:cubicBezTo>
                    <a:pt x="65" y="289"/>
                    <a:pt x="65" y="289"/>
                    <a:pt x="65" y="290"/>
                  </a:cubicBezTo>
                  <a:cubicBezTo>
                    <a:pt x="65" y="290"/>
                    <a:pt x="64" y="290"/>
                    <a:pt x="63" y="291"/>
                  </a:cubicBezTo>
                  <a:cubicBezTo>
                    <a:pt x="63" y="291"/>
                    <a:pt x="63" y="292"/>
                    <a:pt x="63" y="292"/>
                  </a:cubicBezTo>
                  <a:cubicBezTo>
                    <a:pt x="63" y="293"/>
                    <a:pt x="62" y="293"/>
                    <a:pt x="62" y="294"/>
                  </a:cubicBezTo>
                  <a:cubicBezTo>
                    <a:pt x="62" y="294"/>
                    <a:pt x="62" y="294"/>
                    <a:pt x="62" y="294"/>
                  </a:cubicBezTo>
                  <a:cubicBezTo>
                    <a:pt x="62" y="294"/>
                    <a:pt x="62" y="295"/>
                    <a:pt x="62" y="295"/>
                  </a:cubicBezTo>
                  <a:cubicBezTo>
                    <a:pt x="62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7"/>
                  </a:cubicBezTo>
                  <a:cubicBezTo>
                    <a:pt x="61" y="298"/>
                    <a:pt x="61" y="298"/>
                    <a:pt x="61" y="298"/>
                  </a:cubicBezTo>
                  <a:cubicBezTo>
                    <a:pt x="60" y="298"/>
                    <a:pt x="60" y="299"/>
                    <a:pt x="60" y="299"/>
                  </a:cubicBezTo>
                  <a:cubicBezTo>
                    <a:pt x="59" y="299"/>
                    <a:pt x="60" y="299"/>
                    <a:pt x="60" y="300"/>
                  </a:cubicBezTo>
                  <a:cubicBezTo>
                    <a:pt x="59" y="300"/>
                    <a:pt x="59" y="301"/>
                    <a:pt x="60" y="301"/>
                  </a:cubicBezTo>
                  <a:cubicBezTo>
                    <a:pt x="60" y="301"/>
                    <a:pt x="60" y="301"/>
                    <a:pt x="62" y="302"/>
                  </a:cubicBezTo>
                  <a:cubicBezTo>
                    <a:pt x="64" y="302"/>
                    <a:pt x="65" y="302"/>
                    <a:pt x="67" y="302"/>
                  </a:cubicBezTo>
                  <a:cubicBezTo>
                    <a:pt x="69" y="302"/>
                    <a:pt x="70" y="302"/>
                    <a:pt x="70" y="301"/>
                  </a:cubicBezTo>
                  <a:cubicBezTo>
                    <a:pt x="70" y="301"/>
                    <a:pt x="70" y="301"/>
                    <a:pt x="71" y="301"/>
                  </a:cubicBezTo>
                  <a:cubicBezTo>
                    <a:pt x="72" y="301"/>
                    <a:pt x="76" y="301"/>
                    <a:pt x="77" y="301"/>
                  </a:cubicBezTo>
                  <a:cubicBezTo>
                    <a:pt x="83" y="299"/>
                    <a:pt x="83" y="297"/>
                    <a:pt x="83" y="297"/>
                  </a:cubicBezTo>
                  <a:cubicBezTo>
                    <a:pt x="83" y="296"/>
                    <a:pt x="83" y="296"/>
                    <a:pt x="83" y="296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6"/>
                    <a:pt x="85" y="295"/>
                    <a:pt x="86" y="294"/>
                  </a:cubicBezTo>
                  <a:cubicBezTo>
                    <a:pt x="86" y="294"/>
                    <a:pt x="86" y="293"/>
                    <a:pt x="86" y="293"/>
                  </a:cubicBezTo>
                  <a:cubicBezTo>
                    <a:pt x="86" y="292"/>
                    <a:pt x="86" y="290"/>
                    <a:pt x="86" y="289"/>
                  </a:cubicBezTo>
                  <a:cubicBezTo>
                    <a:pt x="86" y="288"/>
                    <a:pt x="86" y="288"/>
                    <a:pt x="85" y="288"/>
                  </a:cubicBezTo>
                  <a:cubicBezTo>
                    <a:pt x="85" y="288"/>
                    <a:pt x="85" y="288"/>
                    <a:pt x="85" y="288"/>
                  </a:cubicBezTo>
                  <a:cubicBezTo>
                    <a:pt x="85" y="288"/>
                    <a:pt x="85" y="288"/>
                    <a:pt x="86" y="287"/>
                  </a:cubicBezTo>
                  <a:cubicBezTo>
                    <a:pt x="86" y="287"/>
                    <a:pt x="86" y="287"/>
                    <a:pt x="86" y="287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5"/>
                    <a:pt x="86" y="283"/>
                    <a:pt x="86" y="283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7" y="282"/>
                    <a:pt x="87" y="281"/>
                  </a:cubicBezTo>
                  <a:cubicBezTo>
                    <a:pt x="87" y="281"/>
                    <a:pt x="87" y="280"/>
                    <a:pt x="88" y="279"/>
                  </a:cubicBezTo>
                  <a:cubicBezTo>
                    <a:pt x="88" y="277"/>
                    <a:pt x="88" y="277"/>
                    <a:pt x="88" y="277"/>
                  </a:cubicBezTo>
                  <a:cubicBezTo>
                    <a:pt x="88" y="277"/>
                    <a:pt x="89" y="277"/>
                    <a:pt x="89" y="276"/>
                  </a:cubicBezTo>
                  <a:cubicBezTo>
                    <a:pt x="89" y="276"/>
                    <a:pt x="89" y="273"/>
                    <a:pt x="89" y="272"/>
                  </a:cubicBezTo>
                  <a:cubicBezTo>
                    <a:pt x="90" y="270"/>
                    <a:pt x="90" y="267"/>
                    <a:pt x="90" y="266"/>
                  </a:cubicBezTo>
                  <a:cubicBezTo>
                    <a:pt x="90" y="265"/>
                    <a:pt x="90" y="261"/>
                    <a:pt x="90" y="259"/>
                  </a:cubicBezTo>
                  <a:cubicBezTo>
                    <a:pt x="90" y="258"/>
                    <a:pt x="91" y="250"/>
                    <a:pt x="91" y="247"/>
                  </a:cubicBezTo>
                  <a:cubicBezTo>
                    <a:pt x="91" y="245"/>
                    <a:pt x="91" y="236"/>
                    <a:pt x="91" y="235"/>
                  </a:cubicBezTo>
                  <a:cubicBezTo>
                    <a:pt x="91" y="234"/>
                    <a:pt x="91" y="223"/>
                    <a:pt x="91" y="221"/>
                  </a:cubicBezTo>
                  <a:cubicBezTo>
                    <a:pt x="91" y="219"/>
                    <a:pt x="91" y="213"/>
                    <a:pt x="91" y="213"/>
                  </a:cubicBezTo>
                  <a:cubicBezTo>
                    <a:pt x="91" y="213"/>
                    <a:pt x="91" y="212"/>
                    <a:pt x="91" y="212"/>
                  </a:cubicBezTo>
                  <a:cubicBezTo>
                    <a:pt x="91" y="211"/>
                    <a:pt x="91" y="198"/>
                    <a:pt x="91" y="196"/>
                  </a:cubicBezTo>
                  <a:cubicBezTo>
                    <a:pt x="91" y="194"/>
                    <a:pt x="90" y="184"/>
                    <a:pt x="90" y="183"/>
                  </a:cubicBezTo>
                  <a:cubicBezTo>
                    <a:pt x="90" y="182"/>
                    <a:pt x="90" y="167"/>
                    <a:pt x="90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0" y="167"/>
                    <a:pt x="91" y="168"/>
                    <a:pt x="91" y="168"/>
                  </a:cubicBezTo>
                  <a:cubicBezTo>
                    <a:pt x="92" y="169"/>
                    <a:pt x="92" y="169"/>
                    <a:pt x="93" y="169"/>
                  </a:cubicBezTo>
                  <a:cubicBezTo>
                    <a:pt x="93" y="169"/>
                    <a:pt x="94" y="170"/>
                    <a:pt x="94" y="170"/>
                  </a:cubicBezTo>
                  <a:cubicBezTo>
                    <a:pt x="95" y="170"/>
                    <a:pt x="96" y="170"/>
                    <a:pt x="97" y="170"/>
                  </a:cubicBezTo>
                  <a:cubicBezTo>
                    <a:pt x="98" y="170"/>
                    <a:pt x="100" y="170"/>
                    <a:pt x="100" y="170"/>
                  </a:cubicBezTo>
                  <a:cubicBezTo>
                    <a:pt x="101" y="170"/>
                    <a:pt x="103" y="169"/>
                    <a:pt x="103" y="169"/>
                  </a:cubicBezTo>
                  <a:cubicBezTo>
                    <a:pt x="104" y="169"/>
                    <a:pt x="105" y="168"/>
                    <a:pt x="106" y="168"/>
                  </a:cubicBezTo>
                  <a:cubicBezTo>
                    <a:pt x="106" y="168"/>
                    <a:pt x="107" y="168"/>
                    <a:pt x="107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8" y="166"/>
                    <a:pt x="107" y="164"/>
                    <a:pt x="107" y="163"/>
                  </a:cubicBezTo>
                  <a:cubicBezTo>
                    <a:pt x="107" y="163"/>
                    <a:pt x="107" y="161"/>
                    <a:pt x="107" y="160"/>
                  </a:cubicBezTo>
                  <a:cubicBezTo>
                    <a:pt x="107" y="159"/>
                    <a:pt x="107" y="158"/>
                    <a:pt x="107" y="156"/>
                  </a:cubicBezTo>
                  <a:cubicBezTo>
                    <a:pt x="107" y="155"/>
                    <a:pt x="107" y="153"/>
                    <a:pt x="107" y="152"/>
                  </a:cubicBezTo>
                  <a:cubicBezTo>
                    <a:pt x="107" y="152"/>
                    <a:pt x="107" y="150"/>
                    <a:pt x="107" y="149"/>
                  </a:cubicBezTo>
                  <a:cubicBezTo>
                    <a:pt x="107" y="148"/>
                    <a:pt x="107" y="147"/>
                    <a:pt x="106" y="145"/>
                  </a:cubicBezTo>
                  <a:cubicBezTo>
                    <a:pt x="106" y="144"/>
                    <a:pt x="106" y="142"/>
                    <a:pt x="106" y="142"/>
                  </a:cubicBezTo>
                  <a:cubicBezTo>
                    <a:pt x="106" y="141"/>
                    <a:pt x="106" y="140"/>
                    <a:pt x="106" y="139"/>
                  </a:cubicBezTo>
                  <a:cubicBezTo>
                    <a:pt x="106" y="137"/>
                    <a:pt x="105" y="132"/>
                    <a:pt x="105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6" y="130"/>
                    <a:pt x="105" y="130"/>
                    <a:pt x="105" y="129"/>
                  </a:cubicBezTo>
                  <a:cubicBezTo>
                    <a:pt x="105" y="129"/>
                    <a:pt x="105" y="128"/>
                    <a:pt x="105" y="127"/>
                  </a:cubicBezTo>
                  <a:cubicBezTo>
                    <a:pt x="105" y="126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2"/>
                    <a:pt x="104" y="121"/>
                    <a:pt x="104" y="121"/>
                  </a:cubicBezTo>
                  <a:cubicBezTo>
                    <a:pt x="104" y="121"/>
                    <a:pt x="104" y="120"/>
                    <a:pt x="104" y="120"/>
                  </a:cubicBezTo>
                  <a:cubicBezTo>
                    <a:pt x="105" y="119"/>
                    <a:pt x="108" y="116"/>
                    <a:pt x="109" y="115"/>
                  </a:cubicBezTo>
                  <a:cubicBezTo>
                    <a:pt x="110" y="114"/>
                    <a:pt x="115" y="107"/>
                    <a:pt x="116" y="106"/>
                  </a:cubicBezTo>
                  <a:cubicBezTo>
                    <a:pt x="116" y="105"/>
                    <a:pt x="118" y="103"/>
                    <a:pt x="119" y="102"/>
                  </a:cubicBezTo>
                  <a:cubicBezTo>
                    <a:pt x="120" y="101"/>
                    <a:pt x="121" y="99"/>
                    <a:pt x="121" y="98"/>
                  </a:cubicBezTo>
                  <a:cubicBezTo>
                    <a:pt x="122" y="98"/>
                    <a:pt x="123" y="96"/>
                    <a:pt x="123" y="96"/>
                  </a:cubicBezTo>
                  <a:cubicBezTo>
                    <a:pt x="123" y="95"/>
                    <a:pt x="124" y="93"/>
                    <a:pt x="124" y="93"/>
                  </a:cubicBezTo>
                  <a:cubicBezTo>
                    <a:pt x="125" y="92"/>
                    <a:pt x="125" y="91"/>
                    <a:pt x="125" y="90"/>
                  </a:cubicBezTo>
                  <a:cubicBezTo>
                    <a:pt x="126" y="87"/>
                    <a:pt x="124" y="83"/>
                    <a:pt x="124" y="83"/>
                  </a:cubicBezTo>
                  <a:close/>
                  <a:moveTo>
                    <a:pt x="23" y="100"/>
                  </a:moveTo>
                  <a:cubicBezTo>
                    <a:pt x="23" y="101"/>
                    <a:pt x="23" y="102"/>
                    <a:pt x="23" y="102"/>
                  </a:cubicBezTo>
                  <a:cubicBezTo>
                    <a:pt x="23" y="102"/>
                    <a:pt x="22" y="101"/>
                    <a:pt x="22" y="101"/>
                  </a:cubicBezTo>
                  <a:cubicBezTo>
                    <a:pt x="22" y="100"/>
                    <a:pt x="21" y="98"/>
                    <a:pt x="21" y="98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4"/>
                  </a:cubicBezTo>
                  <a:cubicBezTo>
                    <a:pt x="20" y="94"/>
                    <a:pt x="22" y="93"/>
                    <a:pt x="22" y="93"/>
                  </a:cubicBezTo>
                  <a:cubicBezTo>
                    <a:pt x="22" y="92"/>
                    <a:pt x="22" y="92"/>
                    <a:pt x="22" y="91"/>
                  </a:cubicBezTo>
                  <a:cubicBezTo>
                    <a:pt x="22" y="90"/>
                    <a:pt x="22" y="88"/>
                    <a:pt x="22" y="87"/>
                  </a:cubicBezTo>
                  <a:cubicBezTo>
                    <a:pt x="22" y="87"/>
                    <a:pt x="23" y="87"/>
                    <a:pt x="23" y="87"/>
                  </a:cubicBezTo>
                  <a:cubicBezTo>
                    <a:pt x="23" y="88"/>
                    <a:pt x="23" y="91"/>
                    <a:pt x="23" y="92"/>
                  </a:cubicBezTo>
                  <a:cubicBezTo>
                    <a:pt x="23" y="93"/>
                    <a:pt x="23" y="99"/>
                    <a:pt x="23" y="100"/>
                  </a:cubicBezTo>
                  <a:close/>
                  <a:moveTo>
                    <a:pt x="41" y="279"/>
                  </a:moveTo>
                  <a:cubicBezTo>
                    <a:pt x="41" y="280"/>
                    <a:pt x="40" y="279"/>
                    <a:pt x="41" y="279"/>
                  </a:cubicBezTo>
                  <a:cubicBezTo>
                    <a:pt x="41" y="279"/>
                    <a:pt x="41" y="278"/>
                    <a:pt x="41" y="279"/>
                  </a:cubicBezTo>
                  <a:close/>
                  <a:moveTo>
                    <a:pt x="69" y="238"/>
                  </a:moveTo>
                  <a:cubicBezTo>
                    <a:pt x="68" y="239"/>
                    <a:pt x="67" y="241"/>
                    <a:pt x="67" y="242"/>
                  </a:cubicBezTo>
                  <a:cubicBezTo>
                    <a:pt x="67" y="243"/>
                    <a:pt x="67" y="243"/>
                    <a:pt x="67" y="243"/>
                  </a:cubicBezTo>
                  <a:cubicBezTo>
                    <a:pt x="66" y="244"/>
                    <a:pt x="66" y="245"/>
                    <a:pt x="66" y="245"/>
                  </a:cubicBezTo>
                  <a:cubicBezTo>
                    <a:pt x="66" y="246"/>
                    <a:pt x="66" y="246"/>
                    <a:pt x="66" y="246"/>
                  </a:cubicBezTo>
                  <a:cubicBezTo>
                    <a:pt x="66" y="247"/>
                    <a:pt x="65" y="249"/>
                    <a:pt x="65" y="251"/>
                  </a:cubicBezTo>
                  <a:cubicBezTo>
                    <a:pt x="65" y="252"/>
                    <a:pt x="65" y="256"/>
                    <a:pt x="64" y="257"/>
                  </a:cubicBezTo>
                  <a:cubicBezTo>
                    <a:pt x="64" y="258"/>
                    <a:pt x="64" y="260"/>
                    <a:pt x="64" y="260"/>
                  </a:cubicBezTo>
                  <a:cubicBezTo>
                    <a:pt x="64" y="260"/>
                    <a:pt x="64" y="261"/>
                    <a:pt x="63" y="260"/>
                  </a:cubicBezTo>
                  <a:cubicBezTo>
                    <a:pt x="63" y="259"/>
                    <a:pt x="61" y="256"/>
                    <a:pt x="61" y="255"/>
                  </a:cubicBezTo>
                  <a:cubicBezTo>
                    <a:pt x="60" y="253"/>
                    <a:pt x="60" y="252"/>
                    <a:pt x="60" y="252"/>
                  </a:cubicBezTo>
                  <a:cubicBezTo>
                    <a:pt x="60" y="251"/>
                    <a:pt x="60" y="250"/>
                    <a:pt x="60" y="249"/>
                  </a:cubicBezTo>
                  <a:cubicBezTo>
                    <a:pt x="60" y="249"/>
                    <a:pt x="60" y="244"/>
                    <a:pt x="60" y="242"/>
                  </a:cubicBezTo>
                  <a:cubicBezTo>
                    <a:pt x="60" y="240"/>
                    <a:pt x="60" y="237"/>
                    <a:pt x="60" y="236"/>
                  </a:cubicBezTo>
                  <a:cubicBezTo>
                    <a:pt x="61" y="234"/>
                    <a:pt x="60" y="233"/>
                    <a:pt x="61" y="232"/>
                  </a:cubicBezTo>
                  <a:cubicBezTo>
                    <a:pt x="61" y="231"/>
                    <a:pt x="61" y="230"/>
                    <a:pt x="61" y="229"/>
                  </a:cubicBezTo>
                  <a:cubicBezTo>
                    <a:pt x="61" y="229"/>
                    <a:pt x="61" y="228"/>
                    <a:pt x="61" y="227"/>
                  </a:cubicBezTo>
                  <a:cubicBezTo>
                    <a:pt x="61" y="227"/>
                    <a:pt x="61" y="225"/>
                    <a:pt x="61" y="224"/>
                  </a:cubicBezTo>
                  <a:cubicBezTo>
                    <a:pt x="61" y="223"/>
                    <a:pt x="61" y="221"/>
                    <a:pt x="61" y="219"/>
                  </a:cubicBezTo>
                  <a:cubicBezTo>
                    <a:pt x="62" y="217"/>
                    <a:pt x="62" y="216"/>
                    <a:pt x="62" y="215"/>
                  </a:cubicBezTo>
                  <a:cubicBezTo>
                    <a:pt x="62" y="215"/>
                    <a:pt x="62" y="213"/>
                    <a:pt x="61" y="211"/>
                  </a:cubicBezTo>
                  <a:cubicBezTo>
                    <a:pt x="61" y="210"/>
                    <a:pt x="61" y="205"/>
                    <a:pt x="61" y="204"/>
                  </a:cubicBezTo>
                  <a:cubicBezTo>
                    <a:pt x="61" y="203"/>
                    <a:pt x="61" y="202"/>
                    <a:pt x="61" y="202"/>
                  </a:cubicBezTo>
                  <a:cubicBezTo>
                    <a:pt x="61" y="202"/>
                    <a:pt x="61" y="201"/>
                    <a:pt x="62" y="202"/>
                  </a:cubicBezTo>
                  <a:cubicBezTo>
                    <a:pt x="62" y="203"/>
                    <a:pt x="62" y="204"/>
                    <a:pt x="62" y="205"/>
                  </a:cubicBezTo>
                  <a:cubicBezTo>
                    <a:pt x="62" y="207"/>
                    <a:pt x="63" y="209"/>
                    <a:pt x="63" y="209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63" y="211"/>
                    <a:pt x="63" y="211"/>
                    <a:pt x="63" y="212"/>
                  </a:cubicBezTo>
                  <a:cubicBezTo>
                    <a:pt x="63" y="212"/>
                    <a:pt x="64" y="214"/>
                    <a:pt x="65" y="216"/>
                  </a:cubicBezTo>
                  <a:cubicBezTo>
                    <a:pt x="65" y="217"/>
                    <a:pt x="66" y="219"/>
                    <a:pt x="66" y="220"/>
                  </a:cubicBezTo>
                  <a:cubicBezTo>
                    <a:pt x="67" y="220"/>
                    <a:pt x="67" y="222"/>
                    <a:pt x="68" y="223"/>
                  </a:cubicBezTo>
                  <a:cubicBezTo>
                    <a:pt x="68" y="224"/>
                    <a:pt x="68" y="225"/>
                    <a:pt x="68" y="226"/>
                  </a:cubicBezTo>
                  <a:cubicBezTo>
                    <a:pt x="68" y="226"/>
                    <a:pt x="68" y="228"/>
                    <a:pt x="68" y="228"/>
                  </a:cubicBezTo>
                  <a:cubicBezTo>
                    <a:pt x="68" y="229"/>
                    <a:pt x="69" y="230"/>
                    <a:pt x="69" y="231"/>
                  </a:cubicBezTo>
                  <a:cubicBezTo>
                    <a:pt x="69" y="232"/>
                    <a:pt x="69" y="233"/>
                    <a:pt x="69" y="234"/>
                  </a:cubicBezTo>
                  <a:cubicBezTo>
                    <a:pt x="69" y="234"/>
                    <a:pt x="69" y="234"/>
                    <a:pt x="69" y="235"/>
                  </a:cubicBezTo>
                  <a:cubicBezTo>
                    <a:pt x="69" y="235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8"/>
                  </a:cubicBezTo>
                  <a:close/>
                  <a:moveTo>
                    <a:pt x="102" y="92"/>
                  </a:moveTo>
                  <a:cubicBezTo>
                    <a:pt x="102" y="93"/>
                    <a:pt x="101" y="94"/>
                    <a:pt x="100" y="95"/>
                  </a:cubicBezTo>
                  <a:cubicBezTo>
                    <a:pt x="100" y="96"/>
                    <a:pt x="99" y="97"/>
                    <a:pt x="99" y="97"/>
                  </a:cubicBezTo>
                  <a:cubicBezTo>
                    <a:pt x="99" y="98"/>
                    <a:pt x="100" y="98"/>
                    <a:pt x="99" y="98"/>
                  </a:cubicBezTo>
                  <a:cubicBezTo>
                    <a:pt x="99" y="99"/>
                    <a:pt x="99" y="99"/>
                    <a:pt x="99" y="98"/>
                  </a:cubicBezTo>
                  <a:cubicBezTo>
                    <a:pt x="99" y="98"/>
                    <a:pt x="98" y="97"/>
                    <a:pt x="98" y="96"/>
                  </a:cubicBezTo>
                  <a:cubicBezTo>
                    <a:pt x="98" y="95"/>
                    <a:pt x="98" y="94"/>
                    <a:pt x="99" y="93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99" y="88"/>
                    <a:pt x="99" y="87"/>
                    <a:pt x="99" y="87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7"/>
                    <a:pt x="100" y="87"/>
                    <a:pt x="101" y="87"/>
                  </a:cubicBezTo>
                  <a:cubicBezTo>
                    <a:pt x="101" y="88"/>
                    <a:pt x="102" y="89"/>
                    <a:pt x="102" y="90"/>
                  </a:cubicBezTo>
                  <a:cubicBezTo>
                    <a:pt x="103" y="90"/>
                    <a:pt x="103" y="90"/>
                    <a:pt x="103" y="91"/>
                  </a:cubicBezTo>
                  <a:cubicBezTo>
                    <a:pt x="103" y="91"/>
                    <a:pt x="103" y="91"/>
                    <a:pt x="102" y="9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254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9"/>
            <p:cNvSpPr>
              <a:spLocks noChangeAspect="1"/>
            </p:cNvSpPr>
            <p:nvPr/>
          </p:nvSpPr>
          <p:spPr bwMode="auto">
            <a:xfrm>
              <a:off x="6094698" y="3928196"/>
              <a:ext cx="318901" cy="937800"/>
            </a:xfrm>
            <a:custGeom>
              <a:avLst/>
              <a:gdLst>
                <a:gd name="T0" fmla="*/ 211 w 214"/>
                <a:gd name="T1" fmla="*/ 149 h 630"/>
                <a:gd name="T2" fmla="*/ 208 w 214"/>
                <a:gd name="T3" fmla="*/ 129 h 630"/>
                <a:gd name="T4" fmla="*/ 202 w 214"/>
                <a:gd name="T5" fmla="*/ 117 h 630"/>
                <a:gd name="T6" fmla="*/ 179 w 214"/>
                <a:gd name="T7" fmla="*/ 110 h 630"/>
                <a:gd name="T8" fmla="*/ 161 w 214"/>
                <a:gd name="T9" fmla="*/ 91 h 630"/>
                <a:gd name="T10" fmla="*/ 170 w 214"/>
                <a:gd name="T11" fmla="*/ 60 h 630"/>
                <a:gd name="T12" fmla="*/ 176 w 214"/>
                <a:gd name="T13" fmla="*/ 37 h 630"/>
                <a:gd name="T14" fmla="*/ 127 w 214"/>
                <a:gd name="T15" fmla="*/ 8 h 630"/>
                <a:gd name="T16" fmla="*/ 113 w 214"/>
                <a:gd name="T17" fmla="*/ 42 h 630"/>
                <a:gd name="T18" fmla="*/ 121 w 214"/>
                <a:gd name="T19" fmla="*/ 62 h 630"/>
                <a:gd name="T20" fmla="*/ 123 w 214"/>
                <a:gd name="T21" fmla="*/ 83 h 630"/>
                <a:gd name="T22" fmla="*/ 101 w 214"/>
                <a:gd name="T23" fmla="*/ 91 h 630"/>
                <a:gd name="T24" fmla="*/ 78 w 214"/>
                <a:gd name="T25" fmla="*/ 91 h 630"/>
                <a:gd name="T26" fmla="*/ 63 w 214"/>
                <a:gd name="T27" fmla="*/ 121 h 630"/>
                <a:gd name="T28" fmla="*/ 61 w 214"/>
                <a:gd name="T29" fmla="*/ 192 h 630"/>
                <a:gd name="T30" fmla="*/ 69 w 214"/>
                <a:gd name="T31" fmla="*/ 201 h 630"/>
                <a:gd name="T32" fmla="*/ 73 w 214"/>
                <a:gd name="T33" fmla="*/ 208 h 630"/>
                <a:gd name="T34" fmla="*/ 77 w 214"/>
                <a:gd name="T35" fmla="*/ 224 h 630"/>
                <a:gd name="T36" fmla="*/ 72 w 214"/>
                <a:gd name="T37" fmla="*/ 241 h 630"/>
                <a:gd name="T38" fmla="*/ 67 w 214"/>
                <a:gd name="T39" fmla="*/ 303 h 630"/>
                <a:gd name="T40" fmla="*/ 67 w 214"/>
                <a:gd name="T41" fmla="*/ 314 h 630"/>
                <a:gd name="T42" fmla="*/ 66 w 214"/>
                <a:gd name="T43" fmla="*/ 330 h 630"/>
                <a:gd name="T44" fmla="*/ 62 w 214"/>
                <a:gd name="T45" fmla="*/ 349 h 630"/>
                <a:gd name="T46" fmla="*/ 56 w 214"/>
                <a:gd name="T47" fmla="*/ 423 h 630"/>
                <a:gd name="T48" fmla="*/ 47 w 214"/>
                <a:gd name="T49" fmla="*/ 462 h 630"/>
                <a:gd name="T50" fmla="*/ 40 w 214"/>
                <a:gd name="T51" fmla="*/ 495 h 630"/>
                <a:gd name="T52" fmla="*/ 29 w 214"/>
                <a:gd name="T53" fmla="*/ 547 h 630"/>
                <a:gd name="T54" fmla="*/ 18 w 214"/>
                <a:gd name="T55" fmla="*/ 588 h 630"/>
                <a:gd name="T56" fmla="*/ 15 w 214"/>
                <a:gd name="T57" fmla="*/ 607 h 630"/>
                <a:gd name="T58" fmla="*/ 8 w 214"/>
                <a:gd name="T59" fmla="*/ 614 h 630"/>
                <a:gd name="T60" fmla="*/ 1 w 214"/>
                <a:gd name="T61" fmla="*/ 623 h 630"/>
                <a:gd name="T62" fmla="*/ 12 w 214"/>
                <a:gd name="T63" fmla="*/ 630 h 630"/>
                <a:gd name="T64" fmla="*/ 39 w 214"/>
                <a:gd name="T65" fmla="*/ 614 h 630"/>
                <a:gd name="T66" fmla="*/ 47 w 214"/>
                <a:gd name="T67" fmla="*/ 613 h 630"/>
                <a:gd name="T68" fmla="*/ 58 w 214"/>
                <a:gd name="T69" fmla="*/ 613 h 630"/>
                <a:gd name="T70" fmla="*/ 81 w 214"/>
                <a:gd name="T71" fmla="*/ 616 h 630"/>
                <a:gd name="T72" fmla="*/ 86 w 214"/>
                <a:gd name="T73" fmla="*/ 606 h 630"/>
                <a:gd name="T74" fmla="*/ 96 w 214"/>
                <a:gd name="T75" fmla="*/ 521 h 630"/>
                <a:gd name="T76" fmla="*/ 100 w 214"/>
                <a:gd name="T77" fmla="*/ 460 h 630"/>
                <a:gd name="T78" fmla="*/ 104 w 214"/>
                <a:gd name="T79" fmla="*/ 430 h 630"/>
                <a:gd name="T80" fmla="*/ 110 w 214"/>
                <a:gd name="T81" fmla="*/ 404 h 630"/>
                <a:gd name="T82" fmla="*/ 132 w 214"/>
                <a:gd name="T83" fmla="*/ 342 h 630"/>
                <a:gd name="T84" fmla="*/ 142 w 214"/>
                <a:gd name="T85" fmla="*/ 334 h 630"/>
                <a:gd name="T86" fmla="*/ 149 w 214"/>
                <a:gd name="T87" fmla="*/ 398 h 630"/>
                <a:gd name="T88" fmla="*/ 151 w 214"/>
                <a:gd name="T89" fmla="*/ 436 h 630"/>
                <a:gd name="T90" fmla="*/ 152 w 214"/>
                <a:gd name="T91" fmla="*/ 501 h 630"/>
                <a:gd name="T92" fmla="*/ 148 w 214"/>
                <a:gd name="T93" fmla="*/ 578 h 630"/>
                <a:gd name="T94" fmla="*/ 155 w 214"/>
                <a:gd name="T95" fmla="*/ 610 h 630"/>
                <a:gd name="T96" fmla="*/ 164 w 214"/>
                <a:gd name="T97" fmla="*/ 620 h 630"/>
                <a:gd name="T98" fmla="*/ 195 w 214"/>
                <a:gd name="T99" fmla="*/ 624 h 630"/>
                <a:gd name="T100" fmla="*/ 203 w 214"/>
                <a:gd name="T101" fmla="*/ 611 h 630"/>
                <a:gd name="T102" fmla="*/ 212 w 214"/>
                <a:gd name="T103" fmla="*/ 602 h 630"/>
                <a:gd name="T104" fmla="*/ 213 w 214"/>
                <a:gd name="T105" fmla="*/ 567 h 630"/>
                <a:gd name="T106" fmla="*/ 208 w 214"/>
                <a:gd name="T107" fmla="*/ 511 h 630"/>
                <a:gd name="T108" fmla="*/ 203 w 214"/>
                <a:gd name="T109" fmla="*/ 456 h 630"/>
                <a:gd name="T110" fmla="*/ 201 w 214"/>
                <a:gd name="T111" fmla="*/ 416 h 630"/>
                <a:gd name="T112" fmla="*/ 205 w 214"/>
                <a:gd name="T113" fmla="*/ 345 h 630"/>
                <a:gd name="T114" fmla="*/ 210 w 214"/>
                <a:gd name="T115" fmla="*/ 304 h 630"/>
                <a:gd name="T116" fmla="*/ 206 w 214"/>
                <a:gd name="T117" fmla="*/ 274 h 630"/>
                <a:gd name="T118" fmla="*/ 199 w 214"/>
                <a:gd name="T119" fmla="*/ 245 h 630"/>
                <a:gd name="T120" fmla="*/ 184 w 214"/>
                <a:gd name="T121" fmla="*/ 223 h 630"/>
                <a:gd name="T122" fmla="*/ 200 w 214"/>
                <a:gd name="T123" fmla="*/ 20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4" h="630">
                  <a:moveTo>
                    <a:pt x="213" y="161"/>
                  </a:moveTo>
                  <a:cubicBezTo>
                    <a:pt x="213" y="161"/>
                    <a:pt x="214" y="160"/>
                    <a:pt x="214" y="159"/>
                  </a:cubicBezTo>
                  <a:cubicBezTo>
                    <a:pt x="214" y="157"/>
                    <a:pt x="211" y="154"/>
                    <a:pt x="211" y="154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3"/>
                    <a:pt x="212" y="152"/>
                    <a:pt x="212" y="151"/>
                  </a:cubicBezTo>
                  <a:cubicBezTo>
                    <a:pt x="212" y="149"/>
                    <a:pt x="211" y="149"/>
                    <a:pt x="211" y="149"/>
                  </a:cubicBezTo>
                  <a:cubicBezTo>
                    <a:pt x="210" y="148"/>
                    <a:pt x="211" y="147"/>
                    <a:pt x="211" y="146"/>
                  </a:cubicBezTo>
                  <a:cubicBezTo>
                    <a:pt x="212" y="145"/>
                    <a:pt x="211" y="144"/>
                    <a:pt x="210" y="142"/>
                  </a:cubicBezTo>
                  <a:cubicBezTo>
                    <a:pt x="210" y="141"/>
                    <a:pt x="210" y="139"/>
                    <a:pt x="210" y="138"/>
                  </a:cubicBezTo>
                  <a:cubicBezTo>
                    <a:pt x="210" y="137"/>
                    <a:pt x="210" y="137"/>
                    <a:pt x="210" y="136"/>
                  </a:cubicBezTo>
                  <a:cubicBezTo>
                    <a:pt x="210" y="135"/>
                    <a:pt x="209" y="134"/>
                    <a:pt x="209" y="133"/>
                  </a:cubicBezTo>
                  <a:cubicBezTo>
                    <a:pt x="209" y="132"/>
                    <a:pt x="208" y="130"/>
                    <a:pt x="208" y="129"/>
                  </a:cubicBezTo>
                  <a:cubicBezTo>
                    <a:pt x="208" y="129"/>
                    <a:pt x="208" y="129"/>
                    <a:pt x="208" y="128"/>
                  </a:cubicBezTo>
                  <a:cubicBezTo>
                    <a:pt x="208" y="128"/>
                    <a:pt x="208" y="126"/>
                    <a:pt x="209" y="125"/>
                  </a:cubicBezTo>
                  <a:cubicBezTo>
                    <a:pt x="209" y="124"/>
                    <a:pt x="208" y="123"/>
                    <a:pt x="208" y="123"/>
                  </a:cubicBezTo>
                  <a:cubicBezTo>
                    <a:pt x="208" y="122"/>
                    <a:pt x="207" y="122"/>
                    <a:pt x="207" y="121"/>
                  </a:cubicBezTo>
                  <a:cubicBezTo>
                    <a:pt x="207" y="121"/>
                    <a:pt x="206" y="119"/>
                    <a:pt x="205" y="119"/>
                  </a:cubicBezTo>
                  <a:cubicBezTo>
                    <a:pt x="204" y="118"/>
                    <a:pt x="202" y="117"/>
                    <a:pt x="202" y="117"/>
                  </a:cubicBezTo>
                  <a:cubicBezTo>
                    <a:pt x="202" y="117"/>
                    <a:pt x="201" y="117"/>
                    <a:pt x="200" y="117"/>
                  </a:cubicBezTo>
                  <a:cubicBezTo>
                    <a:pt x="198" y="116"/>
                    <a:pt x="195" y="114"/>
                    <a:pt x="194" y="114"/>
                  </a:cubicBezTo>
                  <a:cubicBezTo>
                    <a:pt x="192" y="114"/>
                    <a:pt x="189" y="113"/>
                    <a:pt x="188" y="113"/>
                  </a:cubicBezTo>
                  <a:cubicBezTo>
                    <a:pt x="186" y="112"/>
                    <a:pt x="186" y="112"/>
                    <a:pt x="185" y="112"/>
                  </a:cubicBezTo>
                  <a:cubicBezTo>
                    <a:pt x="184" y="111"/>
                    <a:pt x="183" y="111"/>
                    <a:pt x="182" y="110"/>
                  </a:cubicBezTo>
                  <a:cubicBezTo>
                    <a:pt x="181" y="110"/>
                    <a:pt x="180" y="110"/>
                    <a:pt x="179" y="110"/>
                  </a:cubicBezTo>
                  <a:cubicBezTo>
                    <a:pt x="178" y="109"/>
                    <a:pt x="177" y="109"/>
                    <a:pt x="175" y="107"/>
                  </a:cubicBezTo>
                  <a:cubicBezTo>
                    <a:pt x="174" y="105"/>
                    <a:pt x="171" y="102"/>
                    <a:pt x="170" y="101"/>
                  </a:cubicBezTo>
                  <a:cubicBezTo>
                    <a:pt x="168" y="100"/>
                    <a:pt x="167" y="99"/>
                    <a:pt x="167" y="98"/>
                  </a:cubicBezTo>
                  <a:cubicBezTo>
                    <a:pt x="167" y="98"/>
                    <a:pt x="165" y="96"/>
                    <a:pt x="164" y="94"/>
                  </a:cubicBezTo>
                  <a:cubicBezTo>
                    <a:pt x="163" y="92"/>
                    <a:pt x="162" y="93"/>
                    <a:pt x="161" y="92"/>
                  </a:cubicBezTo>
                  <a:cubicBezTo>
                    <a:pt x="161" y="92"/>
                    <a:pt x="161" y="92"/>
                    <a:pt x="161" y="91"/>
                  </a:cubicBezTo>
                  <a:cubicBezTo>
                    <a:pt x="161" y="90"/>
                    <a:pt x="161" y="87"/>
                    <a:pt x="161" y="86"/>
                  </a:cubicBezTo>
                  <a:cubicBezTo>
                    <a:pt x="161" y="85"/>
                    <a:pt x="163" y="79"/>
                    <a:pt x="163" y="77"/>
                  </a:cubicBezTo>
                  <a:cubicBezTo>
                    <a:pt x="163" y="76"/>
                    <a:pt x="163" y="77"/>
                    <a:pt x="164" y="76"/>
                  </a:cubicBezTo>
                  <a:cubicBezTo>
                    <a:pt x="166" y="74"/>
                    <a:pt x="167" y="72"/>
                    <a:pt x="167" y="70"/>
                  </a:cubicBezTo>
                  <a:cubicBezTo>
                    <a:pt x="168" y="68"/>
                    <a:pt x="168" y="63"/>
                    <a:pt x="168" y="61"/>
                  </a:cubicBezTo>
                  <a:cubicBezTo>
                    <a:pt x="169" y="59"/>
                    <a:pt x="169" y="60"/>
                    <a:pt x="170" y="60"/>
                  </a:cubicBezTo>
                  <a:cubicBezTo>
                    <a:pt x="171" y="60"/>
                    <a:pt x="172" y="59"/>
                    <a:pt x="173" y="59"/>
                  </a:cubicBezTo>
                  <a:cubicBezTo>
                    <a:pt x="174" y="58"/>
                    <a:pt x="175" y="55"/>
                    <a:pt x="176" y="52"/>
                  </a:cubicBezTo>
                  <a:cubicBezTo>
                    <a:pt x="177" y="49"/>
                    <a:pt x="177" y="46"/>
                    <a:pt x="177" y="45"/>
                  </a:cubicBezTo>
                  <a:cubicBezTo>
                    <a:pt x="177" y="44"/>
                    <a:pt x="177" y="42"/>
                    <a:pt x="178" y="41"/>
                  </a:cubicBezTo>
                  <a:cubicBezTo>
                    <a:pt x="178" y="39"/>
                    <a:pt x="178" y="38"/>
                    <a:pt x="178" y="38"/>
                  </a:cubicBezTo>
                  <a:cubicBezTo>
                    <a:pt x="177" y="37"/>
                    <a:pt x="177" y="37"/>
                    <a:pt x="176" y="37"/>
                  </a:cubicBezTo>
                  <a:cubicBezTo>
                    <a:pt x="176" y="37"/>
                    <a:pt x="175" y="38"/>
                    <a:pt x="175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4" y="39"/>
                    <a:pt x="173" y="39"/>
                    <a:pt x="173" y="37"/>
                  </a:cubicBezTo>
                  <a:cubicBezTo>
                    <a:pt x="173" y="27"/>
                    <a:pt x="171" y="20"/>
                    <a:pt x="170" y="17"/>
                  </a:cubicBezTo>
                  <a:cubicBezTo>
                    <a:pt x="169" y="13"/>
                    <a:pt x="159" y="2"/>
                    <a:pt x="151" y="2"/>
                  </a:cubicBezTo>
                  <a:cubicBezTo>
                    <a:pt x="141" y="1"/>
                    <a:pt x="139" y="0"/>
                    <a:pt x="127" y="8"/>
                  </a:cubicBezTo>
                  <a:cubicBezTo>
                    <a:pt x="115" y="15"/>
                    <a:pt x="117" y="34"/>
                    <a:pt x="117" y="36"/>
                  </a:cubicBezTo>
                  <a:cubicBezTo>
                    <a:pt x="117" y="37"/>
                    <a:pt x="117" y="40"/>
                    <a:pt x="117" y="41"/>
                  </a:cubicBezTo>
                  <a:cubicBezTo>
                    <a:pt x="116" y="41"/>
                    <a:pt x="117" y="42"/>
                    <a:pt x="116" y="42"/>
                  </a:cubicBezTo>
                  <a:cubicBezTo>
                    <a:pt x="116" y="42"/>
                    <a:pt x="116" y="41"/>
                    <a:pt x="115" y="41"/>
                  </a:cubicBezTo>
                  <a:cubicBezTo>
                    <a:pt x="115" y="40"/>
                    <a:pt x="114" y="40"/>
                    <a:pt x="114" y="40"/>
                  </a:cubicBezTo>
                  <a:cubicBezTo>
                    <a:pt x="113" y="40"/>
                    <a:pt x="113" y="41"/>
                    <a:pt x="113" y="42"/>
                  </a:cubicBezTo>
                  <a:cubicBezTo>
                    <a:pt x="113" y="43"/>
                    <a:pt x="113" y="44"/>
                    <a:pt x="113" y="45"/>
                  </a:cubicBezTo>
                  <a:cubicBezTo>
                    <a:pt x="114" y="46"/>
                    <a:pt x="114" y="47"/>
                    <a:pt x="114" y="48"/>
                  </a:cubicBezTo>
                  <a:cubicBezTo>
                    <a:pt x="114" y="49"/>
                    <a:pt x="114" y="52"/>
                    <a:pt x="115" y="54"/>
                  </a:cubicBezTo>
                  <a:cubicBezTo>
                    <a:pt x="115" y="55"/>
                    <a:pt x="115" y="56"/>
                    <a:pt x="116" y="58"/>
                  </a:cubicBezTo>
                  <a:cubicBezTo>
                    <a:pt x="117" y="60"/>
                    <a:pt x="118" y="61"/>
                    <a:pt x="119" y="61"/>
                  </a:cubicBezTo>
                  <a:cubicBezTo>
                    <a:pt x="120" y="62"/>
                    <a:pt x="121" y="62"/>
                    <a:pt x="121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5"/>
                    <a:pt x="123" y="68"/>
                  </a:cubicBezTo>
                  <a:cubicBezTo>
                    <a:pt x="123" y="71"/>
                    <a:pt x="124" y="72"/>
                    <a:pt x="124" y="72"/>
                  </a:cubicBezTo>
                  <a:cubicBezTo>
                    <a:pt x="124" y="73"/>
                    <a:pt x="124" y="73"/>
                    <a:pt x="124" y="75"/>
                  </a:cubicBezTo>
                  <a:cubicBezTo>
                    <a:pt x="125" y="77"/>
                    <a:pt x="124" y="79"/>
                    <a:pt x="124" y="80"/>
                  </a:cubicBezTo>
                  <a:cubicBezTo>
                    <a:pt x="124" y="82"/>
                    <a:pt x="123" y="83"/>
                    <a:pt x="123" y="83"/>
                  </a:cubicBezTo>
                  <a:cubicBezTo>
                    <a:pt x="123" y="83"/>
                    <a:pt x="123" y="83"/>
                    <a:pt x="122" y="82"/>
                  </a:cubicBezTo>
                  <a:cubicBezTo>
                    <a:pt x="121" y="82"/>
                    <a:pt x="121" y="82"/>
                    <a:pt x="119" y="83"/>
                  </a:cubicBezTo>
                  <a:cubicBezTo>
                    <a:pt x="117" y="83"/>
                    <a:pt x="114" y="85"/>
                    <a:pt x="112" y="86"/>
                  </a:cubicBezTo>
                  <a:cubicBezTo>
                    <a:pt x="109" y="87"/>
                    <a:pt x="106" y="89"/>
                    <a:pt x="105" y="90"/>
                  </a:cubicBezTo>
                  <a:cubicBezTo>
                    <a:pt x="103" y="90"/>
                    <a:pt x="103" y="90"/>
                    <a:pt x="102" y="91"/>
                  </a:cubicBezTo>
                  <a:cubicBezTo>
                    <a:pt x="101" y="92"/>
                    <a:pt x="101" y="91"/>
                    <a:pt x="101" y="91"/>
                  </a:cubicBezTo>
                  <a:cubicBezTo>
                    <a:pt x="100" y="91"/>
                    <a:pt x="99" y="91"/>
                    <a:pt x="98" y="91"/>
                  </a:cubicBezTo>
                  <a:cubicBezTo>
                    <a:pt x="97" y="91"/>
                    <a:pt x="97" y="91"/>
                    <a:pt x="96" y="91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3" y="92"/>
                    <a:pt x="90" y="91"/>
                    <a:pt x="88" y="91"/>
                  </a:cubicBezTo>
                  <a:cubicBezTo>
                    <a:pt x="86" y="91"/>
                    <a:pt x="82" y="91"/>
                    <a:pt x="81" y="91"/>
                  </a:cubicBezTo>
                  <a:cubicBezTo>
                    <a:pt x="80" y="91"/>
                    <a:pt x="79" y="91"/>
                    <a:pt x="78" y="91"/>
                  </a:cubicBezTo>
                  <a:cubicBezTo>
                    <a:pt x="77" y="91"/>
                    <a:pt x="75" y="91"/>
                    <a:pt x="73" y="92"/>
                  </a:cubicBezTo>
                  <a:cubicBezTo>
                    <a:pt x="72" y="93"/>
                    <a:pt x="70" y="95"/>
                    <a:pt x="69" y="95"/>
                  </a:cubicBezTo>
                  <a:cubicBezTo>
                    <a:pt x="69" y="96"/>
                    <a:pt x="68" y="98"/>
                    <a:pt x="68" y="99"/>
                  </a:cubicBezTo>
                  <a:cubicBezTo>
                    <a:pt x="67" y="99"/>
                    <a:pt x="67" y="103"/>
                    <a:pt x="67" y="104"/>
                  </a:cubicBezTo>
                  <a:cubicBezTo>
                    <a:pt x="67" y="106"/>
                    <a:pt x="67" y="105"/>
                    <a:pt x="66" y="108"/>
                  </a:cubicBezTo>
                  <a:cubicBezTo>
                    <a:pt x="65" y="112"/>
                    <a:pt x="64" y="118"/>
                    <a:pt x="63" y="121"/>
                  </a:cubicBezTo>
                  <a:cubicBezTo>
                    <a:pt x="63" y="123"/>
                    <a:pt x="61" y="130"/>
                    <a:pt x="61" y="134"/>
                  </a:cubicBezTo>
                  <a:cubicBezTo>
                    <a:pt x="60" y="138"/>
                    <a:pt x="59" y="144"/>
                    <a:pt x="58" y="147"/>
                  </a:cubicBezTo>
                  <a:cubicBezTo>
                    <a:pt x="58" y="151"/>
                    <a:pt x="57" y="157"/>
                    <a:pt x="57" y="160"/>
                  </a:cubicBezTo>
                  <a:cubicBezTo>
                    <a:pt x="57" y="164"/>
                    <a:pt x="58" y="171"/>
                    <a:pt x="58" y="175"/>
                  </a:cubicBezTo>
                  <a:cubicBezTo>
                    <a:pt x="58" y="178"/>
                    <a:pt x="59" y="184"/>
                    <a:pt x="60" y="186"/>
                  </a:cubicBezTo>
                  <a:cubicBezTo>
                    <a:pt x="61" y="189"/>
                    <a:pt x="61" y="191"/>
                    <a:pt x="61" y="192"/>
                  </a:cubicBezTo>
                  <a:cubicBezTo>
                    <a:pt x="62" y="192"/>
                    <a:pt x="62" y="194"/>
                    <a:pt x="62" y="194"/>
                  </a:cubicBezTo>
                  <a:cubicBezTo>
                    <a:pt x="63" y="195"/>
                    <a:pt x="63" y="195"/>
                    <a:pt x="64" y="196"/>
                  </a:cubicBezTo>
                  <a:cubicBezTo>
                    <a:pt x="65" y="197"/>
                    <a:pt x="64" y="197"/>
                    <a:pt x="65" y="197"/>
                  </a:cubicBezTo>
                  <a:cubicBezTo>
                    <a:pt x="65" y="198"/>
                    <a:pt x="65" y="199"/>
                    <a:pt x="66" y="199"/>
                  </a:cubicBezTo>
                  <a:cubicBezTo>
                    <a:pt x="66" y="199"/>
                    <a:pt x="66" y="199"/>
                    <a:pt x="67" y="199"/>
                  </a:cubicBezTo>
                  <a:cubicBezTo>
                    <a:pt x="67" y="199"/>
                    <a:pt x="68" y="200"/>
                    <a:pt x="69" y="201"/>
                  </a:cubicBezTo>
                  <a:cubicBezTo>
                    <a:pt x="69" y="201"/>
                    <a:pt x="69" y="201"/>
                    <a:pt x="69" y="201"/>
                  </a:cubicBezTo>
                  <a:cubicBezTo>
                    <a:pt x="69" y="202"/>
                    <a:pt x="70" y="204"/>
                    <a:pt x="70" y="204"/>
                  </a:cubicBezTo>
                  <a:cubicBezTo>
                    <a:pt x="70" y="205"/>
                    <a:pt x="70" y="205"/>
                    <a:pt x="70" y="207"/>
                  </a:cubicBezTo>
                  <a:cubicBezTo>
                    <a:pt x="70" y="208"/>
                    <a:pt x="70" y="208"/>
                    <a:pt x="71" y="208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10"/>
                    <a:pt x="74" y="210"/>
                  </a:cubicBezTo>
                  <a:cubicBezTo>
                    <a:pt x="74" y="210"/>
                    <a:pt x="75" y="210"/>
                    <a:pt x="75" y="209"/>
                  </a:cubicBezTo>
                  <a:cubicBezTo>
                    <a:pt x="76" y="209"/>
                    <a:pt x="76" y="209"/>
                    <a:pt x="76" y="210"/>
                  </a:cubicBezTo>
                  <a:cubicBezTo>
                    <a:pt x="76" y="211"/>
                    <a:pt x="77" y="213"/>
                    <a:pt x="77" y="215"/>
                  </a:cubicBezTo>
                  <a:cubicBezTo>
                    <a:pt x="77" y="218"/>
                    <a:pt x="77" y="218"/>
                    <a:pt x="77" y="219"/>
                  </a:cubicBezTo>
                  <a:cubicBezTo>
                    <a:pt x="77" y="220"/>
                    <a:pt x="77" y="223"/>
                    <a:pt x="77" y="224"/>
                  </a:cubicBezTo>
                  <a:cubicBezTo>
                    <a:pt x="77" y="225"/>
                    <a:pt x="77" y="225"/>
                    <a:pt x="76" y="225"/>
                  </a:cubicBezTo>
                  <a:cubicBezTo>
                    <a:pt x="76" y="226"/>
                    <a:pt x="75" y="226"/>
                    <a:pt x="74" y="226"/>
                  </a:cubicBezTo>
                  <a:cubicBezTo>
                    <a:pt x="74" y="227"/>
                    <a:pt x="73" y="227"/>
                    <a:pt x="73" y="228"/>
                  </a:cubicBezTo>
                  <a:cubicBezTo>
                    <a:pt x="73" y="229"/>
                    <a:pt x="73" y="231"/>
                    <a:pt x="73" y="233"/>
                  </a:cubicBezTo>
                  <a:cubicBezTo>
                    <a:pt x="73" y="235"/>
                    <a:pt x="73" y="238"/>
                    <a:pt x="73" y="239"/>
                  </a:cubicBezTo>
                  <a:cubicBezTo>
                    <a:pt x="73" y="239"/>
                    <a:pt x="73" y="239"/>
                    <a:pt x="72" y="241"/>
                  </a:cubicBezTo>
                  <a:cubicBezTo>
                    <a:pt x="72" y="243"/>
                    <a:pt x="72" y="250"/>
                    <a:pt x="72" y="252"/>
                  </a:cubicBezTo>
                  <a:cubicBezTo>
                    <a:pt x="72" y="253"/>
                    <a:pt x="71" y="259"/>
                    <a:pt x="70" y="262"/>
                  </a:cubicBezTo>
                  <a:cubicBezTo>
                    <a:pt x="70" y="264"/>
                    <a:pt x="69" y="269"/>
                    <a:pt x="69" y="271"/>
                  </a:cubicBezTo>
                  <a:cubicBezTo>
                    <a:pt x="69" y="273"/>
                    <a:pt x="69" y="282"/>
                    <a:pt x="69" y="284"/>
                  </a:cubicBezTo>
                  <a:cubicBezTo>
                    <a:pt x="69" y="286"/>
                    <a:pt x="68" y="295"/>
                    <a:pt x="68" y="297"/>
                  </a:cubicBezTo>
                  <a:cubicBezTo>
                    <a:pt x="67" y="298"/>
                    <a:pt x="67" y="301"/>
                    <a:pt x="67" y="303"/>
                  </a:cubicBezTo>
                  <a:cubicBezTo>
                    <a:pt x="67" y="304"/>
                    <a:pt x="67" y="304"/>
                    <a:pt x="68" y="304"/>
                  </a:cubicBezTo>
                  <a:cubicBezTo>
                    <a:pt x="69" y="304"/>
                    <a:pt x="69" y="304"/>
                    <a:pt x="70" y="304"/>
                  </a:cubicBezTo>
                  <a:cubicBezTo>
                    <a:pt x="71" y="304"/>
                    <a:pt x="70" y="304"/>
                    <a:pt x="70" y="305"/>
                  </a:cubicBezTo>
                  <a:cubicBezTo>
                    <a:pt x="70" y="305"/>
                    <a:pt x="70" y="306"/>
                    <a:pt x="69" y="308"/>
                  </a:cubicBezTo>
                  <a:cubicBezTo>
                    <a:pt x="69" y="309"/>
                    <a:pt x="68" y="310"/>
                    <a:pt x="68" y="311"/>
                  </a:cubicBezTo>
                  <a:cubicBezTo>
                    <a:pt x="68" y="312"/>
                    <a:pt x="67" y="313"/>
                    <a:pt x="67" y="314"/>
                  </a:cubicBezTo>
                  <a:cubicBezTo>
                    <a:pt x="67" y="314"/>
                    <a:pt x="67" y="315"/>
                    <a:pt x="67" y="316"/>
                  </a:cubicBezTo>
                  <a:cubicBezTo>
                    <a:pt x="67" y="316"/>
                    <a:pt x="66" y="317"/>
                    <a:pt x="67" y="318"/>
                  </a:cubicBezTo>
                  <a:cubicBezTo>
                    <a:pt x="67" y="318"/>
                    <a:pt x="67" y="320"/>
                    <a:pt x="67" y="322"/>
                  </a:cubicBezTo>
                  <a:cubicBezTo>
                    <a:pt x="66" y="324"/>
                    <a:pt x="66" y="324"/>
                    <a:pt x="65" y="325"/>
                  </a:cubicBezTo>
                  <a:cubicBezTo>
                    <a:pt x="65" y="326"/>
                    <a:pt x="65" y="327"/>
                    <a:pt x="65" y="328"/>
                  </a:cubicBezTo>
                  <a:cubicBezTo>
                    <a:pt x="65" y="328"/>
                    <a:pt x="66" y="329"/>
                    <a:pt x="66" y="330"/>
                  </a:cubicBezTo>
                  <a:cubicBezTo>
                    <a:pt x="66" y="330"/>
                    <a:pt x="65" y="331"/>
                    <a:pt x="65" y="331"/>
                  </a:cubicBezTo>
                  <a:cubicBezTo>
                    <a:pt x="65" y="332"/>
                    <a:pt x="65" y="335"/>
                    <a:pt x="65" y="336"/>
                  </a:cubicBezTo>
                  <a:cubicBezTo>
                    <a:pt x="65" y="336"/>
                    <a:pt x="64" y="337"/>
                    <a:pt x="64" y="339"/>
                  </a:cubicBezTo>
                  <a:cubicBezTo>
                    <a:pt x="63" y="340"/>
                    <a:pt x="63" y="341"/>
                    <a:pt x="63" y="342"/>
                  </a:cubicBezTo>
                  <a:cubicBezTo>
                    <a:pt x="64" y="343"/>
                    <a:pt x="63" y="344"/>
                    <a:pt x="63" y="346"/>
                  </a:cubicBezTo>
                  <a:cubicBezTo>
                    <a:pt x="63" y="347"/>
                    <a:pt x="62" y="349"/>
                    <a:pt x="62" y="349"/>
                  </a:cubicBezTo>
                  <a:cubicBezTo>
                    <a:pt x="62" y="350"/>
                    <a:pt x="62" y="353"/>
                    <a:pt x="61" y="355"/>
                  </a:cubicBezTo>
                  <a:cubicBezTo>
                    <a:pt x="61" y="358"/>
                    <a:pt x="59" y="366"/>
                    <a:pt x="59" y="370"/>
                  </a:cubicBezTo>
                  <a:cubicBezTo>
                    <a:pt x="59" y="373"/>
                    <a:pt x="58" y="377"/>
                    <a:pt x="58" y="382"/>
                  </a:cubicBezTo>
                  <a:cubicBezTo>
                    <a:pt x="57" y="387"/>
                    <a:pt x="57" y="391"/>
                    <a:pt x="57" y="394"/>
                  </a:cubicBezTo>
                  <a:cubicBezTo>
                    <a:pt x="56" y="396"/>
                    <a:pt x="56" y="407"/>
                    <a:pt x="56" y="412"/>
                  </a:cubicBezTo>
                  <a:cubicBezTo>
                    <a:pt x="56" y="416"/>
                    <a:pt x="56" y="422"/>
                    <a:pt x="56" y="423"/>
                  </a:cubicBezTo>
                  <a:cubicBezTo>
                    <a:pt x="56" y="424"/>
                    <a:pt x="56" y="425"/>
                    <a:pt x="55" y="425"/>
                  </a:cubicBezTo>
                  <a:cubicBezTo>
                    <a:pt x="55" y="426"/>
                    <a:pt x="55" y="428"/>
                    <a:pt x="55" y="431"/>
                  </a:cubicBezTo>
                  <a:cubicBezTo>
                    <a:pt x="54" y="433"/>
                    <a:pt x="53" y="440"/>
                    <a:pt x="53" y="441"/>
                  </a:cubicBezTo>
                  <a:cubicBezTo>
                    <a:pt x="53" y="442"/>
                    <a:pt x="53" y="444"/>
                    <a:pt x="52" y="446"/>
                  </a:cubicBezTo>
                  <a:cubicBezTo>
                    <a:pt x="51" y="448"/>
                    <a:pt x="50" y="452"/>
                    <a:pt x="49" y="453"/>
                  </a:cubicBezTo>
                  <a:cubicBezTo>
                    <a:pt x="49" y="454"/>
                    <a:pt x="48" y="459"/>
                    <a:pt x="47" y="462"/>
                  </a:cubicBezTo>
                  <a:cubicBezTo>
                    <a:pt x="47" y="465"/>
                    <a:pt x="46" y="469"/>
                    <a:pt x="46" y="470"/>
                  </a:cubicBezTo>
                  <a:cubicBezTo>
                    <a:pt x="46" y="472"/>
                    <a:pt x="45" y="472"/>
                    <a:pt x="45" y="473"/>
                  </a:cubicBezTo>
                  <a:cubicBezTo>
                    <a:pt x="44" y="475"/>
                    <a:pt x="44" y="476"/>
                    <a:pt x="44" y="477"/>
                  </a:cubicBezTo>
                  <a:cubicBezTo>
                    <a:pt x="44" y="478"/>
                    <a:pt x="44" y="479"/>
                    <a:pt x="44" y="481"/>
                  </a:cubicBezTo>
                  <a:cubicBezTo>
                    <a:pt x="43" y="482"/>
                    <a:pt x="43" y="485"/>
                    <a:pt x="42" y="487"/>
                  </a:cubicBezTo>
                  <a:cubicBezTo>
                    <a:pt x="42" y="489"/>
                    <a:pt x="41" y="493"/>
                    <a:pt x="40" y="495"/>
                  </a:cubicBezTo>
                  <a:cubicBezTo>
                    <a:pt x="40" y="497"/>
                    <a:pt x="39" y="500"/>
                    <a:pt x="39" y="502"/>
                  </a:cubicBezTo>
                  <a:cubicBezTo>
                    <a:pt x="38" y="504"/>
                    <a:pt x="38" y="508"/>
                    <a:pt x="38" y="510"/>
                  </a:cubicBezTo>
                  <a:cubicBezTo>
                    <a:pt x="38" y="511"/>
                    <a:pt x="36" y="516"/>
                    <a:pt x="36" y="519"/>
                  </a:cubicBezTo>
                  <a:cubicBezTo>
                    <a:pt x="35" y="523"/>
                    <a:pt x="33" y="530"/>
                    <a:pt x="33" y="533"/>
                  </a:cubicBezTo>
                  <a:cubicBezTo>
                    <a:pt x="32" y="535"/>
                    <a:pt x="31" y="539"/>
                    <a:pt x="31" y="541"/>
                  </a:cubicBezTo>
                  <a:cubicBezTo>
                    <a:pt x="30" y="542"/>
                    <a:pt x="29" y="546"/>
                    <a:pt x="29" y="547"/>
                  </a:cubicBezTo>
                  <a:cubicBezTo>
                    <a:pt x="29" y="548"/>
                    <a:pt x="29" y="549"/>
                    <a:pt x="28" y="550"/>
                  </a:cubicBezTo>
                  <a:cubicBezTo>
                    <a:pt x="28" y="551"/>
                    <a:pt x="27" y="554"/>
                    <a:pt x="26" y="555"/>
                  </a:cubicBezTo>
                  <a:cubicBezTo>
                    <a:pt x="26" y="557"/>
                    <a:pt x="24" y="564"/>
                    <a:pt x="23" y="567"/>
                  </a:cubicBezTo>
                  <a:cubicBezTo>
                    <a:pt x="22" y="570"/>
                    <a:pt x="21" y="572"/>
                    <a:pt x="20" y="575"/>
                  </a:cubicBezTo>
                  <a:cubicBezTo>
                    <a:pt x="19" y="577"/>
                    <a:pt x="18" y="580"/>
                    <a:pt x="18" y="581"/>
                  </a:cubicBezTo>
                  <a:cubicBezTo>
                    <a:pt x="18" y="583"/>
                    <a:pt x="18" y="587"/>
                    <a:pt x="18" y="588"/>
                  </a:cubicBezTo>
                  <a:cubicBezTo>
                    <a:pt x="18" y="589"/>
                    <a:pt x="18" y="593"/>
                    <a:pt x="18" y="594"/>
                  </a:cubicBezTo>
                  <a:cubicBezTo>
                    <a:pt x="17" y="595"/>
                    <a:pt x="17" y="598"/>
                    <a:pt x="17" y="599"/>
                  </a:cubicBezTo>
                  <a:cubicBezTo>
                    <a:pt x="17" y="600"/>
                    <a:pt x="17" y="601"/>
                    <a:pt x="17" y="602"/>
                  </a:cubicBezTo>
                  <a:cubicBezTo>
                    <a:pt x="17" y="602"/>
                    <a:pt x="16" y="603"/>
                    <a:pt x="17" y="603"/>
                  </a:cubicBezTo>
                  <a:cubicBezTo>
                    <a:pt x="17" y="604"/>
                    <a:pt x="17" y="604"/>
                    <a:pt x="16" y="604"/>
                  </a:cubicBezTo>
                  <a:cubicBezTo>
                    <a:pt x="15" y="605"/>
                    <a:pt x="15" y="607"/>
                    <a:pt x="15" y="607"/>
                  </a:cubicBezTo>
                  <a:cubicBezTo>
                    <a:pt x="15" y="608"/>
                    <a:pt x="15" y="608"/>
                    <a:pt x="15" y="608"/>
                  </a:cubicBezTo>
                  <a:cubicBezTo>
                    <a:pt x="14" y="609"/>
                    <a:pt x="14" y="609"/>
                    <a:pt x="13" y="609"/>
                  </a:cubicBezTo>
                  <a:cubicBezTo>
                    <a:pt x="13" y="609"/>
                    <a:pt x="12" y="610"/>
                    <a:pt x="11" y="611"/>
                  </a:cubicBezTo>
                  <a:cubicBezTo>
                    <a:pt x="11" y="611"/>
                    <a:pt x="11" y="612"/>
                    <a:pt x="11" y="612"/>
                  </a:cubicBezTo>
                  <a:cubicBezTo>
                    <a:pt x="10" y="613"/>
                    <a:pt x="10" y="613"/>
                    <a:pt x="10" y="613"/>
                  </a:cubicBezTo>
                  <a:cubicBezTo>
                    <a:pt x="9" y="613"/>
                    <a:pt x="8" y="614"/>
                    <a:pt x="8" y="614"/>
                  </a:cubicBezTo>
                  <a:cubicBezTo>
                    <a:pt x="8" y="615"/>
                    <a:pt x="7" y="615"/>
                    <a:pt x="7" y="615"/>
                  </a:cubicBezTo>
                  <a:cubicBezTo>
                    <a:pt x="7" y="616"/>
                    <a:pt x="6" y="616"/>
                    <a:pt x="5" y="617"/>
                  </a:cubicBezTo>
                  <a:cubicBezTo>
                    <a:pt x="5" y="618"/>
                    <a:pt x="5" y="618"/>
                    <a:pt x="4" y="618"/>
                  </a:cubicBezTo>
                  <a:cubicBezTo>
                    <a:pt x="4" y="618"/>
                    <a:pt x="3" y="619"/>
                    <a:pt x="3" y="620"/>
                  </a:cubicBezTo>
                  <a:cubicBezTo>
                    <a:pt x="2" y="621"/>
                    <a:pt x="1" y="622"/>
                    <a:pt x="1" y="623"/>
                  </a:cubicBezTo>
                  <a:cubicBezTo>
                    <a:pt x="0" y="623"/>
                    <a:pt x="1" y="623"/>
                    <a:pt x="1" y="623"/>
                  </a:cubicBezTo>
                  <a:cubicBezTo>
                    <a:pt x="1" y="624"/>
                    <a:pt x="1" y="624"/>
                    <a:pt x="1" y="625"/>
                  </a:cubicBezTo>
                  <a:cubicBezTo>
                    <a:pt x="2" y="625"/>
                    <a:pt x="2" y="625"/>
                    <a:pt x="2" y="625"/>
                  </a:cubicBezTo>
                  <a:cubicBezTo>
                    <a:pt x="2" y="626"/>
                    <a:pt x="2" y="627"/>
                    <a:pt x="2" y="627"/>
                  </a:cubicBezTo>
                  <a:cubicBezTo>
                    <a:pt x="3" y="627"/>
                    <a:pt x="3" y="628"/>
                    <a:pt x="3" y="628"/>
                  </a:cubicBezTo>
                  <a:cubicBezTo>
                    <a:pt x="3" y="629"/>
                    <a:pt x="5" y="629"/>
                    <a:pt x="6" y="629"/>
                  </a:cubicBezTo>
                  <a:cubicBezTo>
                    <a:pt x="8" y="630"/>
                    <a:pt x="10" y="630"/>
                    <a:pt x="12" y="630"/>
                  </a:cubicBezTo>
                  <a:cubicBezTo>
                    <a:pt x="14" y="630"/>
                    <a:pt x="17" y="630"/>
                    <a:pt x="19" y="629"/>
                  </a:cubicBezTo>
                  <a:cubicBezTo>
                    <a:pt x="21" y="629"/>
                    <a:pt x="25" y="628"/>
                    <a:pt x="27" y="627"/>
                  </a:cubicBezTo>
                  <a:cubicBezTo>
                    <a:pt x="29" y="626"/>
                    <a:pt x="31" y="626"/>
                    <a:pt x="33" y="625"/>
                  </a:cubicBezTo>
                  <a:cubicBezTo>
                    <a:pt x="35" y="625"/>
                    <a:pt x="37" y="624"/>
                    <a:pt x="38" y="623"/>
                  </a:cubicBezTo>
                  <a:cubicBezTo>
                    <a:pt x="39" y="622"/>
                    <a:pt x="38" y="619"/>
                    <a:pt x="38" y="618"/>
                  </a:cubicBezTo>
                  <a:cubicBezTo>
                    <a:pt x="38" y="616"/>
                    <a:pt x="39" y="615"/>
                    <a:pt x="39" y="614"/>
                  </a:cubicBezTo>
                  <a:cubicBezTo>
                    <a:pt x="39" y="614"/>
                    <a:pt x="39" y="613"/>
                    <a:pt x="39" y="613"/>
                  </a:cubicBezTo>
                  <a:cubicBezTo>
                    <a:pt x="39" y="612"/>
                    <a:pt x="40" y="610"/>
                    <a:pt x="41" y="609"/>
                  </a:cubicBezTo>
                  <a:cubicBezTo>
                    <a:pt x="41" y="609"/>
                    <a:pt x="41" y="609"/>
                    <a:pt x="42" y="609"/>
                  </a:cubicBezTo>
                  <a:cubicBezTo>
                    <a:pt x="42" y="609"/>
                    <a:pt x="47" y="610"/>
                    <a:pt x="47" y="610"/>
                  </a:cubicBezTo>
                  <a:cubicBezTo>
                    <a:pt x="48" y="610"/>
                    <a:pt x="47" y="610"/>
                    <a:pt x="47" y="611"/>
                  </a:cubicBezTo>
                  <a:cubicBezTo>
                    <a:pt x="47" y="612"/>
                    <a:pt x="47" y="613"/>
                    <a:pt x="47" y="613"/>
                  </a:cubicBezTo>
                  <a:cubicBezTo>
                    <a:pt x="47" y="613"/>
                    <a:pt x="47" y="614"/>
                    <a:pt x="47" y="615"/>
                  </a:cubicBezTo>
                  <a:cubicBezTo>
                    <a:pt x="47" y="615"/>
                    <a:pt x="47" y="615"/>
                    <a:pt x="49" y="616"/>
                  </a:cubicBezTo>
                  <a:cubicBezTo>
                    <a:pt x="50" y="616"/>
                    <a:pt x="54" y="617"/>
                    <a:pt x="55" y="617"/>
                  </a:cubicBezTo>
                  <a:cubicBezTo>
                    <a:pt x="56" y="617"/>
                    <a:pt x="58" y="616"/>
                    <a:pt x="58" y="616"/>
                  </a:cubicBezTo>
                  <a:cubicBezTo>
                    <a:pt x="59" y="616"/>
                    <a:pt x="58" y="615"/>
                    <a:pt x="58" y="615"/>
                  </a:cubicBezTo>
                  <a:cubicBezTo>
                    <a:pt x="58" y="614"/>
                    <a:pt x="58" y="613"/>
                    <a:pt x="58" y="613"/>
                  </a:cubicBezTo>
                  <a:cubicBezTo>
                    <a:pt x="58" y="612"/>
                    <a:pt x="58" y="612"/>
                    <a:pt x="58" y="613"/>
                  </a:cubicBezTo>
                  <a:cubicBezTo>
                    <a:pt x="59" y="613"/>
                    <a:pt x="61" y="613"/>
                    <a:pt x="63" y="613"/>
                  </a:cubicBezTo>
                  <a:cubicBezTo>
                    <a:pt x="64" y="614"/>
                    <a:pt x="70" y="615"/>
                    <a:pt x="72" y="615"/>
                  </a:cubicBezTo>
                  <a:cubicBezTo>
                    <a:pt x="74" y="615"/>
                    <a:pt x="76" y="615"/>
                    <a:pt x="77" y="616"/>
                  </a:cubicBezTo>
                  <a:cubicBezTo>
                    <a:pt x="78" y="616"/>
                    <a:pt x="78" y="616"/>
                    <a:pt x="78" y="616"/>
                  </a:cubicBezTo>
                  <a:cubicBezTo>
                    <a:pt x="78" y="616"/>
                    <a:pt x="80" y="616"/>
                    <a:pt x="81" y="616"/>
                  </a:cubicBezTo>
                  <a:cubicBezTo>
                    <a:pt x="82" y="616"/>
                    <a:pt x="82" y="617"/>
                    <a:pt x="82" y="617"/>
                  </a:cubicBezTo>
                  <a:cubicBezTo>
                    <a:pt x="83" y="617"/>
                    <a:pt x="83" y="617"/>
                    <a:pt x="84" y="617"/>
                  </a:cubicBezTo>
                  <a:cubicBezTo>
                    <a:pt x="84" y="617"/>
                    <a:pt x="85" y="616"/>
                    <a:pt x="85" y="615"/>
                  </a:cubicBezTo>
                  <a:cubicBezTo>
                    <a:pt x="86" y="614"/>
                    <a:pt x="86" y="614"/>
                    <a:pt x="86" y="613"/>
                  </a:cubicBezTo>
                  <a:cubicBezTo>
                    <a:pt x="86" y="611"/>
                    <a:pt x="86" y="609"/>
                    <a:pt x="86" y="609"/>
                  </a:cubicBezTo>
                  <a:cubicBezTo>
                    <a:pt x="86" y="608"/>
                    <a:pt x="86" y="607"/>
                    <a:pt x="86" y="606"/>
                  </a:cubicBezTo>
                  <a:cubicBezTo>
                    <a:pt x="86" y="605"/>
                    <a:pt x="86" y="604"/>
                    <a:pt x="86" y="603"/>
                  </a:cubicBezTo>
                  <a:cubicBezTo>
                    <a:pt x="86" y="602"/>
                    <a:pt x="88" y="589"/>
                    <a:pt x="88" y="586"/>
                  </a:cubicBezTo>
                  <a:cubicBezTo>
                    <a:pt x="89" y="580"/>
                    <a:pt x="90" y="572"/>
                    <a:pt x="91" y="570"/>
                  </a:cubicBezTo>
                  <a:cubicBezTo>
                    <a:pt x="91" y="568"/>
                    <a:pt x="93" y="555"/>
                    <a:pt x="93" y="552"/>
                  </a:cubicBezTo>
                  <a:cubicBezTo>
                    <a:pt x="93" y="550"/>
                    <a:pt x="95" y="536"/>
                    <a:pt x="95" y="533"/>
                  </a:cubicBezTo>
                  <a:cubicBezTo>
                    <a:pt x="96" y="531"/>
                    <a:pt x="96" y="523"/>
                    <a:pt x="96" y="521"/>
                  </a:cubicBezTo>
                  <a:cubicBezTo>
                    <a:pt x="97" y="519"/>
                    <a:pt x="97" y="508"/>
                    <a:pt x="98" y="506"/>
                  </a:cubicBezTo>
                  <a:cubicBezTo>
                    <a:pt x="98" y="504"/>
                    <a:pt x="98" y="495"/>
                    <a:pt x="98" y="494"/>
                  </a:cubicBezTo>
                  <a:cubicBezTo>
                    <a:pt x="98" y="492"/>
                    <a:pt x="99" y="483"/>
                    <a:pt x="99" y="482"/>
                  </a:cubicBezTo>
                  <a:cubicBezTo>
                    <a:pt x="99" y="480"/>
                    <a:pt x="99" y="474"/>
                    <a:pt x="99" y="473"/>
                  </a:cubicBezTo>
                  <a:cubicBezTo>
                    <a:pt x="99" y="472"/>
                    <a:pt x="100" y="467"/>
                    <a:pt x="100" y="464"/>
                  </a:cubicBezTo>
                  <a:cubicBezTo>
                    <a:pt x="100" y="462"/>
                    <a:pt x="100" y="461"/>
                    <a:pt x="100" y="460"/>
                  </a:cubicBezTo>
                  <a:cubicBezTo>
                    <a:pt x="100" y="459"/>
                    <a:pt x="101" y="455"/>
                    <a:pt x="101" y="454"/>
                  </a:cubicBezTo>
                  <a:cubicBezTo>
                    <a:pt x="101" y="454"/>
                    <a:pt x="101" y="453"/>
                    <a:pt x="101" y="452"/>
                  </a:cubicBezTo>
                  <a:cubicBezTo>
                    <a:pt x="101" y="452"/>
                    <a:pt x="101" y="450"/>
                    <a:pt x="102" y="449"/>
                  </a:cubicBezTo>
                  <a:cubicBezTo>
                    <a:pt x="102" y="447"/>
                    <a:pt x="102" y="444"/>
                    <a:pt x="102" y="442"/>
                  </a:cubicBezTo>
                  <a:cubicBezTo>
                    <a:pt x="102" y="441"/>
                    <a:pt x="103" y="435"/>
                    <a:pt x="103" y="434"/>
                  </a:cubicBezTo>
                  <a:cubicBezTo>
                    <a:pt x="104" y="432"/>
                    <a:pt x="104" y="431"/>
                    <a:pt x="104" y="430"/>
                  </a:cubicBezTo>
                  <a:cubicBezTo>
                    <a:pt x="104" y="429"/>
                    <a:pt x="104" y="429"/>
                    <a:pt x="104" y="427"/>
                  </a:cubicBezTo>
                  <a:cubicBezTo>
                    <a:pt x="104" y="426"/>
                    <a:pt x="104" y="426"/>
                    <a:pt x="104" y="425"/>
                  </a:cubicBezTo>
                  <a:cubicBezTo>
                    <a:pt x="105" y="424"/>
                    <a:pt x="106" y="421"/>
                    <a:pt x="106" y="419"/>
                  </a:cubicBezTo>
                  <a:cubicBezTo>
                    <a:pt x="107" y="417"/>
                    <a:pt x="108" y="413"/>
                    <a:pt x="108" y="412"/>
                  </a:cubicBezTo>
                  <a:cubicBezTo>
                    <a:pt x="108" y="410"/>
                    <a:pt x="109" y="406"/>
                    <a:pt x="109" y="405"/>
                  </a:cubicBezTo>
                  <a:cubicBezTo>
                    <a:pt x="109" y="405"/>
                    <a:pt x="109" y="405"/>
                    <a:pt x="110" y="404"/>
                  </a:cubicBezTo>
                  <a:cubicBezTo>
                    <a:pt x="110" y="403"/>
                    <a:pt x="111" y="400"/>
                    <a:pt x="112" y="399"/>
                  </a:cubicBezTo>
                  <a:cubicBezTo>
                    <a:pt x="112" y="397"/>
                    <a:pt x="113" y="395"/>
                    <a:pt x="113" y="394"/>
                  </a:cubicBezTo>
                  <a:cubicBezTo>
                    <a:pt x="113" y="393"/>
                    <a:pt x="114" y="391"/>
                    <a:pt x="114" y="388"/>
                  </a:cubicBezTo>
                  <a:cubicBezTo>
                    <a:pt x="115" y="386"/>
                    <a:pt x="119" y="378"/>
                    <a:pt x="120" y="376"/>
                  </a:cubicBezTo>
                  <a:cubicBezTo>
                    <a:pt x="120" y="375"/>
                    <a:pt x="124" y="368"/>
                    <a:pt x="127" y="358"/>
                  </a:cubicBezTo>
                  <a:cubicBezTo>
                    <a:pt x="128" y="354"/>
                    <a:pt x="131" y="346"/>
                    <a:pt x="132" y="342"/>
                  </a:cubicBezTo>
                  <a:cubicBezTo>
                    <a:pt x="133" y="339"/>
                    <a:pt x="134" y="336"/>
                    <a:pt x="135" y="335"/>
                  </a:cubicBezTo>
                  <a:cubicBezTo>
                    <a:pt x="135" y="334"/>
                    <a:pt x="137" y="332"/>
                    <a:pt x="137" y="331"/>
                  </a:cubicBezTo>
                  <a:cubicBezTo>
                    <a:pt x="138" y="330"/>
                    <a:pt x="138" y="330"/>
                    <a:pt x="138" y="330"/>
                  </a:cubicBezTo>
                  <a:cubicBezTo>
                    <a:pt x="138" y="330"/>
                    <a:pt x="140" y="330"/>
                    <a:pt x="140" y="330"/>
                  </a:cubicBezTo>
                  <a:cubicBezTo>
                    <a:pt x="141" y="330"/>
                    <a:pt x="141" y="330"/>
                    <a:pt x="141" y="331"/>
                  </a:cubicBezTo>
                  <a:cubicBezTo>
                    <a:pt x="142" y="331"/>
                    <a:pt x="142" y="332"/>
                    <a:pt x="142" y="334"/>
                  </a:cubicBezTo>
                  <a:cubicBezTo>
                    <a:pt x="142" y="335"/>
                    <a:pt x="142" y="336"/>
                    <a:pt x="142" y="340"/>
                  </a:cubicBezTo>
                  <a:cubicBezTo>
                    <a:pt x="142" y="343"/>
                    <a:pt x="143" y="345"/>
                    <a:pt x="143" y="348"/>
                  </a:cubicBezTo>
                  <a:cubicBezTo>
                    <a:pt x="144" y="351"/>
                    <a:pt x="145" y="355"/>
                    <a:pt x="145" y="356"/>
                  </a:cubicBezTo>
                  <a:cubicBezTo>
                    <a:pt x="146" y="359"/>
                    <a:pt x="147" y="365"/>
                    <a:pt x="148" y="369"/>
                  </a:cubicBezTo>
                  <a:cubicBezTo>
                    <a:pt x="148" y="373"/>
                    <a:pt x="148" y="381"/>
                    <a:pt x="149" y="384"/>
                  </a:cubicBezTo>
                  <a:cubicBezTo>
                    <a:pt x="149" y="387"/>
                    <a:pt x="149" y="396"/>
                    <a:pt x="149" y="398"/>
                  </a:cubicBezTo>
                  <a:cubicBezTo>
                    <a:pt x="149" y="400"/>
                    <a:pt x="150" y="402"/>
                    <a:pt x="150" y="404"/>
                  </a:cubicBezTo>
                  <a:cubicBezTo>
                    <a:pt x="150" y="406"/>
                    <a:pt x="150" y="409"/>
                    <a:pt x="150" y="410"/>
                  </a:cubicBezTo>
                  <a:cubicBezTo>
                    <a:pt x="150" y="412"/>
                    <a:pt x="150" y="419"/>
                    <a:pt x="150" y="420"/>
                  </a:cubicBezTo>
                  <a:cubicBezTo>
                    <a:pt x="150" y="421"/>
                    <a:pt x="150" y="425"/>
                    <a:pt x="150" y="426"/>
                  </a:cubicBezTo>
                  <a:cubicBezTo>
                    <a:pt x="151" y="428"/>
                    <a:pt x="151" y="428"/>
                    <a:pt x="151" y="431"/>
                  </a:cubicBezTo>
                  <a:cubicBezTo>
                    <a:pt x="151" y="433"/>
                    <a:pt x="151" y="434"/>
                    <a:pt x="151" y="436"/>
                  </a:cubicBezTo>
                  <a:cubicBezTo>
                    <a:pt x="151" y="438"/>
                    <a:pt x="151" y="439"/>
                    <a:pt x="151" y="440"/>
                  </a:cubicBezTo>
                  <a:cubicBezTo>
                    <a:pt x="151" y="441"/>
                    <a:pt x="151" y="443"/>
                    <a:pt x="151" y="445"/>
                  </a:cubicBezTo>
                  <a:cubicBezTo>
                    <a:pt x="151" y="447"/>
                    <a:pt x="151" y="450"/>
                    <a:pt x="151" y="454"/>
                  </a:cubicBezTo>
                  <a:cubicBezTo>
                    <a:pt x="151" y="458"/>
                    <a:pt x="151" y="462"/>
                    <a:pt x="151" y="465"/>
                  </a:cubicBezTo>
                  <a:cubicBezTo>
                    <a:pt x="151" y="467"/>
                    <a:pt x="152" y="478"/>
                    <a:pt x="152" y="484"/>
                  </a:cubicBezTo>
                  <a:cubicBezTo>
                    <a:pt x="152" y="490"/>
                    <a:pt x="152" y="497"/>
                    <a:pt x="152" y="501"/>
                  </a:cubicBezTo>
                  <a:cubicBezTo>
                    <a:pt x="152" y="504"/>
                    <a:pt x="152" y="514"/>
                    <a:pt x="152" y="517"/>
                  </a:cubicBezTo>
                  <a:cubicBezTo>
                    <a:pt x="152" y="519"/>
                    <a:pt x="152" y="527"/>
                    <a:pt x="152" y="529"/>
                  </a:cubicBezTo>
                  <a:cubicBezTo>
                    <a:pt x="152" y="532"/>
                    <a:pt x="152" y="533"/>
                    <a:pt x="151" y="536"/>
                  </a:cubicBezTo>
                  <a:cubicBezTo>
                    <a:pt x="151" y="540"/>
                    <a:pt x="151" y="546"/>
                    <a:pt x="150" y="550"/>
                  </a:cubicBezTo>
                  <a:cubicBezTo>
                    <a:pt x="150" y="554"/>
                    <a:pt x="149" y="565"/>
                    <a:pt x="149" y="568"/>
                  </a:cubicBezTo>
                  <a:cubicBezTo>
                    <a:pt x="149" y="570"/>
                    <a:pt x="149" y="576"/>
                    <a:pt x="148" y="578"/>
                  </a:cubicBezTo>
                  <a:cubicBezTo>
                    <a:pt x="148" y="580"/>
                    <a:pt x="148" y="581"/>
                    <a:pt x="149" y="583"/>
                  </a:cubicBezTo>
                  <a:cubicBezTo>
                    <a:pt x="149" y="586"/>
                    <a:pt x="152" y="594"/>
                    <a:pt x="152" y="594"/>
                  </a:cubicBezTo>
                  <a:cubicBezTo>
                    <a:pt x="153" y="595"/>
                    <a:pt x="153" y="596"/>
                    <a:pt x="153" y="598"/>
                  </a:cubicBezTo>
                  <a:cubicBezTo>
                    <a:pt x="153" y="600"/>
                    <a:pt x="153" y="602"/>
                    <a:pt x="153" y="604"/>
                  </a:cubicBezTo>
                  <a:cubicBezTo>
                    <a:pt x="153" y="605"/>
                    <a:pt x="154" y="609"/>
                    <a:pt x="154" y="609"/>
                  </a:cubicBezTo>
                  <a:cubicBezTo>
                    <a:pt x="154" y="609"/>
                    <a:pt x="154" y="609"/>
                    <a:pt x="155" y="610"/>
                  </a:cubicBezTo>
                  <a:cubicBezTo>
                    <a:pt x="157" y="611"/>
                    <a:pt x="157" y="611"/>
                    <a:pt x="158" y="612"/>
                  </a:cubicBezTo>
                  <a:cubicBezTo>
                    <a:pt x="159" y="612"/>
                    <a:pt x="159" y="612"/>
                    <a:pt x="160" y="612"/>
                  </a:cubicBezTo>
                  <a:cubicBezTo>
                    <a:pt x="162" y="612"/>
                    <a:pt x="162" y="612"/>
                    <a:pt x="163" y="612"/>
                  </a:cubicBezTo>
                  <a:cubicBezTo>
                    <a:pt x="163" y="611"/>
                    <a:pt x="163" y="612"/>
                    <a:pt x="163" y="614"/>
                  </a:cubicBezTo>
                  <a:cubicBezTo>
                    <a:pt x="163" y="616"/>
                    <a:pt x="164" y="617"/>
                    <a:pt x="164" y="618"/>
                  </a:cubicBezTo>
                  <a:cubicBezTo>
                    <a:pt x="164" y="618"/>
                    <a:pt x="165" y="619"/>
                    <a:pt x="164" y="620"/>
                  </a:cubicBezTo>
                  <a:cubicBezTo>
                    <a:pt x="164" y="620"/>
                    <a:pt x="164" y="621"/>
                    <a:pt x="165" y="622"/>
                  </a:cubicBezTo>
                  <a:cubicBezTo>
                    <a:pt x="166" y="622"/>
                    <a:pt x="167" y="623"/>
                    <a:pt x="167" y="624"/>
                  </a:cubicBezTo>
                  <a:cubicBezTo>
                    <a:pt x="168" y="624"/>
                    <a:pt x="170" y="625"/>
                    <a:pt x="172" y="626"/>
                  </a:cubicBezTo>
                  <a:cubicBezTo>
                    <a:pt x="175" y="626"/>
                    <a:pt x="178" y="626"/>
                    <a:pt x="181" y="626"/>
                  </a:cubicBezTo>
                  <a:cubicBezTo>
                    <a:pt x="183" y="626"/>
                    <a:pt x="187" y="626"/>
                    <a:pt x="189" y="626"/>
                  </a:cubicBezTo>
                  <a:cubicBezTo>
                    <a:pt x="190" y="626"/>
                    <a:pt x="194" y="625"/>
                    <a:pt x="195" y="624"/>
                  </a:cubicBezTo>
                  <a:cubicBezTo>
                    <a:pt x="196" y="623"/>
                    <a:pt x="197" y="620"/>
                    <a:pt x="198" y="619"/>
                  </a:cubicBezTo>
                  <a:cubicBezTo>
                    <a:pt x="198" y="618"/>
                    <a:pt x="198" y="617"/>
                    <a:pt x="198" y="616"/>
                  </a:cubicBezTo>
                  <a:cubicBezTo>
                    <a:pt x="198" y="615"/>
                    <a:pt x="197" y="613"/>
                    <a:pt x="197" y="613"/>
                  </a:cubicBezTo>
                  <a:cubicBezTo>
                    <a:pt x="196" y="612"/>
                    <a:pt x="196" y="612"/>
                    <a:pt x="196" y="611"/>
                  </a:cubicBezTo>
                  <a:cubicBezTo>
                    <a:pt x="196" y="610"/>
                    <a:pt x="196" y="610"/>
                    <a:pt x="197" y="610"/>
                  </a:cubicBezTo>
                  <a:cubicBezTo>
                    <a:pt x="198" y="610"/>
                    <a:pt x="202" y="610"/>
                    <a:pt x="203" y="611"/>
                  </a:cubicBezTo>
                  <a:cubicBezTo>
                    <a:pt x="205" y="611"/>
                    <a:pt x="205" y="611"/>
                    <a:pt x="206" y="610"/>
                  </a:cubicBezTo>
                  <a:cubicBezTo>
                    <a:pt x="207" y="610"/>
                    <a:pt x="208" y="610"/>
                    <a:pt x="209" y="610"/>
                  </a:cubicBezTo>
                  <a:cubicBezTo>
                    <a:pt x="209" y="610"/>
                    <a:pt x="210" y="610"/>
                    <a:pt x="210" y="610"/>
                  </a:cubicBezTo>
                  <a:cubicBezTo>
                    <a:pt x="211" y="610"/>
                    <a:pt x="211" y="609"/>
                    <a:pt x="211" y="608"/>
                  </a:cubicBezTo>
                  <a:cubicBezTo>
                    <a:pt x="212" y="608"/>
                    <a:pt x="212" y="606"/>
                    <a:pt x="212" y="605"/>
                  </a:cubicBezTo>
                  <a:cubicBezTo>
                    <a:pt x="212" y="604"/>
                    <a:pt x="212" y="602"/>
                    <a:pt x="212" y="602"/>
                  </a:cubicBezTo>
                  <a:cubicBezTo>
                    <a:pt x="212" y="601"/>
                    <a:pt x="212" y="600"/>
                    <a:pt x="212" y="598"/>
                  </a:cubicBezTo>
                  <a:cubicBezTo>
                    <a:pt x="212" y="596"/>
                    <a:pt x="212" y="594"/>
                    <a:pt x="212" y="593"/>
                  </a:cubicBezTo>
                  <a:cubicBezTo>
                    <a:pt x="212" y="592"/>
                    <a:pt x="212" y="591"/>
                    <a:pt x="212" y="589"/>
                  </a:cubicBezTo>
                  <a:cubicBezTo>
                    <a:pt x="212" y="588"/>
                    <a:pt x="212" y="585"/>
                    <a:pt x="212" y="583"/>
                  </a:cubicBezTo>
                  <a:cubicBezTo>
                    <a:pt x="212" y="580"/>
                    <a:pt x="212" y="575"/>
                    <a:pt x="213" y="572"/>
                  </a:cubicBezTo>
                  <a:cubicBezTo>
                    <a:pt x="213" y="570"/>
                    <a:pt x="213" y="569"/>
                    <a:pt x="213" y="567"/>
                  </a:cubicBezTo>
                  <a:cubicBezTo>
                    <a:pt x="212" y="566"/>
                    <a:pt x="212" y="554"/>
                    <a:pt x="211" y="553"/>
                  </a:cubicBezTo>
                  <a:cubicBezTo>
                    <a:pt x="211" y="551"/>
                    <a:pt x="210" y="542"/>
                    <a:pt x="210" y="540"/>
                  </a:cubicBezTo>
                  <a:cubicBezTo>
                    <a:pt x="210" y="539"/>
                    <a:pt x="210" y="530"/>
                    <a:pt x="209" y="528"/>
                  </a:cubicBezTo>
                  <a:cubicBezTo>
                    <a:pt x="209" y="526"/>
                    <a:pt x="209" y="521"/>
                    <a:pt x="209" y="519"/>
                  </a:cubicBezTo>
                  <a:cubicBezTo>
                    <a:pt x="209" y="518"/>
                    <a:pt x="209" y="518"/>
                    <a:pt x="209" y="517"/>
                  </a:cubicBezTo>
                  <a:cubicBezTo>
                    <a:pt x="209" y="515"/>
                    <a:pt x="208" y="514"/>
                    <a:pt x="208" y="511"/>
                  </a:cubicBezTo>
                  <a:cubicBezTo>
                    <a:pt x="208" y="509"/>
                    <a:pt x="207" y="503"/>
                    <a:pt x="207" y="500"/>
                  </a:cubicBezTo>
                  <a:cubicBezTo>
                    <a:pt x="206" y="497"/>
                    <a:pt x="205" y="485"/>
                    <a:pt x="205" y="483"/>
                  </a:cubicBezTo>
                  <a:cubicBezTo>
                    <a:pt x="205" y="480"/>
                    <a:pt x="204" y="474"/>
                    <a:pt x="204" y="472"/>
                  </a:cubicBezTo>
                  <a:cubicBezTo>
                    <a:pt x="204" y="471"/>
                    <a:pt x="204" y="468"/>
                    <a:pt x="204" y="466"/>
                  </a:cubicBezTo>
                  <a:cubicBezTo>
                    <a:pt x="204" y="465"/>
                    <a:pt x="203" y="463"/>
                    <a:pt x="203" y="462"/>
                  </a:cubicBezTo>
                  <a:cubicBezTo>
                    <a:pt x="203" y="460"/>
                    <a:pt x="203" y="457"/>
                    <a:pt x="203" y="456"/>
                  </a:cubicBezTo>
                  <a:cubicBezTo>
                    <a:pt x="203" y="454"/>
                    <a:pt x="202" y="452"/>
                    <a:pt x="202" y="451"/>
                  </a:cubicBezTo>
                  <a:cubicBezTo>
                    <a:pt x="202" y="451"/>
                    <a:pt x="202" y="449"/>
                    <a:pt x="202" y="447"/>
                  </a:cubicBezTo>
                  <a:cubicBezTo>
                    <a:pt x="202" y="446"/>
                    <a:pt x="202" y="445"/>
                    <a:pt x="202" y="443"/>
                  </a:cubicBezTo>
                  <a:cubicBezTo>
                    <a:pt x="202" y="441"/>
                    <a:pt x="201" y="436"/>
                    <a:pt x="201" y="435"/>
                  </a:cubicBezTo>
                  <a:cubicBezTo>
                    <a:pt x="201" y="434"/>
                    <a:pt x="201" y="431"/>
                    <a:pt x="201" y="429"/>
                  </a:cubicBezTo>
                  <a:cubicBezTo>
                    <a:pt x="201" y="428"/>
                    <a:pt x="201" y="419"/>
                    <a:pt x="201" y="416"/>
                  </a:cubicBezTo>
                  <a:cubicBezTo>
                    <a:pt x="201" y="414"/>
                    <a:pt x="201" y="408"/>
                    <a:pt x="201" y="406"/>
                  </a:cubicBezTo>
                  <a:cubicBezTo>
                    <a:pt x="201" y="405"/>
                    <a:pt x="201" y="401"/>
                    <a:pt x="201" y="399"/>
                  </a:cubicBezTo>
                  <a:cubicBezTo>
                    <a:pt x="202" y="397"/>
                    <a:pt x="202" y="393"/>
                    <a:pt x="202" y="389"/>
                  </a:cubicBezTo>
                  <a:cubicBezTo>
                    <a:pt x="202" y="386"/>
                    <a:pt x="202" y="376"/>
                    <a:pt x="202" y="371"/>
                  </a:cubicBezTo>
                  <a:cubicBezTo>
                    <a:pt x="202" y="366"/>
                    <a:pt x="203" y="362"/>
                    <a:pt x="203" y="356"/>
                  </a:cubicBezTo>
                  <a:cubicBezTo>
                    <a:pt x="204" y="350"/>
                    <a:pt x="205" y="348"/>
                    <a:pt x="205" y="345"/>
                  </a:cubicBezTo>
                  <a:cubicBezTo>
                    <a:pt x="206" y="342"/>
                    <a:pt x="207" y="335"/>
                    <a:pt x="208" y="330"/>
                  </a:cubicBezTo>
                  <a:cubicBezTo>
                    <a:pt x="209" y="325"/>
                    <a:pt x="210" y="318"/>
                    <a:pt x="210" y="317"/>
                  </a:cubicBezTo>
                  <a:cubicBezTo>
                    <a:pt x="210" y="315"/>
                    <a:pt x="210" y="313"/>
                    <a:pt x="210" y="312"/>
                  </a:cubicBezTo>
                  <a:cubicBezTo>
                    <a:pt x="211" y="311"/>
                    <a:pt x="211" y="310"/>
                    <a:pt x="210" y="309"/>
                  </a:cubicBezTo>
                  <a:cubicBezTo>
                    <a:pt x="210" y="307"/>
                    <a:pt x="210" y="306"/>
                    <a:pt x="210" y="305"/>
                  </a:cubicBezTo>
                  <a:cubicBezTo>
                    <a:pt x="210" y="304"/>
                    <a:pt x="210" y="304"/>
                    <a:pt x="210" y="304"/>
                  </a:cubicBezTo>
                  <a:cubicBezTo>
                    <a:pt x="211" y="304"/>
                    <a:pt x="211" y="303"/>
                    <a:pt x="211" y="301"/>
                  </a:cubicBezTo>
                  <a:cubicBezTo>
                    <a:pt x="211" y="300"/>
                    <a:pt x="211" y="298"/>
                    <a:pt x="210" y="297"/>
                  </a:cubicBezTo>
                  <a:cubicBezTo>
                    <a:pt x="210" y="296"/>
                    <a:pt x="209" y="293"/>
                    <a:pt x="209" y="292"/>
                  </a:cubicBezTo>
                  <a:cubicBezTo>
                    <a:pt x="209" y="292"/>
                    <a:pt x="208" y="290"/>
                    <a:pt x="208" y="288"/>
                  </a:cubicBezTo>
                  <a:cubicBezTo>
                    <a:pt x="208" y="286"/>
                    <a:pt x="208" y="282"/>
                    <a:pt x="207" y="279"/>
                  </a:cubicBezTo>
                  <a:cubicBezTo>
                    <a:pt x="207" y="276"/>
                    <a:pt x="206" y="275"/>
                    <a:pt x="206" y="274"/>
                  </a:cubicBezTo>
                  <a:cubicBezTo>
                    <a:pt x="206" y="273"/>
                    <a:pt x="205" y="270"/>
                    <a:pt x="205" y="269"/>
                  </a:cubicBezTo>
                  <a:cubicBezTo>
                    <a:pt x="205" y="268"/>
                    <a:pt x="204" y="265"/>
                    <a:pt x="203" y="263"/>
                  </a:cubicBezTo>
                  <a:cubicBezTo>
                    <a:pt x="202" y="261"/>
                    <a:pt x="201" y="259"/>
                    <a:pt x="201" y="258"/>
                  </a:cubicBezTo>
                  <a:cubicBezTo>
                    <a:pt x="201" y="257"/>
                    <a:pt x="201" y="254"/>
                    <a:pt x="200" y="253"/>
                  </a:cubicBezTo>
                  <a:cubicBezTo>
                    <a:pt x="200" y="251"/>
                    <a:pt x="200" y="250"/>
                    <a:pt x="200" y="249"/>
                  </a:cubicBezTo>
                  <a:cubicBezTo>
                    <a:pt x="200" y="247"/>
                    <a:pt x="200" y="246"/>
                    <a:pt x="199" y="245"/>
                  </a:cubicBezTo>
                  <a:cubicBezTo>
                    <a:pt x="199" y="244"/>
                    <a:pt x="197" y="242"/>
                    <a:pt x="196" y="241"/>
                  </a:cubicBezTo>
                  <a:cubicBezTo>
                    <a:pt x="196" y="240"/>
                    <a:pt x="194" y="238"/>
                    <a:pt x="193" y="238"/>
                  </a:cubicBezTo>
                  <a:cubicBezTo>
                    <a:pt x="193" y="237"/>
                    <a:pt x="190" y="231"/>
                    <a:pt x="190" y="231"/>
                  </a:cubicBezTo>
                  <a:cubicBezTo>
                    <a:pt x="190" y="230"/>
                    <a:pt x="189" y="230"/>
                    <a:pt x="189" y="229"/>
                  </a:cubicBezTo>
                  <a:cubicBezTo>
                    <a:pt x="188" y="228"/>
                    <a:pt x="186" y="226"/>
                    <a:pt x="185" y="225"/>
                  </a:cubicBezTo>
                  <a:cubicBezTo>
                    <a:pt x="185" y="224"/>
                    <a:pt x="184" y="223"/>
                    <a:pt x="184" y="223"/>
                  </a:cubicBezTo>
                  <a:cubicBezTo>
                    <a:pt x="184" y="222"/>
                    <a:pt x="183" y="219"/>
                    <a:pt x="182" y="219"/>
                  </a:cubicBezTo>
                  <a:cubicBezTo>
                    <a:pt x="182" y="218"/>
                    <a:pt x="182" y="217"/>
                    <a:pt x="183" y="216"/>
                  </a:cubicBezTo>
                  <a:cubicBezTo>
                    <a:pt x="184" y="214"/>
                    <a:pt x="185" y="212"/>
                    <a:pt x="186" y="211"/>
                  </a:cubicBezTo>
                  <a:cubicBezTo>
                    <a:pt x="186" y="210"/>
                    <a:pt x="186" y="210"/>
                    <a:pt x="187" y="211"/>
                  </a:cubicBezTo>
                  <a:cubicBezTo>
                    <a:pt x="188" y="212"/>
                    <a:pt x="191" y="212"/>
                    <a:pt x="192" y="212"/>
                  </a:cubicBezTo>
                  <a:cubicBezTo>
                    <a:pt x="193" y="211"/>
                    <a:pt x="198" y="209"/>
                    <a:pt x="200" y="208"/>
                  </a:cubicBezTo>
                  <a:cubicBezTo>
                    <a:pt x="204" y="205"/>
                    <a:pt x="206" y="202"/>
                    <a:pt x="207" y="200"/>
                  </a:cubicBezTo>
                  <a:cubicBezTo>
                    <a:pt x="211" y="193"/>
                    <a:pt x="212" y="186"/>
                    <a:pt x="213" y="182"/>
                  </a:cubicBezTo>
                  <a:cubicBezTo>
                    <a:pt x="214" y="178"/>
                    <a:pt x="214" y="174"/>
                    <a:pt x="214" y="172"/>
                  </a:cubicBezTo>
                  <a:cubicBezTo>
                    <a:pt x="214" y="170"/>
                    <a:pt x="213" y="164"/>
                    <a:pt x="213" y="163"/>
                  </a:cubicBezTo>
                  <a:cubicBezTo>
                    <a:pt x="213" y="162"/>
                    <a:pt x="213" y="161"/>
                    <a:pt x="213" y="161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254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Freeform 24"/>
          <p:cNvSpPr>
            <a:spLocks noChangeAspect="1"/>
          </p:cNvSpPr>
          <p:nvPr/>
        </p:nvSpPr>
        <p:spPr bwMode="auto">
          <a:xfrm>
            <a:off x="11625181" y="4752305"/>
            <a:ext cx="318901" cy="937800"/>
          </a:xfrm>
          <a:custGeom>
            <a:avLst/>
            <a:gdLst>
              <a:gd name="T0" fmla="*/ 211 w 214"/>
              <a:gd name="T1" fmla="*/ 149 h 630"/>
              <a:gd name="T2" fmla="*/ 208 w 214"/>
              <a:gd name="T3" fmla="*/ 129 h 630"/>
              <a:gd name="T4" fmla="*/ 202 w 214"/>
              <a:gd name="T5" fmla="*/ 117 h 630"/>
              <a:gd name="T6" fmla="*/ 179 w 214"/>
              <a:gd name="T7" fmla="*/ 110 h 630"/>
              <a:gd name="T8" fmla="*/ 161 w 214"/>
              <a:gd name="T9" fmla="*/ 91 h 630"/>
              <a:gd name="T10" fmla="*/ 170 w 214"/>
              <a:gd name="T11" fmla="*/ 60 h 630"/>
              <a:gd name="T12" fmla="*/ 176 w 214"/>
              <a:gd name="T13" fmla="*/ 37 h 630"/>
              <a:gd name="T14" fmla="*/ 127 w 214"/>
              <a:gd name="T15" fmla="*/ 8 h 630"/>
              <a:gd name="T16" fmla="*/ 113 w 214"/>
              <a:gd name="T17" fmla="*/ 42 h 630"/>
              <a:gd name="T18" fmla="*/ 121 w 214"/>
              <a:gd name="T19" fmla="*/ 62 h 630"/>
              <a:gd name="T20" fmla="*/ 123 w 214"/>
              <a:gd name="T21" fmla="*/ 83 h 630"/>
              <a:gd name="T22" fmla="*/ 101 w 214"/>
              <a:gd name="T23" fmla="*/ 91 h 630"/>
              <a:gd name="T24" fmla="*/ 78 w 214"/>
              <a:gd name="T25" fmla="*/ 91 h 630"/>
              <a:gd name="T26" fmla="*/ 63 w 214"/>
              <a:gd name="T27" fmla="*/ 121 h 630"/>
              <a:gd name="T28" fmla="*/ 61 w 214"/>
              <a:gd name="T29" fmla="*/ 192 h 630"/>
              <a:gd name="T30" fmla="*/ 69 w 214"/>
              <a:gd name="T31" fmla="*/ 201 h 630"/>
              <a:gd name="T32" fmla="*/ 73 w 214"/>
              <a:gd name="T33" fmla="*/ 208 h 630"/>
              <a:gd name="T34" fmla="*/ 77 w 214"/>
              <a:gd name="T35" fmla="*/ 224 h 630"/>
              <a:gd name="T36" fmla="*/ 72 w 214"/>
              <a:gd name="T37" fmla="*/ 241 h 630"/>
              <a:gd name="T38" fmla="*/ 67 w 214"/>
              <a:gd name="T39" fmla="*/ 303 h 630"/>
              <a:gd name="T40" fmla="*/ 67 w 214"/>
              <a:gd name="T41" fmla="*/ 314 h 630"/>
              <a:gd name="T42" fmla="*/ 66 w 214"/>
              <a:gd name="T43" fmla="*/ 330 h 630"/>
              <a:gd name="T44" fmla="*/ 62 w 214"/>
              <a:gd name="T45" fmla="*/ 349 h 630"/>
              <a:gd name="T46" fmla="*/ 56 w 214"/>
              <a:gd name="T47" fmla="*/ 423 h 630"/>
              <a:gd name="T48" fmla="*/ 47 w 214"/>
              <a:gd name="T49" fmla="*/ 462 h 630"/>
              <a:gd name="T50" fmla="*/ 40 w 214"/>
              <a:gd name="T51" fmla="*/ 495 h 630"/>
              <a:gd name="T52" fmla="*/ 29 w 214"/>
              <a:gd name="T53" fmla="*/ 547 h 630"/>
              <a:gd name="T54" fmla="*/ 18 w 214"/>
              <a:gd name="T55" fmla="*/ 588 h 630"/>
              <a:gd name="T56" fmla="*/ 15 w 214"/>
              <a:gd name="T57" fmla="*/ 607 h 630"/>
              <a:gd name="T58" fmla="*/ 8 w 214"/>
              <a:gd name="T59" fmla="*/ 614 h 630"/>
              <a:gd name="T60" fmla="*/ 1 w 214"/>
              <a:gd name="T61" fmla="*/ 623 h 630"/>
              <a:gd name="T62" fmla="*/ 12 w 214"/>
              <a:gd name="T63" fmla="*/ 630 h 630"/>
              <a:gd name="T64" fmla="*/ 39 w 214"/>
              <a:gd name="T65" fmla="*/ 614 h 630"/>
              <a:gd name="T66" fmla="*/ 47 w 214"/>
              <a:gd name="T67" fmla="*/ 613 h 630"/>
              <a:gd name="T68" fmla="*/ 58 w 214"/>
              <a:gd name="T69" fmla="*/ 613 h 630"/>
              <a:gd name="T70" fmla="*/ 81 w 214"/>
              <a:gd name="T71" fmla="*/ 616 h 630"/>
              <a:gd name="T72" fmla="*/ 86 w 214"/>
              <a:gd name="T73" fmla="*/ 606 h 630"/>
              <a:gd name="T74" fmla="*/ 96 w 214"/>
              <a:gd name="T75" fmla="*/ 521 h 630"/>
              <a:gd name="T76" fmla="*/ 100 w 214"/>
              <a:gd name="T77" fmla="*/ 460 h 630"/>
              <a:gd name="T78" fmla="*/ 104 w 214"/>
              <a:gd name="T79" fmla="*/ 430 h 630"/>
              <a:gd name="T80" fmla="*/ 110 w 214"/>
              <a:gd name="T81" fmla="*/ 404 h 630"/>
              <a:gd name="T82" fmla="*/ 132 w 214"/>
              <a:gd name="T83" fmla="*/ 342 h 630"/>
              <a:gd name="T84" fmla="*/ 142 w 214"/>
              <a:gd name="T85" fmla="*/ 334 h 630"/>
              <a:gd name="T86" fmla="*/ 149 w 214"/>
              <a:gd name="T87" fmla="*/ 398 h 630"/>
              <a:gd name="T88" fmla="*/ 151 w 214"/>
              <a:gd name="T89" fmla="*/ 436 h 630"/>
              <a:gd name="T90" fmla="*/ 152 w 214"/>
              <a:gd name="T91" fmla="*/ 501 h 630"/>
              <a:gd name="T92" fmla="*/ 148 w 214"/>
              <a:gd name="T93" fmla="*/ 578 h 630"/>
              <a:gd name="T94" fmla="*/ 155 w 214"/>
              <a:gd name="T95" fmla="*/ 610 h 630"/>
              <a:gd name="T96" fmla="*/ 164 w 214"/>
              <a:gd name="T97" fmla="*/ 620 h 630"/>
              <a:gd name="T98" fmla="*/ 195 w 214"/>
              <a:gd name="T99" fmla="*/ 624 h 630"/>
              <a:gd name="T100" fmla="*/ 203 w 214"/>
              <a:gd name="T101" fmla="*/ 611 h 630"/>
              <a:gd name="T102" fmla="*/ 212 w 214"/>
              <a:gd name="T103" fmla="*/ 602 h 630"/>
              <a:gd name="T104" fmla="*/ 213 w 214"/>
              <a:gd name="T105" fmla="*/ 567 h 630"/>
              <a:gd name="T106" fmla="*/ 208 w 214"/>
              <a:gd name="T107" fmla="*/ 511 h 630"/>
              <a:gd name="T108" fmla="*/ 203 w 214"/>
              <a:gd name="T109" fmla="*/ 456 h 630"/>
              <a:gd name="T110" fmla="*/ 201 w 214"/>
              <a:gd name="T111" fmla="*/ 416 h 630"/>
              <a:gd name="T112" fmla="*/ 205 w 214"/>
              <a:gd name="T113" fmla="*/ 345 h 630"/>
              <a:gd name="T114" fmla="*/ 210 w 214"/>
              <a:gd name="T115" fmla="*/ 304 h 630"/>
              <a:gd name="T116" fmla="*/ 206 w 214"/>
              <a:gd name="T117" fmla="*/ 274 h 630"/>
              <a:gd name="T118" fmla="*/ 199 w 214"/>
              <a:gd name="T119" fmla="*/ 245 h 630"/>
              <a:gd name="T120" fmla="*/ 184 w 214"/>
              <a:gd name="T121" fmla="*/ 223 h 630"/>
              <a:gd name="T122" fmla="*/ 200 w 214"/>
              <a:gd name="T123" fmla="*/ 20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4" h="630">
                <a:moveTo>
                  <a:pt x="213" y="161"/>
                </a:moveTo>
                <a:cubicBezTo>
                  <a:pt x="213" y="161"/>
                  <a:pt x="214" y="160"/>
                  <a:pt x="214" y="159"/>
                </a:cubicBezTo>
                <a:cubicBezTo>
                  <a:pt x="214" y="157"/>
                  <a:pt x="211" y="154"/>
                  <a:pt x="211" y="154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211" y="153"/>
                  <a:pt x="212" y="152"/>
                  <a:pt x="212" y="151"/>
                </a:cubicBezTo>
                <a:cubicBezTo>
                  <a:pt x="212" y="149"/>
                  <a:pt x="211" y="149"/>
                  <a:pt x="211" y="149"/>
                </a:cubicBezTo>
                <a:cubicBezTo>
                  <a:pt x="210" y="148"/>
                  <a:pt x="211" y="147"/>
                  <a:pt x="211" y="146"/>
                </a:cubicBezTo>
                <a:cubicBezTo>
                  <a:pt x="212" y="145"/>
                  <a:pt x="211" y="144"/>
                  <a:pt x="210" y="142"/>
                </a:cubicBezTo>
                <a:cubicBezTo>
                  <a:pt x="210" y="141"/>
                  <a:pt x="210" y="139"/>
                  <a:pt x="210" y="138"/>
                </a:cubicBezTo>
                <a:cubicBezTo>
                  <a:pt x="210" y="137"/>
                  <a:pt x="210" y="137"/>
                  <a:pt x="210" y="136"/>
                </a:cubicBezTo>
                <a:cubicBezTo>
                  <a:pt x="210" y="135"/>
                  <a:pt x="209" y="134"/>
                  <a:pt x="209" y="133"/>
                </a:cubicBezTo>
                <a:cubicBezTo>
                  <a:pt x="209" y="132"/>
                  <a:pt x="208" y="130"/>
                  <a:pt x="208" y="129"/>
                </a:cubicBezTo>
                <a:cubicBezTo>
                  <a:pt x="208" y="129"/>
                  <a:pt x="208" y="129"/>
                  <a:pt x="208" y="128"/>
                </a:cubicBezTo>
                <a:cubicBezTo>
                  <a:pt x="208" y="128"/>
                  <a:pt x="208" y="126"/>
                  <a:pt x="209" y="125"/>
                </a:cubicBezTo>
                <a:cubicBezTo>
                  <a:pt x="209" y="124"/>
                  <a:pt x="208" y="123"/>
                  <a:pt x="208" y="123"/>
                </a:cubicBezTo>
                <a:cubicBezTo>
                  <a:pt x="208" y="122"/>
                  <a:pt x="207" y="122"/>
                  <a:pt x="207" y="121"/>
                </a:cubicBezTo>
                <a:cubicBezTo>
                  <a:pt x="207" y="121"/>
                  <a:pt x="206" y="119"/>
                  <a:pt x="205" y="119"/>
                </a:cubicBezTo>
                <a:cubicBezTo>
                  <a:pt x="204" y="118"/>
                  <a:pt x="202" y="117"/>
                  <a:pt x="202" y="117"/>
                </a:cubicBezTo>
                <a:cubicBezTo>
                  <a:pt x="202" y="117"/>
                  <a:pt x="201" y="117"/>
                  <a:pt x="200" y="117"/>
                </a:cubicBezTo>
                <a:cubicBezTo>
                  <a:pt x="198" y="116"/>
                  <a:pt x="195" y="114"/>
                  <a:pt x="194" y="114"/>
                </a:cubicBezTo>
                <a:cubicBezTo>
                  <a:pt x="192" y="114"/>
                  <a:pt x="189" y="113"/>
                  <a:pt x="188" y="113"/>
                </a:cubicBezTo>
                <a:cubicBezTo>
                  <a:pt x="186" y="112"/>
                  <a:pt x="186" y="112"/>
                  <a:pt x="185" y="112"/>
                </a:cubicBezTo>
                <a:cubicBezTo>
                  <a:pt x="184" y="111"/>
                  <a:pt x="183" y="111"/>
                  <a:pt x="182" y="110"/>
                </a:cubicBezTo>
                <a:cubicBezTo>
                  <a:pt x="181" y="110"/>
                  <a:pt x="180" y="110"/>
                  <a:pt x="179" y="110"/>
                </a:cubicBezTo>
                <a:cubicBezTo>
                  <a:pt x="178" y="109"/>
                  <a:pt x="177" y="109"/>
                  <a:pt x="175" y="107"/>
                </a:cubicBezTo>
                <a:cubicBezTo>
                  <a:pt x="174" y="105"/>
                  <a:pt x="171" y="102"/>
                  <a:pt x="170" y="101"/>
                </a:cubicBezTo>
                <a:cubicBezTo>
                  <a:pt x="168" y="100"/>
                  <a:pt x="167" y="99"/>
                  <a:pt x="167" y="98"/>
                </a:cubicBezTo>
                <a:cubicBezTo>
                  <a:pt x="167" y="98"/>
                  <a:pt x="165" y="96"/>
                  <a:pt x="164" y="94"/>
                </a:cubicBezTo>
                <a:cubicBezTo>
                  <a:pt x="163" y="92"/>
                  <a:pt x="162" y="93"/>
                  <a:pt x="161" y="92"/>
                </a:cubicBezTo>
                <a:cubicBezTo>
                  <a:pt x="161" y="92"/>
                  <a:pt x="161" y="92"/>
                  <a:pt x="161" y="91"/>
                </a:cubicBezTo>
                <a:cubicBezTo>
                  <a:pt x="161" y="90"/>
                  <a:pt x="161" y="87"/>
                  <a:pt x="161" y="86"/>
                </a:cubicBezTo>
                <a:cubicBezTo>
                  <a:pt x="161" y="85"/>
                  <a:pt x="163" y="79"/>
                  <a:pt x="163" y="77"/>
                </a:cubicBezTo>
                <a:cubicBezTo>
                  <a:pt x="163" y="76"/>
                  <a:pt x="163" y="77"/>
                  <a:pt x="164" y="76"/>
                </a:cubicBezTo>
                <a:cubicBezTo>
                  <a:pt x="166" y="74"/>
                  <a:pt x="167" y="72"/>
                  <a:pt x="167" y="70"/>
                </a:cubicBezTo>
                <a:cubicBezTo>
                  <a:pt x="168" y="68"/>
                  <a:pt x="168" y="63"/>
                  <a:pt x="168" y="61"/>
                </a:cubicBezTo>
                <a:cubicBezTo>
                  <a:pt x="169" y="59"/>
                  <a:pt x="169" y="60"/>
                  <a:pt x="170" y="60"/>
                </a:cubicBezTo>
                <a:cubicBezTo>
                  <a:pt x="171" y="60"/>
                  <a:pt x="172" y="59"/>
                  <a:pt x="173" y="59"/>
                </a:cubicBezTo>
                <a:cubicBezTo>
                  <a:pt x="174" y="58"/>
                  <a:pt x="175" y="55"/>
                  <a:pt x="176" y="52"/>
                </a:cubicBezTo>
                <a:cubicBezTo>
                  <a:pt x="177" y="49"/>
                  <a:pt x="177" y="46"/>
                  <a:pt x="177" y="45"/>
                </a:cubicBezTo>
                <a:cubicBezTo>
                  <a:pt x="177" y="44"/>
                  <a:pt x="177" y="42"/>
                  <a:pt x="178" y="41"/>
                </a:cubicBezTo>
                <a:cubicBezTo>
                  <a:pt x="178" y="39"/>
                  <a:pt x="178" y="38"/>
                  <a:pt x="178" y="38"/>
                </a:cubicBezTo>
                <a:cubicBezTo>
                  <a:pt x="177" y="37"/>
                  <a:pt x="177" y="37"/>
                  <a:pt x="176" y="37"/>
                </a:cubicBezTo>
                <a:cubicBezTo>
                  <a:pt x="176" y="37"/>
                  <a:pt x="175" y="38"/>
                  <a:pt x="175" y="38"/>
                </a:cubicBezTo>
                <a:cubicBezTo>
                  <a:pt x="174" y="39"/>
                  <a:pt x="174" y="39"/>
                  <a:pt x="174" y="39"/>
                </a:cubicBezTo>
                <a:cubicBezTo>
                  <a:pt x="174" y="39"/>
                  <a:pt x="173" y="39"/>
                  <a:pt x="173" y="37"/>
                </a:cubicBezTo>
                <a:cubicBezTo>
                  <a:pt x="173" y="27"/>
                  <a:pt x="171" y="20"/>
                  <a:pt x="170" y="17"/>
                </a:cubicBezTo>
                <a:cubicBezTo>
                  <a:pt x="169" y="13"/>
                  <a:pt x="159" y="2"/>
                  <a:pt x="151" y="2"/>
                </a:cubicBezTo>
                <a:cubicBezTo>
                  <a:pt x="141" y="1"/>
                  <a:pt x="139" y="0"/>
                  <a:pt x="127" y="8"/>
                </a:cubicBezTo>
                <a:cubicBezTo>
                  <a:pt x="115" y="15"/>
                  <a:pt x="117" y="34"/>
                  <a:pt x="117" y="36"/>
                </a:cubicBezTo>
                <a:cubicBezTo>
                  <a:pt x="117" y="37"/>
                  <a:pt x="117" y="40"/>
                  <a:pt x="117" y="41"/>
                </a:cubicBezTo>
                <a:cubicBezTo>
                  <a:pt x="116" y="41"/>
                  <a:pt x="117" y="42"/>
                  <a:pt x="116" y="42"/>
                </a:cubicBezTo>
                <a:cubicBezTo>
                  <a:pt x="116" y="42"/>
                  <a:pt x="116" y="41"/>
                  <a:pt x="115" y="41"/>
                </a:cubicBezTo>
                <a:cubicBezTo>
                  <a:pt x="115" y="40"/>
                  <a:pt x="114" y="40"/>
                  <a:pt x="114" y="40"/>
                </a:cubicBezTo>
                <a:cubicBezTo>
                  <a:pt x="113" y="40"/>
                  <a:pt x="113" y="41"/>
                  <a:pt x="113" y="42"/>
                </a:cubicBezTo>
                <a:cubicBezTo>
                  <a:pt x="113" y="43"/>
                  <a:pt x="113" y="44"/>
                  <a:pt x="113" y="45"/>
                </a:cubicBezTo>
                <a:cubicBezTo>
                  <a:pt x="114" y="46"/>
                  <a:pt x="114" y="47"/>
                  <a:pt x="114" y="48"/>
                </a:cubicBezTo>
                <a:cubicBezTo>
                  <a:pt x="114" y="49"/>
                  <a:pt x="114" y="52"/>
                  <a:pt x="115" y="54"/>
                </a:cubicBezTo>
                <a:cubicBezTo>
                  <a:pt x="115" y="55"/>
                  <a:pt x="115" y="56"/>
                  <a:pt x="116" y="58"/>
                </a:cubicBezTo>
                <a:cubicBezTo>
                  <a:pt x="117" y="60"/>
                  <a:pt x="118" y="61"/>
                  <a:pt x="119" y="61"/>
                </a:cubicBezTo>
                <a:cubicBezTo>
                  <a:pt x="120" y="62"/>
                  <a:pt x="121" y="62"/>
                  <a:pt x="121" y="62"/>
                </a:cubicBezTo>
                <a:cubicBezTo>
                  <a:pt x="122" y="62"/>
                  <a:pt x="122" y="62"/>
                  <a:pt x="122" y="62"/>
                </a:cubicBezTo>
                <a:cubicBezTo>
                  <a:pt x="122" y="63"/>
                  <a:pt x="122" y="65"/>
                  <a:pt x="123" y="68"/>
                </a:cubicBezTo>
                <a:cubicBezTo>
                  <a:pt x="123" y="71"/>
                  <a:pt x="124" y="72"/>
                  <a:pt x="124" y="72"/>
                </a:cubicBezTo>
                <a:cubicBezTo>
                  <a:pt x="124" y="73"/>
                  <a:pt x="124" y="73"/>
                  <a:pt x="124" y="75"/>
                </a:cubicBezTo>
                <a:cubicBezTo>
                  <a:pt x="125" y="77"/>
                  <a:pt x="124" y="79"/>
                  <a:pt x="124" y="80"/>
                </a:cubicBezTo>
                <a:cubicBezTo>
                  <a:pt x="124" y="82"/>
                  <a:pt x="123" y="83"/>
                  <a:pt x="123" y="83"/>
                </a:cubicBezTo>
                <a:cubicBezTo>
                  <a:pt x="123" y="83"/>
                  <a:pt x="123" y="83"/>
                  <a:pt x="122" y="82"/>
                </a:cubicBezTo>
                <a:cubicBezTo>
                  <a:pt x="121" y="82"/>
                  <a:pt x="121" y="82"/>
                  <a:pt x="119" y="83"/>
                </a:cubicBezTo>
                <a:cubicBezTo>
                  <a:pt x="117" y="83"/>
                  <a:pt x="114" y="85"/>
                  <a:pt x="112" y="86"/>
                </a:cubicBezTo>
                <a:cubicBezTo>
                  <a:pt x="109" y="87"/>
                  <a:pt x="106" y="89"/>
                  <a:pt x="105" y="90"/>
                </a:cubicBezTo>
                <a:cubicBezTo>
                  <a:pt x="103" y="90"/>
                  <a:pt x="103" y="90"/>
                  <a:pt x="102" y="91"/>
                </a:cubicBezTo>
                <a:cubicBezTo>
                  <a:pt x="101" y="92"/>
                  <a:pt x="101" y="91"/>
                  <a:pt x="101" y="91"/>
                </a:cubicBezTo>
                <a:cubicBezTo>
                  <a:pt x="100" y="91"/>
                  <a:pt x="99" y="91"/>
                  <a:pt x="98" y="91"/>
                </a:cubicBezTo>
                <a:cubicBezTo>
                  <a:pt x="97" y="91"/>
                  <a:pt x="97" y="91"/>
                  <a:pt x="96" y="91"/>
                </a:cubicBezTo>
                <a:cubicBezTo>
                  <a:pt x="95" y="92"/>
                  <a:pt x="95" y="92"/>
                  <a:pt x="94" y="92"/>
                </a:cubicBezTo>
                <a:cubicBezTo>
                  <a:pt x="93" y="92"/>
                  <a:pt x="90" y="91"/>
                  <a:pt x="88" y="91"/>
                </a:cubicBezTo>
                <a:cubicBezTo>
                  <a:pt x="86" y="91"/>
                  <a:pt x="82" y="91"/>
                  <a:pt x="81" y="91"/>
                </a:cubicBezTo>
                <a:cubicBezTo>
                  <a:pt x="80" y="91"/>
                  <a:pt x="79" y="91"/>
                  <a:pt x="78" y="91"/>
                </a:cubicBezTo>
                <a:cubicBezTo>
                  <a:pt x="77" y="91"/>
                  <a:pt x="75" y="91"/>
                  <a:pt x="73" y="92"/>
                </a:cubicBezTo>
                <a:cubicBezTo>
                  <a:pt x="72" y="93"/>
                  <a:pt x="70" y="95"/>
                  <a:pt x="69" y="95"/>
                </a:cubicBezTo>
                <a:cubicBezTo>
                  <a:pt x="69" y="96"/>
                  <a:pt x="68" y="98"/>
                  <a:pt x="68" y="99"/>
                </a:cubicBezTo>
                <a:cubicBezTo>
                  <a:pt x="67" y="99"/>
                  <a:pt x="67" y="103"/>
                  <a:pt x="67" y="104"/>
                </a:cubicBezTo>
                <a:cubicBezTo>
                  <a:pt x="67" y="106"/>
                  <a:pt x="67" y="105"/>
                  <a:pt x="66" y="108"/>
                </a:cubicBezTo>
                <a:cubicBezTo>
                  <a:pt x="65" y="112"/>
                  <a:pt x="64" y="118"/>
                  <a:pt x="63" y="121"/>
                </a:cubicBezTo>
                <a:cubicBezTo>
                  <a:pt x="63" y="123"/>
                  <a:pt x="61" y="130"/>
                  <a:pt x="61" y="134"/>
                </a:cubicBezTo>
                <a:cubicBezTo>
                  <a:pt x="60" y="138"/>
                  <a:pt x="59" y="144"/>
                  <a:pt x="58" y="147"/>
                </a:cubicBezTo>
                <a:cubicBezTo>
                  <a:pt x="58" y="151"/>
                  <a:pt x="57" y="157"/>
                  <a:pt x="57" y="160"/>
                </a:cubicBezTo>
                <a:cubicBezTo>
                  <a:pt x="57" y="164"/>
                  <a:pt x="58" y="171"/>
                  <a:pt x="58" y="175"/>
                </a:cubicBezTo>
                <a:cubicBezTo>
                  <a:pt x="58" y="178"/>
                  <a:pt x="59" y="184"/>
                  <a:pt x="60" y="186"/>
                </a:cubicBezTo>
                <a:cubicBezTo>
                  <a:pt x="61" y="189"/>
                  <a:pt x="61" y="191"/>
                  <a:pt x="61" y="192"/>
                </a:cubicBezTo>
                <a:cubicBezTo>
                  <a:pt x="62" y="192"/>
                  <a:pt x="62" y="194"/>
                  <a:pt x="62" y="194"/>
                </a:cubicBezTo>
                <a:cubicBezTo>
                  <a:pt x="63" y="195"/>
                  <a:pt x="63" y="195"/>
                  <a:pt x="64" y="196"/>
                </a:cubicBezTo>
                <a:cubicBezTo>
                  <a:pt x="65" y="197"/>
                  <a:pt x="64" y="197"/>
                  <a:pt x="65" y="197"/>
                </a:cubicBezTo>
                <a:cubicBezTo>
                  <a:pt x="65" y="198"/>
                  <a:pt x="65" y="199"/>
                  <a:pt x="66" y="199"/>
                </a:cubicBezTo>
                <a:cubicBezTo>
                  <a:pt x="66" y="199"/>
                  <a:pt x="66" y="199"/>
                  <a:pt x="67" y="199"/>
                </a:cubicBezTo>
                <a:cubicBezTo>
                  <a:pt x="67" y="199"/>
                  <a:pt x="68" y="200"/>
                  <a:pt x="69" y="201"/>
                </a:cubicBezTo>
                <a:cubicBezTo>
                  <a:pt x="69" y="201"/>
                  <a:pt x="69" y="201"/>
                  <a:pt x="69" y="201"/>
                </a:cubicBezTo>
                <a:cubicBezTo>
                  <a:pt x="69" y="202"/>
                  <a:pt x="70" y="204"/>
                  <a:pt x="70" y="204"/>
                </a:cubicBezTo>
                <a:cubicBezTo>
                  <a:pt x="70" y="205"/>
                  <a:pt x="70" y="205"/>
                  <a:pt x="70" y="207"/>
                </a:cubicBezTo>
                <a:cubicBezTo>
                  <a:pt x="70" y="208"/>
                  <a:pt x="70" y="208"/>
                  <a:pt x="71" y="208"/>
                </a:cubicBezTo>
                <a:cubicBezTo>
                  <a:pt x="72" y="208"/>
                  <a:pt x="72" y="208"/>
                  <a:pt x="72" y="208"/>
                </a:cubicBezTo>
                <a:cubicBezTo>
                  <a:pt x="73" y="208"/>
                  <a:pt x="73" y="208"/>
                  <a:pt x="73" y="208"/>
                </a:cubicBezTo>
                <a:cubicBezTo>
                  <a:pt x="73" y="209"/>
                  <a:pt x="73" y="210"/>
                  <a:pt x="74" y="210"/>
                </a:cubicBezTo>
                <a:cubicBezTo>
                  <a:pt x="74" y="210"/>
                  <a:pt x="75" y="210"/>
                  <a:pt x="75" y="209"/>
                </a:cubicBezTo>
                <a:cubicBezTo>
                  <a:pt x="76" y="209"/>
                  <a:pt x="76" y="209"/>
                  <a:pt x="76" y="210"/>
                </a:cubicBezTo>
                <a:cubicBezTo>
                  <a:pt x="76" y="211"/>
                  <a:pt x="77" y="213"/>
                  <a:pt x="77" y="215"/>
                </a:cubicBezTo>
                <a:cubicBezTo>
                  <a:pt x="77" y="218"/>
                  <a:pt x="77" y="218"/>
                  <a:pt x="77" y="219"/>
                </a:cubicBezTo>
                <a:cubicBezTo>
                  <a:pt x="77" y="220"/>
                  <a:pt x="77" y="223"/>
                  <a:pt x="77" y="224"/>
                </a:cubicBezTo>
                <a:cubicBezTo>
                  <a:pt x="77" y="225"/>
                  <a:pt x="77" y="225"/>
                  <a:pt x="76" y="225"/>
                </a:cubicBezTo>
                <a:cubicBezTo>
                  <a:pt x="76" y="226"/>
                  <a:pt x="75" y="226"/>
                  <a:pt x="74" y="226"/>
                </a:cubicBezTo>
                <a:cubicBezTo>
                  <a:pt x="74" y="227"/>
                  <a:pt x="73" y="227"/>
                  <a:pt x="73" y="228"/>
                </a:cubicBezTo>
                <a:cubicBezTo>
                  <a:pt x="73" y="229"/>
                  <a:pt x="73" y="231"/>
                  <a:pt x="73" y="233"/>
                </a:cubicBezTo>
                <a:cubicBezTo>
                  <a:pt x="73" y="235"/>
                  <a:pt x="73" y="238"/>
                  <a:pt x="73" y="239"/>
                </a:cubicBezTo>
                <a:cubicBezTo>
                  <a:pt x="73" y="239"/>
                  <a:pt x="73" y="239"/>
                  <a:pt x="72" y="241"/>
                </a:cubicBezTo>
                <a:cubicBezTo>
                  <a:pt x="72" y="243"/>
                  <a:pt x="72" y="250"/>
                  <a:pt x="72" y="252"/>
                </a:cubicBezTo>
                <a:cubicBezTo>
                  <a:pt x="72" y="253"/>
                  <a:pt x="71" y="259"/>
                  <a:pt x="70" y="262"/>
                </a:cubicBezTo>
                <a:cubicBezTo>
                  <a:pt x="70" y="264"/>
                  <a:pt x="69" y="269"/>
                  <a:pt x="69" y="271"/>
                </a:cubicBezTo>
                <a:cubicBezTo>
                  <a:pt x="69" y="273"/>
                  <a:pt x="69" y="282"/>
                  <a:pt x="69" y="284"/>
                </a:cubicBezTo>
                <a:cubicBezTo>
                  <a:pt x="69" y="286"/>
                  <a:pt x="68" y="295"/>
                  <a:pt x="68" y="297"/>
                </a:cubicBezTo>
                <a:cubicBezTo>
                  <a:pt x="67" y="298"/>
                  <a:pt x="67" y="301"/>
                  <a:pt x="67" y="303"/>
                </a:cubicBezTo>
                <a:cubicBezTo>
                  <a:pt x="67" y="304"/>
                  <a:pt x="67" y="304"/>
                  <a:pt x="68" y="304"/>
                </a:cubicBezTo>
                <a:cubicBezTo>
                  <a:pt x="69" y="304"/>
                  <a:pt x="69" y="304"/>
                  <a:pt x="70" y="304"/>
                </a:cubicBezTo>
                <a:cubicBezTo>
                  <a:pt x="71" y="304"/>
                  <a:pt x="70" y="304"/>
                  <a:pt x="70" y="305"/>
                </a:cubicBezTo>
                <a:cubicBezTo>
                  <a:pt x="70" y="305"/>
                  <a:pt x="70" y="306"/>
                  <a:pt x="69" y="308"/>
                </a:cubicBezTo>
                <a:cubicBezTo>
                  <a:pt x="69" y="309"/>
                  <a:pt x="68" y="310"/>
                  <a:pt x="68" y="311"/>
                </a:cubicBezTo>
                <a:cubicBezTo>
                  <a:pt x="68" y="312"/>
                  <a:pt x="67" y="313"/>
                  <a:pt x="67" y="314"/>
                </a:cubicBezTo>
                <a:cubicBezTo>
                  <a:pt x="67" y="314"/>
                  <a:pt x="67" y="315"/>
                  <a:pt x="67" y="316"/>
                </a:cubicBezTo>
                <a:cubicBezTo>
                  <a:pt x="67" y="316"/>
                  <a:pt x="66" y="317"/>
                  <a:pt x="67" y="318"/>
                </a:cubicBezTo>
                <a:cubicBezTo>
                  <a:pt x="67" y="318"/>
                  <a:pt x="67" y="320"/>
                  <a:pt x="67" y="322"/>
                </a:cubicBezTo>
                <a:cubicBezTo>
                  <a:pt x="66" y="324"/>
                  <a:pt x="66" y="324"/>
                  <a:pt x="65" y="325"/>
                </a:cubicBezTo>
                <a:cubicBezTo>
                  <a:pt x="65" y="326"/>
                  <a:pt x="65" y="327"/>
                  <a:pt x="65" y="328"/>
                </a:cubicBezTo>
                <a:cubicBezTo>
                  <a:pt x="65" y="328"/>
                  <a:pt x="66" y="329"/>
                  <a:pt x="66" y="330"/>
                </a:cubicBezTo>
                <a:cubicBezTo>
                  <a:pt x="66" y="330"/>
                  <a:pt x="65" y="331"/>
                  <a:pt x="65" y="331"/>
                </a:cubicBezTo>
                <a:cubicBezTo>
                  <a:pt x="65" y="332"/>
                  <a:pt x="65" y="335"/>
                  <a:pt x="65" y="336"/>
                </a:cubicBezTo>
                <a:cubicBezTo>
                  <a:pt x="65" y="336"/>
                  <a:pt x="64" y="337"/>
                  <a:pt x="64" y="339"/>
                </a:cubicBezTo>
                <a:cubicBezTo>
                  <a:pt x="63" y="340"/>
                  <a:pt x="63" y="341"/>
                  <a:pt x="63" y="342"/>
                </a:cubicBezTo>
                <a:cubicBezTo>
                  <a:pt x="64" y="343"/>
                  <a:pt x="63" y="344"/>
                  <a:pt x="63" y="346"/>
                </a:cubicBezTo>
                <a:cubicBezTo>
                  <a:pt x="63" y="347"/>
                  <a:pt x="62" y="349"/>
                  <a:pt x="62" y="349"/>
                </a:cubicBezTo>
                <a:cubicBezTo>
                  <a:pt x="62" y="350"/>
                  <a:pt x="62" y="353"/>
                  <a:pt x="61" y="355"/>
                </a:cubicBezTo>
                <a:cubicBezTo>
                  <a:pt x="61" y="358"/>
                  <a:pt x="59" y="366"/>
                  <a:pt x="59" y="370"/>
                </a:cubicBezTo>
                <a:cubicBezTo>
                  <a:pt x="59" y="373"/>
                  <a:pt x="58" y="377"/>
                  <a:pt x="58" y="382"/>
                </a:cubicBezTo>
                <a:cubicBezTo>
                  <a:pt x="57" y="387"/>
                  <a:pt x="57" y="391"/>
                  <a:pt x="57" y="394"/>
                </a:cubicBezTo>
                <a:cubicBezTo>
                  <a:pt x="56" y="396"/>
                  <a:pt x="56" y="407"/>
                  <a:pt x="56" y="412"/>
                </a:cubicBezTo>
                <a:cubicBezTo>
                  <a:pt x="56" y="416"/>
                  <a:pt x="56" y="422"/>
                  <a:pt x="56" y="423"/>
                </a:cubicBezTo>
                <a:cubicBezTo>
                  <a:pt x="56" y="424"/>
                  <a:pt x="56" y="425"/>
                  <a:pt x="55" y="425"/>
                </a:cubicBezTo>
                <a:cubicBezTo>
                  <a:pt x="55" y="426"/>
                  <a:pt x="55" y="428"/>
                  <a:pt x="55" y="431"/>
                </a:cubicBezTo>
                <a:cubicBezTo>
                  <a:pt x="54" y="433"/>
                  <a:pt x="53" y="440"/>
                  <a:pt x="53" y="441"/>
                </a:cubicBezTo>
                <a:cubicBezTo>
                  <a:pt x="53" y="442"/>
                  <a:pt x="53" y="444"/>
                  <a:pt x="52" y="446"/>
                </a:cubicBezTo>
                <a:cubicBezTo>
                  <a:pt x="51" y="448"/>
                  <a:pt x="50" y="452"/>
                  <a:pt x="49" y="453"/>
                </a:cubicBezTo>
                <a:cubicBezTo>
                  <a:pt x="49" y="454"/>
                  <a:pt x="48" y="459"/>
                  <a:pt x="47" y="462"/>
                </a:cubicBezTo>
                <a:cubicBezTo>
                  <a:pt x="47" y="465"/>
                  <a:pt x="46" y="469"/>
                  <a:pt x="46" y="470"/>
                </a:cubicBezTo>
                <a:cubicBezTo>
                  <a:pt x="46" y="472"/>
                  <a:pt x="45" y="472"/>
                  <a:pt x="45" y="473"/>
                </a:cubicBezTo>
                <a:cubicBezTo>
                  <a:pt x="44" y="475"/>
                  <a:pt x="44" y="476"/>
                  <a:pt x="44" y="477"/>
                </a:cubicBezTo>
                <a:cubicBezTo>
                  <a:pt x="44" y="478"/>
                  <a:pt x="44" y="479"/>
                  <a:pt x="44" y="481"/>
                </a:cubicBezTo>
                <a:cubicBezTo>
                  <a:pt x="43" y="482"/>
                  <a:pt x="43" y="485"/>
                  <a:pt x="42" y="487"/>
                </a:cubicBezTo>
                <a:cubicBezTo>
                  <a:pt x="42" y="489"/>
                  <a:pt x="41" y="493"/>
                  <a:pt x="40" y="495"/>
                </a:cubicBezTo>
                <a:cubicBezTo>
                  <a:pt x="40" y="497"/>
                  <a:pt x="39" y="500"/>
                  <a:pt x="39" y="502"/>
                </a:cubicBezTo>
                <a:cubicBezTo>
                  <a:pt x="38" y="504"/>
                  <a:pt x="38" y="508"/>
                  <a:pt x="38" y="510"/>
                </a:cubicBezTo>
                <a:cubicBezTo>
                  <a:pt x="38" y="511"/>
                  <a:pt x="36" y="516"/>
                  <a:pt x="36" y="519"/>
                </a:cubicBezTo>
                <a:cubicBezTo>
                  <a:pt x="35" y="523"/>
                  <a:pt x="33" y="530"/>
                  <a:pt x="33" y="533"/>
                </a:cubicBezTo>
                <a:cubicBezTo>
                  <a:pt x="32" y="535"/>
                  <a:pt x="31" y="539"/>
                  <a:pt x="31" y="541"/>
                </a:cubicBezTo>
                <a:cubicBezTo>
                  <a:pt x="30" y="542"/>
                  <a:pt x="29" y="546"/>
                  <a:pt x="29" y="547"/>
                </a:cubicBezTo>
                <a:cubicBezTo>
                  <a:pt x="29" y="548"/>
                  <a:pt x="29" y="549"/>
                  <a:pt x="28" y="550"/>
                </a:cubicBezTo>
                <a:cubicBezTo>
                  <a:pt x="28" y="551"/>
                  <a:pt x="27" y="554"/>
                  <a:pt x="26" y="555"/>
                </a:cubicBezTo>
                <a:cubicBezTo>
                  <a:pt x="26" y="557"/>
                  <a:pt x="24" y="564"/>
                  <a:pt x="23" y="567"/>
                </a:cubicBezTo>
                <a:cubicBezTo>
                  <a:pt x="22" y="570"/>
                  <a:pt x="21" y="572"/>
                  <a:pt x="20" y="575"/>
                </a:cubicBezTo>
                <a:cubicBezTo>
                  <a:pt x="19" y="577"/>
                  <a:pt x="18" y="580"/>
                  <a:pt x="18" y="581"/>
                </a:cubicBezTo>
                <a:cubicBezTo>
                  <a:pt x="18" y="583"/>
                  <a:pt x="18" y="587"/>
                  <a:pt x="18" y="588"/>
                </a:cubicBezTo>
                <a:cubicBezTo>
                  <a:pt x="18" y="589"/>
                  <a:pt x="18" y="593"/>
                  <a:pt x="18" y="594"/>
                </a:cubicBezTo>
                <a:cubicBezTo>
                  <a:pt x="17" y="595"/>
                  <a:pt x="17" y="598"/>
                  <a:pt x="17" y="599"/>
                </a:cubicBezTo>
                <a:cubicBezTo>
                  <a:pt x="17" y="600"/>
                  <a:pt x="17" y="601"/>
                  <a:pt x="17" y="602"/>
                </a:cubicBezTo>
                <a:cubicBezTo>
                  <a:pt x="17" y="602"/>
                  <a:pt x="16" y="603"/>
                  <a:pt x="17" y="603"/>
                </a:cubicBezTo>
                <a:cubicBezTo>
                  <a:pt x="17" y="604"/>
                  <a:pt x="17" y="604"/>
                  <a:pt x="16" y="604"/>
                </a:cubicBezTo>
                <a:cubicBezTo>
                  <a:pt x="15" y="605"/>
                  <a:pt x="15" y="607"/>
                  <a:pt x="15" y="607"/>
                </a:cubicBezTo>
                <a:cubicBezTo>
                  <a:pt x="15" y="608"/>
                  <a:pt x="15" y="608"/>
                  <a:pt x="15" y="608"/>
                </a:cubicBezTo>
                <a:cubicBezTo>
                  <a:pt x="14" y="609"/>
                  <a:pt x="14" y="609"/>
                  <a:pt x="13" y="609"/>
                </a:cubicBezTo>
                <a:cubicBezTo>
                  <a:pt x="13" y="609"/>
                  <a:pt x="12" y="610"/>
                  <a:pt x="11" y="611"/>
                </a:cubicBezTo>
                <a:cubicBezTo>
                  <a:pt x="11" y="611"/>
                  <a:pt x="11" y="612"/>
                  <a:pt x="11" y="612"/>
                </a:cubicBezTo>
                <a:cubicBezTo>
                  <a:pt x="10" y="613"/>
                  <a:pt x="10" y="613"/>
                  <a:pt x="10" y="613"/>
                </a:cubicBezTo>
                <a:cubicBezTo>
                  <a:pt x="9" y="613"/>
                  <a:pt x="8" y="614"/>
                  <a:pt x="8" y="614"/>
                </a:cubicBezTo>
                <a:cubicBezTo>
                  <a:pt x="8" y="615"/>
                  <a:pt x="7" y="615"/>
                  <a:pt x="7" y="615"/>
                </a:cubicBezTo>
                <a:cubicBezTo>
                  <a:pt x="7" y="616"/>
                  <a:pt x="6" y="616"/>
                  <a:pt x="5" y="617"/>
                </a:cubicBezTo>
                <a:cubicBezTo>
                  <a:pt x="5" y="618"/>
                  <a:pt x="5" y="618"/>
                  <a:pt x="4" y="618"/>
                </a:cubicBezTo>
                <a:cubicBezTo>
                  <a:pt x="4" y="618"/>
                  <a:pt x="3" y="619"/>
                  <a:pt x="3" y="620"/>
                </a:cubicBezTo>
                <a:cubicBezTo>
                  <a:pt x="2" y="621"/>
                  <a:pt x="1" y="622"/>
                  <a:pt x="1" y="623"/>
                </a:cubicBezTo>
                <a:cubicBezTo>
                  <a:pt x="0" y="623"/>
                  <a:pt x="1" y="623"/>
                  <a:pt x="1" y="623"/>
                </a:cubicBezTo>
                <a:cubicBezTo>
                  <a:pt x="1" y="624"/>
                  <a:pt x="1" y="624"/>
                  <a:pt x="1" y="625"/>
                </a:cubicBezTo>
                <a:cubicBezTo>
                  <a:pt x="2" y="625"/>
                  <a:pt x="2" y="625"/>
                  <a:pt x="2" y="625"/>
                </a:cubicBezTo>
                <a:cubicBezTo>
                  <a:pt x="2" y="626"/>
                  <a:pt x="2" y="627"/>
                  <a:pt x="2" y="627"/>
                </a:cubicBezTo>
                <a:cubicBezTo>
                  <a:pt x="3" y="627"/>
                  <a:pt x="3" y="628"/>
                  <a:pt x="3" y="628"/>
                </a:cubicBezTo>
                <a:cubicBezTo>
                  <a:pt x="3" y="629"/>
                  <a:pt x="5" y="629"/>
                  <a:pt x="6" y="629"/>
                </a:cubicBezTo>
                <a:cubicBezTo>
                  <a:pt x="8" y="630"/>
                  <a:pt x="10" y="630"/>
                  <a:pt x="12" y="630"/>
                </a:cubicBezTo>
                <a:cubicBezTo>
                  <a:pt x="14" y="630"/>
                  <a:pt x="17" y="630"/>
                  <a:pt x="19" y="629"/>
                </a:cubicBezTo>
                <a:cubicBezTo>
                  <a:pt x="21" y="629"/>
                  <a:pt x="25" y="628"/>
                  <a:pt x="27" y="627"/>
                </a:cubicBezTo>
                <a:cubicBezTo>
                  <a:pt x="29" y="626"/>
                  <a:pt x="31" y="626"/>
                  <a:pt x="33" y="625"/>
                </a:cubicBezTo>
                <a:cubicBezTo>
                  <a:pt x="35" y="625"/>
                  <a:pt x="37" y="624"/>
                  <a:pt x="38" y="623"/>
                </a:cubicBezTo>
                <a:cubicBezTo>
                  <a:pt x="39" y="622"/>
                  <a:pt x="38" y="619"/>
                  <a:pt x="38" y="618"/>
                </a:cubicBezTo>
                <a:cubicBezTo>
                  <a:pt x="38" y="616"/>
                  <a:pt x="39" y="615"/>
                  <a:pt x="39" y="614"/>
                </a:cubicBezTo>
                <a:cubicBezTo>
                  <a:pt x="39" y="614"/>
                  <a:pt x="39" y="613"/>
                  <a:pt x="39" y="613"/>
                </a:cubicBezTo>
                <a:cubicBezTo>
                  <a:pt x="39" y="612"/>
                  <a:pt x="40" y="610"/>
                  <a:pt x="41" y="609"/>
                </a:cubicBezTo>
                <a:cubicBezTo>
                  <a:pt x="41" y="609"/>
                  <a:pt x="41" y="609"/>
                  <a:pt x="42" y="609"/>
                </a:cubicBezTo>
                <a:cubicBezTo>
                  <a:pt x="42" y="609"/>
                  <a:pt x="47" y="610"/>
                  <a:pt x="47" y="610"/>
                </a:cubicBezTo>
                <a:cubicBezTo>
                  <a:pt x="48" y="610"/>
                  <a:pt x="47" y="610"/>
                  <a:pt x="47" y="611"/>
                </a:cubicBezTo>
                <a:cubicBezTo>
                  <a:pt x="47" y="612"/>
                  <a:pt x="47" y="613"/>
                  <a:pt x="47" y="613"/>
                </a:cubicBezTo>
                <a:cubicBezTo>
                  <a:pt x="47" y="613"/>
                  <a:pt x="47" y="614"/>
                  <a:pt x="47" y="615"/>
                </a:cubicBezTo>
                <a:cubicBezTo>
                  <a:pt x="47" y="615"/>
                  <a:pt x="47" y="615"/>
                  <a:pt x="49" y="616"/>
                </a:cubicBezTo>
                <a:cubicBezTo>
                  <a:pt x="50" y="616"/>
                  <a:pt x="54" y="617"/>
                  <a:pt x="55" y="617"/>
                </a:cubicBezTo>
                <a:cubicBezTo>
                  <a:pt x="56" y="617"/>
                  <a:pt x="58" y="616"/>
                  <a:pt x="58" y="616"/>
                </a:cubicBezTo>
                <a:cubicBezTo>
                  <a:pt x="59" y="616"/>
                  <a:pt x="58" y="615"/>
                  <a:pt x="58" y="615"/>
                </a:cubicBezTo>
                <a:cubicBezTo>
                  <a:pt x="58" y="614"/>
                  <a:pt x="58" y="613"/>
                  <a:pt x="58" y="613"/>
                </a:cubicBezTo>
                <a:cubicBezTo>
                  <a:pt x="58" y="612"/>
                  <a:pt x="58" y="612"/>
                  <a:pt x="58" y="613"/>
                </a:cubicBezTo>
                <a:cubicBezTo>
                  <a:pt x="59" y="613"/>
                  <a:pt x="61" y="613"/>
                  <a:pt x="63" y="613"/>
                </a:cubicBezTo>
                <a:cubicBezTo>
                  <a:pt x="64" y="614"/>
                  <a:pt x="70" y="615"/>
                  <a:pt x="72" y="615"/>
                </a:cubicBezTo>
                <a:cubicBezTo>
                  <a:pt x="74" y="615"/>
                  <a:pt x="76" y="615"/>
                  <a:pt x="77" y="616"/>
                </a:cubicBezTo>
                <a:cubicBezTo>
                  <a:pt x="78" y="616"/>
                  <a:pt x="78" y="616"/>
                  <a:pt x="78" y="616"/>
                </a:cubicBezTo>
                <a:cubicBezTo>
                  <a:pt x="78" y="616"/>
                  <a:pt x="80" y="616"/>
                  <a:pt x="81" y="616"/>
                </a:cubicBezTo>
                <a:cubicBezTo>
                  <a:pt x="82" y="616"/>
                  <a:pt x="82" y="617"/>
                  <a:pt x="82" y="617"/>
                </a:cubicBezTo>
                <a:cubicBezTo>
                  <a:pt x="83" y="617"/>
                  <a:pt x="83" y="617"/>
                  <a:pt x="84" y="617"/>
                </a:cubicBezTo>
                <a:cubicBezTo>
                  <a:pt x="84" y="617"/>
                  <a:pt x="85" y="616"/>
                  <a:pt x="85" y="615"/>
                </a:cubicBezTo>
                <a:cubicBezTo>
                  <a:pt x="86" y="614"/>
                  <a:pt x="86" y="614"/>
                  <a:pt x="86" y="613"/>
                </a:cubicBezTo>
                <a:cubicBezTo>
                  <a:pt x="86" y="611"/>
                  <a:pt x="86" y="609"/>
                  <a:pt x="86" y="609"/>
                </a:cubicBezTo>
                <a:cubicBezTo>
                  <a:pt x="86" y="608"/>
                  <a:pt x="86" y="607"/>
                  <a:pt x="86" y="606"/>
                </a:cubicBezTo>
                <a:cubicBezTo>
                  <a:pt x="86" y="605"/>
                  <a:pt x="86" y="604"/>
                  <a:pt x="86" y="603"/>
                </a:cubicBezTo>
                <a:cubicBezTo>
                  <a:pt x="86" y="602"/>
                  <a:pt x="88" y="589"/>
                  <a:pt x="88" y="586"/>
                </a:cubicBezTo>
                <a:cubicBezTo>
                  <a:pt x="89" y="580"/>
                  <a:pt x="90" y="572"/>
                  <a:pt x="91" y="570"/>
                </a:cubicBezTo>
                <a:cubicBezTo>
                  <a:pt x="91" y="568"/>
                  <a:pt x="93" y="555"/>
                  <a:pt x="93" y="552"/>
                </a:cubicBezTo>
                <a:cubicBezTo>
                  <a:pt x="93" y="550"/>
                  <a:pt x="95" y="536"/>
                  <a:pt x="95" y="533"/>
                </a:cubicBezTo>
                <a:cubicBezTo>
                  <a:pt x="96" y="531"/>
                  <a:pt x="96" y="523"/>
                  <a:pt x="96" y="521"/>
                </a:cubicBezTo>
                <a:cubicBezTo>
                  <a:pt x="97" y="519"/>
                  <a:pt x="97" y="508"/>
                  <a:pt x="98" y="506"/>
                </a:cubicBezTo>
                <a:cubicBezTo>
                  <a:pt x="98" y="504"/>
                  <a:pt x="98" y="495"/>
                  <a:pt x="98" y="494"/>
                </a:cubicBezTo>
                <a:cubicBezTo>
                  <a:pt x="98" y="492"/>
                  <a:pt x="99" y="483"/>
                  <a:pt x="99" y="482"/>
                </a:cubicBezTo>
                <a:cubicBezTo>
                  <a:pt x="99" y="480"/>
                  <a:pt x="99" y="474"/>
                  <a:pt x="99" y="473"/>
                </a:cubicBezTo>
                <a:cubicBezTo>
                  <a:pt x="99" y="472"/>
                  <a:pt x="100" y="467"/>
                  <a:pt x="100" y="464"/>
                </a:cubicBezTo>
                <a:cubicBezTo>
                  <a:pt x="100" y="462"/>
                  <a:pt x="100" y="461"/>
                  <a:pt x="100" y="460"/>
                </a:cubicBezTo>
                <a:cubicBezTo>
                  <a:pt x="100" y="459"/>
                  <a:pt x="101" y="455"/>
                  <a:pt x="101" y="454"/>
                </a:cubicBezTo>
                <a:cubicBezTo>
                  <a:pt x="101" y="454"/>
                  <a:pt x="101" y="453"/>
                  <a:pt x="101" y="452"/>
                </a:cubicBezTo>
                <a:cubicBezTo>
                  <a:pt x="101" y="452"/>
                  <a:pt x="101" y="450"/>
                  <a:pt x="102" y="449"/>
                </a:cubicBezTo>
                <a:cubicBezTo>
                  <a:pt x="102" y="447"/>
                  <a:pt x="102" y="444"/>
                  <a:pt x="102" y="442"/>
                </a:cubicBezTo>
                <a:cubicBezTo>
                  <a:pt x="102" y="441"/>
                  <a:pt x="103" y="435"/>
                  <a:pt x="103" y="434"/>
                </a:cubicBezTo>
                <a:cubicBezTo>
                  <a:pt x="104" y="432"/>
                  <a:pt x="104" y="431"/>
                  <a:pt x="104" y="430"/>
                </a:cubicBezTo>
                <a:cubicBezTo>
                  <a:pt x="104" y="429"/>
                  <a:pt x="104" y="429"/>
                  <a:pt x="104" y="427"/>
                </a:cubicBezTo>
                <a:cubicBezTo>
                  <a:pt x="104" y="426"/>
                  <a:pt x="104" y="426"/>
                  <a:pt x="104" y="425"/>
                </a:cubicBezTo>
                <a:cubicBezTo>
                  <a:pt x="105" y="424"/>
                  <a:pt x="106" y="421"/>
                  <a:pt x="106" y="419"/>
                </a:cubicBezTo>
                <a:cubicBezTo>
                  <a:pt x="107" y="417"/>
                  <a:pt x="108" y="413"/>
                  <a:pt x="108" y="412"/>
                </a:cubicBezTo>
                <a:cubicBezTo>
                  <a:pt x="108" y="410"/>
                  <a:pt x="109" y="406"/>
                  <a:pt x="109" y="405"/>
                </a:cubicBezTo>
                <a:cubicBezTo>
                  <a:pt x="109" y="405"/>
                  <a:pt x="109" y="405"/>
                  <a:pt x="110" y="404"/>
                </a:cubicBezTo>
                <a:cubicBezTo>
                  <a:pt x="110" y="403"/>
                  <a:pt x="111" y="400"/>
                  <a:pt x="112" y="399"/>
                </a:cubicBezTo>
                <a:cubicBezTo>
                  <a:pt x="112" y="397"/>
                  <a:pt x="113" y="395"/>
                  <a:pt x="113" y="394"/>
                </a:cubicBezTo>
                <a:cubicBezTo>
                  <a:pt x="113" y="393"/>
                  <a:pt x="114" y="391"/>
                  <a:pt x="114" y="388"/>
                </a:cubicBezTo>
                <a:cubicBezTo>
                  <a:pt x="115" y="386"/>
                  <a:pt x="119" y="378"/>
                  <a:pt x="120" y="376"/>
                </a:cubicBezTo>
                <a:cubicBezTo>
                  <a:pt x="120" y="375"/>
                  <a:pt x="124" y="368"/>
                  <a:pt x="127" y="358"/>
                </a:cubicBezTo>
                <a:cubicBezTo>
                  <a:pt x="128" y="354"/>
                  <a:pt x="131" y="346"/>
                  <a:pt x="132" y="342"/>
                </a:cubicBezTo>
                <a:cubicBezTo>
                  <a:pt x="133" y="339"/>
                  <a:pt x="134" y="336"/>
                  <a:pt x="135" y="335"/>
                </a:cubicBezTo>
                <a:cubicBezTo>
                  <a:pt x="135" y="334"/>
                  <a:pt x="137" y="332"/>
                  <a:pt x="137" y="331"/>
                </a:cubicBezTo>
                <a:cubicBezTo>
                  <a:pt x="138" y="330"/>
                  <a:pt x="138" y="330"/>
                  <a:pt x="138" y="330"/>
                </a:cubicBezTo>
                <a:cubicBezTo>
                  <a:pt x="138" y="330"/>
                  <a:pt x="140" y="330"/>
                  <a:pt x="140" y="330"/>
                </a:cubicBezTo>
                <a:cubicBezTo>
                  <a:pt x="141" y="330"/>
                  <a:pt x="141" y="330"/>
                  <a:pt x="141" y="331"/>
                </a:cubicBezTo>
                <a:cubicBezTo>
                  <a:pt x="142" y="331"/>
                  <a:pt x="142" y="332"/>
                  <a:pt x="142" y="334"/>
                </a:cubicBezTo>
                <a:cubicBezTo>
                  <a:pt x="142" y="335"/>
                  <a:pt x="142" y="336"/>
                  <a:pt x="142" y="340"/>
                </a:cubicBezTo>
                <a:cubicBezTo>
                  <a:pt x="142" y="343"/>
                  <a:pt x="143" y="345"/>
                  <a:pt x="143" y="348"/>
                </a:cubicBezTo>
                <a:cubicBezTo>
                  <a:pt x="144" y="351"/>
                  <a:pt x="145" y="355"/>
                  <a:pt x="145" y="356"/>
                </a:cubicBezTo>
                <a:cubicBezTo>
                  <a:pt x="146" y="359"/>
                  <a:pt x="147" y="365"/>
                  <a:pt x="148" y="369"/>
                </a:cubicBezTo>
                <a:cubicBezTo>
                  <a:pt x="148" y="373"/>
                  <a:pt x="148" y="381"/>
                  <a:pt x="149" y="384"/>
                </a:cubicBezTo>
                <a:cubicBezTo>
                  <a:pt x="149" y="387"/>
                  <a:pt x="149" y="396"/>
                  <a:pt x="149" y="398"/>
                </a:cubicBezTo>
                <a:cubicBezTo>
                  <a:pt x="149" y="400"/>
                  <a:pt x="150" y="402"/>
                  <a:pt x="150" y="404"/>
                </a:cubicBezTo>
                <a:cubicBezTo>
                  <a:pt x="150" y="406"/>
                  <a:pt x="150" y="409"/>
                  <a:pt x="150" y="410"/>
                </a:cubicBezTo>
                <a:cubicBezTo>
                  <a:pt x="150" y="412"/>
                  <a:pt x="150" y="419"/>
                  <a:pt x="150" y="420"/>
                </a:cubicBezTo>
                <a:cubicBezTo>
                  <a:pt x="150" y="421"/>
                  <a:pt x="150" y="425"/>
                  <a:pt x="150" y="426"/>
                </a:cubicBezTo>
                <a:cubicBezTo>
                  <a:pt x="151" y="428"/>
                  <a:pt x="151" y="428"/>
                  <a:pt x="151" y="431"/>
                </a:cubicBezTo>
                <a:cubicBezTo>
                  <a:pt x="151" y="433"/>
                  <a:pt x="151" y="434"/>
                  <a:pt x="151" y="436"/>
                </a:cubicBezTo>
                <a:cubicBezTo>
                  <a:pt x="151" y="438"/>
                  <a:pt x="151" y="439"/>
                  <a:pt x="151" y="440"/>
                </a:cubicBezTo>
                <a:cubicBezTo>
                  <a:pt x="151" y="441"/>
                  <a:pt x="151" y="443"/>
                  <a:pt x="151" y="445"/>
                </a:cubicBezTo>
                <a:cubicBezTo>
                  <a:pt x="151" y="447"/>
                  <a:pt x="151" y="450"/>
                  <a:pt x="151" y="454"/>
                </a:cubicBezTo>
                <a:cubicBezTo>
                  <a:pt x="151" y="458"/>
                  <a:pt x="151" y="462"/>
                  <a:pt x="151" y="465"/>
                </a:cubicBezTo>
                <a:cubicBezTo>
                  <a:pt x="151" y="467"/>
                  <a:pt x="152" y="478"/>
                  <a:pt x="152" y="484"/>
                </a:cubicBezTo>
                <a:cubicBezTo>
                  <a:pt x="152" y="490"/>
                  <a:pt x="152" y="497"/>
                  <a:pt x="152" y="501"/>
                </a:cubicBezTo>
                <a:cubicBezTo>
                  <a:pt x="152" y="504"/>
                  <a:pt x="152" y="514"/>
                  <a:pt x="152" y="517"/>
                </a:cubicBezTo>
                <a:cubicBezTo>
                  <a:pt x="152" y="519"/>
                  <a:pt x="152" y="527"/>
                  <a:pt x="152" y="529"/>
                </a:cubicBezTo>
                <a:cubicBezTo>
                  <a:pt x="152" y="532"/>
                  <a:pt x="152" y="533"/>
                  <a:pt x="151" y="536"/>
                </a:cubicBezTo>
                <a:cubicBezTo>
                  <a:pt x="151" y="540"/>
                  <a:pt x="151" y="546"/>
                  <a:pt x="150" y="550"/>
                </a:cubicBezTo>
                <a:cubicBezTo>
                  <a:pt x="150" y="554"/>
                  <a:pt x="149" y="565"/>
                  <a:pt x="149" y="568"/>
                </a:cubicBezTo>
                <a:cubicBezTo>
                  <a:pt x="149" y="570"/>
                  <a:pt x="149" y="576"/>
                  <a:pt x="148" y="578"/>
                </a:cubicBezTo>
                <a:cubicBezTo>
                  <a:pt x="148" y="580"/>
                  <a:pt x="148" y="581"/>
                  <a:pt x="149" y="583"/>
                </a:cubicBezTo>
                <a:cubicBezTo>
                  <a:pt x="149" y="586"/>
                  <a:pt x="152" y="594"/>
                  <a:pt x="152" y="594"/>
                </a:cubicBezTo>
                <a:cubicBezTo>
                  <a:pt x="153" y="595"/>
                  <a:pt x="153" y="596"/>
                  <a:pt x="153" y="598"/>
                </a:cubicBezTo>
                <a:cubicBezTo>
                  <a:pt x="153" y="600"/>
                  <a:pt x="153" y="602"/>
                  <a:pt x="153" y="604"/>
                </a:cubicBezTo>
                <a:cubicBezTo>
                  <a:pt x="153" y="605"/>
                  <a:pt x="154" y="609"/>
                  <a:pt x="154" y="609"/>
                </a:cubicBezTo>
                <a:cubicBezTo>
                  <a:pt x="154" y="609"/>
                  <a:pt x="154" y="609"/>
                  <a:pt x="155" y="610"/>
                </a:cubicBezTo>
                <a:cubicBezTo>
                  <a:pt x="157" y="611"/>
                  <a:pt x="157" y="611"/>
                  <a:pt x="158" y="612"/>
                </a:cubicBezTo>
                <a:cubicBezTo>
                  <a:pt x="159" y="612"/>
                  <a:pt x="159" y="612"/>
                  <a:pt x="160" y="612"/>
                </a:cubicBezTo>
                <a:cubicBezTo>
                  <a:pt x="162" y="612"/>
                  <a:pt x="162" y="612"/>
                  <a:pt x="163" y="612"/>
                </a:cubicBezTo>
                <a:cubicBezTo>
                  <a:pt x="163" y="611"/>
                  <a:pt x="163" y="612"/>
                  <a:pt x="163" y="614"/>
                </a:cubicBezTo>
                <a:cubicBezTo>
                  <a:pt x="163" y="616"/>
                  <a:pt x="164" y="617"/>
                  <a:pt x="164" y="618"/>
                </a:cubicBezTo>
                <a:cubicBezTo>
                  <a:pt x="164" y="618"/>
                  <a:pt x="165" y="619"/>
                  <a:pt x="164" y="620"/>
                </a:cubicBezTo>
                <a:cubicBezTo>
                  <a:pt x="164" y="620"/>
                  <a:pt x="164" y="621"/>
                  <a:pt x="165" y="622"/>
                </a:cubicBezTo>
                <a:cubicBezTo>
                  <a:pt x="166" y="622"/>
                  <a:pt x="167" y="623"/>
                  <a:pt x="167" y="624"/>
                </a:cubicBezTo>
                <a:cubicBezTo>
                  <a:pt x="168" y="624"/>
                  <a:pt x="170" y="625"/>
                  <a:pt x="172" y="626"/>
                </a:cubicBezTo>
                <a:cubicBezTo>
                  <a:pt x="175" y="626"/>
                  <a:pt x="178" y="626"/>
                  <a:pt x="181" y="626"/>
                </a:cubicBezTo>
                <a:cubicBezTo>
                  <a:pt x="183" y="626"/>
                  <a:pt x="187" y="626"/>
                  <a:pt x="189" y="626"/>
                </a:cubicBezTo>
                <a:cubicBezTo>
                  <a:pt x="190" y="626"/>
                  <a:pt x="194" y="625"/>
                  <a:pt x="195" y="624"/>
                </a:cubicBezTo>
                <a:cubicBezTo>
                  <a:pt x="196" y="623"/>
                  <a:pt x="197" y="620"/>
                  <a:pt x="198" y="619"/>
                </a:cubicBezTo>
                <a:cubicBezTo>
                  <a:pt x="198" y="618"/>
                  <a:pt x="198" y="617"/>
                  <a:pt x="198" y="616"/>
                </a:cubicBezTo>
                <a:cubicBezTo>
                  <a:pt x="198" y="615"/>
                  <a:pt x="197" y="613"/>
                  <a:pt x="197" y="613"/>
                </a:cubicBezTo>
                <a:cubicBezTo>
                  <a:pt x="196" y="612"/>
                  <a:pt x="196" y="612"/>
                  <a:pt x="196" y="611"/>
                </a:cubicBezTo>
                <a:cubicBezTo>
                  <a:pt x="196" y="610"/>
                  <a:pt x="196" y="610"/>
                  <a:pt x="197" y="610"/>
                </a:cubicBezTo>
                <a:cubicBezTo>
                  <a:pt x="198" y="610"/>
                  <a:pt x="202" y="610"/>
                  <a:pt x="203" y="611"/>
                </a:cubicBezTo>
                <a:cubicBezTo>
                  <a:pt x="205" y="611"/>
                  <a:pt x="205" y="611"/>
                  <a:pt x="206" y="610"/>
                </a:cubicBezTo>
                <a:cubicBezTo>
                  <a:pt x="207" y="610"/>
                  <a:pt x="208" y="610"/>
                  <a:pt x="209" y="610"/>
                </a:cubicBezTo>
                <a:cubicBezTo>
                  <a:pt x="209" y="610"/>
                  <a:pt x="210" y="610"/>
                  <a:pt x="210" y="610"/>
                </a:cubicBezTo>
                <a:cubicBezTo>
                  <a:pt x="211" y="610"/>
                  <a:pt x="211" y="609"/>
                  <a:pt x="211" y="608"/>
                </a:cubicBezTo>
                <a:cubicBezTo>
                  <a:pt x="212" y="608"/>
                  <a:pt x="212" y="606"/>
                  <a:pt x="212" y="605"/>
                </a:cubicBezTo>
                <a:cubicBezTo>
                  <a:pt x="212" y="604"/>
                  <a:pt x="212" y="602"/>
                  <a:pt x="212" y="602"/>
                </a:cubicBezTo>
                <a:cubicBezTo>
                  <a:pt x="212" y="601"/>
                  <a:pt x="212" y="600"/>
                  <a:pt x="212" y="598"/>
                </a:cubicBezTo>
                <a:cubicBezTo>
                  <a:pt x="212" y="596"/>
                  <a:pt x="212" y="594"/>
                  <a:pt x="212" y="593"/>
                </a:cubicBezTo>
                <a:cubicBezTo>
                  <a:pt x="212" y="592"/>
                  <a:pt x="212" y="591"/>
                  <a:pt x="212" y="589"/>
                </a:cubicBezTo>
                <a:cubicBezTo>
                  <a:pt x="212" y="588"/>
                  <a:pt x="212" y="585"/>
                  <a:pt x="212" y="583"/>
                </a:cubicBezTo>
                <a:cubicBezTo>
                  <a:pt x="212" y="580"/>
                  <a:pt x="212" y="575"/>
                  <a:pt x="213" y="572"/>
                </a:cubicBezTo>
                <a:cubicBezTo>
                  <a:pt x="213" y="570"/>
                  <a:pt x="213" y="569"/>
                  <a:pt x="213" y="567"/>
                </a:cubicBezTo>
                <a:cubicBezTo>
                  <a:pt x="212" y="566"/>
                  <a:pt x="212" y="554"/>
                  <a:pt x="211" y="553"/>
                </a:cubicBezTo>
                <a:cubicBezTo>
                  <a:pt x="211" y="551"/>
                  <a:pt x="210" y="542"/>
                  <a:pt x="210" y="540"/>
                </a:cubicBezTo>
                <a:cubicBezTo>
                  <a:pt x="210" y="539"/>
                  <a:pt x="210" y="530"/>
                  <a:pt x="209" y="528"/>
                </a:cubicBezTo>
                <a:cubicBezTo>
                  <a:pt x="209" y="526"/>
                  <a:pt x="209" y="521"/>
                  <a:pt x="209" y="519"/>
                </a:cubicBezTo>
                <a:cubicBezTo>
                  <a:pt x="209" y="518"/>
                  <a:pt x="209" y="518"/>
                  <a:pt x="209" y="517"/>
                </a:cubicBezTo>
                <a:cubicBezTo>
                  <a:pt x="209" y="515"/>
                  <a:pt x="208" y="514"/>
                  <a:pt x="208" y="511"/>
                </a:cubicBezTo>
                <a:cubicBezTo>
                  <a:pt x="208" y="509"/>
                  <a:pt x="207" y="503"/>
                  <a:pt x="207" y="500"/>
                </a:cubicBezTo>
                <a:cubicBezTo>
                  <a:pt x="206" y="497"/>
                  <a:pt x="205" y="485"/>
                  <a:pt x="205" y="483"/>
                </a:cubicBezTo>
                <a:cubicBezTo>
                  <a:pt x="205" y="480"/>
                  <a:pt x="204" y="474"/>
                  <a:pt x="204" y="472"/>
                </a:cubicBezTo>
                <a:cubicBezTo>
                  <a:pt x="204" y="471"/>
                  <a:pt x="204" y="468"/>
                  <a:pt x="204" y="466"/>
                </a:cubicBezTo>
                <a:cubicBezTo>
                  <a:pt x="204" y="465"/>
                  <a:pt x="203" y="463"/>
                  <a:pt x="203" y="462"/>
                </a:cubicBezTo>
                <a:cubicBezTo>
                  <a:pt x="203" y="460"/>
                  <a:pt x="203" y="457"/>
                  <a:pt x="203" y="456"/>
                </a:cubicBezTo>
                <a:cubicBezTo>
                  <a:pt x="203" y="454"/>
                  <a:pt x="202" y="452"/>
                  <a:pt x="202" y="451"/>
                </a:cubicBezTo>
                <a:cubicBezTo>
                  <a:pt x="202" y="451"/>
                  <a:pt x="202" y="449"/>
                  <a:pt x="202" y="447"/>
                </a:cubicBezTo>
                <a:cubicBezTo>
                  <a:pt x="202" y="446"/>
                  <a:pt x="202" y="445"/>
                  <a:pt x="202" y="443"/>
                </a:cubicBezTo>
                <a:cubicBezTo>
                  <a:pt x="202" y="441"/>
                  <a:pt x="201" y="436"/>
                  <a:pt x="201" y="435"/>
                </a:cubicBezTo>
                <a:cubicBezTo>
                  <a:pt x="201" y="434"/>
                  <a:pt x="201" y="431"/>
                  <a:pt x="201" y="429"/>
                </a:cubicBezTo>
                <a:cubicBezTo>
                  <a:pt x="201" y="428"/>
                  <a:pt x="201" y="419"/>
                  <a:pt x="201" y="416"/>
                </a:cubicBezTo>
                <a:cubicBezTo>
                  <a:pt x="201" y="414"/>
                  <a:pt x="201" y="408"/>
                  <a:pt x="201" y="406"/>
                </a:cubicBezTo>
                <a:cubicBezTo>
                  <a:pt x="201" y="405"/>
                  <a:pt x="201" y="401"/>
                  <a:pt x="201" y="399"/>
                </a:cubicBezTo>
                <a:cubicBezTo>
                  <a:pt x="202" y="397"/>
                  <a:pt x="202" y="393"/>
                  <a:pt x="202" y="389"/>
                </a:cubicBezTo>
                <a:cubicBezTo>
                  <a:pt x="202" y="386"/>
                  <a:pt x="202" y="376"/>
                  <a:pt x="202" y="371"/>
                </a:cubicBezTo>
                <a:cubicBezTo>
                  <a:pt x="202" y="366"/>
                  <a:pt x="203" y="362"/>
                  <a:pt x="203" y="356"/>
                </a:cubicBezTo>
                <a:cubicBezTo>
                  <a:pt x="204" y="350"/>
                  <a:pt x="205" y="348"/>
                  <a:pt x="205" y="345"/>
                </a:cubicBezTo>
                <a:cubicBezTo>
                  <a:pt x="206" y="342"/>
                  <a:pt x="207" y="335"/>
                  <a:pt x="208" y="330"/>
                </a:cubicBezTo>
                <a:cubicBezTo>
                  <a:pt x="209" y="325"/>
                  <a:pt x="210" y="318"/>
                  <a:pt x="210" y="317"/>
                </a:cubicBezTo>
                <a:cubicBezTo>
                  <a:pt x="210" y="315"/>
                  <a:pt x="210" y="313"/>
                  <a:pt x="210" y="312"/>
                </a:cubicBezTo>
                <a:cubicBezTo>
                  <a:pt x="211" y="311"/>
                  <a:pt x="211" y="310"/>
                  <a:pt x="210" y="309"/>
                </a:cubicBezTo>
                <a:cubicBezTo>
                  <a:pt x="210" y="307"/>
                  <a:pt x="210" y="306"/>
                  <a:pt x="210" y="305"/>
                </a:cubicBezTo>
                <a:cubicBezTo>
                  <a:pt x="210" y="304"/>
                  <a:pt x="210" y="304"/>
                  <a:pt x="210" y="304"/>
                </a:cubicBezTo>
                <a:cubicBezTo>
                  <a:pt x="211" y="304"/>
                  <a:pt x="211" y="303"/>
                  <a:pt x="211" y="301"/>
                </a:cubicBezTo>
                <a:cubicBezTo>
                  <a:pt x="211" y="300"/>
                  <a:pt x="211" y="298"/>
                  <a:pt x="210" y="297"/>
                </a:cubicBezTo>
                <a:cubicBezTo>
                  <a:pt x="210" y="296"/>
                  <a:pt x="209" y="293"/>
                  <a:pt x="209" y="292"/>
                </a:cubicBezTo>
                <a:cubicBezTo>
                  <a:pt x="209" y="292"/>
                  <a:pt x="208" y="290"/>
                  <a:pt x="208" y="288"/>
                </a:cubicBezTo>
                <a:cubicBezTo>
                  <a:pt x="208" y="286"/>
                  <a:pt x="208" y="282"/>
                  <a:pt x="207" y="279"/>
                </a:cubicBezTo>
                <a:cubicBezTo>
                  <a:pt x="207" y="276"/>
                  <a:pt x="206" y="275"/>
                  <a:pt x="206" y="274"/>
                </a:cubicBezTo>
                <a:cubicBezTo>
                  <a:pt x="206" y="273"/>
                  <a:pt x="205" y="270"/>
                  <a:pt x="205" y="269"/>
                </a:cubicBezTo>
                <a:cubicBezTo>
                  <a:pt x="205" y="268"/>
                  <a:pt x="204" y="265"/>
                  <a:pt x="203" y="263"/>
                </a:cubicBezTo>
                <a:cubicBezTo>
                  <a:pt x="202" y="261"/>
                  <a:pt x="201" y="259"/>
                  <a:pt x="201" y="258"/>
                </a:cubicBezTo>
                <a:cubicBezTo>
                  <a:pt x="201" y="257"/>
                  <a:pt x="201" y="254"/>
                  <a:pt x="200" y="253"/>
                </a:cubicBezTo>
                <a:cubicBezTo>
                  <a:pt x="200" y="251"/>
                  <a:pt x="200" y="250"/>
                  <a:pt x="200" y="249"/>
                </a:cubicBezTo>
                <a:cubicBezTo>
                  <a:pt x="200" y="247"/>
                  <a:pt x="200" y="246"/>
                  <a:pt x="199" y="245"/>
                </a:cubicBezTo>
                <a:cubicBezTo>
                  <a:pt x="199" y="244"/>
                  <a:pt x="197" y="242"/>
                  <a:pt x="196" y="241"/>
                </a:cubicBezTo>
                <a:cubicBezTo>
                  <a:pt x="196" y="240"/>
                  <a:pt x="194" y="238"/>
                  <a:pt x="193" y="238"/>
                </a:cubicBezTo>
                <a:cubicBezTo>
                  <a:pt x="193" y="237"/>
                  <a:pt x="190" y="231"/>
                  <a:pt x="190" y="231"/>
                </a:cubicBezTo>
                <a:cubicBezTo>
                  <a:pt x="190" y="230"/>
                  <a:pt x="189" y="230"/>
                  <a:pt x="189" y="229"/>
                </a:cubicBezTo>
                <a:cubicBezTo>
                  <a:pt x="188" y="228"/>
                  <a:pt x="186" y="226"/>
                  <a:pt x="185" y="225"/>
                </a:cubicBezTo>
                <a:cubicBezTo>
                  <a:pt x="185" y="224"/>
                  <a:pt x="184" y="223"/>
                  <a:pt x="184" y="223"/>
                </a:cubicBezTo>
                <a:cubicBezTo>
                  <a:pt x="184" y="222"/>
                  <a:pt x="183" y="219"/>
                  <a:pt x="182" y="219"/>
                </a:cubicBezTo>
                <a:cubicBezTo>
                  <a:pt x="182" y="218"/>
                  <a:pt x="182" y="217"/>
                  <a:pt x="183" y="216"/>
                </a:cubicBezTo>
                <a:cubicBezTo>
                  <a:pt x="184" y="214"/>
                  <a:pt x="185" y="212"/>
                  <a:pt x="186" y="211"/>
                </a:cubicBezTo>
                <a:cubicBezTo>
                  <a:pt x="186" y="210"/>
                  <a:pt x="186" y="210"/>
                  <a:pt x="187" y="211"/>
                </a:cubicBezTo>
                <a:cubicBezTo>
                  <a:pt x="188" y="212"/>
                  <a:pt x="191" y="212"/>
                  <a:pt x="192" y="212"/>
                </a:cubicBezTo>
                <a:cubicBezTo>
                  <a:pt x="193" y="211"/>
                  <a:pt x="198" y="209"/>
                  <a:pt x="200" y="208"/>
                </a:cubicBezTo>
                <a:cubicBezTo>
                  <a:pt x="204" y="205"/>
                  <a:pt x="206" y="202"/>
                  <a:pt x="207" y="200"/>
                </a:cubicBezTo>
                <a:cubicBezTo>
                  <a:pt x="211" y="193"/>
                  <a:pt x="212" y="186"/>
                  <a:pt x="213" y="182"/>
                </a:cubicBezTo>
                <a:cubicBezTo>
                  <a:pt x="214" y="178"/>
                  <a:pt x="214" y="174"/>
                  <a:pt x="214" y="172"/>
                </a:cubicBezTo>
                <a:cubicBezTo>
                  <a:pt x="214" y="170"/>
                  <a:pt x="213" y="164"/>
                  <a:pt x="213" y="163"/>
                </a:cubicBezTo>
                <a:cubicBezTo>
                  <a:pt x="213" y="162"/>
                  <a:pt x="213" y="161"/>
                  <a:pt x="213" y="16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3" name="Group 4"/>
          <p:cNvGrpSpPr/>
          <p:nvPr/>
        </p:nvGrpSpPr>
        <p:grpSpPr>
          <a:xfrm>
            <a:off x="8963642" y="3869405"/>
            <a:ext cx="1763453" cy="1742883"/>
            <a:chOff x="4551485" y="1346739"/>
            <a:chExt cx="1324908" cy="1440399"/>
          </a:xfrm>
        </p:grpSpPr>
        <p:sp>
          <p:nvSpPr>
            <p:cNvPr id="94" name="Freeform 24"/>
            <p:cNvSpPr>
              <a:spLocks noChangeAspect="1"/>
            </p:cNvSpPr>
            <p:nvPr/>
          </p:nvSpPr>
          <p:spPr bwMode="auto">
            <a:xfrm>
              <a:off x="4781527" y="1501564"/>
              <a:ext cx="318901" cy="937800"/>
            </a:xfrm>
            <a:custGeom>
              <a:avLst/>
              <a:gdLst>
                <a:gd name="T0" fmla="*/ 211 w 214"/>
                <a:gd name="T1" fmla="*/ 149 h 630"/>
                <a:gd name="T2" fmla="*/ 208 w 214"/>
                <a:gd name="T3" fmla="*/ 129 h 630"/>
                <a:gd name="T4" fmla="*/ 202 w 214"/>
                <a:gd name="T5" fmla="*/ 117 h 630"/>
                <a:gd name="T6" fmla="*/ 179 w 214"/>
                <a:gd name="T7" fmla="*/ 110 h 630"/>
                <a:gd name="T8" fmla="*/ 161 w 214"/>
                <a:gd name="T9" fmla="*/ 91 h 630"/>
                <a:gd name="T10" fmla="*/ 170 w 214"/>
                <a:gd name="T11" fmla="*/ 60 h 630"/>
                <a:gd name="T12" fmla="*/ 176 w 214"/>
                <a:gd name="T13" fmla="*/ 37 h 630"/>
                <a:gd name="T14" fmla="*/ 127 w 214"/>
                <a:gd name="T15" fmla="*/ 8 h 630"/>
                <a:gd name="T16" fmla="*/ 113 w 214"/>
                <a:gd name="T17" fmla="*/ 42 h 630"/>
                <a:gd name="T18" fmla="*/ 121 w 214"/>
                <a:gd name="T19" fmla="*/ 62 h 630"/>
                <a:gd name="T20" fmla="*/ 123 w 214"/>
                <a:gd name="T21" fmla="*/ 83 h 630"/>
                <a:gd name="T22" fmla="*/ 101 w 214"/>
                <a:gd name="T23" fmla="*/ 91 h 630"/>
                <a:gd name="T24" fmla="*/ 78 w 214"/>
                <a:gd name="T25" fmla="*/ 91 h 630"/>
                <a:gd name="T26" fmla="*/ 63 w 214"/>
                <a:gd name="T27" fmla="*/ 121 h 630"/>
                <a:gd name="T28" fmla="*/ 61 w 214"/>
                <a:gd name="T29" fmla="*/ 192 h 630"/>
                <a:gd name="T30" fmla="*/ 69 w 214"/>
                <a:gd name="T31" fmla="*/ 201 h 630"/>
                <a:gd name="T32" fmla="*/ 73 w 214"/>
                <a:gd name="T33" fmla="*/ 208 h 630"/>
                <a:gd name="T34" fmla="*/ 77 w 214"/>
                <a:gd name="T35" fmla="*/ 224 h 630"/>
                <a:gd name="T36" fmla="*/ 72 w 214"/>
                <a:gd name="T37" fmla="*/ 241 h 630"/>
                <a:gd name="T38" fmla="*/ 67 w 214"/>
                <a:gd name="T39" fmla="*/ 303 h 630"/>
                <a:gd name="T40" fmla="*/ 67 w 214"/>
                <a:gd name="T41" fmla="*/ 314 h 630"/>
                <a:gd name="T42" fmla="*/ 66 w 214"/>
                <a:gd name="T43" fmla="*/ 330 h 630"/>
                <a:gd name="T44" fmla="*/ 62 w 214"/>
                <a:gd name="T45" fmla="*/ 349 h 630"/>
                <a:gd name="T46" fmla="*/ 56 w 214"/>
                <a:gd name="T47" fmla="*/ 423 h 630"/>
                <a:gd name="T48" fmla="*/ 47 w 214"/>
                <a:gd name="T49" fmla="*/ 462 h 630"/>
                <a:gd name="T50" fmla="*/ 40 w 214"/>
                <a:gd name="T51" fmla="*/ 495 h 630"/>
                <a:gd name="T52" fmla="*/ 29 w 214"/>
                <a:gd name="T53" fmla="*/ 547 h 630"/>
                <a:gd name="T54" fmla="*/ 18 w 214"/>
                <a:gd name="T55" fmla="*/ 588 h 630"/>
                <a:gd name="T56" fmla="*/ 15 w 214"/>
                <a:gd name="T57" fmla="*/ 607 h 630"/>
                <a:gd name="T58" fmla="*/ 8 w 214"/>
                <a:gd name="T59" fmla="*/ 614 h 630"/>
                <a:gd name="T60" fmla="*/ 1 w 214"/>
                <a:gd name="T61" fmla="*/ 623 h 630"/>
                <a:gd name="T62" fmla="*/ 12 w 214"/>
                <a:gd name="T63" fmla="*/ 630 h 630"/>
                <a:gd name="T64" fmla="*/ 39 w 214"/>
                <a:gd name="T65" fmla="*/ 614 h 630"/>
                <a:gd name="T66" fmla="*/ 47 w 214"/>
                <a:gd name="T67" fmla="*/ 613 h 630"/>
                <a:gd name="T68" fmla="*/ 58 w 214"/>
                <a:gd name="T69" fmla="*/ 613 h 630"/>
                <a:gd name="T70" fmla="*/ 81 w 214"/>
                <a:gd name="T71" fmla="*/ 616 h 630"/>
                <a:gd name="T72" fmla="*/ 86 w 214"/>
                <a:gd name="T73" fmla="*/ 606 h 630"/>
                <a:gd name="T74" fmla="*/ 96 w 214"/>
                <a:gd name="T75" fmla="*/ 521 h 630"/>
                <a:gd name="T76" fmla="*/ 100 w 214"/>
                <a:gd name="T77" fmla="*/ 460 h 630"/>
                <a:gd name="T78" fmla="*/ 104 w 214"/>
                <a:gd name="T79" fmla="*/ 430 h 630"/>
                <a:gd name="T80" fmla="*/ 110 w 214"/>
                <a:gd name="T81" fmla="*/ 404 h 630"/>
                <a:gd name="T82" fmla="*/ 132 w 214"/>
                <a:gd name="T83" fmla="*/ 342 h 630"/>
                <a:gd name="T84" fmla="*/ 142 w 214"/>
                <a:gd name="T85" fmla="*/ 334 h 630"/>
                <a:gd name="T86" fmla="*/ 149 w 214"/>
                <a:gd name="T87" fmla="*/ 398 h 630"/>
                <a:gd name="T88" fmla="*/ 151 w 214"/>
                <a:gd name="T89" fmla="*/ 436 h 630"/>
                <a:gd name="T90" fmla="*/ 152 w 214"/>
                <a:gd name="T91" fmla="*/ 501 h 630"/>
                <a:gd name="T92" fmla="*/ 148 w 214"/>
                <a:gd name="T93" fmla="*/ 578 h 630"/>
                <a:gd name="T94" fmla="*/ 155 w 214"/>
                <a:gd name="T95" fmla="*/ 610 h 630"/>
                <a:gd name="T96" fmla="*/ 164 w 214"/>
                <a:gd name="T97" fmla="*/ 620 h 630"/>
                <a:gd name="T98" fmla="*/ 195 w 214"/>
                <a:gd name="T99" fmla="*/ 624 h 630"/>
                <a:gd name="T100" fmla="*/ 203 w 214"/>
                <a:gd name="T101" fmla="*/ 611 h 630"/>
                <a:gd name="T102" fmla="*/ 212 w 214"/>
                <a:gd name="T103" fmla="*/ 602 h 630"/>
                <a:gd name="T104" fmla="*/ 213 w 214"/>
                <a:gd name="T105" fmla="*/ 567 h 630"/>
                <a:gd name="T106" fmla="*/ 208 w 214"/>
                <a:gd name="T107" fmla="*/ 511 h 630"/>
                <a:gd name="T108" fmla="*/ 203 w 214"/>
                <a:gd name="T109" fmla="*/ 456 h 630"/>
                <a:gd name="T110" fmla="*/ 201 w 214"/>
                <a:gd name="T111" fmla="*/ 416 h 630"/>
                <a:gd name="T112" fmla="*/ 205 w 214"/>
                <a:gd name="T113" fmla="*/ 345 h 630"/>
                <a:gd name="T114" fmla="*/ 210 w 214"/>
                <a:gd name="T115" fmla="*/ 304 h 630"/>
                <a:gd name="T116" fmla="*/ 206 w 214"/>
                <a:gd name="T117" fmla="*/ 274 h 630"/>
                <a:gd name="T118" fmla="*/ 199 w 214"/>
                <a:gd name="T119" fmla="*/ 245 h 630"/>
                <a:gd name="T120" fmla="*/ 184 w 214"/>
                <a:gd name="T121" fmla="*/ 223 h 630"/>
                <a:gd name="T122" fmla="*/ 200 w 214"/>
                <a:gd name="T123" fmla="*/ 20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4" h="630">
                  <a:moveTo>
                    <a:pt x="213" y="161"/>
                  </a:moveTo>
                  <a:cubicBezTo>
                    <a:pt x="213" y="161"/>
                    <a:pt x="214" y="160"/>
                    <a:pt x="214" y="159"/>
                  </a:cubicBezTo>
                  <a:cubicBezTo>
                    <a:pt x="214" y="157"/>
                    <a:pt x="211" y="154"/>
                    <a:pt x="211" y="154"/>
                  </a:cubicBezTo>
                  <a:cubicBezTo>
                    <a:pt x="210" y="153"/>
                    <a:pt x="210" y="153"/>
                    <a:pt x="210" y="153"/>
                  </a:cubicBezTo>
                  <a:cubicBezTo>
                    <a:pt x="211" y="153"/>
                    <a:pt x="212" y="152"/>
                    <a:pt x="212" y="151"/>
                  </a:cubicBezTo>
                  <a:cubicBezTo>
                    <a:pt x="212" y="149"/>
                    <a:pt x="211" y="149"/>
                    <a:pt x="211" y="149"/>
                  </a:cubicBezTo>
                  <a:cubicBezTo>
                    <a:pt x="210" y="148"/>
                    <a:pt x="211" y="147"/>
                    <a:pt x="211" y="146"/>
                  </a:cubicBezTo>
                  <a:cubicBezTo>
                    <a:pt x="212" y="145"/>
                    <a:pt x="211" y="144"/>
                    <a:pt x="210" y="142"/>
                  </a:cubicBezTo>
                  <a:cubicBezTo>
                    <a:pt x="210" y="141"/>
                    <a:pt x="210" y="139"/>
                    <a:pt x="210" y="138"/>
                  </a:cubicBezTo>
                  <a:cubicBezTo>
                    <a:pt x="210" y="137"/>
                    <a:pt x="210" y="137"/>
                    <a:pt x="210" y="136"/>
                  </a:cubicBezTo>
                  <a:cubicBezTo>
                    <a:pt x="210" y="135"/>
                    <a:pt x="209" y="134"/>
                    <a:pt x="209" y="133"/>
                  </a:cubicBezTo>
                  <a:cubicBezTo>
                    <a:pt x="209" y="132"/>
                    <a:pt x="208" y="130"/>
                    <a:pt x="208" y="129"/>
                  </a:cubicBezTo>
                  <a:cubicBezTo>
                    <a:pt x="208" y="129"/>
                    <a:pt x="208" y="129"/>
                    <a:pt x="208" y="128"/>
                  </a:cubicBezTo>
                  <a:cubicBezTo>
                    <a:pt x="208" y="128"/>
                    <a:pt x="208" y="126"/>
                    <a:pt x="209" y="125"/>
                  </a:cubicBezTo>
                  <a:cubicBezTo>
                    <a:pt x="209" y="124"/>
                    <a:pt x="208" y="123"/>
                    <a:pt x="208" y="123"/>
                  </a:cubicBezTo>
                  <a:cubicBezTo>
                    <a:pt x="208" y="122"/>
                    <a:pt x="207" y="122"/>
                    <a:pt x="207" y="121"/>
                  </a:cubicBezTo>
                  <a:cubicBezTo>
                    <a:pt x="207" y="121"/>
                    <a:pt x="206" y="119"/>
                    <a:pt x="205" y="119"/>
                  </a:cubicBezTo>
                  <a:cubicBezTo>
                    <a:pt x="204" y="118"/>
                    <a:pt x="202" y="117"/>
                    <a:pt x="202" y="117"/>
                  </a:cubicBezTo>
                  <a:cubicBezTo>
                    <a:pt x="202" y="117"/>
                    <a:pt x="201" y="117"/>
                    <a:pt x="200" y="117"/>
                  </a:cubicBezTo>
                  <a:cubicBezTo>
                    <a:pt x="198" y="116"/>
                    <a:pt x="195" y="114"/>
                    <a:pt x="194" y="114"/>
                  </a:cubicBezTo>
                  <a:cubicBezTo>
                    <a:pt x="192" y="114"/>
                    <a:pt x="189" y="113"/>
                    <a:pt x="188" y="113"/>
                  </a:cubicBezTo>
                  <a:cubicBezTo>
                    <a:pt x="186" y="112"/>
                    <a:pt x="186" y="112"/>
                    <a:pt x="185" y="112"/>
                  </a:cubicBezTo>
                  <a:cubicBezTo>
                    <a:pt x="184" y="111"/>
                    <a:pt x="183" y="111"/>
                    <a:pt x="182" y="110"/>
                  </a:cubicBezTo>
                  <a:cubicBezTo>
                    <a:pt x="181" y="110"/>
                    <a:pt x="180" y="110"/>
                    <a:pt x="179" y="110"/>
                  </a:cubicBezTo>
                  <a:cubicBezTo>
                    <a:pt x="178" y="109"/>
                    <a:pt x="177" y="109"/>
                    <a:pt x="175" y="107"/>
                  </a:cubicBezTo>
                  <a:cubicBezTo>
                    <a:pt x="174" y="105"/>
                    <a:pt x="171" y="102"/>
                    <a:pt x="170" y="101"/>
                  </a:cubicBezTo>
                  <a:cubicBezTo>
                    <a:pt x="168" y="100"/>
                    <a:pt x="167" y="99"/>
                    <a:pt x="167" y="98"/>
                  </a:cubicBezTo>
                  <a:cubicBezTo>
                    <a:pt x="167" y="98"/>
                    <a:pt x="165" y="96"/>
                    <a:pt x="164" y="94"/>
                  </a:cubicBezTo>
                  <a:cubicBezTo>
                    <a:pt x="163" y="92"/>
                    <a:pt x="162" y="93"/>
                    <a:pt x="161" y="92"/>
                  </a:cubicBezTo>
                  <a:cubicBezTo>
                    <a:pt x="161" y="92"/>
                    <a:pt x="161" y="92"/>
                    <a:pt x="161" y="91"/>
                  </a:cubicBezTo>
                  <a:cubicBezTo>
                    <a:pt x="161" y="90"/>
                    <a:pt x="161" y="87"/>
                    <a:pt x="161" y="86"/>
                  </a:cubicBezTo>
                  <a:cubicBezTo>
                    <a:pt x="161" y="85"/>
                    <a:pt x="163" y="79"/>
                    <a:pt x="163" y="77"/>
                  </a:cubicBezTo>
                  <a:cubicBezTo>
                    <a:pt x="163" y="76"/>
                    <a:pt x="163" y="77"/>
                    <a:pt x="164" y="76"/>
                  </a:cubicBezTo>
                  <a:cubicBezTo>
                    <a:pt x="166" y="74"/>
                    <a:pt x="167" y="72"/>
                    <a:pt x="167" y="70"/>
                  </a:cubicBezTo>
                  <a:cubicBezTo>
                    <a:pt x="168" y="68"/>
                    <a:pt x="168" y="63"/>
                    <a:pt x="168" y="61"/>
                  </a:cubicBezTo>
                  <a:cubicBezTo>
                    <a:pt x="169" y="59"/>
                    <a:pt x="169" y="60"/>
                    <a:pt x="170" y="60"/>
                  </a:cubicBezTo>
                  <a:cubicBezTo>
                    <a:pt x="171" y="60"/>
                    <a:pt x="172" y="59"/>
                    <a:pt x="173" y="59"/>
                  </a:cubicBezTo>
                  <a:cubicBezTo>
                    <a:pt x="174" y="58"/>
                    <a:pt x="175" y="55"/>
                    <a:pt x="176" y="52"/>
                  </a:cubicBezTo>
                  <a:cubicBezTo>
                    <a:pt x="177" y="49"/>
                    <a:pt x="177" y="46"/>
                    <a:pt x="177" y="45"/>
                  </a:cubicBezTo>
                  <a:cubicBezTo>
                    <a:pt x="177" y="44"/>
                    <a:pt x="177" y="42"/>
                    <a:pt x="178" y="41"/>
                  </a:cubicBezTo>
                  <a:cubicBezTo>
                    <a:pt x="178" y="39"/>
                    <a:pt x="178" y="38"/>
                    <a:pt x="178" y="38"/>
                  </a:cubicBezTo>
                  <a:cubicBezTo>
                    <a:pt x="177" y="37"/>
                    <a:pt x="177" y="37"/>
                    <a:pt x="176" y="37"/>
                  </a:cubicBezTo>
                  <a:cubicBezTo>
                    <a:pt x="176" y="37"/>
                    <a:pt x="175" y="38"/>
                    <a:pt x="175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4" y="39"/>
                    <a:pt x="173" y="39"/>
                    <a:pt x="173" y="37"/>
                  </a:cubicBezTo>
                  <a:cubicBezTo>
                    <a:pt x="173" y="27"/>
                    <a:pt x="171" y="20"/>
                    <a:pt x="170" y="17"/>
                  </a:cubicBezTo>
                  <a:cubicBezTo>
                    <a:pt x="169" y="13"/>
                    <a:pt x="159" y="2"/>
                    <a:pt x="151" y="2"/>
                  </a:cubicBezTo>
                  <a:cubicBezTo>
                    <a:pt x="141" y="1"/>
                    <a:pt x="139" y="0"/>
                    <a:pt x="127" y="8"/>
                  </a:cubicBezTo>
                  <a:cubicBezTo>
                    <a:pt x="115" y="15"/>
                    <a:pt x="117" y="34"/>
                    <a:pt x="117" y="36"/>
                  </a:cubicBezTo>
                  <a:cubicBezTo>
                    <a:pt x="117" y="37"/>
                    <a:pt x="117" y="40"/>
                    <a:pt x="117" y="41"/>
                  </a:cubicBezTo>
                  <a:cubicBezTo>
                    <a:pt x="116" y="41"/>
                    <a:pt x="117" y="42"/>
                    <a:pt x="116" y="42"/>
                  </a:cubicBezTo>
                  <a:cubicBezTo>
                    <a:pt x="116" y="42"/>
                    <a:pt x="116" y="41"/>
                    <a:pt x="115" y="41"/>
                  </a:cubicBezTo>
                  <a:cubicBezTo>
                    <a:pt x="115" y="40"/>
                    <a:pt x="114" y="40"/>
                    <a:pt x="114" y="40"/>
                  </a:cubicBezTo>
                  <a:cubicBezTo>
                    <a:pt x="113" y="40"/>
                    <a:pt x="113" y="41"/>
                    <a:pt x="113" y="42"/>
                  </a:cubicBezTo>
                  <a:cubicBezTo>
                    <a:pt x="113" y="43"/>
                    <a:pt x="113" y="44"/>
                    <a:pt x="113" y="45"/>
                  </a:cubicBezTo>
                  <a:cubicBezTo>
                    <a:pt x="114" y="46"/>
                    <a:pt x="114" y="47"/>
                    <a:pt x="114" y="48"/>
                  </a:cubicBezTo>
                  <a:cubicBezTo>
                    <a:pt x="114" y="49"/>
                    <a:pt x="114" y="52"/>
                    <a:pt x="115" y="54"/>
                  </a:cubicBezTo>
                  <a:cubicBezTo>
                    <a:pt x="115" y="55"/>
                    <a:pt x="115" y="56"/>
                    <a:pt x="116" y="58"/>
                  </a:cubicBezTo>
                  <a:cubicBezTo>
                    <a:pt x="117" y="60"/>
                    <a:pt x="118" y="61"/>
                    <a:pt x="119" y="61"/>
                  </a:cubicBezTo>
                  <a:cubicBezTo>
                    <a:pt x="120" y="62"/>
                    <a:pt x="121" y="62"/>
                    <a:pt x="121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5"/>
                    <a:pt x="123" y="68"/>
                  </a:cubicBezTo>
                  <a:cubicBezTo>
                    <a:pt x="123" y="71"/>
                    <a:pt x="124" y="72"/>
                    <a:pt x="124" y="72"/>
                  </a:cubicBezTo>
                  <a:cubicBezTo>
                    <a:pt x="124" y="73"/>
                    <a:pt x="124" y="73"/>
                    <a:pt x="124" y="75"/>
                  </a:cubicBezTo>
                  <a:cubicBezTo>
                    <a:pt x="125" y="77"/>
                    <a:pt x="124" y="79"/>
                    <a:pt x="124" y="80"/>
                  </a:cubicBezTo>
                  <a:cubicBezTo>
                    <a:pt x="124" y="82"/>
                    <a:pt x="123" y="83"/>
                    <a:pt x="123" y="83"/>
                  </a:cubicBezTo>
                  <a:cubicBezTo>
                    <a:pt x="123" y="83"/>
                    <a:pt x="123" y="83"/>
                    <a:pt x="122" y="82"/>
                  </a:cubicBezTo>
                  <a:cubicBezTo>
                    <a:pt x="121" y="82"/>
                    <a:pt x="121" y="82"/>
                    <a:pt x="119" y="83"/>
                  </a:cubicBezTo>
                  <a:cubicBezTo>
                    <a:pt x="117" y="83"/>
                    <a:pt x="114" y="85"/>
                    <a:pt x="112" y="86"/>
                  </a:cubicBezTo>
                  <a:cubicBezTo>
                    <a:pt x="109" y="87"/>
                    <a:pt x="106" y="89"/>
                    <a:pt x="105" y="90"/>
                  </a:cubicBezTo>
                  <a:cubicBezTo>
                    <a:pt x="103" y="90"/>
                    <a:pt x="103" y="90"/>
                    <a:pt x="102" y="91"/>
                  </a:cubicBezTo>
                  <a:cubicBezTo>
                    <a:pt x="101" y="92"/>
                    <a:pt x="101" y="91"/>
                    <a:pt x="101" y="91"/>
                  </a:cubicBezTo>
                  <a:cubicBezTo>
                    <a:pt x="100" y="91"/>
                    <a:pt x="99" y="91"/>
                    <a:pt x="98" y="91"/>
                  </a:cubicBezTo>
                  <a:cubicBezTo>
                    <a:pt x="97" y="91"/>
                    <a:pt x="97" y="91"/>
                    <a:pt x="96" y="91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3" y="92"/>
                    <a:pt x="90" y="91"/>
                    <a:pt x="88" y="91"/>
                  </a:cubicBezTo>
                  <a:cubicBezTo>
                    <a:pt x="86" y="91"/>
                    <a:pt x="82" y="91"/>
                    <a:pt x="81" y="91"/>
                  </a:cubicBezTo>
                  <a:cubicBezTo>
                    <a:pt x="80" y="91"/>
                    <a:pt x="79" y="91"/>
                    <a:pt x="78" y="91"/>
                  </a:cubicBezTo>
                  <a:cubicBezTo>
                    <a:pt x="77" y="91"/>
                    <a:pt x="75" y="91"/>
                    <a:pt x="73" y="92"/>
                  </a:cubicBezTo>
                  <a:cubicBezTo>
                    <a:pt x="72" y="93"/>
                    <a:pt x="70" y="95"/>
                    <a:pt x="69" y="95"/>
                  </a:cubicBezTo>
                  <a:cubicBezTo>
                    <a:pt x="69" y="96"/>
                    <a:pt x="68" y="98"/>
                    <a:pt x="68" y="99"/>
                  </a:cubicBezTo>
                  <a:cubicBezTo>
                    <a:pt x="67" y="99"/>
                    <a:pt x="67" y="103"/>
                    <a:pt x="67" y="104"/>
                  </a:cubicBezTo>
                  <a:cubicBezTo>
                    <a:pt x="67" y="106"/>
                    <a:pt x="67" y="105"/>
                    <a:pt x="66" y="108"/>
                  </a:cubicBezTo>
                  <a:cubicBezTo>
                    <a:pt x="65" y="112"/>
                    <a:pt x="64" y="118"/>
                    <a:pt x="63" y="121"/>
                  </a:cubicBezTo>
                  <a:cubicBezTo>
                    <a:pt x="63" y="123"/>
                    <a:pt x="61" y="130"/>
                    <a:pt x="61" y="134"/>
                  </a:cubicBezTo>
                  <a:cubicBezTo>
                    <a:pt x="60" y="138"/>
                    <a:pt x="59" y="144"/>
                    <a:pt x="58" y="147"/>
                  </a:cubicBezTo>
                  <a:cubicBezTo>
                    <a:pt x="58" y="151"/>
                    <a:pt x="57" y="157"/>
                    <a:pt x="57" y="160"/>
                  </a:cubicBezTo>
                  <a:cubicBezTo>
                    <a:pt x="57" y="164"/>
                    <a:pt x="58" y="171"/>
                    <a:pt x="58" y="175"/>
                  </a:cubicBezTo>
                  <a:cubicBezTo>
                    <a:pt x="58" y="178"/>
                    <a:pt x="59" y="184"/>
                    <a:pt x="60" y="186"/>
                  </a:cubicBezTo>
                  <a:cubicBezTo>
                    <a:pt x="61" y="189"/>
                    <a:pt x="61" y="191"/>
                    <a:pt x="61" y="192"/>
                  </a:cubicBezTo>
                  <a:cubicBezTo>
                    <a:pt x="62" y="192"/>
                    <a:pt x="62" y="194"/>
                    <a:pt x="62" y="194"/>
                  </a:cubicBezTo>
                  <a:cubicBezTo>
                    <a:pt x="63" y="195"/>
                    <a:pt x="63" y="195"/>
                    <a:pt x="64" y="196"/>
                  </a:cubicBezTo>
                  <a:cubicBezTo>
                    <a:pt x="65" y="197"/>
                    <a:pt x="64" y="197"/>
                    <a:pt x="65" y="197"/>
                  </a:cubicBezTo>
                  <a:cubicBezTo>
                    <a:pt x="65" y="198"/>
                    <a:pt x="65" y="199"/>
                    <a:pt x="66" y="199"/>
                  </a:cubicBezTo>
                  <a:cubicBezTo>
                    <a:pt x="66" y="199"/>
                    <a:pt x="66" y="199"/>
                    <a:pt x="67" y="199"/>
                  </a:cubicBezTo>
                  <a:cubicBezTo>
                    <a:pt x="67" y="199"/>
                    <a:pt x="68" y="200"/>
                    <a:pt x="69" y="201"/>
                  </a:cubicBezTo>
                  <a:cubicBezTo>
                    <a:pt x="69" y="201"/>
                    <a:pt x="69" y="201"/>
                    <a:pt x="69" y="201"/>
                  </a:cubicBezTo>
                  <a:cubicBezTo>
                    <a:pt x="69" y="202"/>
                    <a:pt x="70" y="204"/>
                    <a:pt x="70" y="204"/>
                  </a:cubicBezTo>
                  <a:cubicBezTo>
                    <a:pt x="70" y="205"/>
                    <a:pt x="70" y="205"/>
                    <a:pt x="70" y="207"/>
                  </a:cubicBezTo>
                  <a:cubicBezTo>
                    <a:pt x="70" y="208"/>
                    <a:pt x="70" y="208"/>
                    <a:pt x="71" y="208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10"/>
                    <a:pt x="74" y="210"/>
                  </a:cubicBezTo>
                  <a:cubicBezTo>
                    <a:pt x="74" y="210"/>
                    <a:pt x="75" y="210"/>
                    <a:pt x="75" y="209"/>
                  </a:cubicBezTo>
                  <a:cubicBezTo>
                    <a:pt x="76" y="209"/>
                    <a:pt x="76" y="209"/>
                    <a:pt x="76" y="210"/>
                  </a:cubicBezTo>
                  <a:cubicBezTo>
                    <a:pt x="76" y="211"/>
                    <a:pt x="77" y="213"/>
                    <a:pt x="77" y="215"/>
                  </a:cubicBezTo>
                  <a:cubicBezTo>
                    <a:pt x="77" y="218"/>
                    <a:pt x="77" y="218"/>
                    <a:pt x="77" y="219"/>
                  </a:cubicBezTo>
                  <a:cubicBezTo>
                    <a:pt x="77" y="220"/>
                    <a:pt x="77" y="223"/>
                    <a:pt x="77" y="224"/>
                  </a:cubicBezTo>
                  <a:cubicBezTo>
                    <a:pt x="77" y="225"/>
                    <a:pt x="77" y="225"/>
                    <a:pt x="76" y="225"/>
                  </a:cubicBezTo>
                  <a:cubicBezTo>
                    <a:pt x="76" y="226"/>
                    <a:pt x="75" y="226"/>
                    <a:pt x="74" y="226"/>
                  </a:cubicBezTo>
                  <a:cubicBezTo>
                    <a:pt x="74" y="227"/>
                    <a:pt x="73" y="227"/>
                    <a:pt x="73" y="228"/>
                  </a:cubicBezTo>
                  <a:cubicBezTo>
                    <a:pt x="73" y="229"/>
                    <a:pt x="73" y="231"/>
                    <a:pt x="73" y="233"/>
                  </a:cubicBezTo>
                  <a:cubicBezTo>
                    <a:pt x="73" y="235"/>
                    <a:pt x="73" y="238"/>
                    <a:pt x="73" y="239"/>
                  </a:cubicBezTo>
                  <a:cubicBezTo>
                    <a:pt x="73" y="239"/>
                    <a:pt x="73" y="239"/>
                    <a:pt x="72" y="241"/>
                  </a:cubicBezTo>
                  <a:cubicBezTo>
                    <a:pt x="72" y="243"/>
                    <a:pt x="72" y="250"/>
                    <a:pt x="72" y="252"/>
                  </a:cubicBezTo>
                  <a:cubicBezTo>
                    <a:pt x="72" y="253"/>
                    <a:pt x="71" y="259"/>
                    <a:pt x="70" y="262"/>
                  </a:cubicBezTo>
                  <a:cubicBezTo>
                    <a:pt x="70" y="264"/>
                    <a:pt x="69" y="269"/>
                    <a:pt x="69" y="271"/>
                  </a:cubicBezTo>
                  <a:cubicBezTo>
                    <a:pt x="69" y="273"/>
                    <a:pt x="69" y="282"/>
                    <a:pt x="69" y="284"/>
                  </a:cubicBezTo>
                  <a:cubicBezTo>
                    <a:pt x="69" y="286"/>
                    <a:pt x="68" y="295"/>
                    <a:pt x="68" y="297"/>
                  </a:cubicBezTo>
                  <a:cubicBezTo>
                    <a:pt x="67" y="298"/>
                    <a:pt x="67" y="301"/>
                    <a:pt x="67" y="303"/>
                  </a:cubicBezTo>
                  <a:cubicBezTo>
                    <a:pt x="67" y="304"/>
                    <a:pt x="67" y="304"/>
                    <a:pt x="68" y="304"/>
                  </a:cubicBezTo>
                  <a:cubicBezTo>
                    <a:pt x="69" y="304"/>
                    <a:pt x="69" y="304"/>
                    <a:pt x="70" y="304"/>
                  </a:cubicBezTo>
                  <a:cubicBezTo>
                    <a:pt x="71" y="304"/>
                    <a:pt x="70" y="304"/>
                    <a:pt x="70" y="305"/>
                  </a:cubicBezTo>
                  <a:cubicBezTo>
                    <a:pt x="70" y="305"/>
                    <a:pt x="70" y="306"/>
                    <a:pt x="69" y="308"/>
                  </a:cubicBezTo>
                  <a:cubicBezTo>
                    <a:pt x="69" y="309"/>
                    <a:pt x="68" y="310"/>
                    <a:pt x="68" y="311"/>
                  </a:cubicBezTo>
                  <a:cubicBezTo>
                    <a:pt x="68" y="312"/>
                    <a:pt x="67" y="313"/>
                    <a:pt x="67" y="314"/>
                  </a:cubicBezTo>
                  <a:cubicBezTo>
                    <a:pt x="67" y="314"/>
                    <a:pt x="67" y="315"/>
                    <a:pt x="67" y="316"/>
                  </a:cubicBezTo>
                  <a:cubicBezTo>
                    <a:pt x="67" y="316"/>
                    <a:pt x="66" y="317"/>
                    <a:pt x="67" y="318"/>
                  </a:cubicBezTo>
                  <a:cubicBezTo>
                    <a:pt x="67" y="318"/>
                    <a:pt x="67" y="320"/>
                    <a:pt x="67" y="322"/>
                  </a:cubicBezTo>
                  <a:cubicBezTo>
                    <a:pt x="66" y="324"/>
                    <a:pt x="66" y="324"/>
                    <a:pt x="65" y="325"/>
                  </a:cubicBezTo>
                  <a:cubicBezTo>
                    <a:pt x="65" y="326"/>
                    <a:pt x="65" y="327"/>
                    <a:pt x="65" y="328"/>
                  </a:cubicBezTo>
                  <a:cubicBezTo>
                    <a:pt x="65" y="328"/>
                    <a:pt x="66" y="329"/>
                    <a:pt x="66" y="330"/>
                  </a:cubicBezTo>
                  <a:cubicBezTo>
                    <a:pt x="66" y="330"/>
                    <a:pt x="65" y="331"/>
                    <a:pt x="65" y="331"/>
                  </a:cubicBezTo>
                  <a:cubicBezTo>
                    <a:pt x="65" y="332"/>
                    <a:pt x="65" y="335"/>
                    <a:pt x="65" y="336"/>
                  </a:cubicBezTo>
                  <a:cubicBezTo>
                    <a:pt x="65" y="336"/>
                    <a:pt x="64" y="337"/>
                    <a:pt x="64" y="339"/>
                  </a:cubicBezTo>
                  <a:cubicBezTo>
                    <a:pt x="63" y="340"/>
                    <a:pt x="63" y="341"/>
                    <a:pt x="63" y="342"/>
                  </a:cubicBezTo>
                  <a:cubicBezTo>
                    <a:pt x="64" y="343"/>
                    <a:pt x="63" y="344"/>
                    <a:pt x="63" y="346"/>
                  </a:cubicBezTo>
                  <a:cubicBezTo>
                    <a:pt x="63" y="347"/>
                    <a:pt x="62" y="349"/>
                    <a:pt x="62" y="349"/>
                  </a:cubicBezTo>
                  <a:cubicBezTo>
                    <a:pt x="62" y="350"/>
                    <a:pt x="62" y="353"/>
                    <a:pt x="61" y="355"/>
                  </a:cubicBezTo>
                  <a:cubicBezTo>
                    <a:pt x="61" y="358"/>
                    <a:pt x="59" y="366"/>
                    <a:pt x="59" y="370"/>
                  </a:cubicBezTo>
                  <a:cubicBezTo>
                    <a:pt x="59" y="373"/>
                    <a:pt x="58" y="377"/>
                    <a:pt x="58" y="382"/>
                  </a:cubicBezTo>
                  <a:cubicBezTo>
                    <a:pt x="57" y="387"/>
                    <a:pt x="57" y="391"/>
                    <a:pt x="57" y="394"/>
                  </a:cubicBezTo>
                  <a:cubicBezTo>
                    <a:pt x="56" y="396"/>
                    <a:pt x="56" y="407"/>
                    <a:pt x="56" y="412"/>
                  </a:cubicBezTo>
                  <a:cubicBezTo>
                    <a:pt x="56" y="416"/>
                    <a:pt x="56" y="422"/>
                    <a:pt x="56" y="423"/>
                  </a:cubicBezTo>
                  <a:cubicBezTo>
                    <a:pt x="56" y="424"/>
                    <a:pt x="56" y="425"/>
                    <a:pt x="55" y="425"/>
                  </a:cubicBezTo>
                  <a:cubicBezTo>
                    <a:pt x="55" y="426"/>
                    <a:pt x="55" y="428"/>
                    <a:pt x="55" y="431"/>
                  </a:cubicBezTo>
                  <a:cubicBezTo>
                    <a:pt x="54" y="433"/>
                    <a:pt x="53" y="440"/>
                    <a:pt x="53" y="441"/>
                  </a:cubicBezTo>
                  <a:cubicBezTo>
                    <a:pt x="53" y="442"/>
                    <a:pt x="53" y="444"/>
                    <a:pt x="52" y="446"/>
                  </a:cubicBezTo>
                  <a:cubicBezTo>
                    <a:pt x="51" y="448"/>
                    <a:pt x="50" y="452"/>
                    <a:pt x="49" y="453"/>
                  </a:cubicBezTo>
                  <a:cubicBezTo>
                    <a:pt x="49" y="454"/>
                    <a:pt x="48" y="459"/>
                    <a:pt x="47" y="462"/>
                  </a:cubicBezTo>
                  <a:cubicBezTo>
                    <a:pt x="47" y="465"/>
                    <a:pt x="46" y="469"/>
                    <a:pt x="46" y="470"/>
                  </a:cubicBezTo>
                  <a:cubicBezTo>
                    <a:pt x="46" y="472"/>
                    <a:pt x="45" y="472"/>
                    <a:pt x="45" y="473"/>
                  </a:cubicBezTo>
                  <a:cubicBezTo>
                    <a:pt x="44" y="475"/>
                    <a:pt x="44" y="476"/>
                    <a:pt x="44" y="477"/>
                  </a:cubicBezTo>
                  <a:cubicBezTo>
                    <a:pt x="44" y="478"/>
                    <a:pt x="44" y="479"/>
                    <a:pt x="44" y="481"/>
                  </a:cubicBezTo>
                  <a:cubicBezTo>
                    <a:pt x="43" y="482"/>
                    <a:pt x="43" y="485"/>
                    <a:pt x="42" y="487"/>
                  </a:cubicBezTo>
                  <a:cubicBezTo>
                    <a:pt x="42" y="489"/>
                    <a:pt x="41" y="493"/>
                    <a:pt x="40" y="495"/>
                  </a:cubicBezTo>
                  <a:cubicBezTo>
                    <a:pt x="40" y="497"/>
                    <a:pt x="39" y="500"/>
                    <a:pt x="39" y="502"/>
                  </a:cubicBezTo>
                  <a:cubicBezTo>
                    <a:pt x="38" y="504"/>
                    <a:pt x="38" y="508"/>
                    <a:pt x="38" y="510"/>
                  </a:cubicBezTo>
                  <a:cubicBezTo>
                    <a:pt x="38" y="511"/>
                    <a:pt x="36" y="516"/>
                    <a:pt x="36" y="519"/>
                  </a:cubicBezTo>
                  <a:cubicBezTo>
                    <a:pt x="35" y="523"/>
                    <a:pt x="33" y="530"/>
                    <a:pt x="33" y="533"/>
                  </a:cubicBezTo>
                  <a:cubicBezTo>
                    <a:pt x="32" y="535"/>
                    <a:pt x="31" y="539"/>
                    <a:pt x="31" y="541"/>
                  </a:cubicBezTo>
                  <a:cubicBezTo>
                    <a:pt x="30" y="542"/>
                    <a:pt x="29" y="546"/>
                    <a:pt x="29" y="547"/>
                  </a:cubicBezTo>
                  <a:cubicBezTo>
                    <a:pt x="29" y="548"/>
                    <a:pt x="29" y="549"/>
                    <a:pt x="28" y="550"/>
                  </a:cubicBezTo>
                  <a:cubicBezTo>
                    <a:pt x="28" y="551"/>
                    <a:pt x="27" y="554"/>
                    <a:pt x="26" y="555"/>
                  </a:cubicBezTo>
                  <a:cubicBezTo>
                    <a:pt x="26" y="557"/>
                    <a:pt x="24" y="564"/>
                    <a:pt x="23" y="567"/>
                  </a:cubicBezTo>
                  <a:cubicBezTo>
                    <a:pt x="22" y="570"/>
                    <a:pt x="21" y="572"/>
                    <a:pt x="20" y="575"/>
                  </a:cubicBezTo>
                  <a:cubicBezTo>
                    <a:pt x="19" y="577"/>
                    <a:pt x="18" y="580"/>
                    <a:pt x="18" y="581"/>
                  </a:cubicBezTo>
                  <a:cubicBezTo>
                    <a:pt x="18" y="583"/>
                    <a:pt x="18" y="587"/>
                    <a:pt x="18" y="588"/>
                  </a:cubicBezTo>
                  <a:cubicBezTo>
                    <a:pt x="18" y="589"/>
                    <a:pt x="18" y="593"/>
                    <a:pt x="18" y="594"/>
                  </a:cubicBezTo>
                  <a:cubicBezTo>
                    <a:pt x="17" y="595"/>
                    <a:pt x="17" y="598"/>
                    <a:pt x="17" y="599"/>
                  </a:cubicBezTo>
                  <a:cubicBezTo>
                    <a:pt x="17" y="600"/>
                    <a:pt x="17" y="601"/>
                    <a:pt x="17" y="602"/>
                  </a:cubicBezTo>
                  <a:cubicBezTo>
                    <a:pt x="17" y="602"/>
                    <a:pt x="16" y="603"/>
                    <a:pt x="17" y="603"/>
                  </a:cubicBezTo>
                  <a:cubicBezTo>
                    <a:pt x="17" y="604"/>
                    <a:pt x="17" y="604"/>
                    <a:pt x="16" y="604"/>
                  </a:cubicBezTo>
                  <a:cubicBezTo>
                    <a:pt x="15" y="605"/>
                    <a:pt x="15" y="607"/>
                    <a:pt x="15" y="607"/>
                  </a:cubicBezTo>
                  <a:cubicBezTo>
                    <a:pt x="15" y="608"/>
                    <a:pt x="15" y="608"/>
                    <a:pt x="15" y="608"/>
                  </a:cubicBezTo>
                  <a:cubicBezTo>
                    <a:pt x="14" y="609"/>
                    <a:pt x="14" y="609"/>
                    <a:pt x="13" y="609"/>
                  </a:cubicBezTo>
                  <a:cubicBezTo>
                    <a:pt x="13" y="609"/>
                    <a:pt x="12" y="610"/>
                    <a:pt x="11" y="611"/>
                  </a:cubicBezTo>
                  <a:cubicBezTo>
                    <a:pt x="11" y="611"/>
                    <a:pt x="11" y="612"/>
                    <a:pt x="11" y="612"/>
                  </a:cubicBezTo>
                  <a:cubicBezTo>
                    <a:pt x="10" y="613"/>
                    <a:pt x="10" y="613"/>
                    <a:pt x="10" y="613"/>
                  </a:cubicBezTo>
                  <a:cubicBezTo>
                    <a:pt x="9" y="613"/>
                    <a:pt x="8" y="614"/>
                    <a:pt x="8" y="614"/>
                  </a:cubicBezTo>
                  <a:cubicBezTo>
                    <a:pt x="8" y="615"/>
                    <a:pt x="7" y="615"/>
                    <a:pt x="7" y="615"/>
                  </a:cubicBezTo>
                  <a:cubicBezTo>
                    <a:pt x="7" y="616"/>
                    <a:pt x="6" y="616"/>
                    <a:pt x="5" y="617"/>
                  </a:cubicBezTo>
                  <a:cubicBezTo>
                    <a:pt x="5" y="618"/>
                    <a:pt x="5" y="618"/>
                    <a:pt x="4" y="618"/>
                  </a:cubicBezTo>
                  <a:cubicBezTo>
                    <a:pt x="4" y="618"/>
                    <a:pt x="3" y="619"/>
                    <a:pt x="3" y="620"/>
                  </a:cubicBezTo>
                  <a:cubicBezTo>
                    <a:pt x="2" y="621"/>
                    <a:pt x="1" y="622"/>
                    <a:pt x="1" y="623"/>
                  </a:cubicBezTo>
                  <a:cubicBezTo>
                    <a:pt x="0" y="623"/>
                    <a:pt x="1" y="623"/>
                    <a:pt x="1" y="623"/>
                  </a:cubicBezTo>
                  <a:cubicBezTo>
                    <a:pt x="1" y="624"/>
                    <a:pt x="1" y="624"/>
                    <a:pt x="1" y="625"/>
                  </a:cubicBezTo>
                  <a:cubicBezTo>
                    <a:pt x="2" y="625"/>
                    <a:pt x="2" y="625"/>
                    <a:pt x="2" y="625"/>
                  </a:cubicBezTo>
                  <a:cubicBezTo>
                    <a:pt x="2" y="626"/>
                    <a:pt x="2" y="627"/>
                    <a:pt x="2" y="627"/>
                  </a:cubicBezTo>
                  <a:cubicBezTo>
                    <a:pt x="3" y="627"/>
                    <a:pt x="3" y="628"/>
                    <a:pt x="3" y="628"/>
                  </a:cubicBezTo>
                  <a:cubicBezTo>
                    <a:pt x="3" y="629"/>
                    <a:pt x="5" y="629"/>
                    <a:pt x="6" y="629"/>
                  </a:cubicBezTo>
                  <a:cubicBezTo>
                    <a:pt x="8" y="630"/>
                    <a:pt x="10" y="630"/>
                    <a:pt x="12" y="630"/>
                  </a:cubicBezTo>
                  <a:cubicBezTo>
                    <a:pt x="14" y="630"/>
                    <a:pt x="17" y="630"/>
                    <a:pt x="19" y="629"/>
                  </a:cubicBezTo>
                  <a:cubicBezTo>
                    <a:pt x="21" y="629"/>
                    <a:pt x="25" y="628"/>
                    <a:pt x="27" y="627"/>
                  </a:cubicBezTo>
                  <a:cubicBezTo>
                    <a:pt x="29" y="626"/>
                    <a:pt x="31" y="626"/>
                    <a:pt x="33" y="625"/>
                  </a:cubicBezTo>
                  <a:cubicBezTo>
                    <a:pt x="35" y="625"/>
                    <a:pt x="37" y="624"/>
                    <a:pt x="38" y="623"/>
                  </a:cubicBezTo>
                  <a:cubicBezTo>
                    <a:pt x="39" y="622"/>
                    <a:pt x="38" y="619"/>
                    <a:pt x="38" y="618"/>
                  </a:cubicBezTo>
                  <a:cubicBezTo>
                    <a:pt x="38" y="616"/>
                    <a:pt x="39" y="615"/>
                    <a:pt x="39" y="614"/>
                  </a:cubicBezTo>
                  <a:cubicBezTo>
                    <a:pt x="39" y="614"/>
                    <a:pt x="39" y="613"/>
                    <a:pt x="39" y="613"/>
                  </a:cubicBezTo>
                  <a:cubicBezTo>
                    <a:pt x="39" y="612"/>
                    <a:pt x="40" y="610"/>
                    <a:pt x="41" y="609"/>
                  </a:cubicBezTo>
                  <a:cubicBezTo>
                    <a:pt x="41" y="609"/>
                    <a:pt x="41" y="609"/>
                    <a:pt x="42" y="609"/>
                  </a:cubicBezTo>
                  <a:cubicBezTo>
                    <a:pt x="42" y="609"/>
                    <a:pt x="47" y="610"/>
                    <a:pt x="47" y="610"/>
                  </a:cubicBezTo>
                  <a:cubicBezTo>
                    <a:pt x="48" y="610"/>
                    <a:pt x="47" y="610"/>
                    <a:pt x="47" y="611"/>
                  </a:cubicBezTo>
                  <a:cubicBezTo>
                    <a:pt x="47" y="612"/>
                    <a:pt x="47" y="613"/>
                    <a:pt x="47" y="613"/>
                  </a:cubicBezTo>
                  <a:cubicBezTo>
                    <a:pt x="47" y="613"/>
                    <a:pt x="47" y="614"/>
                    <a:pt x="47" y="615"/>
                  </a:cubicBezTo>
                  <a:cubicBezTo>
                    <a:pt x="47" y="615"/>
                    <a:pt x="47" y="615"/>
                    <a:pt x="49" y="616"/>
                  </a:cubicBezTo>
                  <a:cubicBezTo>
                    <a:pt x="50" y="616"/>
                    <a:pt x="54" y="617"/>
                    <a:pt x="55" y="617"/>
                  </a:cubicBezTo>
                  <a:cubicBezTo>
                    <a:pt x="56" y="617"/>
                    <a:pt x="58" y="616"/>
                    <a:pt x="58" y="616"/>
                  </a:cubicBezTo>
                  <a:cubicBezTo>
                    <a:pt x="59" y="616"/>
                    <a:pt x="58" y="615"/>
                    <a:pt x="58" y="615"/>
                  </a:cubicBezTo>
                  <a:cubicBezTo>
                    <a:pt x="58" y="614"/>
                    <a:pt x="58" y="613"/>
                    <a:pt x="58" y="613"/>
                  </a:cubicBezTo>
                  <a:cubicBezTo>
                    <a:pt x="58" y="612"/>
                    <a:pt x="58" y="612"/>
                    <a:pt x="58" y="613"/>
                  </a:cubicBezTo>
                  <a:cubicBezTo>
                    <a:pt x="59" y="613"/>
                    <a:pt x="61" y="613"/>
                    <a:pt x="63" y="613"/>
                  </a:cubicBezTo>
                  <a:cubicBezTo>
                    <a:pt x="64" y="614"/>
                    <a:pt x="70" y="615"/>
                    <a:pt x="72" y="615"/>
                  </a:cubicBezTo>
                  <a:cubicBezTo>
                    <a:pt x="74" y="615"/>
                    <a:pt x="76" y="615"/>
                    <a:pt x="77" y="616"/>
                  </a:cubicBezTo>
                  <a:cubicBezTo>
                    <a:pt x="78" y="616"/>
                    <a:pt x="78" y="616"/>
                    <a:pt x="78" y="616"/>
                  </a:cubicBezTo>
                  <a:cubicBezTo>
                    <a:pt x="78" y="616"/>
                    <a:pt x="80" y="616"/>
                    <a:pt x="81" y="616"/>
                  </a:cubicBezTo>
                  <a:cubicBezTo>
                    <a:pt x="82" y="616"/>
                    <a:pt x="82" y="617"/>
                    <a:pt x="82" y="617"/>
                  </a:cubicBezTo>
                  <a:cubicBezTo>
                    <a:pt x="83" y="617"/>
                    <a:pt x="83" y="617"/>
                    <a:pt x="84" y="617"/>
                  </a:cubicBezTo>
                  <a:cubicBezTo>
                    <a:pt x="84" y="617"/>
                    <a:pt x="85" y="616"/>
                    <a:pt x="85" y="615"/>
                  </a:cubicBezTo>
                  <a:cubicBezTo>
                    <a:pt x="86" y="614"/>
                    <a:pt x="86" y="614"/>
                    <a:pt x="86" y="613"/>
                  </a:cubicBezTo>
                  <a:cubicBezTo>
                    <a:pt x="86" y="611"/>
                    <a:pt x="86" y="609"/>
                    <a:pt x="86" y="609"/>
                  </a:cubicBezTo>
                  <a:cubicBezTo>
                    <a:pt x="86" y="608"/>
                    <a:pt x="86" y="607"/>
                    <a:pt x="86" y="606"/>
                  </a:cubicBezTo>
                  <a:cubicBezTo>
                    <a:pt x="86" y="605"/>
                    <a:pt x="86" y="604"/>
                    <a:pt x="86" y="603"/>
                  </a:cubicBezTo>
                  <a:cubicBezTo>
                    <a:pt x="86" y="602"/>
                    <a:pt x="88" y="589"/>
                    <a:pt x="88" y="586"/>
                  </a:cubicBezTo>
                  <a:cubicBezTo>
                    <a:pt x="89" y="580"/>
                    <a:pt x="90" y="572"/>
                    <a:pt x="91" y="570"/>
                  </a:cubicBezTo>
                  <a:cubicBezTo>
                    <a:pt x="91" y="568"/>
                    <a:pt x="93" y="555"/>
                    <a:pt x="93" y="552"/>
                  </a:cubicBezTo>
                  <a:cubicBezTo>
                    <a:pt x="93" y="550"/>
                    <a:pt x="95" y="536"/>
                    <a:pt x="95" y="533"/>
                  </a:cubicBezTo>
                  <a:cubicBezTo>
                    <a:pt x="96" y="531"/>
                    <a:pt x="96" y="523"/>
                    <a:pt x="96" y="521"/>
                  </a:cubicBezTo>
                  <a:cubicBezTo>
                    <a:pt x="97" y="519"/>
                    <a:pt x="97" y="508"/>
                    <a:pt x="98" y="506"/>
                  </a:cubicBezTo>
                  <a:cubicBezTo>
                    <a:pt x="98" y="504"/>
                    <a:pt x="98" y="495"/>
                    <a:pt x="98" y="494"/>
                  </a:cubicBezTo>
                  <a:cubicBezTo>
                    <a:pt x="98" y="492"/>
                    <a:pt x="99" y="483"/>
                    <a:pt x="99" y="482"/>
                  </a:cubicBezTo>
                  <a:cubicBezTo>
                    <a:pt x="99" y="480"/>
                    <a:pt x="99" y="474"/>
                    <a:pt x="99" y="473"/>
                  </a:cubicBezTo>
                  <a:cubicBezTo>
                    <a:pt x="99" y="472"/>
                    <a:pt x="100" y="467"/>
                    <a:pt x="100" y="464"/>
                  </a:cubicBezTo>
                  <a:cubicBezTo>
                    <a:pt x="100" y="462"/>
                    <a:pt x="100" y="461"/>
                    <a:pt x="100" y="460"/>
                  </a:cubicBezTo>
                  <a:cubicBezTo>
                    <a:pt x="100" y="459"/>
                    <a:pt x="101" y="455"/>
                    <a:pt x="101" y="454"/>
                  </a:cubicBezTo>
                  <a:cubicBezTo>
                    <a:pt x="101" y="454"/>
                    <a:pt x="101" y="453"/>
                    <a:pt x="101" y="452"/>
                  </a:cubicBezTo>
                  <a:cubicBezTo>
                    <a:pt x="101" y="452"/>
                    <a:pt x="101" y="450"/>
                    <a:pt x="102" y="449"/>
                  </a:cubicBezTo>
                  <a:cubicBezTo>
                    <a:pt x="102" y="447"/>
                    <a:pt x="102" y="444"/>
                    <a:pt x="102" y="442"/>
                  </a:cubicBezTo>
                  <a:cubicBezTo>
                    <a:pt x="102" y="441"/>
                    <a:pt x="103" y="435"/>
                    <a:pt x="103" y="434"/>
                  </a:cubicBezTo>
                  <a:cubicBezTo>
                    <a:pt x="104" y="432"/>
                    <a:pt x="104" y="431"/>
                    <a:pt x="104" y="430"/>
                  </a:cubicBezTo>
                  <a:cubicBezTo>
                    <a:pt x="104" y="429"/>
                    <a:pt x="104" y="429"/>
                    <a:pt x="104" y="427"/>
                  </a:cubicBezTo>
                  <a:cubicBezTo>
                    <a:pt x="104" y="426"/>
                    <a:pt x="104" y="426"/>
                    <a:pt x="104" y="425"/>
                  </a:cubicBezTo>
                  <a:cubicBezTo>
                    <a:pt x="105" y="424"/>
                    <a:pt x="106" y="421"/>
                    <a:pt x="106" y="419"/>
                  </a:cubicBezTo>
                  <a:cubicBezTo>
                    <a:pt x="107" y="417"/>
                    <a:pt x="108" y="413"/>
                    <a:pt x="108" y="412"/>
                  </a:cubicBezTo>
                  <a:cubicBezTo>
                    <a:pt x="108" y="410"/>
                    <a:pt x="109" y="406"/>
                    <a:pt x="109" y="405"/>
                  </a:cubicBezTo>
                  <a:cubicBezTo>
                    <a:pt x="109" y="405"/>
                    <a:pt x="109" y="405"/>
                    <a:pt x="110" y="404"/>
                  </a:cubicBezTo>
                  <a:cubicBezTo>
                    <a:pt x="110" y="403"/>
                    <a:pt x="111" y="400"/>
                    <a:pt x="112" y="399"/>
                  </a:cubicBezTo>
                  <a:cubicBezTo>
                    <a:pt x="112" y="397"/>
                    <a:pt x="113" y="395"/>
                    <a:pt x="113" y="394"/>
                  </a:cubicBezTo>
                  <a:cubicBezTo>
                    <a:pt x="113" y="393"/>
                    <a:pt x="114" y="391"/>
                    <a:pt x="114" y="388"/>
                  </a:cubicBezTo>
                  <a:cubicBezTo>
                    <a:pt x="115" y="386"/>
                    <a:pt x="119" y="378"/>
                    <a:pt x="120" y="376"/>
                  </a:cubicBezTo>
                  <a:cubicBezTo>
                    <a:pt x="120" y="375"/>
                    <a:pt x="124" y="368"/>
                    <a:pt x="127" y="358"/>
                  </a:cubicBezTo>
                  <a:cubicBezTo>
                    <a:pt x="128" y="354"/>
                    <a:pt x="131" y="346"/>
                    <a:pt x="132" y="342"/>
                  </a:cubicBezTo>
                  <a:cubicBezTo>
                    <a:pt x="133" y="339"/>
                    <a:pt x="134" y="336"/>
                    <a:pt x="135" y="335"/>
                  </a:cubicBezTo>
                  <a:cubicBezTo>
                    <a:pt x="135" y="334"/>
                    <a:pt x="137" y="332"/>
                    <a:pt x="137" y="331"/>
                  </a:cubicBezTo>
                  <a:cubicBezTo>
                    <a:pt x="138" y="330"/>
                    <a:pt x="138" y="330"/>
                    <a:pt x="138" y="330"/>
                  </a:cubicBezTo>
                  <a:cubicBezTo>
                    <a:pt x="138" y="330"/>
                    <a:pt x="140" y="330"/>
                    <a:pt x="140" y="330"/>
                  </a:cubicBezTo>
                  <a:cubicBezTo>
                    <a:pt x="141" y="330"/>
                    <a:pt x="141" y="330"/>
                    <a:pt x="141" y="331"/>
                  </a:cubicBezTo>
                  <a:cubicBezTo>
                    <a:pt x="142" y="331"/>
                    <a:pt x="142" y="332"/>
                    <a:pt x="142" y="334"/>
                  </a:cubicBezTo>
                  <a:cubicBezTo>
                    <a:pt x="142" y="335"/>
                    <a:pt x="142" y="336"/>
                    <a:pt x="142" y="340"/>
                  </a:cubicBezTo>
                  <a:cubicBezTo>
                    <a:pt x="142" y="343"/>
                    <a:pt x="143" y="345"/>
                    <a:pt x="143" y="348"/>
                  </a:cubicBezTo>
                  <a:cubicBezTo>
                    <a:pt x="144" y="351"/>
                    <a:pt x="145" y="355"/>
                    <a:pt x="145" y="356"/>
                  </a:cubicBezTo>
                  <a:cubicBezTo>
                    <a:pt x="146" y="359"/>
                    <a:pt x="147" y="365"/>
                    <a:pt x="148" y="369"/>
                  </a:cubicBezTo>
                  <a:cubicBezTo>
                    <a:pt x="148" y="373"/>
                    <a:pt x="148" y="381"/>
                    <a:pt x="149" y="384"/>
                  </a:cubicBezTo>
                  <a:cubicBezTo>
                    <a:pt x="149" y="387"/>
                    <a:pt x="149" y="396"/>
                    <a:pt x="149" y="398"/>
                  </a:cubicBezTo>
                  <a:cubicBezTo>
                    <a:pt x="149" y="400"/>
                    <a:pt x="150" y="402"/>
                    <a:pt x="150" y="404"/>
                  </a:cubicBezTo>
                  <a:cubicBezTo>
                    <a:pt x="150" y="406"/>
                    <a:pt x="150" y="409"/>
                    <a:pt x="150" y="410"/>
                  </a:cubicBezTo>
                  <a:cubicBezTo>
                    <a:pt x="150" y="412"/>
                    <a:pt x="150" y="419"/>
                    <a:pt x="150" y="420"/>
                  </a:cubicBezTo>
                  <a:cubicBezTo>
                    <a:pt x="150" y="421"/>
                    <a:pt x="150" y="425"/>
                    <a:pt x="150" y="426"/>
                  </a:cubicBezTo>
                  <a:cubicBezTo>
                    <a:pt x="151" y="428"/>
                    <a:pt x="151" y="428"/>
                    <a:pt x="151" y="431"/>
                  </a:cubicBezTo>
                  <a:cubicBezTo>
                    <a:pt x="151" y="433"/>
                    <a:pt x="151" y="434"/>
                    <a:pt x="151" y="436"/>
                  </a:cubicBezTo>
                  <a:cubicBezTo>
                    <a:pt x="151" y="438"/>
                    <a:pt x="151" y="439"/>
                    <a:pt x="151" y="440"/>
                  </a:cubicBezTo>
                  <a:cubicBezTo>
                    <a:pt x="151" y="441"/>
                    <a:pt x="151" y="443"/>
                    <a:pt x="151" y="445"/>
                  </a:cubicBezTo>
                  <a:cubicBezTo>
                    <a:pt x="151" y="447"/>
                    <a:pt x="151" y="450"/>
                    <a:pt x="151" y="454"/>
                  </a:cubicBezTo>
                  <a:cubicBezTo>
                    <a:pt x="151" y="458"/>
                    <a:pt x="151" y="462"/>
                    <a:pt x="151" y="465"/>
                  </a:cubicBezTo>
                  <a:cubicBezTo>
                    <a:pt x="151" y="467"/>
                    <a:pt x="152" y="478"/>
                    <a:pt x="152" y="484"/>
                  </a:cubicBezTo>
                  <a:cubicBezTo>
                    <a:pt x="152" y="490"/>
                    <a:pt x="152" y="497"/>
                    <a:pt x="152" y="501"/>
                  </a:cubicBezTo>
                  <a:cubicBezTo>
                    <a:pt x="152" y="504"/>
                    <a:pt x="152" y="514"/>
                    <a:pt x="152" y="517"/>
                  </a:cubicBezTo>
                  <a:cubicBezTo>
                    <a:pt x="152" y="519"/>
                    <a:pt x="152" y="527"/>
                    <a:pt x="152" y="529"/>
                  </a:cubicBezTo>
                  <a:cubicBezTo>
                    <a:pt x="152" y="532"/>
                    <a:pt x="152" y="533"/>
                    <a:pt x="151" y="536"/>
                  </a:cubicBezTo>
                  <a:cubicBezTo>
                    <a:pt x="151" y="540"/>
                    <a:pt x="151" y="546"/>
                    <a:pt x="150" y="550"/>
                  </a:cubicBezTo>
                  <a:cubicBezTo>
                    <a:pt x="150" y="554"/>
                    <a:pt x="149" y="565"/>
                    <a:pt x="149" y="568"/>
                  </a:cubicBezTo>
                  <a:cubicBezTo>
                    <a:pt x="149" y="570"/>
                    <a:pt x="149" y="576"/>
                    <a:pt x="148" y="578"/>
                  </a:cubicBezTo>
                  <a:cubicBezTo>
                    <a:pt x="148" y="580"/>
                    <a:pt x="148" y="581"/>
                    <a:pt x="149" y="583"/>
                  </a:cubicBezTo>
                  <a:cubicBezTo>
                    <a:pt x="149" y="586"/>
                    <a:pt x="152" y="594"/>
                    <a:pt x="152" y="594"/>
                  </a:cubicBezTo>
                  <a:cubicBezTo>
                    <a:pt x="153" y="595"/>
                    <a:pt x="153" y="596"/>
                    <a:pt x="153" y="598"/>
                  </a:cubicBezTo>
                  <a:cubicBezTo>
                    <a:pt x="153" y="600"/>
                    <a:pt x="153" y="602"/>
                    <a:pt x="153" y="604"/>
                  </a:cubicBezTo>
                  <a:cubicBezTo>
                    <a:pt x="153" y="605"/>
                    <a:pt x="154" y="609"/>
                    <a:pt x="154" y="609"/>
                  </a:cubicBezTo>
                  <a:cubicBezTo>
                    <a:pt x="154" y="609"/>
                    <a:pt x="154" y="609"/>
                    <a:pt x="155" y="610"/>
                  </a:cubicBezTo>
                  <a:cubicBezTo>
                    <a:pt x="157" y="611"/>
                    <a:pt x="157" y="611"/>
                    <a:pt x="158" y="612"/>
                  </a:cubicBezTo>
                  <a:cubicBezTo>
                    <a:pt x="159" y="612"/>
                    <a:pt x="159" y="612"/>
                    <a:pt x="160" y="612"/>
                  </a:cubicBezTo>
                  <a:cubicBezTo>
                    <a:pt x="162" y="612"/>
                    <a:pt x="162" y="612"/>
                    <a:pt x="163" y="612"/>
                  </a:cubicBezTo>
                  <a:cubicBezTo>
                    <a:pt x="163" y="611"/>
                    <a:pt x="163" y="612"/>
                    <a:pt x="163" y="614"/>
                  </a:cubicBezTo>
                  <a:cubicBezTo>
                    <a:pt x="163" y="616"/>
                    <a:pt x="164" y="617"/>
                    <a:pt x="164" y="618"/>
                  </a:cubicBezTo>
                  <a:cubicBezTo>
                    <a:pt x="164" y="618"/>
                    <a:pt x="165" y="619"/>
                    <a:pt x="164" y="620"/>
                  </a:cubicBezTo>
                  <a:cubicBezTo>
                    <a:pt x="164" y="620"/>
                    <a:pt x="164" y="621"/>
                    <a:pt x="165" y="622"/>
                  </a:cubicBezTo>
                  <a:cubicBezTo>
                    <a:pt x="166" y="622"/>
                    <a:pt x="167" y="623"/>
                    <a:pt x="167" y="624"/>
                  </a:cubicBezTo>
                  <a:cubicBezTo>
                    <a:pt x="168" y="624"/>
                    <a:pt x="170" y="625"/>
                    <a:pt x="172" y="626"/>
                  </a:cubicBezTo>
                  <a:cubicBezTo>
                    <a:pt x="175" y="626"/>
                    <a:pt x="178" y="626"/>
                    <a:pt x="181" y="626"/>
                  </a:cubicBezTo>
                  <a:cubicBezTo>
                    <a:pt x="183" y="626"/>
                    <a:pt x="187" y="626"/>
                    <a:pt x="189" y="626"/>
                  </a:cubicBezTo>
                  <a:cubicBezTo>
                    <a:pt x="190" y="626"/>
                    <a:pt x="194" y="625"/>
                    <a:pt x="195" y="624"/>
                  </a:cubicBezTo>
                  <a:cubicBezTo>
                    <a:pt x="196" y="623"/>
                    <a:pt x="197" y="620"/>
                    <a:pt x="198" y="619"/>
                  </a:cubicBezTo>
                  <a:cubicBezTo>
                    <a:pt x="198" y="618"/>
                    <a:pt x="198" y="617"/>
                    <a:pt x="198" y="616"/>
                  </a:cubicBezTo>
                  <a:cubicBezTo>
                    <a:pt x="198" y="615"/>
                    <a:pt x="197" y="613"/>
                    <a:pt x="197" y="613"/>
                  </a:cubicBezTo>
                  <a:cubicBezTo>
                    <a:pt x="196" y="612"/>
                    <a:pt x="196" y="612"/>
                    <a:pt x="196" y="611"/>
                  </a:cubicBezTo>
                  <a:cubicBezTo>
                    <a:pt x="196" y="610"/>
                    <a:pt x="196" y="610"/>
                    <a:pt x="197" y="610"/>
                  </a:cubicBezTo>
                  <a:cubicBezTo>
                    <a:pt x="198" y="610"/>
                    <a:pt x="202" y="610"/>
                    <a:pt x="203" y="611"/>
                  </a:cubicBezTo>
                  <a:cubicBezTo>
                    <a:pt x="205" y="611"/>
                    <a:pt x="205" y="611"/>
                    <a:pt x="206" y="610"/>
                  </a:cubicBezTo>
                  <a:cubicBezTo>
                    <a:pt x="207" y="610"/>
                    <a:pt x="208" y="610"/>
                    <a:pt x="209" y="610"/>
                  </a:cubicBezTo>
                  <a:cubicBezTo>
                    <a:pt x="209" y="610"/>
                    <a:pt x="210" y="610"/>
                    <a:pt x="210" y="610"/>
                  </a:cubicBezTo>
                  <a:cubicBezTo>
                    <a:pt x="211" y="610"/>
                    <a:pt x="211" y="609"/>
                    <a:pt x="211" y="608"/>
                  </a:cubicBezTo>
                  <a:cubicBezTo>
                    <a:pt x="212" y="608"/>
                    <a:pt x="212" y="606"/>
                    <a:pt x="212" y="605"/>
                  </a:cubicBezTo>
                  <a:cubicBezTo>
                    <a:pt x="212" y="604"/>
                    <a:pt x="212" y="602"/>
                    <a:pt x="212" y="602"/>
                  </a:cubicBezTo>
                  <a:cubicBezTo>
                    <a:pt x="212" y="601"/>
                    <a:pt x="212" y="600"/>
                    <a:pt x="212" y="598"/>
                  </a:cubicBezTo>
                  <a:cubicBezTo>
                    <a:pt x="212" y="596"/>
                    <a:pt x="212" y="594"/>
                    <a:pt x="212" y="593"/>
                  </a:cubicBezTo>
                  <a:cubicBezTo>
                    <a:pt x="212" y="592"/>
                    <a:pt x="212" y="591"/>
                    <a:pt x="212" y="589"/>
                  </a:cubicBezTo>
                  <a:cubicBezTo>
                    <a:pt x="212" y="588"/>
                    <a:pt x="212" y="585"/>
                    <a:pt x="212" y="583"/>
                  </a:cubicBezTo>
                  <a:cubicBezTo>
                    <a:pt x="212" y="580"/>
                    <a:pt x="212" y="575"/>
                    <a:pt x="213" y="572"/>
                  </a:cubicBezTo>
                  <a:cubicBezTo>
                    <a:pt x="213" y="570"/>
                    <a:pt x="213" y="569"/>
                    <a:pt x="213" y="567"/>
                  </a:cubicBezTo>
                  <a:cubicBezTo>
                    <a:pt x="212" y="566"/>
                    <a:pt x="212" y="554"/>
                    <a:pt x="211" y="553"/>
                  </a:cubicBezTo>
                  <a:cubicBezTo>
                    <a:pt x="211" y="551"/>
                    <a:pt x="210" y="542"/>
                    <a:pt x="210" y="540"/>
                  </a:cubicBezTo>
                  <a:cubicBezTo>
                    <a:pt x="210" y="539"/>
                    <a:pt x="210" y="530"/>
                    <a:pt x="209" y="528"/>
                  </a:cubicBezTo>
                  <a:cubicBezTo>
                    <a:pt x="209" y="526"/>
                    <a:pt x="209" y="521"/>
                    <a:pt x="209" y="519"/>
                  </a:cubicBezTo>
                  <a:cubicBezTo>
                    <a:pt x="209" y="518"/>
                    <a:pt x="209" y="518"/>
                    <a:pt x="209" y="517"/>
                  </a:cubicBezTo>
                  <a:cubicBezTo>
                    <a:pt x="209" y="515"/>
                    <a:pt x="208" y="514"/>
                    <a:pt x="208" y="511"/>
                  </a:cubicBezTo>
                  <a:cubicBezTo>
                    <a:pt x="208" y="509"/>
                    <a:pt x="207" y="503"/>
                    <a:pt x="207" y="500"/>
                  </a:cubicBezTo>
                  <a:cubicBezTo>
                    <a:pt x="206" y="497"/>
                    <a:pt x="205" y="485"/>
                    <a:pt x="205" y="483"/>
                  </a:cubicBezTo>
                  <a:cubicBezTo>
                    <a:pt x="205" y="480"/>
                    <a:pt x="204" y="474"/>
                    <a:pt x="204" y="472"/>
                  </a:cubicBezTo>
                  <a:cubicBezTo>
                    <a:pt x="204" y="471"/>
                    <a:pt x="204" y="468"/>
                    <a:pt x="204" y="466"/>
                  </a:cubicBezTo>
                  <a:cubicBezTo>
                    <a:pt x="204" y="465"/>
                    <a:pt x="203" y="463"/>
                    <a:pt x="203" y="462"/>
                  </a:cubicBezTo>
                  <a:cubicBezTo>
                    <a:pt x="203" y="460"/>
                    <a:pt x="203" y="457"/>
                    <a:pt x="203" y="456"/>
                  </a:cubicBezTo>
                  <a:cubicBezTo>
                    <a:pt x="203" y="454"/>
                    <a:pt x="202" y="452"/>
                    <a:pt x="202" y="451"/>
                  </a:cubicBezTo>
                  <a:cubicBezTo>
                    <a:pt x="202" y="451"/>
                    <a:pt x="202" y="449"/>
                    <a:pt x="202" y="447"/>
                  </a:cubicBezTo>
                  <a:cubicBezTo>
                    <a:pt x="202" y="446"/>
                    <a:pt x="202" y="445"/>
                    <a:pt x="202" y="443"/>
                  </a:cubicBezTo>
                  <a:cubicBezTo>
                    <a:pt x="202" y="441"/>
                    <a:pt x="201" y="436"/>
                    <a:pt x="201" y="435"/>
                  </a:cubicBezTo>
                  <a:cubicBezTo>
                    <a:pt x="201" y="434"/>
                    <a:pt x="201" y="431"/>
                    <a:pt x="201" y="429"/>
                  </a:cubicBezTo>
                  <a:cubicBezTo>
                    <a:pt x="201" y="428"/>
                    <a:pt x="201" y="419"/>
                    <a:pt x="201" y="416"/>
                  </a:cubicBezTo>
                  <a:cubicBezTo>
                    <a:pt x="201" y="414"/>
                    <a:pt x="201" y="408"/>
                    <a:pt x="201" y="406"/>
                  </a:cubicBezTo>
                  <a:cubicBezTo>
                    <a:pt x="201" y="405"/>
                    <a:pt x="201" y="401"/>
                    <a:pt x="201" y="399"/>
                  </a:cubicBezTo>
                  <a:cubicBezTo>
                    <a:pt x="202" y="397"/>
                    <a:pt x="202" y="393"/>
                    <a:pt x="202" y="389"/>
                  </a:cubicBezTo>
                  <a:cubicBezTo>
                    <a:pt x="202" y="386"/>
                    <a:pt x="202" y="376"/>
                    <a:pt x="202" y="371"/>
                  </a:cubicBezTo>
                  <a:cubicBezTo>
                    <a:pt x="202" y="366"/>
                    <a:pt x="203" y="362"/>
                    <a:pt x="203" y="356"/>
                  </a:cubicBezTo>
                  <a:cubicBezTo>
                    <a:pt x="204" y="350"/>
                    <a:pt x="205" y="348"/>
                    <a:pt x="205" y="345"/>
                  </a:cubicBezTo>
                  <a:cubicBezTo>
                    <a:pt x="206" y="342"/>
                    <a:pt x="207" y="335"/>
                    <a:pt x="208" y="330"/>
                  </a:cubicBezTo>
                  <a:cubicBezTo>
                    <a:pt x="209" y="325"/>
                    <a:pt x="210" y="318"/>
                    <a:pt x="210" y="317"/>
                  </a:cubicBezTo>
                  <a:cubicBezTo>
                    <a:pt x="210" y="315"/>
                    <a:pt x="210" y="313"/>
                    <a:pt x="210" y="312"/>
                  </a:cubicBezTo>
                  <a:cubicBezTo>
                    <a:pt x="211" y="311"/>
                    <a:pt x="211" y="310"/>
                    <a:pt x="210" y="309"/>
                  </a:cubicBezTo>
                  <a:cubicBezTo>
                    <a:pt x="210" y="307"/>
                    <a:pt x="210" y="306"/>
                    <a:pt x="210" y="305"/>
                  </a:cubicBezTo>
                  <a:cubicBezTo>
                    <a:pt x="210" y="304"/>
                    <a:pt x="210" y="304"/>
                    <a:pt x="210" y="304"/>
                  </a:cubicBezTo>
                  <a:cubicBezTo>
                    <a:pt x="211" y="304"/>
                    <a:pt x="211" y="303"/>
                    <a:pt x="211" y="301"/>
                  </a:cubicBezTo>
                  <a:cubicBezTo>
                    <a:pt x="211" y="300"/>
                    <a:pt x="211" y="298"/>
                    <a:pt x="210" y="297"/>
                  </a:cubicBezTo>
                  <a:cubicBezTo>
                    <a:pt x="210" y="296"/>
                    <a:pt x="209" y="293"/>
                    <a:pt x="209" y="292"/>
                  </a:cubicBezTo>
                  <a:cubicBezTo>
                    <a:pt x="209" y="292"/>
                    <a:pt x="208" y="290"/>
                    <a:pt x="208" y="288"/>
                  </a:cubicBezTo>
                  <a:cubicBezTo>
                    <a:pt x="208" y="286"/>
                    <a:pt x="208" y="282"/>
                    <a:pt x="207" y="279"/>
                  </a:cubicBezTo>
                  <a:cubicBezTo>
                    <a:pt x="207" y="276"/>
                    <a:pt x="206" y="275"/>
                    <a:pt x="206" y="274"/>
                  </a:cubicBezTo>
                  <a:cubicBezTo>
                    <a:pt x="206" y="273"/>
                    <a:pt x="205" y="270"/>
                    <a:pt x="205" y="269"/>
                  </a:cubicBezTo>
                  <a:cubicBezTo>
                    <a:pt x="205" y="268"/>
                    <a:pt x="204" y="265"/>
                    <a:pt x="203" y="263"/>
                  </a:cubicBezTo>
                  <a:cubicBezTo>
                    <a:pt x="202" y="261"/>
                    <a:pt x="201" y="259"/>
                    <a:pt x="201" y="258"/>
                  </a:cubicBezTo>
                  <a:cubicBezTo>
                    <a:pt x="201" y="257"/>
                    <a:pt x="201" y="254"/>
                    <a:pt x="200" y="253"/>
                  </a:cubicBezTo>
                  <a:cubicBezTo>
                    <a:pt x="200" y="251"/>
                    <a:pt x="200" y="250"/>
                    <a:pt x="200" y="249"/>
                  </a:cubicBezTo>
                  <a:cubicBezTo>
                    <a:pt x="200" y="247"/>
                    <a:pt x="200" y="246"/>
                    <a:pt x="199" y="245"/>
                  </a:cubicBezTo>
                  <a:cubicBezTo>
                    <a:pt x="199" y="244"/>
                    <a:pt x="197" y="242"/>
                    <a:pt x="196" y="241"/>
                  </a:cubicBezTo>
                  <a:cubicBezTo>
                    <a:pt x="196" y="240"/>
                    <a:pt x="194" y="238"/>
                    <a:pt x="193" y="238"/>
                  </a:cubicBezTo>
                  <a:cubicBezTo>
                    <a:pt x="193" y="237"/>
                    <a:pt x="190" y="231"/>
                    <a:pt x="190" y="231"/>
                  </a:cubicBezTo>
                  <a:cubicBezTo>
                    <a:pt x="190" y="230"/>
                    <a:pt x="189" y="230"/>
                    <a:pt x="189" y="229"/>
                  </a:cubicBezTo>
                  <a:cubicBezTo>
                    <a:pt x="188" y="228"/>
                    <a:pt x="186" y="226"/>
                    <a:pt x="185" y="225"/>
                  </a:cubicBezTo>
                  <a:cubicBezTo>
                    <a:pt x="185" y="224"/>
                    <a:pt x="184" y="223"/>
                    <a:pt x="184" y="223"/>
                  </a:cubicBezTo>
                  <a:cubicBezTo>
                    <a:pt x="184" y="222"/>
                    <a:pt x="183" y="219"/>
                    <a:pt x="182" y="219"/>
                  </a:cubicBezTo>
                  <a:cubicBezTo>
                    <a:pt x="182" y="218"/>
                    <a:pt x="182" y="217"/>
                    <a:pt x="183" y="216"/>
                  </a:cubicBezTo>
                  <a:cubicBezTo>
                    <a:pt x="184" y="214"/>
                    <a:pt x="185" y="212"/>
                    <a:pt x="186" y="211"/>
                  </a:cubicBezTo>
                  <a:cubicBezTo>
                    <a:pt x="186" y="210"/>
                    <a:pt x="186" y="210"/>
                    <a:pt x="187" y="211"/>
                  </a:cubicBezTo>
                  <a:cubicBezTo>
                    <a:pt x="188" y="212"/>
                    <a:pt x="191" y="212"/>
                    <a:pt x="192" y="212"/>
                  </a:cubicBezTo>
                  <a:cubicBezTo>
                    <a:pt x="193" y="211"/>
                    <a:pt x="198" y="209"/>
                    <a:pt x="200" y="208"/>
                  </a:cubicBezTo>
                  <a:cubicBezTo>
                    <a:pt x="204" y="205"/>
                    <a:pt x="206" y="202"/>
                    <a:pt x="207" y="200"/>
                  </a:cubicBezTo>
                  <a:cubicBezTo>
                    <a:pt x="211" y="193"/>
                    <a:pt x="212" y="186"/>
                    <a:pt x="213" y="182"/>
                  </a:cubicBezTo>
                  <a:cubicBezTo>
                    <a:pt x="214" y="178"/>
                    <a:pt x="214" y="174"/>
                    <a:pt x="214" y="172"/>
                  </a:cubicBezTo>
                  <a:cubicBezTo>
                    <a:pt x="214" y="170"/>
                    <a:pt x="213" y="164"/>
                    <a:pt x="213" y="163"/>
                  </a:cubicBezTo>
                  <a:cubicBezTo>
                    <a:pt x="213" y="162"/>
                    <a:pt x="213" y="161"/>
                    <a:pt x="213" y="1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7"/>
            <p:cNvSpPr>
              <a:spLocks/>
            </p:cNvSpPr>
            <p:nvPr/>
          </p:nvSpPr>
          <p:spPr bwMode="auto">
            <a:xfrm>
              <a:off x="4551485" y="1921872"/>
              <a:ext cx="271754" cy="865266"/>
            </a:xfrm>
            <a:custGeom>
              <a:avLst/>
              <a:gdLst>
                <a:gd name="T0" fmla="*/ 85 w 89"/>
                <a:gd name="T1" fmla="*/ 275 h 284"/>
                <a:gd name="T2" fmla="*/ 84 w 89"/>
                <a:gd name="T3" fmla="*/ 267 h 284"/>
                <a:gd name="T4" fmla="*/ 84 w 89"/>
                <a:gd name="T5" fmla="*/ 253 h 284"/>
                <a:gd name="T6" fmla="*/ 79 w 89"/>
                <a:gd name="T7" fmla="*/ 223 h 284"/>
                <a:gd name="T8" fmla="*/ 78 w 89"/>
                <a:gd name="T9" fmla="*/ 197 h 284"/>
                <a:gd name="T10" fmla="*/ 78 w 89"/>
                <a:gd name="T11" fmla="*/ 165 h 284"/>
                <a:gd name="T12" fmla="*/ 77 w 89"/>
                <a:gd name="T13" fmla="*/ 140 h 284"/>
                <a:gd name="T14" fmla="*/ 74 w 89"/>
                <a:gd name="T15" fmla="*/ 126 h 284"/>
                <a:gd name="T16" fmla="*/ 72 w 89"/>
                <a:gd name="T17" fmla="*/ 118 h 284"/>
                <a:gd name="T18" fmla="*/ 73 w 89"/>
                <a:gd name="T19" fmla="*/ 112 h 284"/>
                <a:gd name="T20" fmla="*/ 77 w 89"/>
                <a:gd name="T21" fmla="*/ 104 h 284"/>
                <a:gd name="T22" fmla="*/ 80 w 89"/>
                <a:gd name="T23" fmla="*/ 95 h 284"/>
                <a:gd name="T24" fmla="*/ 83 w 89"/>
                <a:gd name="T25" fmla="*/ 85 h 284"/>
                <a:gd name="T26" fmla="*/ 85 w 89"/>
                <a:gd name="T27" fmla="*/ 65 h 284"/>
                <a:gd name="T28" fmla="*/ 80 w 89"/>
                <a:gd name="T29" fmla="*/ 52 h 284"/>
                <a:gd name="T30" fmla="*/ 75 w 89"/>
                <a:gd name="T31" fmla="*/ 47 h 284"/>
                <a:gd name="T32" fmla="*/ 59 w 89"/>
                <a:gd name="T33" fmla="*/ 39 h 284"/>
                <a:gd name="T34" fmla="*/ 54 w 89"/>
                <a:gd name="T35" fmla="*/ 31 h 284"/>
                <a:gd name="T36" fmla="*/ 57 w 89"/>
                <a:gd name="T37" fmla="*/ 22 h 284"/>
                <a:gd name="T38" fmla="*/ 55 w 89"/>
                <a:gd name="T39" fmla="*/ 14 h 284"/>
                <a:gd name="T40" fmla="*/ 29 w 89"/>
                <a:gd name="T41" fmla="*/ 10 h 284"/>
                <a:gd name="T42" fmla="*/ 30 w 89"/>
                <a:gd name="T43" fmla="*/ 23 h 284"/>
                <a:gd name="T44" fmla="*/ 34 w 89"/>
                <a:gd name="T45" fmla="*/ 32 h 284"/>
                <a:gd name="T46" fmla="*/ 32 w 89"/>
                <a:gd name="T47" fmla="*/ 38 h 284"/>
                <a:gd name="T48" fmla="*/ 25 w 89"/>
                <a:gd name="T49" fmla="*/ 43 h 284"/>
                <a:gd name="T50" fmla="*/ 17 w 89"/>
                <a:gd name="T51" fmla="*/ 48 h 284"/>
                <a:gd name="T52" fmla="*/ 13 w 89"/>
                <a:gd name="T53" fmla="*/ 51 h 284"/>
                <a:gd name="T54" fmla="*/ 9 w 89"/>
                <a:gd name="T55" fmla="*/ 58 h 284"/>
                <a:gd name="T56" fmla="*/ 6 w 89"/>
                <a:gd name="T57" fmla="*/ 70 h 284"/>
                <a:gd name="T58" fmla="*/ 7 w 89"/>
                <a:gd name="T59" fmla="*/ 94 h 284"/>
                <a:gd name="T60" fmla="*/ 10 w 89"/>
                <a:gd name="T61" fmla="*/ 99 h 284"/>
                <a:gd name="T62" fmla="*/ 19 w 89"/>
                <a:gd name="T63" fmla="*/ 101 h 284"/>
                <a:gd name="T64" fmla="*/ 20 w 89"/>
                <a:gd name="T65" fmla="*/ 112 h 284"/>
                <a:gd name="T66" fmla="*/ 19 w 89"/>
                <a:gd name="T67" fmla="*/ 119 h 284"/>
                <a:gd name="T68" fmla="*/ 18 w 89"/>
                <a:gd name="T69" fmla="*/ 125 h 284"/>
                <a:gd name="T70" fmla="*/ 16 w 89"/>
                <a:gd name="T71" fmla="*/ 136 h 284"/>
                <a:gd name="T72" fmla="*/ 16 w 89"/>
                <a:gd name="T73" fmla="*/ 157 h 284"/>
                <a:gd name="T74" fmla="*/ 18 w 89"/>
                <a:gd name="T75" fmla="*/ 191 h 284"/>
                <a:gd name="T76" fmla="*/ 19 w 89"/>
                <a:gd name="T77" fmla="*/ 224 h 284"/>
                <a:gd name="T78" fmla="*/ 18 w 89"/>
                <a:gd name="T79" fmla="*/ 258 h 284"/>
                <a:gd name="T80" fmla="*/ 15 w 89"/>
                <a:gd name="T81" fmla="*/ 268 h 284"/>
                <a:gd name="T82" fmla="*/ 13 w 89"/>
                <a:gd name="T83" fmla="*/ 273 h 284"/>
                <a:gd name="T84" fmla="*/ 4 w 89"/>
                <a:gd name="T85" fmla="*/ 277 h 284"/>
                <a:gd name="T86" fmla="*/ 0 w 89"/>
                <a:gd name="T87" fmla="*/ 282 h 284"/>
                <a:gd name="T88" fmla="*/ 23 w 89"/>
                <a:gd name="T89" fmla="*/ 282 h 284"/>
                <a:gd name="T90" fmla="*/ 36 w 89"/>
                <a:gd name="T91" fmla="*/ 279 h 284"/>
                <a:gd name="T92" fmla="*/ 37 w 89"/>
                <a:gd name="T93" fmla="*/ 270 h 284"/>
                <a:gd name="T94" fmla="*/ 38 w 89"/>
                <a:gd name="T95" fmla="*/ 259 h 284"/>
                <a:gd name="T96" fmla="*/ 40 w 89"/>
                <a:gd name="T97" fmla="*/ 232 h 284"/>
                <a:gd name="T98" fmla="*/ 44 w 89"/>
                <a:gd name="T99" fmla="*/ 191 h 284"/>
                <a:gd name="T100" fmla="*/ 46 w 89"/>
                <a:gd name="T101" fmla="*/ 169 h 284"/>
                <a:gd name="T102" fmla="*/ 51 w 89"/>
                <a:gd name="T103" fmla="*/ 180 h 284"/>
                <a:gd name="T104" fmla="*/ 55 w 89"/>
                <a:gd name="T105" fmla="*/ 218 h 284"/>
                <a:gd name="T106" fmla="*/ 59 w 89"/>
                <a:gd name="T107" fmla="*/ 250 h 284"/>
                <a:gd name="T108" fmla="*/ 64 w 89"/>
                <a:gd name="T109" fmla="*/ 267 h 284"/>
                <a:gd name="T110" fmla="*/ 66 w 89"/>
                <a:gd name="T111" fmla="*/ 275 h 284"/>
                <a:gd name="T112" fmla="*/ 71 w 89"/>
                <a:gd name="T113" fmla="*/ 281 h 284"/>
                <a:gd name="T114" fmla="*/ 89 w 89"/>
                <a:gd name="T115" fmla="*/ 2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" h="284">
                  <a:moveTo>
                    <a:pt x="89" y="282"/>
                  </a:moveTo>
                  <a:cubicBezTo>
                    <a:pt x="89" y="281"/>
                    <a:pt x="89" y="281"/>
                    <a:pt x="89" y="281"/>
                  </a:cubicBezTo>
                  <a:cubicBezTo>
                    <a:pt x="88" y="280"/>
                    <a:pt x="88" y="280"/>
                    <a:pt x="88" y="280"/>
                  </a:cubicBezTo>
                  <a:cubicBezTo>
                    <a:pt x="88" y="280"/>
                    <a:pt x="88" y="279"/>
                    <a:pt x="87" y="279"/>
                  </a:cubicBezTo>
                  <a:cubicBezTo>
                    <a:pt x="87" y="278"/>
                    <a:pt x="87" y="278"/>
                    <a:pt x="87" y="277"/>
                  </a:cubicBezTo>
                  <a:cubicBezTo>
                    <a:pt x="87" y="277"/>
                    <a:pt x="86" y="276"/>
                    <a:pt x="85" y="275"/>
                  </a:cubicBezTo>
                  <a:cubicBezTo>
                    <a:pt x="85" y="275"/>
                    <a:pt x="84" y="275"/>
                    <a:pt x="84" y="274"/>
                  </a:cubicBezTo>
                  <a:cubicBezTo>
                    <a:pt x="84" y="274"/>
                    <a:pt x="84" y="274"/>
                    <a:pt x="84" y="274"/>
                  </a:cubicBezTo>
                  <a:cubicBezTo>
                    <a:pt x="84" y="273"/>
                    <a:pt x="83" y="273"/>
                    <a:pt x="83" y="273"/>
                  </a:cubicBezTo>
                  <a:cubicBezTo>
                    <a:pt x="83" y="272"/>
                    <a:pt x="83" y="272"/>
                    <a:pt x="82" y="271"/>
                  </a:cubicBezTo>
                  <a:cubicBezTo>
                    <a:pt x="82" y="271"/>
                    <a:pt x="83" y="271"/>
                    <a:pt x="83" y="270"/>
                  </a:cubicBezTo>
                  <a:cubicBezTo>
                    <a:pt x="83" y="269"/>
                    <a:pt x="84" y="268"/>
                    <a:pt x="84" y="267"/>
                  </a:cubicBezTo>
                  <a:cubicBezTo>
                    <a:pt x="84" y="267"/>
                    <a:pt x="84" y="267"/>
                    <a:pt x="84" y="266"/>
                  </a:cubicBezTo>
                  <a:cubicBezTo>
                    <a:pt x="83" y="266"/>
                    <a:pt x="83" y="266"/>
                    <a:pt x="84" y="266"/>
                  </a:cubicBezTo>
                  <a:cubicBezTo>
                    <a:pt x="84" y="266"/>
                    <a:pt x="84" y="265"/>
                    <a:pt x="84" y="265"/>
                  </a:cubicBezTo>
                  <a:cubicBezTo>
                    <a:pt x="84" y="264"/>
                    <a:pt x="84" y="264"/>
                    <a:pt x="84" y="263"/>
                  </a:cubicBezTo>
                  <a:cubicBezTo>
                    <a:pt x="84" y="263"/>
                    <a:pt x="84" y="260"/>
                    <a:pt x="84" y="259"/>
                  </a:cubicBezTo>
                  <a:cubicBezTo>
                    <a:pt x="84" y="258"/>
                    <a:pt x="84" y="254"/>
                    <a:pt x="84" y="253"/>
                  </a:cubicBezTo>
                  <a:cubicBezTo>
                    <a:pt x="84" y="252"/>
                    <a:pt x="83" y="250"/>
                    <a:pt x="83" y="249"/>
                  </a:cubicBezTo>
                  <a:cubicBezTo>
                    <a:pt x="83" y="249"/>
                    <a:pt x="82" y="244"/>
                    <a:pt x="82" y="242"/>
                  </a:cubicBezTo>
                  <a:cubicBezTo>
                    <a:pt x="81" y="240"/>
                    <a:pt x="81" y="237"/>
                    <a:pt x="81" y="236"/>
                  </a:cubicBezTo>
                  <a:cubicBezTo>
                    <a:pt x="81" y="236"/>
                    <a:pt x="81" y="234"/>
                    <a:pt x="80" y="233"/>
                  </a:cubicBezTo>
                  <a:cubicBezTo>
                    <a:pt x="80" y="232"/>
                    <a:pt x="80" y="228"/>
                    <a:pt x="80" y="227"/>
                  </a:cubicBezTo>
                  <a:cubicBezTo>
                    <a:pt x="80" y="226"/>
                    <a:pt x="79" y="224"/>
                    <a:pt x="79" y="223"/>
                  </a:cubicBezTo>
                  <a:cubicBezTo>
                    <a:pt x="79" y="222"/>
                    <a:pt x="79" y="219"/>
                    <a:pt x="79" y="218"/>
                  </a:cubicBezTo>
                  <a:cubicBezTo>
                    <a:pt x="79" y="218"/>
                    <a:pt x="78" y="216"/>
                    <a:pt x="79" y="215"/>
                  </a:cubicBezTo>
                  <a:cubicBezTo>
                    <a:pt x="79" y="213"/>
                    <a:pt x="79" y="211"/>
                    <a:pt x="79" y="210"/>
                  </a:cubicBezTo>
                  <a:cubicBezTo>
                    <a:pt x="78" y="208"/>
                    <a:pt x="78" y="205"/>
                    <a:pt x="78" y="205"/>
                  </a:cubicBezTo>
                  <a:cubicBezTo>
                    <a:pt x="78" y="204"/>
                    <a:pt x="78" y="201"/>
                    <a:pt x="78" y="200"/>
                  </a:cubicBezTo>
                  <a:cubicBezTo>
                    <a:pt x="78" y="199"/>
                    <a:pt x="78" y="197"/>
                    <a:pt x="78" y="197"/>
                  </a:cubicBezTo>
                  <a:cubicBezTo>
                    <a:pt x="78" y="196"/>
                    <a:pt x="78" y="194"/>
                    <a:pt x="78" y="193"/>
                  </a:cubicBezTo>
                  <a:cubicBezTo>
                    <a:pt x="78" y="193"/>
                    <a:pt x="78" y="191"/>
                    <a:pt x="78" y="190"/>
                  </a:cubicBezTo>
                  <a:cubicBezTo>
                    <a:pt x="78" y="189"/>
                    <a:pt x="78" y="185"/>
                    <a:pt x="79" y="184"/>
                  </a:cubicBezTo>
                  <a:cubicBezTo>
                    <a:pt x="79" y="182"/>
                    <a:pt x="79" y="180"/>
                    <a:pt x="79" y="178"/>
                  </a:cubicBezTo>
                  <a:cubicBezTo>
                    <a:pt x="79" y="176"/>
                    <a:pt x="79" y="173"/>
                    <a:pt x="79" y="172"/>
                  </a:cubicBezTo>
                  <a:cubicBezTo>
                    <a:pt x="79" y="171"/>
                    <a:pt x="79" y="167"/>
                    <a:pt x="78" y="165"/>
                  </a:cubicBezTo>
                  <a:cubicBezTo>
                    <a:pt x="78" y="164"/>
                    <a:pt x="78" y="161"/>
                    <a:pt x="78" y="160"/>
                  </a:cubicBezTo>
                  <a:cubicBezTo>
                    <a:pt x="78" y="159"/>
                    <a:pt x="78" y="157"/>
                    <a:pt x="78" y="156"/>
                  </a:cubicBezTo>
                  <a:cubicBezTo>
                    <a:pt x="78" y="155"/>
                    <a:pt x="78" y="154"/>
                    <a:pt x="79" y="153"/>
                  </a:cubicBezTo>
                  <a:cubicBezTo>
                    <a:pt x="79" y="152"/>
                    <a:pt x="79" y="149"/>
                    <a:pt x="79" y="148"/>
                  </a:cubicBezTo>
                  <a:cubicBezTo>
                    <a:pt x="79" y="147"/>
                    <a:pt x="78" y="145"/>
                    <a:pt x="78" y="144"/>
                  </a:cubicBezTo>
                  <a:cubicBezTo>
                    <a:pt x="78" y="142"/>
                    <a:pt x="77" y="141"/>
                    <a:pt x="77" y="140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7" y="136"/>
                    <a:pt x="76" y="133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5" y="130"/>
                    <a:pt x="75" y="129"/>
                    <a:pt x="75" y="129"/>
                  </a:cubicBezTo>
                  <a:cubicBezTo>
                    <a:pt x="75" y="129"/>
                    <a:pt x="75" y="128"/>
                    <a:pt x="75" y="128"/>
                  </a:cubicBezTo>
                  <a:cubicBezTo>
                    <a:pt x="75" y="128"/>
                    <a:pt x="74" y="127"/>
                    <a:pt x="74" y="126"/>
                  </a:cubicBezTo>
                  <a:cubicBezTo>
                    <a:pt x="74" y="125"/>
                    <a:pt x="74" y="125"/>
                    <a:pt x="74" y="124"/>
                  </a:cubicBezTo>
                  <a:cubicBezTo>
                    <a:pt x="73" y="124"/>
                    <a:pt x="73" y="123"/>
                    <a:pt x="73" y="123"/>
                  </a:cubicBezTo>
                  <a:cubicBezTo>
                    <a:pt x="74" y="122"/>
                    <a:pt x="73" y="122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2" y="119"/>
                    <a:pt x="72" y="119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7"/>
                    <a:pt x="72" y="117"/>
                  </a:cubicBezTo>
                  <a:cubicBezTo>
                    <a:pt x="72" y="116"/>
                    <a:pt x="72" y="116"/>
                    <a:pt x="72" y="115"/>
                  </a:cubicBezTo>
                  <a:cubicBezTo>
                    <a:pt x="72" y="114"/>
                    <a:pt x="72" y="114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3" y="113"/>
                    <a:pt x="73" y="112"/>
                  </a:cubicBezTo>
                  <a:cubicBezTo>
                    <a:pt x="74" y="112"/>
                    <a:pt x="75" y="111"/>
                    <a:pt x="75" y="110"/>
                  </a:cubicBezTo>
                  <a:cubicBezTo>
                    <a:pt x="76" y="110"/>
                    <a:pt x="76" y="109"/>
                    <a:pt x="76" y="109"/>
                  </a:cubicBezTo>
                  <a:cubicBezTo>
                    <a:pt x="77" y="109"/>
                    <a:pt x="77" y="108"/>
                    <a:pt x="77" y="107"/>
                  </a:cubicBezTo>
                  <a:cubicBezTo>
                    <a:pt x="77" y="107"/>
                    <a:pt x="77" y="106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8" y="103"/>
                    <a:pt x="78" y="102"/>
                    <a:pt x="78" y="102"/>
                  </a:cubicBezTo>
                  <a:cubicBezTo>
                    <a:pt x="78" y="101"/>
                    <a:pt x="78" y="100"/>
                    <a:pt x="78" y="100"/>
                  </a:cubicBezTo>
                  <a:cubicBezTo>
                    <a:pt x="78" y="100"/>
                    <a:pt x="78" y="99"/>
                    <a:pt x="77" y="99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78" y="98"/>
                    <a:pt x="78" y="98"/>
                    <a:pt x="78" y="97"/>
                  </a:cubicBezTo>
                  <a:cubicBezTo>
                    <a:pt x="79" y="97"/>
                    <a:pt x="79" y="96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1" y="93"/>
                    <a:pt x="81" y="93"/>
                  </a:cubicBezTo>
                  <a:cubicBezTo>
                    <a:pt x="81" y="93"/>
                    <a:pt x="82" y="92"/>
                    <a:pt x="82" y="92"/>
                  </a:cubicBezTo>
                  <a:cubicBezTo>
                    <a:pt x="82" y="92"/>
                    <a:pt x="82" y="91"/>
                    <a:pt x="82" y="91"/>
                  </a:cubicBezTo>
                  <a:cubicBezTo>
                    <a:pt x="82" y="90"/>
                    <a:pt x="83" y="89"/>
                    <a:pt x="83" y="88"/>
                  </a:cubicBezTo>
                  <a:cubicBezTo>
                    <a:pt x="83" y="88"/>
                    <a:pt x="83" y="86"/>
                    <a:pt x="83" y="85"/>
                  </a:cubicBezTo>
                  <a:cubicBezTo>
                    <a:pt x="84" y="84"/>
                    <a:pt x="84" y="81"/>
                    <a:pt x="85" y="80"/>
                  </a:cubicBezTo>
                  <a:cubicBezTo>
                    <a:pt x="85" y="78"/>
                    <a:pt x="85" y="77"/>
                    <a:pt x="85" y="76"/>
                  </a:cubicBezTo>
                  <a:cubicBezTo>
                    <a:pt x="85" y="74"/>
                    <a:pt x="85" y="71"/>
                    <a:pt x="85" y="70"/>
                  </a:cubicBezTo>
                  <a:cubicBezTo>
                    <a:pt x="85" y="69"/>
                    <a:pt x="85" y="68"/>
                    <a:pt x="86" y="68"/>
                  </a:cubicBezTo>
                  <a:cubicBezTo>
                    <a:pt x="86" y="68"/>
                    <a:pt x="86" y="67"/>
                    <a:pt x="85" y="67"/>
                  </a:cubicBezTo>
                  <a:cubicBezTo>
                    <a:pt x="85" y="66"/>
                    <a:pt x="85" y="65"/>
                    <a:pt x="85" y="65"/>
                  </a:cubicBezTo>
                  <a:cubicBezTo>
                    <a:pt x="85" y="64"/>
                    <a:pt x="83" y="61"/>
                    <a:pt x="83" y="60"/>
                  </a:cubicBezTo>
                  <a:cubicBezTo>
                    <a:pt x="83" y="60"/>
                    <a:pt x="82" y="58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6"/>
                    <a:pt x="82" y="56"/>
                    <a:pt x="82" y="55"/>
                  </a:cubicBezTo>
                  <a:cubicBezTo>
                    <a:pt x="82" y="55"/>
                    <a:pt x="81" y="54"/>
                    <a:pt x="81" y="54"/>
                  </a:cubicBezTo>
                  <a:cubicBezTo>
                    <a:pt x="81" y="53"/>
                    <a:pt x="80" y="53"/>
                    <a:pt x="80" y="52"/>
                  </a:cubicBezTo>
                  <a:cubicBezTo>
                    <a:pt x="80" y="52"/>
                    <a:pt x="80" y="52"/>
                    <a:pt x="79" y="51"/>
                  </a:cubicBezTo>
                  <a:cubicBezTo>
                    <a:pt x="79" y="51"/>
                    <a:pt x="79" y="51"/>
                    <a:pt x="79" y="50"/>
                  </a:cubicBezTo>
                  <a:cubicBezTo>
                    <a:pt x="79" y="50"/>
                    <a:pt x="78" y="49"/>
                    <a:pt x="78" y="4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6" y="48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6"/>
                    <a:pt x="74" y="46"/>
                    <a:pt x="74" y="46"/>
                  </a:cubicBezTo>
                  <a:cubicBezTo>
                    <a:pt x="73" y="46"/>
                    <a:pt x="72" y="45"/>
                    <a:pt x="70" y="44"/>
                  </a:cubicBezTo>
                  <a:cubicBezTo>
                    <a:pt x="69" y="43"/>
                    <a:pt x="67" y="42"/>
                    <a:pt x="66" y="42"/>
                  </a:cubicBezTo>
                  <a:cubicBezTo>
                    <a:pt x="65" y="41"/>
                    <a:pt x="63" y="41"/>
                    <a:pt x="63" y="40"/>
                  </a:cubicBezTo>
                  <a:cubicBezTo>
                    <a:pt x="62" y="40"/>
                    <a:pt x="61" y="39"/>
                    <a:pt x="60" y="39"/>
                  </a:cubicBezTo>
                  <a:cubicBezTo>
                    <a:pt x="60" y="39"/>
                    <a:pt x="59" y="39"/>
                    <a:pt x="59" y="39"/>
                  </a:cubicBezTo>
                  <a:cubicBezTo>
                    <a:pt x="58" y="39"/>
                    <a:pt x="58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6" y="37"/>
                    <a:pt x="56" y="37"/>
                  </a:cubicBezTo>
                  <a:cubicBezTo>
                    <a:pt x="56" y="37"/>
                    <a:pt x="55" y="35"/>
                    <a:pt x="55" y="34"/>
                  </a:cubicBezTo>
                  <a:cubicBezTo>
                    <a:pt x="55" y="34"/>
                    <a:pt x="54" y="32"/>
                    <a:pt x="54" y="32"/>
                  </a:cubicBez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29"/>
                    <a:pt x="54" y="29"/>
                  </a:cubicBezTo>
                  <a:cubicBezTo>
                    <a:pt x="54" y="28"/>
                    <a:pt x="54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4"/>
                    <a:pt x="55" y="24"/>
                    <a:pt x="56" y="24"/>
                  </a:cubicBezTo>
                  <a:cubicBezTo>
                    <a:pt x="56" y="23"/>
                    <a:pt x="56" y="23"/>
                    <a:pt x="57" y="22"/>
                  </a:cubicBezTo>
                  <a:cubicBezTo>
                    <a:pt x="57" y="22"/>
                    <a:pt x="57" y="21"/>
                    <a:pt x="57" y="20"/>
                  </a:cubicBezTo>
                  <a:cubicBezTo>
                    <a:pt x="57" y="20"/>
                    <a:pt x="57" y="18"/>
                    <a:pt x="57" y="18"/>
                  </a:cubicBezTo>
                  <a:cubicBezTo>
                    <a:pt x="57" y="17"/>
                    <a:pt x="57" y="16"/>
                    <a:pt x="57" y="16"/>
                  </a:cubicBezTo>
                  <a:cubicBezTo>
                    <a:pt x="57" y="15"/>
                    <a:pt x="56" y="15"/>
                    <a:pt x="56" y="15"/>
                  </a:cubicBezTo>
                  <a:cubicBezTo>
                    <a:pt x="56" y="15"/>
                    <a:pt x="56" y="15"/>
                    <a:pt x="55" y="15"/>
                  </a:cubicBezTo>
                  <a:cubicBezTo>
                    <a:pt x="55" y="15"/>
                    <a:pt x="55" y="14"/>
                    <a:pt x="55" y="14"/>
                  </a:cubicBezTo>
                  <a:cubicBezTo>
                    <a:pt x="55" y="13"/>
                    <a:pt x="55" y="13"/>
                    <a:pt x="55" y="10"/>
                  </a:cubicBezTo>
                  <a:cubicBezTo>
                    <a:pt x="54" y="7"/>
                    <a:pt x="52" y="5"/>
                    <a:pt x="51" y="3"/>
                  </a:cubicBezTo>
                  <a:cubicBezTo>
                    <a:pt x="49" y="2"/>
                    <a:pt x="46" y="1"/>
                    <a:pt x="45" y="0"/>
                  </a:cubicBezTo>
                  <a:cubicBezTo>
                    <a:pt x="43" y="0"/>
                    <a:pt x="39" y="1"/>
                    <a:pt x="38" y="2"/>
                  </a:cubicBezTo>
                  <a:cubicBezTo>
                    <a:pt x="36" y="3"/>
                    <a:pt x="33" y="4"/>
                    <a:pt x="32" y="5"/>
                  </a:cubicBezTo>
                  <a:cubicBezTo>
                    <a:pt x="30" y="6"/>
                    <a:pt x="30" y="8"/>
                    <a:pt x="29" y="10"/>
                  </a:cubicBezTo>
                  <a:cubicBezTo>
                    <a:pt x="29" y="13"/>
                    <a:pt x="30" y="16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8"/>
                  </a:cubicBezTo>
                  <a:cubicBezTo>
                    <a:pt x="29" y="18"/>
                    <a:pt x="29" y="19"/>
                    <a:pt x="29" y="19"/>
                  </a:cubicBezTo>
                  <a:cubicBezTo>
                    <a:pt x="29" y="20"/>
                    <a:pt x="30" y="21"/>
                    <a:pt x="30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0" y="24"/>
                    <a:pt x="31" y="25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8"/>
                  </a:cubicBezTo>
                  <a:cubicBezTo>
                    <a:pt x="33" y="29"/>
                    <a:pt x="34" y="31"/>
                    <a:pt x="34" y="31"/>
                  </a:cubicBezTo>
                  <a:cubicBezTo>
                    <a:pt x="34" y="31"/>
                    <a:pt x="34" y="32"/>
                    <a:pt x="34" y="32"/>
                  </a:cubicBezTo>
                  <a:cubicBezTo>
                    <a:pt x="34" y="32"/>
                    <a:pt x="34" y="32"/>
                    <a:pt x="34" y="33"/>
                  </a:cubicBezTo>
                  <a:cubicBezTo>
                    <a:pt x="34" y="33"/>
                    <a:pt x="34" y="33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2" y="38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1" y="39"/>
                    <a:pt x="31" y="39"/>
                    <a:pt x="30" y="39"/>
                  </a:cubicBezTo>
                  <a:cubicBezTo>
                    <a:pt x="30" y="39"/>
                    <a:pt x="29" y="40"/>
                    <a:pt x="29" y="40"/>
                  </a:cubicBezTo>
                  <a:cubicBezTo>
                    <a:pt x="28" y="40"/>
                    <a:pt x="28" y="40"/>
                    <a:pt x="28" y="41"/>
                  </a:cubicBezTo>
                  <a:cubicBezTo>
                    <a:pt x="27" y="41"/>
                    <a:pt x="26" y="42"/>
                    <a:pt x="26" y="42"/>
                  </a:cubicBezTo>
                  <a:cubicBezTo>
                    <a:pt x="26" y="42"/>
                    <a:pt x="25" y="42"/>
                    <a:pt x="25" y="43"/>
                  </a:cubicBezTo>
                  <a:cubicBezTo>
                    <a:pt x="25" y="43"/>
                    <a:pt x="24" y="43"/>
                    <a:pt x="24" y="43"/>
                  </a:cubicBezTo>
                  <a:cubicBezTo>
                    <a:pt x="23" y="43"/>
                    <a:pt x="23" y="44"/>
                    <a:pt x="22" y="44"/>
                  </a:cubicBezTo>
                  <a:cubicBezTo>
                    <a:pt x="22" y="44"/>
                    <a:pt x="21" y="45"/>
                    <a:pt x="21" y="45"/>
                  </a:cubicBezTo>
                  <a:cubicBezTo>
                    <a:pt x="21" y="45"/>
                    <a:pt x="20" y="45"/>
                    <a:pt x="19" y="46"/>
                  </a:cubicBezTo>
                  <a:cubicBezTo>
                    <a:pt x="19" y="46"/>
                    <a:pt x="18" y="47"/>
                    <a:pt x="18" y="47"/>
                  </a:cubicBezTo>
                  <a:cubicBezTo>
                    <a:pt x="18" y="47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9"/>
                    <a:pt x="16" y="49"/>
                  </a:cubicBezTo>
                  <a:cubicBezTo>
                    <a:pt x="16" y="49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4" y="51"/>
                    <a:pt x="14" y="51"/>
                  </a:cubicBezTo>
                  <a:cubicBezTo>
                    <a:pt x="14" y="51"/>
                    <a:pt x="14" y="51"/>
                    <a:pt x="13" y="51"/>
                  </a:cubicBezTo>
                  <a:cubicBezTo>
                    <a:pt x="13" y="52"/>
                    <a:pt x="13" y="52"/>
                    <a:pt x="12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1" y="54"/>
                  </a:cubicBezTo>
                  <a:cubicBezTo>
                    <a:pt x="11" y="54"/>
                    <a:pt x="11" y="55"/>
                    <a:pt x="11" y="55"/>
                  </a:cubicBezTo>
                  <a:cubicBezTo>
                    <a:pt x="11" y="55"/>
                    <a:pt x="11" y="55"/>
                    <a:pt x="10" y="56"/>
                  </a:cubicBezTo>
                  <a:cubicBezTo>
                    <a:pt x="10" y="56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8" y="60"/>
                    <a:pt x="8" y="61"/>
                  </a:cubicBezTo>
                  <a:cubicBezTo>
                    <a:pt x="8" y="61"/>
                    <a:pt x="7" y="63"/>
                    <a:pt x="7" y="63"/>
                  </a:cubicBezTo>
                  <a:cubicBezTo>
                    <a:pt x="7" y="64"/>
                    <a:pt x="7" y="64"/>
                    <a:pt x="7" y="65"/>
                  </a:cubicBezTo>
                  <a:cubicBezTo>
                    <a:pt x="7" y="65"/>
                    <a:pt x="7" y="66"/>
                    <a:pt x="7" y="66"/>
                  </a:cubicBezTo>
                  <a:cubicBezTo>
                    <a:pt x="7" y="67"/>
                    <a:pt x="7" y="70"/>
                    <a:pt x="6" y="70"/>
                  </a:cubicBezTo>
                  <a:cubicBezTo>
                    <a:pt x="6" y="71"/>
                    <a:pt x="6" y="74"/>
                    <a:pt x="6" y="75"/>
                  </a:cubicBezTo>
                  <a:cubicBezTo>
                    <a:pt x="6" y="75"/>
                    <a:pt x="6" y="78"/>
                    <a:pt x="6" y="78"/>
                  </a:cubicBezTo>
                  <a:cubicBezTo>
                    <a:pt x="6" y="79"/>
                    <a:pt x="6" y="80"/>
                    <a:pt x="6" y="81"/>
                  </a:cubicBezTo>
                  <a:cubicBezTo>
                    <a:pt x="6" y="82"/>
                    <a:pt x="6" y="84"/>
                    <a:pt x="6" y="85"/>
                  </a:cubicBezTo>
                  <a:cubicBezTo>
                    <a:pt x="6" y="86"/>
                    <a:pt x="7" y="90"/>
                    <a:pt x="7" y="90"/>
                  </a:cubicBezTo>
                  <a:cubicBezTo>
                    <a:pt x="7" y="91"/>
                    <a:pt x="7" y="93"/>
                    <a:pt x="7" y="94"/>
                  </a:cubicBezTo>
                  <a:cubicBezTo>
                    <a:pt x="7" y="95"/>
                    <a:pt x="7" y="95"/>
                    <a:pt x="7" y="96"/>
                  </a:cubicBezTo>
                  <a:cubicBezTo>
                    <a:pt x="7" y="96"/>
                    <a:pt x="7" y="96"/>
                    <a:pt x="8" y="96"/>
                  </a:cubicBezTo>
                  <a:cubicBezTo>
                    <a:pt x="8" y="97"/>
                    <a:pt x="8" y="97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9"/>
                    <a:pt x="9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0"/>
                    <a:pt x="11" y="100"/>
                  </a:cubicBezTo>
                  <a:cubicBezTo>
                    <a:pt x="11" y="100"/>
                    <a:pt x="11" y="101"/>
                    <a:pt x="11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1"/>
                    <a:pt x="13" y="101"/>
                    <a:pt x="14" y="101"/>
                  </a:cubicBezTo>
                  <a:cubicBezTo>
                    <a:pt x="14" y="101"/>
                    <a:pt x="16" y="101"/>
                    <a:pt x="16" y="101"/>
                  </a:cubicBezTo>
                  <a:cubicBezTo>
                    <a:pt x="17" y="101"/>
                    <a:pt x="18" y="101"/>
                    <a:pt x="19" y="101"/>
                  </a:cubicBezTo>
                  <a:cubicBezTo>
                    <a:pt x="19" y="101"/>
                    <a:pt x="19" y="101"/>
                    <a:pt x="19" y="102"/>
                  </a:cubicBezTo>
                  <a:cubicBezTo>
                    <a:pt x="19" y="102"/>
                    <a:pt x="19" y="104"/>
                    <a:pt x="19" y="105"/>
                  </a:cubicBezTo>
                  <a:cubicBezTo>
                    <a:pt x="19" y="105"/>
                    <a:pt x="19" y="107"/>
                    <a:pt x="19" y="108"/>
                  </a:cubicBezTo>
                  <a:cubicBezTo>
                    <a:pt x="19" y="109"/>
                    <a:pt x="19" y="111"/>
                    <a:pt x="19" y="111"/>
                  </a:cubicBezTo>
                  <a:cubicBezTo>
                    <a:pt x="19" y="111"/>
                    <a:pt x="19" y="112"/>
                    <a:pt x="19" y="112"/>
                  </a:cubicBezTo>
                  <a:cubicBezTo>
                    <a:pt x="19" y="112"/>
                    <a:pt x="20" y="112"/>
                    <a:pt x="20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3"/>
                    <a:pt x="20" y="113"/>
                    <a:pt x="20" y="114"/>
                  </a:cubicBezTo>
                  <a:cubicBezTo>
                    <a:pt x="20" y="114"/>
                    <a:pt x="19" y="115"/>
                    <a:pt x="19" y="115"/>
                  </a:cubicBezTo>
                  <a:cubicBezTo>
                    <a:pt x="19" y="116"/>
                    <a:pt x="19" y="116"/>
                    <a:pt x="19" y="117"/>
                  </a:cubicBezTo>
                  <a:cubicBezTo>
                    <a:pt x="19" y="117"/>
                    <a:pt x="19" y="118"/>
                    <a:pt x="19" y="119"/>
                  </a:cubicBezTo>
                  <a:cubicBezTo>
                    <a:pt x="19" y="119"/>
                    <a:pt x="19" y="119"/>
                    <a:pt x="19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19" y="120"/>
                    <a:pt x="19" y="121"/>
                  </a:cubicBezTo>
                  <a:cubicBezTo>
                    <a:pt x="19" y="122"/>
                    <a:pt x="19" y="123"/>
                    <a:pt x="19" y="123"/>
                  </a:cubicBezTo>
                  <a:cubicBezTo>
                    <a:pt x="19" y="123"/>
                    <a:pt x="19" y="124"/>
                    <a:pt x="19" y="124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8" y="125"/>
                    <a:pt x="18" y="127"/>
                    <a:pt x="18" y="127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9"/>
                    <a:pt x="18" y="129"/>
                    <a:pt x="18" y="130"/>
                  </a:cubicBezTo>
                  <a:cubicBezTo>
                    <a:pt x="17" y="130"/>
                    <a:pt x="17" y="132"/>
                    <a:pt x="17" y="132"/>
                  </a:cubicBezTo>
                  <a:cubicBezTo>
                    <a:pt x="17" y="132"/>
                    <a:pt x="16" y="134"/>
                    <a:pt x="16" y="134"/>
                  </a:cubicBezTo>
                  <a:cubicBezTo>
                    <a:pt x="16" y="135"/>
                    <a:pt x="16" y="135"/>
                    <a:pt x="16" y="136"/>
                  </a:cubicBezTo>
                  <a:cubicBezTo>
                    <a:pt x="16" y="137"/>
                    <a:pt x="16" y="140"/>
                    <a:pt x="16" y="140"/>
                  </a:cubicBezTo>
                  <a:cubicBezTo>
                    <a:pt x="16" y="141"/>
                    <a:pt x="16" y="142"/>
                    <a:pt x="16" y="143"/>
                  </a:cubicBezTo>
                  <a:cubicBezTo>
                    <a:pt x="15" y="144"/>
                    <a:pt x="15" y="146"/>
                    <a:pt x="15" y="147"/>
                  </a:cubicBezTo>
                  <a:cubicBezTo>
                    <a:pt x="15" y="148"/>
                    <a:pt x="15" y="149"/>
                    <a:pt x="15" y="150"/>
                  </a:cubicBezTo>
                  <a:cubicBezTo>
                    <a:pt x="15" y="151"/>
                    <a:pt x="15" y="153"/>
                    <a:pt x="15" y="154"/>
                  </a:cubicBezTo>
                  <a:cubicBezTo>
                    <a:pt x="15" y="155"/>
                    <a:pt x="16" y="156"/>
                    <a:pt x="16" y="157"/>
                  </a:cubicBezTo>
                  <a:cubicBezTo>
                    <a:pt x="16" y="158"/>
                    <a:pt x="16" y="162"/>
                    <a:pt x="16" y="163"/>
                  </a:cubicBezTo>
                  <a:cubicBezTo>
                    <a:pt x="16" y="164"/>
                    <a:pt x="16" y="168"/>
                    <a:pt x="16" y="169"/>
                  </a:cubicBezTo>
                  <a:cubicBezTo>
                    <a:pt x="16" y="170"/>
                    <a:pt x="16" y="172"/>
                    <a:pt x="16" y="174"/>
                  </a:cubicBezTo>
                  <a:cubicBezTo>
                    <a:pt x="17" y="175"/>
                    <a:pt x="17" y="179"/>
                    <a:pt x="17" y="180"/>
                  </a:cubicBezTo>
                  <a:cubicBezTo>
                    <a:pt x="17" y="181"/>
                    <a:pt x="17" y="185"/>
                    <a:pt x="18" y="187"/>
                  </a:cubicBezTo>
                  <a:cubicBezTo>
                    <a:pt x="18" y="188"/>
                    <a:pt x="18" y="190"/>
                    <a:pt x="18" y="191"/>
                  </a:cubicBezTo>
                  <a:cubicBezTo>
                    <a:pt x="18" y="192"/>
                    <a:pt x="18" y="195"/>
                    <a:pt x="19" y="196"/>
                  </a:cubicBezTo>
                  <a:cubicBezTo>
                    <a:pt x="19" y="196"/>
                    <a:pt x="19" y="199"/>
                    <a:pt x="19" y="201"/>
                  </a:cubicBezTo>
                  <a:cubicBezTo>
                    <a:pt x="19" y="203"/>
                    <a:pt x="19" y="206"/>
                    <a:pt x="19" y="207"/>
                  </a:cubicBezTo>
                  <a:cubicBezTo>
                    <a:pt x="19" y="208"/>
                    <a:pt x="19" y="208"/>
                    <a:pt x="19" y="210"/>
                  </a:cubicBezTo>
                  <a:cubicBezTo>
                    <a:pt x="19" y="211"/>
                    <a:pt x="19" y="215"/>
                    <a:pt x="19" y="216"/>
                  </a:cubicBezTo>
                  <a:cubicBezTo>
                    <a:pt x="19" y="217"/>
                    <a:pt x="19" y="223"/>
                    <a:pt x="19" y="224"/>
                  </a:cubicBezTo>
                  <a:cubicBezTo>
                    <a:pt x="19" y="225"/>
                    <a:pt x="19" y="229"/>
                    <a:pt x="19" y="230"/>
                  </a:cubicBezTo>
                  <a:cubicBezTo>
                    <a:pt x="19" y="231"/>
                    <a:pt x="18" y="235"/>
                    <a:pt x="18" y="236"/>
                  </a:cubicBezTo>
                  <a:cubicBezTo>
                    <a:pt x="18" y="236"/>
                    <a:pt x="18" y="237"/>
                    <a:pt x="18" y="238"/>
                  </a:cubicBezTo>
                  <a:cubicBezTo>
                    <a:pt x="18" y="239"/>
                    <a:pt x="18" y="244"/>
                    <a:pt x="18" y="245"/>
                  </a:cubicBezTo>
                  <a:cubicBezTo>
                    <a:pt x="18" y="247"/>
                    <a:pt x="18" y="250"/>
                    <a:pt x="18" y="252"/>
                  </a:cubicBezTo>
                  <a:cubicBezTo>
                    <a:pt x="18" y="253"/>
                    <a:pt x="18" y="257"/>
                    <a:pt x="18" y="258"/>
                  </a:cubicBezTo>
                  <a:cubicBezTo>
                    <a:pt x="18" y="259"/>
                    <a:pt x="18" y="258"/>
                    <a:pt x="18" y="259"/>
                  </a:cubicBezTo>
                  <a:cubicBezTo>
                    <a:pt x="17" y="259"/>
                    <a:pt x="16" y="260"/>
                    <a:pt x="15" y="261"/>
                  </a:cubicBezTo>
                  <a:cubicBezTo>
                    <a:pt x="15" y="262"/>
                    <a:pt x="15" y="263"/>
                    <a:pt x="15" y="264"/>
                  </a:cubicBezTo>
                  <a:cubicBezTo>
                    <a:pt x="15" y="264"/>
                    <a:pt x="15" y="265"/>
                    <a:pt x="15" y="265"/>
                  </a:cubicBezTo>
                  <a:cubicBezTo>
                    <a:pt x="14" y="265"/>
                    <a:pt x="14" y="265"/>
                    <a:pt x="15" y="266"/>
                  </a:cubicBezTo>
                  <a:cubicBezTo>
                    <a:pt x="15" y="267"/>
                    <a:pt x="15" y="268"/>
                    <a:pt x="15" y="268"/>
                  </a:cubicBezTo>
                  <a:cubicBezTo>
                    <a:pt x="15" y="269"/>
                    <a:pt x="15" y="269"/>
                    <a:pt x="15" y="270"/>
                  </a:cubicBezTo>
                  <a:cubicBezTo>
                    <a:pt x="15" y="270"/>
                    <a:pt x="15" y="270"/>
                    <a:pt x="15" y="270"/>
                  </a:cubicBezTo>
                  <a:cubicBezTo>
                    <a:pt x="15" y="270"/>
                    <a:pt x="15" y="270"/>
                    <a:pt x="15" y="27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4" y="272"/>
                    <a:pt x="14" y="272"/>
                    <a:pt x="14" y="272"/>
                  </a:cubicBezTo>
                  <a:cubicBezTo>
                    <a:pt x="14" y="272"/>
                    <a:pt x="13" y="273"/>
                    <a:pt x="13" y="273"/>
                  </a:cubicBezTo>
                  <a:cubicBezTo>
                    <a:pt x="13" y="273"/>
                    <a:pt x="12" y="274"/>
                    <a:pt x="12" y="274"/>
                  </a:cubicBezTo>
                  <a:cubicBezTo>
                    <a:pt x="12" y="274"/>
                    <a:pt x="11" y="275"/>
                    <a:pt x="11" y="275"/>
                  </a:cubicBezTo>
                  <a:cubicBezTo>
                    <a:pt x="10" y="275"/>
                    <a:pt x="10" y="275"/>
                    <a:pt x="9" y="275"/>
                  </a:cubicBezTo>
                  <a:cubicBezTo>
                    <a:pt x="9" y="275"/>
                    <a:pt x="8" y="275"/>
                    <a:pt x="8" y="276"/>
                  </a:cubicBezTo>
                  <a:cubicBezTo>
                    <a:pt x="7" y="276"/>
                    <a:pt x="7" y="276"/>
                    <a:pt x="6" y="276"/>
                  </a:cubicBezTo>
                  <a:cubicBezTo>
                    <a:pt x="5" y="276"/>
                    <a:pt x="5" y="277"/>
                    <a:pt x="4" y="277"/>
                  </a:cubicBezTo>
                  <a:cubicBezTo>
                    <a:pt x="3" y="278"/>
                    <a:pt x="2" y="279"/>
                    <a:pt x="2" y="279"/>
                  </a:cubicBezTo>
                  <a:cubicBezTo>
                    <a:pt x="1" y="280"/>
                    <a:pt x="1" y="281"/>
                    <a:pt x="1" y="281"/>
                  </a:cubicBezTo>
                  <a:cubicBezTo>
                    <a:pt x="2" y="281"/>
                    <a:pt x="1" y="281"/>
                    <a:pt x="1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1" y="281"/>
                    <a:pt x="0" y="281"/>
                    <a:pt x="0" y="282"/>
                  </a:cubicBezTo>
                  <a:cubicBezTo>
                    <a:pt x="0" y="282"/>
                    <a:pt x="0" y="282"/>
                    <a:pt x="0" y="283"/>
                  </a:cubicBezTo>
                  <a:cubicBezTo>
                    <a:pt x="1" y="283"/>
                    <a:pt x="1" y="283"/>
                    <a:pt x="2" y="283"/>
                  </a:cubicBezTo>
                  <a:cubicBezTo>
                    <a:pt x="3" y="283"/>
                    <a:pt x="5" y="283"/>
                    <a:pt x="7" y="284"/>
                  </a:cubicBezTo>
                  <a:cubicBezTo>
                    <a:pt x="10" y="284"/>
                    <a:pt x="13" y="284"/>
                    <a:pt x="15" y="284"/>
                  </a:cubicBezTo>
                  <a:cubicBezTo>
                    <a:pt x="16" y="284"/>
                    <a:pt x="20" y="284"/>
                    <a:pt x="21" y="283"/>
                  </a:cubicBezTo>
                  <a:cubicBezTo>
                    <a:pt x="22" y="283"/>
                    <a:pt x="23" y="282"/>
                    <a:pt x="23" y="282"/>
                  </a:cubicBezTo>
                  <a:cubicBezTo>
                    <a:pt x="24" y="281"/>
                    <a:pt x="25" y="280"/>
                    <a:pt x="25" y="280"/>
                  </a:cubicBezTo>
                  <a:cubicBezTo>
                    <a:pt x="25" y="279"/>
                    <a:pt x="25" y="279"/>
                    <a:pt x="25" y="279"/>
                  </a:cubicBezTo>
                  <a:cubicBezTo>
                    <a:pt x="26" y="279"/>
                    <a:pt x="28" y="280"/>
                    <a:pt x="28" y="280"/>
                  </a:cubicBezTo>
                  <a:cubicBezTo>
                    <a:pt x="28" y="280"/>
                    <a:pt x="29" y="281"/>
                    <a:pt x="30" y="280"/>
                  </a:cubicBezTo>
                  <a:cubicBezTo>
                    <a:pt x="31" y="280"/>
                    <a:pt x="32" y="280"/>
                    <a:pt x="33" y="280"/>
                  </a:cubicBezTo>
                  <a:cubicBezTo>
                    <a:pt x="34" y="279"/>
                    <a:pt x="35" y="279"/>
                    <a:pt x="36" y="279"/>
                  </a:cubicBezTo>
                  <a:cubicBezTo>
                    <a:pt x="36" y="278"/>
                    <a:pt x="37" y="278"/>
                    <a:pt x="38" y="277"/>
                  </a:cubicBezTo>
                  <a:cubicBezTo>
                    <a:pt x="38" y="277"/>
                    <a:pt x="38" y="277"/>
                    <a:pt x="38" y="276"/>
                  </a:cubicBezTo>
                  <a:cubicBezTo>
                    <a:pt x="38" y="276"/>
                    <a:pt x="37" y="273"/>
                    <a:pt x="37" y="273"/>
                  </a:cubicBezTo>
                  <a:cubicBezTo>
                    <a:pt x="37" y="272"/>
                    <a:pt x="37" y="272"/>
                    <a:pt x="37" y="272"/>
                  </a:cubicBezTo>
                  <a:cubicBezTo>
                    <a:pt x="36" y="272"/>
                    <a:pt x="37" y="272"/>
                    <a:pt x="37" y="271"/>
                  </a:cubicBezTo>
                  <a:cubicBezTo>
                    <a:pt x="37" y="271"/>
                    <a:pt x="37" y="271"/>
                    <a:pt x="37" y="270"/>
                  </a:cubicBezTo>
                  <a:cubicBezTo>
                    <a:pt x="37" y="270"/>
                    <a:pt x="37" y="269"/>
                    <a:pt x="37" y="268"/>
                  </a:cubicBezTo>
                  <a:cubicBezTo>
                    <a:pt x="37" y="268"/>
                    <a:pt x="37" y="268"/>
                    <a:pt x="36" y="268"/>
                  </a:cubicBezTo>
                  <a:cubicBezTo>
                    <a:pt x="36" y="268"/>
                    <a:pt x="36" y="267"/>
                    <a:pt x="36" y="266"/>
                  </a:cubicBezTo>
                  <a:cubicBezTo>
                    <a:pt x="36" y="266"/>
                    <a:pt x="36" y="265"/>
                    <a:pt x="36" y="265"/>
                  </a:cubicBezTo>
                  <a:cubicBezTo>
                    <a:pt x="36" y="264"/>
                    <a:pt x="36" y="264"/>
                    <a:pt x="37" y="263"/>
                  </a:cubicBezTo>
                  <a:cubicBezTo>
                    <a:pt x="37" y="262"/>
                    <a:pt x="38" y="260"/>
                    <a:pt x="38" y="259"/>
                  </a:cubicBezTo>
                  <a:cubicBezTo>
                    <a:pt x="38" y="258"/>
                    <a:pt x="38" y="258"/>
                    <a:pt x="38" y="257"/>
                  </a:cubicBezTo>
                  <a:cubicBezTo>
                    <a:pt x="39" y="257"/>
                    <a:pt x="39" y="256"/>
                    <a:pt x="39" y="254"/>
                  </a:cubicBezTo>
                  <a:cubicBezTo>
                    <a:pt x="40" y="253"/>
                    <a:pt x="40" y="250"/>
                    <a:pt x="40" y="249"/>
                  </a:cubicBezTo>
                  <a:cubicBezTo>
                    <a:pt x="40" y="247"/>
                    <a:pt x="40" y="245"/>
                    <a:pt x="40" y="243"/>
                  </a:cubicBezTo>
                  <a:cubicBezTo>
                    <a:pt x="40" y="242"/>
                    <a:pt x="40" y="239"/>
                    <a:pt x="40" y="238"/>
                  </a:cubicBezTo>
                  <a:cubicBezTo>
                    <a:pt x="40" y="237"/>
                    <a:pt x="40" y="233"/>
                    <a:pt x="40" y="232"/>
                  </a:cubicBezTo>
                  <a:cubicBezTo>
                    <a:pt x="40" y="230"/>
                    <a:pt x="40" y="227"/>
                    <a:pt x="40" y="226"/>
                  </a:cubicBezTo>
                  <a:cubicBezTo>
                    <a:pt x="40" y="224"/>
                    <a:pt x="41" y="221"/>
                    <a:pt x="41" y="219"/>
                  </a:cubicBezTo>
                  <a:cubicBezTo>
                    <a:pt x="41" y="217"/>
                    <a:pt x="41" y="212"/>
                    <a:pt x="42" y="210"/>
                  </a:cubicBezTo>
                  <a:cubicBezTo>
                    <a:pt x="42" y="209"/>
                    <a:pt x="42" y="202"/>
                    <a:pt x="42" y="200"/>
                  </a:cubicBezTo>
                  <a:cubicBezTo>
                    <a:pt x="43" y="198"/>
                    <a:pt x="43" y="196"/>
                    <a:pt x="43" y="195"/>
                  </a:cubicBezTo>
                  <a:cubicBezTo>
                    <a:pt x="43" y="194"/>
                    <a:pt x="43" y="192"/>
                    <a:pt x="44" y="191"/>
                  </a:cubicBezTo>
                  <a:cubicBezTo>
                    <a:pt x="44" y="190"/>
                    <a:pt x="44" y="187"/>
                    <a:pt x="44" y="186"/>
                  </a:cubicBezTo>
                  <a:cubicBezTo>
                    <a:pt x="44" y="186"/>
                    <a:pt x="44" y="185"/>
                    <a:pt x="45" y="183"/>
                  </a:cubicBezTo>
                  <a:cubicBezTo>
                    <a:pt x="45" y="182"/>
                    <a:pt x="45" y="178"/>
                    <a:pt x="45" y="177"/>
                  </a:cubicBezTo>
                  <a:cubicBezTo>
                    <a:pt x="45" y="176"/>
                    <a:pt x="45" y="175"/>
                    <a:pt x="45" y="174"/>
                  </a:cubicBezTo>
                  <a:cubicBezTo>
                    <a:pt x="45" y="174"/>
                    <a:pt x="45" y="174"/>
                    <a:pt x="46" y="172"/>
                  </a:cubicBezTo>
                  <a:cubicBezTo>
                    <a:pt x="46" y="171"/>
                    <a:pt x="46" y="169"/>
                    <a:pt x="46" y="169"/>
                  </a:cubicBezTo>
                  <a:cubicBezTo>
                    <a:pt x="47" y="168"/>
                    <a:pt x="47" y="168"/>
                    <a:pt x="47" y="169"/>
                  </a:cubicBezTo>
                  <a:cubicBezTo>
                    <a:pt x="47" y="169"/>
                    <a:pt x="47" y="169"/>
                    <a:pt x="48" y="170"/>
                  </a:cubicBezTo>
                  <a:cubicBezTo>
                    <a:pt x="48" y="170"/>
                    <a:pt x="48" y="171"/>
                    <a:pt x="48" y="172"/>
                  </a:cubicBezTo>
                  <a:cubicBezTo>
                    <a:pt x="48" y="173"/>
                    <a:pt x="49" y="173"/>
                    <a:pt x="49" y="175"/>
                  </a:cubicBezTo>
                  <a:cubicBezTo>
                    <a:pt x="50" y="176"/>
                    <a:pt x="50" y="178"/>
                    <a:pt x="50" y="178"/>
                  </a:cubicBezTo>
                  <a:cubicBezTo>
                    <a:pt x="50" y="179"/>
                    <a:pt x="51" y="180"/>
                    <a:pt x="51" y="180"/>
                  </a:cubicBezTo>
                  <a:cubicBezTo>
                    <a:pt x="51" y="181"/>
                    <a:pt x="51" y="184"/>
                    <a:pt x="52" y="185"/>
                  </a:cubicBezTo>
                  <a:cubicBezTo>
                    <a:pt x="52" y="186"/>
                    <a:pt x="52" y="189"/>
                    <a:pt x="53" y="191"/>
                  </a:cubicBezTo>
                  <a:cubicBezTo>
                    <a:pt x="53" y="192"/>
                    <a:pt x="54" y="198"/>
                    <a:pt x="54" y="199"/>
                  </a:cubicBezTo>
                  <a:cubicBezTo>
                    <a:pt x="54" y="200"/>
                    <a:pt x="54" y="202"/>
                    <a:pt x="54" y="204"/>
                  </a:cubicBezTo>
                  <a:cubicBezTo>
                    <a:pt x="55" y="205"/>
                    <a:pt x="55" y="209"/>
                    <a:pt x="55" y="210"/>
                  </a:cubicBezTo>
                  <a:cubicBezTo>
                    <a:pt x="55" y="210"/>
                    <a:pt x="55" y="216"/>
                    <a:pt x="55" y="218"/>
                  </a:cubicBezTo>
                  <a:cubicBezTo>
                    <a:pt x="56" y="220"/>
                    <a:pt x="56" y="221"/>
                    <a:pt x="56" y="222"/>
                  </a:cubicBezTo>
                  <a:cubicBezTo>
                    <a:pt x="56" y="223"/>
                    <a:pt x="56" y="225"/>
                    <a:pt x="56" y="226"/>
                  </a:cubicBezTo>
                  <a:cubicBezTo>
                    <a:pt x="56" y="227"/>
                    <a:pt x="57" y="231"/>
                    <a:pt x="57" y="231"/>
                  </a:cubicBezTo>
                  <a:cubicBezTo>
                    <a:pt x="57" y="232"/>
                    <a:pt x="57" y="238"/>
                    <a:pt x="58" y="239"/>
                  </a:cubicBezTo>
                  <a:cubicBezTo>
                    <a:pt x="58" y="240"/>
                    <a:pt x="58" y="246"/>
                    <a:pt x="58" y="246"/>
                  </a:cubicBezTo>
                  <a:cubicBezTo>
                    <a:pt x="59" y="247"/>
                    <a:pt x="59" y="249"/>
                    <a:pt x="59" y="250"/>
                  </a:cubicBezTo>
                  <a:cubicBezTo>
                    <a:pt x="59" y="251"/>
                    <a:pt x="59" y="251"/>
                    <a:pt x="59" y="252"/>
                  </a:cubicBezTo>
                  <a:cubicBezTo>
                    <a:pt x="59" y="254"/>
                    <a:pt x="59" y="255"/>
                    <a:pt x="59" y="256"/>
                  </a:cubicBezTo>
                  <a:cubicBezTo>
                    <a:pt x="59" y="257"/>
                    <a:pt x="60" y="259"/>
                    <a:pt x="60" y="260"/>
                  </a:cubicBezTo>
                  <a:cubicBezTo>
                    <a:pt x="61" y="260"/>
                    <a:pt x="61" y="262"/>
                    <a:pt x="62" y="262"/>
                  </a:cubicBezTo>
                  <a:cubicBezTo>
                    <a:pt x="62" y="263"/>
                    <a:pt x="62" y="264"/>
                    <a:pt x="62" y="265"/>
                  </a:cubicBezTo>
                  <a:cubicBezTo>
                    <a:pt x="63" y="265"/>
                    <a:pt x="63" y="267"/>
                    <a:pt x="64" y="267"/>
                  </a:cubicBezTo>
                  <a:cubicBezTo>
                    <a:pt x="64" y="267"/>
                    <a:pt x="64" y="268"/>
                    <a:pt x="64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4" y="269"/>
                    <a:pt x="65" y="270"/>
                    <a:pt x="65" y="271"/>
                  </a:cubicBezTo>
                  <a:cubicBezTo>
                    <a:pt x="65" y="272"/>
                    <a:pt x="66" y="272"/>
                    <a:pt x="66" y="272"/>
                  </a:cubicBezTo>
                  <a:cubicBezTo>
                    <a:pt x="66" y="272"/>
                    <a:pt x="66" y="272"/>
                    <a:pt x="66" y="273"/>
                  </a:cubicBezTo>
                  <a:cubicBezTo>
                    <a:pt x="66" y="273"/>
                    <a:pt x="66" y="274"/>
                    <a:pt x="66" y="275"/>
                  </a:cubicBezTo>
                  <a:cubicBezTo>
                    <a:pt x="66" y="275"/>
                    <a:pt x="66" y="277"/>
                    <a:pt x="66" y="277"/>
                  </a:cubicBezTo>
                  <a:cubicBezTo>
                    <a:pt x="66" y="278"/>
                    <a:pt x="66" y="278"/>
                    <a:pt x="67" y="278"/>
                  </a:cubicBezTo>
                  <a:cubicBezTo>
                    <a:pt x="67" y="279"/>
                    <a:pt x="67" y="279"/>
                    <a:pt x="67" y="279"/>
                  </a:cubicBezTo>
                  <a:cubicBezTo>
                    <a:pt x="68" y="279"/>
                    <a:pt x="69" y="280"/>
                    <a:pt x="69" y="280"/>
                  </a:cubicBezTo>
                  <a:cubicBezTo>
                    <a:pt x="70" y="280"/>
                    <a:pt x="70" y="280"/>
                    <a:pt x="70" y="280"/>
                  </a:cubicBezTo>
                  <a:cubicBezTo>
                    <a:pt x="71" y="280"/>
                    <a:pt x="71" y="280"/>
                    <a:pt x="71" y="281"/>
                  </a:cubicBezTo>
                  <a:cubicBezTo>
                    <a:pt x="70" y="281"/>
                    <a:pt x="70" y="281"/>
                    <a:pt x="70" y="282"/>
                  </a:cubicBezTo>
                  <a:cubicBezTo>
                    <a:pt x="70" y="283"/>
                    <a:pt x="71" y="283"/>
                    <a:pt x="71" y="284"/>
                  </a:cubicBezTo>
                  <a:cubicBezTo>
                    <a:pt x="72" y="284"/>
                    <a:pt x="72" y="284"/>
                    <a:pt x="72" y="284"/>
                  </a:cubicBezTo>
                  <a:cubicBezTo>
                    <a:pt x="73" y="284"/>
                    <a:pt x="75" y="284"/>
                    <a:pt x="76" y="284"/>
                  </a:cubicBezTo>
                  <a:cubicBezTo>
                    <a:pt x="77" y="284"/>
                    <a:pt x="82" y="284"/>
                    <a:pt x="84" y="284"/>
                  </a:cubicBezTo>
                  <a:cubicBezTo>
                    <a:pt x="87" y="284"/>
                    <a:pt x="88" y="283"/>
                    <a:pt x="89" y="283"/>
                  </a:cubicBezTo>
                  <a:cubicBezTo>
                    <a:pt x="89" y="283"/>
                    <a:pt x="89" y="283"/>
                    <a:pt x="89" y="283"/>
                  </a:cubicBezTo>
                  <a:cubicBezTo>
                    <a:pt x="89" y="283"/>
                    <a:pt x="89" y="282"/>
                    <a:pt x="89" y="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5"/>
            <p:cNvSpPr>
              <a:spLocks/>
            </p:cNvSpPr>
            <p:nvPr/>
          </p:nvSpPr>
          <p:spPr bwMode="auto">
            <a:xfrm>
              <a:off x="5176467" y="1605931"/>
              <a:ext cx="283349" cy="913817"/>
            </a:xfrm>
            <a:custGeom>
              <a:avLst/>
              <a:gdLst>
                <a:gd name="T0" fmla="*/ 90 w 93"/>
                <a:gd name="T1" fmla="*/ 249 h 300"/>
                <a:gd name="T2" fmla="*/ 88 w 93"/>
                <a:gd name="T3" fmla="*/ 228 h 300"/>
                <a:gd name="T4" fmla="*/ 84 w 93"/>
                <a:gd name="T5" fmla="*/ 206 h 300"/>
                <a:gd name="T6" fmla="*/ 81 w 93"/>
                <a:gd name="T7" fmla="*/ 171 h 300"/>
                <a:gd name="T8" fmla="*/ 80 w 93"/>
                <a:gd name="T9" fmla="*/ 152 h 300"/>
                <a:gd name="T10" fmla="*/ 78 w 93"/>
                <a:gd name="T11" fmla="*/ 136 h 300"/>
                <a:gd name="T12" fmla="*/ 75 w 93"/>
                <a:gd name="T13" fmla="*/ 127 h 300"/>
                <a:gd name="T14" fmla="*/ 74 w 93"/>
                <a:gd name="T15" fmla="*/ 119 h 300"/>
                <a:gd name="T16" fmla="*/ 77 w 93"/>
                <a:gd name="T17" fmla="*/ 120 h 300"/>
                <a:gd name="T18" fmla="*/ 77 w 93"/>
                <a:gd name="T19" fmla="*/ 112 h 300"/>
                <a:gd name="T20" fmla="*/ 78 w 93"/>
                <a:gd name="T21" fmla="*/ 88 h 300"/>
                <a:gd name="T22" fmla="*/ 83 w 93"/>
                <a:gd name="T23" fmla="*/ 74 h 300"/>
                <a:gd name="T24" fmla="*/ 81 w 93"/>
                <a:gd name="T25" fmla="*/ 60 h 300"/>
                <a:gd name="T26" fmla="*/ 77 w 93"/>
                <a:gd name="T27" fmla="*/ 46 h 300"/>
                <a:gd name="T28" fmla="*/ 66 w 93"/>
                <a:gd name="T29" fmla="*/ 42 h 300"/>
                <a:gd name="T30" fmla="*/ 59 w 93"/>
                <a:gd name="T31" fmla="*/ 38 h 300"/>
                <a:gd name="T32" fmla="*/ 59 w 93"/>
                <a:gd name="T33" fmla="*/ 27 h 300"/>
                <a:gd name="T34" fmla="*/ 62 w 93"/>
                <a:gd name="T35" fmla="*/ 17 h 300"/>
                <a:gd name="T36" fmla="*/ 38 w 93"/>
                <a:gd name="T37" fmla="*/ 4 h 300"/>
                <a:gd name="T38" fmla="*/ 34 w 93"/>
                <a:gd name="T39" fmla="*/ 28 h 300"/>
                <a:gd name="T40" fmla="*/ 38 w 93"/>
                <a:gd name="T41" fmla="*/ 42 h 300"/>
                <a:gd name="T42" fmla="*/ 28 w 93"/>
                <a:gd name="T43" fmla="*/ 47 h 300"/>
                <a:gd name="T44" fmla="*/ 19 w 93"/>
                <a:gd name="T45" fmla="*/ 49 h 300"/>
                <a:gd name="T46" fmla="*/ 12 w 93"/>
                <a:gd name="T47" fmla="*/ 57 h 300"/>
                <a:gd name="T48" fmla="*/ 5 w 93"/>
                <a:gd name="T49" fmla="*/ 73 h 300"/>
                <a:gd name="T50" fmla="*/ 2 w 93"/>
                <a:gd name="T51" fmla="*/ 98 h 300"/>
                <a:gd name="T52" fmla="*/ 16 w 93"/>
                <a:gd name="T53" fmla="*/ 101 h 300"/>
                <a:gd name="T54" fmla="*/ 19 w 93"/>
                <a:gd name="T55" fmla="*/ 117 h 300"/>
                <a:gd name="T56" fmla="*/ 23 w 93"/>
                <a:gd name="T57" fmla="*/ 124 h 300"/>
                <a:gd name="T58" fmla="*/ 22 w 93"/>
                <a:gd name="T59" fmla="*/ 133 h 300"/>
                <a:gd name="T60" fmla="*/ 19 w 93"/>
                <a:gd name="T61" fmla="*/ 143 h 300"/>
                <a:gd name="T62" fmla="*/ 18 w 93"/>
                <a:gd name="T63" fmla="*/ 154 h 300"/>
                <a:gd name="T64" fmla="*/ 19 w 93"/>
                <a:gd name="T65" fmla="*/ 164 h 300"/>
                <a:gd name="T66" fmla="*/ 24 w 93"/>
                <a:gd name="T67" fmla="*/ 195 h 300"/>
                <a:gd name="T68" fmla="*/ 30 w 93"/>
                <a:gd name="T69" fmla="*/ 239 h 300"/>
                <a:gd name="T70" fmla="*/ 33 w 93"/>
                <a:gd name="T71" fmla="*/ 256 h 300"/>
                <a:gd name="T72" fmla="*/ 30 w 93"/>
                <a:gd name="T73" fmla="*/ 270 h 300"/>
                <a:gd name="T74" fmla="*/ 28 w 93"/>
                <a:gd name="T75" fmla="*/ 278 h 300"/>
                <a:gd name="T76" fmla="*/ 18 w 93"/>
                <a:gd name="T77" fmla="*/ 283 h 300"/>
                <a:gd name="T78" fmla="*/ 13 w 93"/>
                <a:gd name="T79" fmla="*/ 290 h 300"/>
                <a:gd name="T80" fmla="*/ 23 w 93"/>
                <a:gd name="T81" fmla="*/ 292 h 300"/>
                <a:gd name="T82" fmla="*/ 28 w 93"/>
                <a:gd name="T83" fmla="*/ 292 h 300"/>
                <a:gd name="T84" fmla="*/ 33 w 93"/>
                <a:gd name="T85" fmla="*/ 291 h 300"/>
                <a:gd name="T86" fmla="*/ 43 w 93"/>
                <a:gd name="T87" fmla="*/ 288 h 300"/>
                <a:gd name="T88" fmla="*/ 51 w 93"/>
                <a:gd name="T89" fmla="*/ 289 h 300"/>
                <a:gd name="T90" fmla="*/ 56 w 93"/>
                <a:gd name="T91" fmla="*/ 288 h 300"/>
                <a:gd name="T92" fmla="*/ 56 w 93"/>
                <a:gd name="T93" fmla="*/ 280 h 300"/>
                <a:gd name="T94" fmla="*/ 58 w 93"/>
                <a:gd name="T95" fmla="*/ 273 h 300"/>
                <a:gd name="T96" fmla="*/ 55 w 93"/>
                <a:gd name="T97" fmla="*/ 257 h 300"/>
                <a:gd name="T98" fmla="*/ 55 w 93"/>
                <a:gd name="T99" fmla="*/ 238 h 300"/>
                <a:gd name="T100" fmla="*/ 54 w 93"/>
                <a:gd name="T101" fmla="*/ 218 h 300"/>
                <a:gd name="T102" fmla="*/ 54 w 93"/>
                <a:gd name="T103" fmla="*/ 196 h 300"/>
                <a:gd name="T104" fmla="*/ 56 w 93"/>
                <a:gd name="T105" fmla="*/ 198 h 300"/>
                <a:gd name="T106" fmla="*/ 59 w 93"/>
                <a:gd name="T107" fmla="*/ 215 h 300"/>
                <a:gd name="T108" fmla="*/ 61 w 93"/>
                <a:gd name="T109" fmla="*/ 230 h 300"/>
                <a:gd name="T110" fmla="*/ 64 w 93"/>
                <a:gd name="T111" fmla="*/ 257 h 300"/>
                <a:gd name="T112" fmla="*/ 70 w 93"/>
                <a:gd name="T113" fmla="*/ 271 h 300"/>
                <a:gd name="T114" fmla="*/ 66 w 93"/>
                <a:gd name="T115" fmla="*/ 282 h 300"/>
                <a:gd name="T116" fmla="*/ 72 w 93"/>
                <a:gd name="T117" fmla="*/ 290 h 300"/>
                <a:gd name="T118" fmla="*/ 70 w 93"/>
                <a:gd name="T119" fmla="*/ 299 h 300"/>
                <a:gd name="T120" fmla="*/ 90 w 93"/>
                <a:gd name="T121" fmla="*/ 297 h 300"/>
                <a:gd name="T122" fmla="*/ 89 w 93"/>
                <a:gd name="T123" fmla="*/ 288 h 300"/>
                <a:gd name="T124" fmla="*/ 93 w 93"/>
                <a:gd name="T125" fmla="*/ 27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" h="300">
                  <a:moveTo>
                    <a:pt x="93" y="276"/>
                  </a:moveTo>
                  <a:cubicBezTo>
                    <a:pt x="92" y="276"/>
                    <a:pt x="92" y="275"/>
                    <a:pt x="92" y="275"/>
                  </a:cubicBezTo>
                  <a:cubicBezTo>
                    <a:pt x="92" y="275"/>
                    <a:pt x="92" y="273"/>
                    <a:pt x="92" y="272"/>
                  </a:cubicBezTo>
                  <a:cubicBezTo>
                    <a:pt x="92" y="272"/>
                    <a:pt x="92" y="267"/>
                    <a:pt x="92" y="266"/>
                  </a:cubicBezTo>
                  <a:cubicBezTo>
                    <a:pt x="91" y="265"/>
                    <a:pt x="91" y="264"/>
                    <a:pt x="91" y="262"/>
                  </a:cubicBezTo>
                  <a:cubicBezTo>
                    <a:pt x="91" y="260"/>
                    <a:pt x="91" y="257"/>
                    <a:pt x="91" y="255"/>
                  </a:cubicBezTo>
                  <a:cubicBezTo>
                    <a:pt x="91" y="254"/>
                    <a:pt x="90" y="249"/>
                    <a:pt x="90" y="249"/>
                  </a:cubicBezTo>
                  <a:cubicBezTo>
                    <a:pt x="90" y="248"/>
                    <a:pt x="90" y="247"/>
                    <a:pt x="90" y="246"/>
                  </a:cubicBezTo>
                  <a:cubicBezTo>
                    <a:pt x="90" y="245"/>
                    <a:pt x="89" y="243"/>
                    <a:pt x="89" y="243"/>
                  </a:cubicBezTo>
                  <a:cubicBezTo>
                    <a:pt x="89" y="242"/>
                    <a:pt x="89" y="241"/>
                    <a:pt x="89" y="241"/>
                  </a:cubicBezTo>
                  <a:cubicBezTo>
                    <a:pt x="89" y="241"/>
                    <a:pt x="89" y="239"/>
                    <a:pt x="89" y="239"/>
                  </a:cubicBezTo>
                  <a:cubicBezTo>
                    <a:pt x="89" y="239"/>
                    <a:pt x="89" y="238"/>
                    <a:pt x="88" y="237"/>
                  </a:cubicBezTo>
                  <a:cubicBezTo>
                    <a:pt x="88" y="237"/>
                    <a:pt x="88" y="233"/>
                    <a:pt x="88" y="232"/>
                  </a:cubicBezTo>
                  <a:cubicBezTo>
                    <a:pt x="88" y="231"/>
                    <a:pt x="88" y="230"/>
                    <a:pt x="88" y="228"/>
                  </a:cubicBezTo>
                  <a:cubicBezTo>
                    <a:pt x="87" y="227"/>
                    <a:pt x="87" y="225"/>
                    <a:pt x="87" y="224"/>
                  </a:cubicBezTo>
                  <a:cubicBezTo>
                    <a:pt x="87" y="223"/>
                    <a:pt x="87" y="222"/>
                    <a:pt x="87" y="221"/>
                  </a:cubicBezTo>
                  <a:cubicBezTo>
                    <a:pt x="87" y="220"/>
                    <a:pt x="87" y="218"/>
                    <a:pt x="87" y="216"/>
                  </a:cubicBezTo>
                  <a:cubicBezTo>
                    <a:pt x="87" y="215"/>
                    <a:pt x="86" y="214"/>
                    <a:pt x="86" y="213"/>
                  </a:cubicBezTo>
                  <a:cubicBezTo>
                    <a:pt x="86" y="212"/>
                    <a:pt x="85" y="210"/>
                    <a:pt x="85" y="210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4" y="209"/>
                    <a:pt x="84" y="207"/>
                    <a:pt x="84" y="206"/>
                  </a:cubicBezTo>
                  <a:cubicBezTo>
                    <a:pt x="84" y="204"/>
                    <a:pt x="84" y="201"/>
                    <a:pt x="84" y="200"/>
                  </a:cubicBezTo>
                  <a:cubicBezTo>
                    <a:pt x="84" y="198"/>
                    <a:pt x="85" y="195"/>
                    <a:pt x="85" y="194"/>
                  </a:cubicBezTo>
                  <a:cubicBezTo>
                    <a:pt x="85" y="193"/>
                    <a:pt x="85" y="192"/>
                    <a:pt x="84" y="191"/>
                  </a:cubicBezTo>
                  <a:cubicBezTo>
                    <a:pt x="84" y="190"/>
                    <a:pt x="84" y="187"/>
                    <a:pt x="83" y="185"/>
                  </a:cubicBezTo>
                  <a:cubicBezTo>
                    <a:pt x="83" y="183"/>
                    <a:pt x="82" y="179"/>
                    <a:pt x="82" y="178"/>
                  </a:cubicBezTo>
                  <a:cubicBezTo>
                    <a:pt x="82" y="177"/>
                    <a:pt x="82" y="174"/>
                    <a:pt x="82" y="173"/>
                  </a:cubicBezTo>
                  <a:cubicBezTo>
                    <a:pt x="82" y="173"/>
                    <a:pt x="81" y="171"/>
                    <a:pt x="81" y="171"/>
                  </a:cubicBezTo>
                  <a:cubicBezTo>
                    <a:pt x="81" y="171"/>
                    <a:pt x="81" y="170"/>
                    <a:pt x="81" y="170"/>
                  </a:cubicBezTo>
                  <a:cubicBezTo>
                    <a:pt x="81" y="169"/>
                    <a:pt x="81" y="167"/>
                    <a:pt x="81" y="167"/>
                  </a:cubicBezTo>
                  <a:cubicBezTo>
                    <a:pt x="81" y="167"/>
                    <a:pt x="81" y="164"/>
                    <a:pt x="81" y="162"/>
                  </a:cubicBezTo>
                  <a:cubicBezTo>
                    <a:pt x="81" y="161"/>
                    <a:pt x="81" y="161"/>
                    <a:pt x="81" y="160"/>
                  </a:cubicBezTo>
                  <a:cubicBezTo>
                    <a:pt x="81" y="160"/>
                    <a:pt x="80" y="158"/>
                    <a:pt x="80" y="157"/>
                  </a:cubicBezTo>
                  <a:cubicBezTo>
                    <a:pt x="80" y="156"/>
                    <a:pt x="80" y="154"/>
                    <a:pt x="80" y="154"/>
                  </a:cubicBezTo>
                  <a:cubicBezTo>
                    <a:pt x="80" y="153"/>
                    <a:pt x="80" y="152"/>
                    <a:pt x="80" y="152"/>
                  </a:cubicBezTo>
                  <a:cubicBezTo>
                    <a:pt x="80" y="152"/>
                    <a:pt x="80" y="151"/>
                    <a:pt x="80" y="150"/>
                  </a:cubicBezTo>
                  <a:cubicBezTo>
                    <a:pt x="81" y="149"/>
                    <a:pt x="81" y="147"/>
                    <a:pt x="81" y="146"/>
                  </a:cubicBezTo>
                  <a:cubicBezTo>
                    <a:pt x="80" y="145"/>
                    <a:pt x="80" y="144"/>
                    <a:pt x="80" y="143"/>
                  </a:cubicBezTo>
                  <a:cubicBezTo>
                    <a:pt x="80" y="142"/>
                    <a:pt x="79" y="139"/>
                    <a:pt x="79" y="139"/>
                  </a:cubicBezTo>
                  <a:cubicBezTo>
                    <a:pt x="79" y="138"/>
                    <a:pt x="78" y="137"/>
                    <a:pt x="78" y="137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8" y="135"/>
                    <a:pt x="78" y="134"/>
                    <a:pt x="77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6" y="131"/>
                    <a:pt x="76" y="130"/>
                  </a:cubicBezTo>
                  <a:cubicBezTo>
                    <a:pt x="76" y="130"/>
                    <a:pt x="76" y="129"/>
                    <a:pt x="76" y="129"/>
                  </a:cubicBezTo>
                  <a:cubicBezTo>
                    <a:pt x="75" y="129"/>
                    <a:pt x="75" y="128"/>
                    <a:pt x="75" y="128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5"/>
                    <a:pt x="74" y="124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4" y="119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4" y="119"/>
                    <a:pt x="74" y="122"/>
                    <a:pt x="74" y="122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22"/>
                    <a:pt x="74" y="122"/>
                    <a:pt x="75" y="121"/>
                  </a:cubicBezTo>
                  <a:cubicBezTo>
                    <a:pt x="75" y="121"/>
                    <a:pt x="76" y="121"/>
                    <a:pt x="76" y="121"/>
                  </a:cubicBezTo>
                  <a:cubicBezTo>
                    <a:pt x="76" y="121"/>
                    <a:pt x="76" y="120"/>
                    <a:pt x="76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19"/>
                    <a:pt x="77" y="119"/>
                    <a:pt x="78" y="118"/>
                  </a:cubicBezTo>
                  <a:cubicBezTo>
                    <a:pt x="78" y="118"/>
                    <a:pt x="79" y="117"/>
                    <a:pt x="79" y="117"/>
                  </a:cubicBezTo>
                  <a:cubicBezTo>
                    <a:pt x="80" y="117"/>
                    <a:pt x="80" y="116"/>
                    <a:pt x="80" y="116"/>
                  </a:cubicBezTo>
                  <a:cubicBezTo>
                    <a:pt x="80" y="116"/>
                    <a:pt x="80" y="116"/>
                    <a:pt x="80" y="115"/>
                  </a:cubicBezTo>
                  <a:cubicBezTo>
                    <a:pt x="80" y="115"/>
                    <a:pt x="80" y="115"/>
                    <a:pt x="79" y="115"/>
                  </a:cubicBezTo>
                  <a:cubicBezTo>
                    <a:pt x="79" y="115"/>
                    <a:pt x="78" y="114"/>
                    <a:pt x="78" y="114"/>
                  </a:cubicBezTo>
                  <a:cubicBezTo>
                    <a:pt x="78" y="114"/>
                    <a:pt x="77" y="113"/>
                    <a:pt x="77" y="112"/>
                  </a:cubicBezTo>
                  <a:cubicBezTo>
                    <a:pt x="77" y="112"/>
                    <a:pt x="76" y="109"/>
                    <a:pt x="76" y="108"/>
                  </a:cubicBezTo>
                  <a:cubicBezTo>
                    <a:pt x="75" y="108"/>
                    <a:pt x="76" y="107"/>
                    <a:pt x="76" y="107"/>
                  </a:cubicBezTo>
                  <a:cubicBezTo>
                    <a:pt x="76" y="106"/>
                    <a:pt x="75" y="104"/>
                    <a:pt x="75" y="103"/>
                  </a:cubicBezTo>
                  <a:cubicBezTo>
                    <a:pt x="75" y="103"/>
                    <a:pt x="75" y="98"/>
                    <a:pt x="75" y="97"/>
                  </a:cubicBezTo>
                  <a:cubicBezTo>
                    <a:pt x="75" y="97"/>
                    <a:pt x="75" y="97"/>
                    <a:pt x="75" y="96"/>
                  </a:cubicBezTo>
                  <a:cubicBezTo>
                    <a:pt x="75" y="96"/>
                    <a:pt x="76" y="93"/>
                    <a:pt x="77" y="92"/>
                  </a:cubicBezTo>
                  <a:cubicBezTo>
                    <a:pt x="77" y="91"/>
                    <a:pt x="78" y="88"/>
                    <a:pt x="78" y="88"/>
                  </a:cubicBezTo>
                  <a:cubicBezTo>
                    <a:pt x="78" y="87"/>
                    <a:pt x="78" y="86"/>
                    <a:pt x="79" y="86"/>
                  </a:cubicBezTo>
                  <a:cubicBezTo>
                    <a:pt x="79" y="85"/>
                    <a:pt x="79" y="85"/>
                    <a:pt x="79" y="84"/>
                  </a:cubicBezTo>
                  <a:cubicBezTo>
                    <a:pt x="80" y="83"/>
                    <a:pt x="80" y="81"/>
                    <a:pt x="81" y="81"/>
                  </a:cubicBezTo>
                  <a:cubicBezTo>
                    <a:pt x="81" y="80"/>
                    <a:pt x="81" y="79"/>
                    <a:pt x="81" y="79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3" y="74"/>
                    <a:pt x="83" y="74"/>
                  </a:cubicBezTo>
                  <a:cubicBezTo>
                    <a:pt x="83" y="74"/>
                    <a:pt x="83" y="74"/>
                    <a:pt x="83" y="73"/>
                  </a:cubicBezTo>
                  <a:cubicBezTo>
                    <a:pt x="83" y="73"/>
                    <a:pt x="83" y="72"/>
                    <a:pt x="83" y="72"/>
                  </a:cubicBezTo>
                  <a:cubicBezTo>
                    <a:pt x="83" y="71"/>
                    <a:pt x="83" y="71"/>
                    <a:pt x="83" y="70"/>
                  </a:cubicBezTo>
                  <a:cubicBezTo>
                    <a:pt x="83" y="70"/>
                    <a:pt x="83" y="69"/>
                    <a:pt x="83" y="69"/>
                  </a:cubicBezTo>
                  <a:cubicBezTo>
                    <a:pt x="83" y="69"/>
                    <a:pt x="83" y="67"/>
                    <a:pt x="82" y="66"/>
                  </a:cubicBezTo>
                  <a:cubicBezTo>
                    <a:pt x="82" y="65"/>
                    <a:pt x="82" y="62"/>
                    <a:pt x="81" y="61"/>
                  </a:cubicBezTo>
                  <a:cubicBezTo>
                    <a:pt x="81" y="61"/>
                    <a:pt x="81" y="60"/>
                    <a:pt x="81" y="60"/>
                  </a:cubicBezTo>
                  <a:cubicBezTo>
                    <a:pt x="81" y="60"/>
                    <a:pt x="81" y="59"/>
                    <a:pt x="81" y="58"/>
                  </a:cubicBezTo>
                  <a:cubicBezTo>
                    <a:pt x="81" y="57"/>
                    <a:pt x="81" y="55"/>
                    <a:pt x="81" y="54"/>
                  </a:cubicBezTo>
                  <a:cubicBezTo>
                    <a:pt x="81" y="53"/>
                    <a:pt x="81" y="52"/>
                    <a:pt x="81" y="52"/>
                  </a:cubicBezTo>
                  <a:cubicBezTo>
                    <a:pt x="80" y="52"/>
                    <a:pt x="80" y="51"/>
                    <a:pt x="80" y="51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49"/>
                    <a:pt x="78" y="49"/>
                    <a:pt x="78" y="48"/>
                  </a:cubicBezTo>
                  <a:cubicBezTo>
                    <a:pt x="78" y="48"/>
                    <a:pt x="78" y="47"/>
                    <a:pt x="77" y="46"/>
                  </a:cubicBezTo>
                  <a:cubicBezTo>
                    <a:pt x="76" y="46"/>
                    <a:pt x="75" y="45"/>
                    <a:pt x="75" y="45"/>
                  </a:cubicBezTo>
                  <a:cubicBezTo>
                    <a:pt x="74" y="45"/>
                    <a:pt x="74" y="44"/>
                    <a:pt x="73" y="44"/>
                  </a:cubicBezTo>
                  <a:cubicBezTo>
                    <a:pt x="73" y="44"/>
                    <a:pt x="72" y="44"/>
                    <a:pt x="72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0" y="43"/>
                    <a:pt x="70" y="43"/>
                  </a:cubicBezTo>
                  <a:cubicBezTo>
                    <a:pt x="69" y="43"/>
                    <a:pt x="68" y="43"/>
                    <a:pt x="68" y="43"/>
                  </a:cubicBezTo>
                  <a:cubicBezTo>
                    <a:pt x="68" y="43"/>
                    <a:pt x="67" y="42"/>
                    <a:pt x="66" y="42"/>
                  </a:cubicBezTo>
                  <a:cubicBezTo>
                    <a:pt x="65" y="42"/>
                    <a:pt x="65" y="42"/>
                    <a:pt x="64" y="42"/>
                  </a:cubicBezTo>
                  <a:cubicBezTo>
                    <a:pt x="64" y="42"/>
                    <a:pt x="63" y="42"/>
                    <a:pt x="62" y="41"/>
                  </a:cubicBezTo>
                  <a:cubicBezTo>
                    <a:pt x="62" y="41"/>
                    <a:pt x="62" y="41"/>
                    <a:pt x="61" y="41"/>
                  </a:cubicBezTo>
                  <a:cubicBezTo>
                    <a:pt x="61" y="40"/>
                    <a:pt x="60" y="40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0"/>
                    <a:pt x="59" y="40"/>
                    <a:pt x="59" y="39"/>
                  </a:cubicBezTo>
                  <a:cubicBezTo>
                    <a:pt x="59" y="39"/>
                    <a:pt x="59" y="39"/>
                    <a:pt x="59" y="38"/>
                  </a:cubicBezTo>
                  <a:cubicBezTo>
                    <a:pt x="59" y="38"/>
                    <a:pt x="59" y="37"/>
                    <a:pt x="58" y="37"/>
                  </a:cubicBezTo>
                  <a:cubicBezTo>
                    <a:pt x="58" y="36"/>
                    <a:pt x="58" y="35"/>
                    <a:pt x="58" y="35"/>
                  </a:cubicBezTo>
                  <a:cubicBezTo>
                    <a:pt x="58" y="35"/>
                    <a:pt x="58" y="35"/>
                    <a:pt x="57" y="35"/>
                  </a:cubicBezTo>
                  <a:cubicBezTo>
                    <a:pt x="57" y="35"/>
                    <a:pt x="57" y="35"/>
                    <a:pt x="57" y="34"/>
                  </a:cubicBezTo>
                  <a:cubicBezTo>
                    <a:pt x="57" y="34"/>
                    <a:pt x="58" y="32"/>
                    <a:pt x="58" y="31"/>
                  </a:cubicBezTo>
                  <a:cubicBezTo>
                    <a:pt x="58" y="30"/>
                    <a:pt x="58" y="27"/>
                    <a:pt x="58" y="27"/>
                  </a:cubicBezTo>
                  <a:cubicBezTo>
                    <a:pt x="58" y="27"/>
                    <a:pt x="58" y="27"/>
                    <a:pt x="59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6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4"/>
                    <a:pt x="61" y="24"/>
                    <a:pt x="62" y="23"/>
                  </a:cubicBezTo>
                  <a:cubicBezTo>
                    <a:pt x="62" y="23"/>
                    <a:pt x="62" y="22"/>
                    <a:pt x="62" y="21"/>
                  </a:cubicBezTo>
                  <a:cubicBezTo>
                    <a:pt x="62" y="21"/>
                    <a:pt x="62" y="21"/>
                    <a:pt x="62" y="20"/>
                  </a:cubicBezTo>
                  <a:cubicBezTo>
                    <a:pt x="62" y="18"/>
                    <a:pt x="62" y="17"/>
                    <a:pt x="62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5"/>
                  </a:cubicBezTo>
                  <a:cubicBezTo>
                    <a:pt x="61" y="15"/>
                    <a:pt x="61" y="11"/>
                    <a:pt x="61" y="11"/>
                  </a:cubicBezTo>
                  <a:cubicBezTo>
                    <a:pt x="59" y="6"/>
                    <a:pt x="55" y="3"/>
                    <a:pt x="52" y="1"/>
                  </a:cubicBezTo>
                  <a:cubicBezTo>
                    <a:pt x="49" y="0"/>
                    <a:pt x="47" y="0"/>
                    <a:pt x="44" y="1"/>
                  </a:cubicBezTo>
                  <a:cubicBezTo>
                    <a:pt x="42" y="1"/>
                    <a:pt x="39" y="3"/>
                    <a:pt x="39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6"/>
                    <a:pt x="36" y="7"/>
                  </a:cubicBezTo>
                  <a:cubicBezTo>
                    <a:pt x="35" y="8"/>
                    <a:pt x="34" y="10"/>
                    <a:pt x="34" y="11"/>
                  </a:cubicBezTo>
                  <a:cubicBezTo>
                    <a:pt x="34" y="12"/>
                    <a:pt x="34" y="14"/>
                    <a:pt x="34" y="15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8"/>
                    <a:pt x="34" y="19"/>
                    <a:pt x="34" y="20"/>
                  </a:cubicBezTo>
                  <a:cubicBezTo>
                    <a:pt x="34" y="21"/>
                    <a:pt x="34" y="22"/>
                    <a:pt x="34" y="23"/>
                  </a:cubicBezTo>
                  <a:cubicBezTo>
                    <a:pt x="34" y="24"/>
                    <a:pt x="34" y="26"/>
                    <a:pt x="34" y="28"/>
                  </a:cubicBezTo>
                  <a:cubicBezTo>
                    <a:pt x="34" y="30"/>
                    <a:pt x="34" y="31"/>
                    <a:pt x="35" y="32"/>
                  </a:cubicBezTo>
                  <a:cubicBezTo>
                    <a:pt x="35" y="34"/>
                    <a:pt x="37" y="35"/>
                    <a:pt x="37" y="36"/>
                  </a:cubicBezTo>
                  <a:cubicBezTo>
                    <a:pt x="38" y="36"/>
                    <a:pt x="38" y="37"/>
                    <a:pt x="38" y="37"/>
                  </a:cubicBezTo>
                  <a:cubicBezTo>
                    <a:pt x="39" y="37"/>
                    <a:pt x="39" y="37"/>
                    <a:pt x="39" y="38"/>
                  </a:cubicBezTo>
                  <a:cubicBezTo>
                    <a:pt x="39" y="38"/>
                    <a:pt x="39" y="38"/>
                    <a:pt x="38" y="38"/>
                  </a:cubicBezTo>
                  <a:cubicBezTo>
                    <a:pt x="38" y="39"/>
                    <a:pt x="38" y="40"/>
                    <a:pt x="38" y="41"/>
                  </a:cubicBezTo>
                  <a:cubicBezTo>
                    <a:pt x="38" y="41"/>
                    <a:pt x="38" y="42"/>
                    <a:pt x="38" y="42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43"/>
                    <a:pt x="37" y="44"/>
                  </a:cubicBezTo>
                  <a:cubicBezTo>
                    <a:pt x="36" y="44"/>
                    <a:pt x="35" y="45"/>
                    <a:pt x="34" y="45"/>
                  </a:cubicBezTo>
                  <a:cubicBezTo>
                    <a:pt x="33" y="46"/>
                    <a:pt x="33" y="46"/>
                    <a:pt x="32" y="47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29" y="47"/>
                    <a:pt x="29" y="47"/>
                    <a:pt x="28" y="47"/>
                  </a:cubicBezTo>
                  <a:cubicBezTo>
                    <a:pt x="27" y="47"/>
                    <a:pt x="26" y="47"/>
                    <a:pt x="25" y="47"/>
                  </a:cubicBezTo>
                  <a:cubicBezTo>
                    <a:pt x="25" y="47"/>
                    <a:pt x="24" y="48"/>
                    <a:pt x="2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7" y="50"/>
                    <a:pt x="17" y="50"/>
                  </a:cubicBezTo>
                  <a:cubicBezTo>
                    <a:pt x="17" y="50"/>
                    <a:pt x="17" y="50"/>
                    <a:pt x="16" y="50"/>
                  </a:cubicBezTo>
                  <a:cubicBezTo>
                    <a:pt x="16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4"/>
                    <a:pt x="13" y="54"/>
                    <a:pt x="13" y="54"/>
                  </a:cubicBezTo>
                  <a:cubicBezTo>
                    <a:pt x="12" y="55"/>
                    <a:pt x="12" y="56"/>
                    <a:pt x="12" y="57"/>
                  </a:cubicBezTo>
                  <a:cubicBezTo>
                    <a:pt x="12" y="58"/>
                    <a:pt x="11" y="60"/>
                    <a:pt x="11" y="60"/>
                  </a:cubicBezTo>
                  <a:cubicBezTo>
                    <a:pt x="11" y="60"/>
                    <a:pt x="11" y="60"/>
                    <a:pt x="10" y="61"/>
                  </a:cubicBezTo>
                  <a:cubicBezTo>
                    <a:pt x="9" y="62"/>
                    <a:pt x="9" y="62"/>
                    <a:pt x="9" y="63"/>
                  </a:cubicBezTo>
                  <a:cubicBezTo>
                    <a:pt x="8" y="63"/>
                    <a:pt x="8" y="65"/>
                    <a:pt x="8" y="66"/>
                  </a:cubicBezTo>
                  <a:cubicBezTo>
                    <a:pt x="8" y="67"/>
                    <a:pt x="7" y="68"/>
                    <a:pt x="7" y="69"/>
                  </a:cubicBezTo>
                  <a:cubicBezTo>
                    <a:pt x="7" y="69"/>
                    <a:pt x="7" y="69"/>
                    <a:pt x="6" y="70"/>
                  </a:cubicBezTo>
                  <a:cubicBezTo>
                    <a:pt x="6" y="70"/>
                    <a:pt x="5" y="73"/>
                    <a:pt x="5" y="73"/>
                  </a:cubicBezTo>
                  <a:cubicBezTo>
                    <a:pt x="5" y="74"/>
                    <a:pt x="4" y="76"/>
                    <a:pt x="4" y="76"/>
                  </a:cubicBezTo>
                  <a:cubicBezTo>
                    <a:pt x="4" y="77"/>
                    <a:pt x="3" y="78"/>
                    <a:pt x="3" y="78"/>
                  </a:cubicBezTo>
                  <a:cubicBezTo>
                    <a:pt x="3" y="79"/>
                    <a:pt x="3" y="79"/>
                    <a:pt x="2" y="80"/>
                  </a:cubicBezTo>
                  <a:cubicBezTo>
                    <a:pt x="2" y="81"/>
                    <a:pt x="2" y="83"/>
                    <a:pt x="1" y="85"/>
                  </a:cubicBezTo>
                  <a:cubicBezTo>
                    <a:pt x="1" y="87"/>
                    <a:pt x="0" y="90"/>
                    <a:pt x="0" y="91"/>
                  </a:cubicBezTo>
                  <a:cubicBezTo>
                    <a:pt x="0" y="93"/>
                    <a:pt x="1" y="95"/>
                    <a:pt x="1" y="96"/>
                  </a:cubicBezTo>
                  <a:cubicBezTo>
                    <a:pt x="1" y="97"/>
                    <a:pt x="2" y="97"/>
                    <a:pt x="2" y="98"/>
                  </a:cubicBezTo>
                  <a:cubicBezTo>
                    <a:pt x="3" y="98"/>
                    <a:pt x="3" y="98"/>
                    <a:pt x="4" y="99"/>
                  </a:cubicBezTo>
                  <a:cubicBezTo>
                    <a:pt x="5" y="99"/>
                    <a:pt x="6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8" y="99"/>
                    <a:pt x="8" y="99"/>
                    <a:pt x="9" y="99"/>
                  </a:cubicBezTo>
                  <a:cubicBezTo>
                    <a:pt x="9" y="99"/>
                    <a:pt x="10" y="100"/>
                    <a:pt x="11" y="100"/>
                  </a:cubicBezTo>
                  <a:cubicBezTo>
                    <a:pt x="11" y="100"/>
                    <a:pt x="12" y="100"/>
                    <a:pt x="13" y="100"/>
                  </a:cubicBezTo>
                  <a:cubicBezTo>
                    <a:pt x="14" y="101"/>
                    <a:pt x="15" y="101"/>
                    <a:pt x="16" y="101"/>
                  </a:cubicBezTo>
                  <a:cubicBezTo>
                    <a:pt x="16" y="101"/>
                    <a:pt x="17" y="101"/>
                    <a:pt x="17" y="101"/>
                  </a:cubicBezTo>
                  <a:cubicBezTo>
                    <a:pt x="17" y="101"/>
                    <a:pt x="18" y="101"/>
                    <a:pt x="18" y="101"/>
                  </a:cubicBezTo>
                  <a:cubicBezTo>
                    <a:pt x="19" y="101"/>
                    <a:pt x="19" y="101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2"/>
                    <a:pt x="20" y="102"/>
                    <a:pt x="20" y="103"/>
                  </a:cubicBezTo>
                  <a:cubicBezTo>
                    <a:pt x="20" y="104"/>
                    <a:pt x="19" y="107"/>
                    <a:pt x="19" y="109"/>
                  </a:cubicBezTo>
                  <a:cubicBezTo>
                    <a:pt x="19" y="111"/>
                    <a:pt x="19" y="115"/>
                    <a:pt x="19" y="117"/>
                  </a:cubicBezTo>
                  <a:cubicBezTo>
                    <a:pt x="19" y="118"/>
                    <a:pt x="19" y="120"/>
                    <a:pt x="19" y="120"/>
                  </a:cubicBezTo>
                  <a:cubicBezTo>
                    <a:pt x="19" y="121"/>
                    <a:pt x="20" y="121"/>
                    <a:pt x="20" y="121"/>
                  </a:cubicBezTo>
                  <a:cubicBezTo>
                    <a:pt x="20" y="122"/>
                    <a:pt x="21" y="122"/>
                    <a:pt x="21" y="123"/>
                  </a:cubicBezTo>
                  <a:cubicBezTo>
                    <a:pt x="21" y="123"/>
                    <a:pt x="22" y="123"/>
                    <a:pt x="22" y="123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2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2" y="125"/>
                    <a:pt x="23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2" y="126"/>
                    <a:pt x="22" y="126"/>
                    <a:pt x="23" y="126"/>
                  </a:cubicBezTo>
                  <a:cubicBezTo>
                    <a:pt x="23" y="127"/>
                    <a:pt x="23" y="128"/>
                    <a:pt x="23" y="128"/>
                  </a:cubicBezTo>
                  <a:cubicBezTo>
                    <a:pt x="22" y="128"/>
                    <a:pt x="22" y="128"/>
                    <a:pt x="21" y="129"/>
                  </a:cubicBezTo>
                  <a:cubicBezTo>
                    <a:pt x="21" y="129"/>
                    <a:pt x="21" y="130"/>
                    <a:pt x="21" y="131"/>
                  </a:cubicBezTo>
                  <a:cubicBezTo>
                    <a:pt x="21" y="132"/>
                    <a:pt x="21" y="132"/>
                    <a:pt x="22" y="133"/>
                  </a:cubicBezTo>
                  <a:cubicBezTo>
                    <a:pt x="22" y="133"/>
                    <a:pt x="22" y="133"/>
                    <a:pt x="21" y="133"/>
                  </a:cubicBezTo>
                  <a:cubicBezTo>
                    <a:pt x="21" y="134"/>
                    <a:pt x="21" y="135"/>
                    <a:pt x="21" y="135"/>
                  </a:cubicBezTo>
                  <a:cubicBezTo>
                    <a:pt x="21" y="136"/>
                    <a:pt x="21" y="137"/>
                    <a:pt x="21" y="137"/>
                  </a:cubicBezTo>
                  <a:cubicBezTo>
                    <a:pt x="20" y="138"/>
                    <a:pt x="20" y="138"/>
                    <a:pt x="20" y="139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20" y="141"/>
                    <a:pt x="20" y="142"/>
                    <a:pt x="19" y="142"/>
                  </a:cubicBezTo>
                  <a:cubicBezTo>
                    <a:pt x="19" y="142"/>
                    <a:pt x="19" y="143"/>
                    <a:pt x="19" y="143"/>
                  </a:cubicBezTo>
                  <a:cubicBezTo>
                    <a:pt x="19" y="144"/>
                    <a:pt x="18" y="145"/>
                    <a:pt x="18" y="146"/>
                  </a:cubicBezTo>
                  <a:cubicBezTo>
                    <a:pt x="18" y="147"/>
                    <a:pt x="18" y="148"/>
                    <a:pt x="18" y="148"/>
                  </a:cubicBezTo>
                  <a:cubicBezTo>
                    <a:pt x="18" y="148"/>
                    <a:pt x="18" y="149"/>
                    <a:pt x="18" y="150"/>
                  </a:cubicBezTo>
                  <a:cubicBezTo>
                    <a:pt x="18" y="150"/>
                    <a:pt x="18" y="151"/>
                    <a:pt x="18" y="151"/>
                  </a:cubicBezTo>
                  <a:cubicBezTo>
                    <a:pt x="17" y="152"/>
                    <a:pt x="18" y="152"/>
                    <a:pt x="18" y="152"/>
                  </a:cubicBezTo>
                  <a:cubicBezTo>
                    <a:pt x="18" y="153"/>
                    <a:pt x="18" y="153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6"/>
                    <a:pt x="19" y="156"/>
                    <a:pt x="19" y="156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19" y="159"/>
                    <a:pt x="19" y="160"/>
                    <a:pt x="19" y="160"/>
                  </a:cubicBezTo>
                  <a:cubicBezTo>
                    <a:pt x="20" y="161"/>
                    <a:pt x="20" y="162"/>
                    <a:pt x="19" y="162"/>
                  </a:cubicBezTo>
                  <a:cubicBezTo>
                    <a:pt x="19" y="162"/>
                    <a:pt x="19" y="163"/>
                    <a:pt x="19" y="164"/>
                  </a:cubicBezTo>
                  <a:cubicBezTo>
                    <a:pt x="19" y="165"/>
                    <a:pt x="19" y="166"/>
                    <a:pt x="19" y="167"/>
                  </a:cubicBezTo>
                  <a:cubicBezTo>
                    <a:pt x="19" y="169"/>
                    <a:pt x="20" y="171"/>
                    <a:pt x="20" y="173"/>
                  </a:cubicBezTo>
                  <a:cubicBezTo>
                    <a:pt x="20" y="175"/>
                    <a:pt x="20" y="176"/>
                    <a:pt x="21" y="177"/>
                  </a:cubicBezTo>
                  <a:cubicBezTo>
                    <a:pt x="21" y="179"/>
                    <a:pt x="22" y="182"/>
                    <a:pt x="22" y="183"/>
                  </a:cubicBezTo>
                  <a:cubicBezTo>
                    <a:pt x="22" y="184"/>
                    <a:pt x="23" y="186"/>
                    <a:pt x="23" y="187"/>
                  </a:cubicBezTo>
                  <a:cubicBezTo>
                    <a:pt x="23" y="187"/>
                    <a:pt x="23" y="189"/>
                    <a:pt x="23" y="190"/>
                  </a:cubicBezTo>
                  <a:cubicBezTo>
                    <a:pt x="23" y="191"/>
                    <a:pt x="24" y="194"/>
                    <a:pt x="24" y="195"/>
                  </a:cubicBezTo>
                  <a:cubicBezTo>
                    <a:pt x="24" y="196"/>
                    <a:pt x="24" y="202"/>
                    <a:pt x="24" y="203"/>
                  </a:cubicBezTo>
                  <a:cubicBezTo>
                    <a:pt x="25" y="204"/>
                    <a:pt x="25" y="209"/>
                    <a:pt x="25" y="211"/>
                  </a:cubicBezTo>
                  <a:cubicBezTo>
                    <a:pt x="25" y="212"/>
                    <a:pt x="26" y="217"/>
                    <a:pt x="26" y="219"/>
                  </a:cubicBezTo>
                  <a:cubicBezTo>
                    <a:pt x="26" y="221"/>
                    <a:pt x="27" y="225"/>
                    <a:pt x="27" y="226"/>
                  </a:cubicBezTo>
                  <a:cubicBezTo>
                    <a:pt x="27" y="226"/>
                    <a:pt x="28" y="229"/>
                    <a:pt x="28" y="230"/>
                  </a:cubicBezTo>
                  <a:cubicBezTo>
                    <a:pt x="28" y="230"/>
                    <a:pt x="29" y="233"/>
                    <a:pt x="29" y="235"/>
                  </a:cubicBezTo>
                  <a:cubicBezTo>
                    <a:pt x="29" y="236"/>
                    <a:pt x="30" y="238"/>
                    <a:pt x="30" y="239"/>
                  </a:cubicBezTo>
                  <a:cubicBezTo>
                    <a:pt x="30" y="241"/>
                    <a:pt x="31" y="241"/>
                    <a:pt x="31" y="242"/>
                  </a:cubicBezTo>
                  <a:cubicBezTo>
                    <a:pt x="31" y="242"/>
                    <a:pt x="32" y="244"/>
                    <a:pt x="32" y="244"/>
                  </a:cubicBezTo>
                  <a:cubicBezTo>
                    <a:pt x="32" y="245"/>
                    <a:pt x="33" y="247"/>
                    <a:pt x="33" y="248"/>
                  </a:cubicBezTo>
                  <a:cubicBezTo>
                    <a:pt x="33" y="248"/>
                    <a:pt x="34" y="251"/>
                    <a:pt x="35" y="252"/>
                  </a:cubicBezTo>
                  <a:cubicBezTo>
                    <a:pt x="35" y="252"/>
                    <a:pt x="35" y="252"/>
                    <a:pt x="35" y="252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3"/>
                    <a:pt x="34" y="255"/>
                    <a:pt x="33" y="256"/>
                  </a:cubicBezTo>
                  <a:cubicBezTo>
                    <a:pt x="32" y="257"/>
                    <a:pt x="32" y="258"/>
                    <a:pt x="32" y="259"/>
                  </a:cubicBezTo>
                  <a:cubicBezTo>
                    <a:pt x="32" y="259"/>
                    <a:pt x="31" y="261"/>
                    <a:pt x="31" y="262"/>
                  </a:cubicBezTo>
                  <a:cubicBezTo>
                    <a:pt x="31" y="263"/>
                    <a:pt x="31" y="263"/>
                    <a:pt x="30" y="264"/>
                  </a:cubicBezTo>
                  <a:cubicBezTo>
                    <a:pt x="30" y="265"/>
                    <a:pt x="29" y="266"/>
                    <a:pt x="29" y="267"/>
                  </a:cubicBezTo>
                  <a:cubicBezTo>
                    <a:pt x="29" y="267"/>
                    <a:pt x="29" y="267"/>
                    <a:pt x="29" y="268"/>
                  </a:cubicBezTo>
                  <a:cubicBezTo>
                    <a:pt x="29" y="268"/>
                    <a:pt x="29" y="269"/>
                    <a:pt x="29" y="269"/>
                  </a:cubicBezTo>
                  <a:cubicBezTo>
                    <a:pt x="29" y="269"/>
                    <a:pt x="30" y="270"/>
                    <a:pt x="30" y="270"/>
                  </a:cubicBezTo>
                  <a:cubicBezTo>
                    <a:pt x="30" y="270"/>
                    <a:pt x="32" y="270"/>
                    <a:pt x="32" y="270"/>
                  </a:cubicBezTo>
                  <a:cubicBezTo>
                    <a:pt x="32" y="270"/>
                    <a:pt x="32" y="271"/>
                    <a:pt x="32" y="271"/>
                  </a:cubicBezTo>
                  <a:cubicBezTo>
                    <a:pt x="32" y="271"/>
                    <a:pt x="31" y="272"/>
                    <a:pt x="31" y="272"/>
                  </a:cubicBezTo>
                  <a:cubicBezTo>
                    <a:pt x="31" y="272"/>
                    <a:pt x="31" y="273"/>
                    <a:pt x="30" y="273"/>
                  </a:cubicBezTo>
                  <a:cubicBezTo>
                    <a:pt x="30" y="273"/>
                    <a:pt x="30" y="274"/>
                    <a:pt x="30" y="274"/>
                  </a:cubicBezTo>
                  <a:cubicBezTo>
                    <a:pt x="30" y="274"/>
                    <a:pt x="29" y="275"/>
                    <a:pt x="29" y="276"/>
                  </a:cubicBezTo>
                  <a:cubicBezTo>
                    <a:pt x="28" y="277"/>
                    <a:pt x="28" y="278"/>
                    <a:pt x="28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9"/>
                    <a:pt x="27" y="279"/>
                    <a:pt x="27" y="279"/>
                  </a:cubicBezTo>
                  <a:cubicBezTo>
                    <a:pt x="27" y="280"/>
                    <a:pt x="27" y="280"/>
                    <a:pt x="26" y="280"/>
                  </a:cubicBezTo>
                  <a:cubicBezTo>
                    <a:pt x="26" y="281"/>
                    <a:pt x="25" y="281"/>
                    <a:pt x="25" y="282"/>
                  </a:cubicBezTo>
                  <a:cubicBezTo>
                    <a:pt x="24" y="282"/>
                    <a:pt x="23" y="282"/>
                    <a:pt x="22" y="282"/>
                  </a:cubicBezTo>
                  <a:cubicBezTo>
                    <a:pt x="21" y="282"/>
                    <a:pt x="19" y="283"/>
                    <a:pt x="18" y="283"/>
                  </a:cubicBezTo>
                  <a:cubicBezTo>
                    <a:pt x="17" y="284"/>
                    <a:pt x="16" y="284"/>
                    <a:pt x="15" y="284"/>
                  </a:cubicBezTo>
                  <a:cubicBezTo>
                    <a:pt x="15" y="285"/>
                    <a:pt x="14" y="286"/>
                    <a:pt x="14" y="286"/>
                  </a:cubicBezTo>
                  <a:cubicBezTo>
                    <a:pt x="14" y="286"/>
                    <a:pt x="14" y="286"/>
                    <a:pt x="14" y="287"/>
                  </a:cubicBezTo>
                  <a:cubicBezTo>
                    <a:pt x="14" y="287"/>
                    <a:pt x="14" y="287"/>
                    <a:pt x="13" y="287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13" y="288"/>
                    <a:pt x="13" y="287"/>
                    <a:pt x="13" y="288"/>
                  </a:cubicBezTo>
                  <a:cubicBezTo>
                    <a:pt x="13" y="288"/>
                    <a:pt x="13" y="289"/>
                    <a:pt x="13" y="290"/>
                  </a:cubicBezTo>
                  <a:cubicBezTo>
                    <a:pt x="13" y="290"/>
                    <a:pt x="13" y="290"/>
                    <a:pt x="13" y="290"/>
                  </a:cubicBezTo>
                  <a:cubicBezTo>
                    <a:pt x="13" y="291"/>
                    <a:pt x="14" y="291"/>
                    <a:pt x="15" y="291"/>
                  </a:cubicBezTo>
                  <a:cubicBezTo>
                    <a:pt x="16" y="291"/>
                    <a:pt x="17" y="292"/>
                    <a:pt x="17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9" y="292"/>
                    <a:pt x="20" y="292"/>
                    <a:pt x="20" y="292"/>
                  </a:cubicBezTo>
                  <a:cubicBezTo>
                    <a:pt x="21" y="292"/>
                    <a:pt x="22" y="292"/>
                    <a:pt x="22" y="292"/>
                  </a:cubicBezTo>
                  <a:cubicBezTo>
                    <a:pt x="23" y="292"/>
                    <a:pt x="23" y="292"/>
                    <a:pt x="23" y="292"/>
                  </a:cubicBezTo>
                  <a:cubicBezTo>
                    <a:pt x="23" y="292"/>
                    <a:pt x="24" y="292"/>
                    <a:pt x="24" y="292"/>
                  </a:cubicBezTo>
                  <a:cubicBezTo>
                    <a:pt x="24" y="292"/>
                    <a:pt x="24" y="292"/>
                    <a:pt x="25" y="292"/>
                  </a:cubicBezTo>
                  <a:cubicBezTo>
                    <a:pt x="25" y="292"/>
                    <a:pt x="25" y="292"/>
                    <a:pt x="26" y="292"/>
                  </a:cubicBezTo>
                  <a:cubicBezTo>
                    <a:pt x="26" y="292"/>
                    <a:pt x="26" y="292"/>
                    <a:pt x="26" y="292"/>
                  </a:cubicBezTo>
                  <a:cubicBezTo>
                    <a:pt x="26" y="292"/>
                    <a:pt x="27" y="292"/>
                    <a:pt x="27" y="292"/>
                  </a:cubicBezTo>
                  <a:cubicBezTo>
                    <a:pt x="28" y="292"/>
                    <a:pt x="28" y="292"/>
                    <a:pt x="28" y="292"/>
                  </a:cubicBezTo>
                  <a:cubicBezTo>
                    <a:pt x="28" y="291"/>
                    <a:pt x="28" y="292"/>
                    <a:pt x="28" y="292"/>
                  </a:cubicBezTo>
                  <a:cubicBezTo>
                    <a:pt x="29" y="292"/>
                    <a:pt x="29" y="292"/>
                    <a:pt x="29" y="292"/>
                  </a:cubicBezTo>
                  <a:cubicBezTo>
                    <a:pt x="30" y="292"/>
                    <a:pt x="30" y="292"/>
                    <a:pt x="30" y="292"/>
                  </a:cubicBezTo>
                  <a:cubicBezTo>
                    <a:pt x="30" y="291"/>
                    <a:pt x="30" y="292"/>
                    <a:pt x="30" y="292"/>
                  </a:cubicBezTo>
                  <a:cubicBezTo>
                    <a:pt x="30" y="292"/>
                    <a:pt x="31" y="292"/>
                    <a:pt x="31" y="292"/>
                  </a:cubicBezTo>
                  <a:cubicBezTo>
                    <a:pt x="32" y="292"/>
                    <a:pt x="32" y="292"/>
                    <a:pt x="32" y="291"/>
                  </a:cubicBezTo>
                  <a:cubicBezTo>
                    <a:pt x="32" y="291"/>
                    <a:pt x="32" y="291"/>
                    <a:pt x="32" y="291"/>
                  </a:cubicBezTo>
                  <a:cubicBezTo>
                    <a:pt x="32" y="291"/>
                    <a:pt x="33" y="291"/>
                    <a:pt x="33" y="291"/>
                  </a:cubicBezTo>
                  <a:cubicBezTo>
                    <a:pt x="33" y="291"/>
                    <a:pt x="34" y="291"/>
                    <a:pt x="34" y="291"/>
                  </a:cubicBezTo>
                  <a:cubicBezTo>
                    <a:pt x="34" y="291"/>
                    <a:pt x="34" y="291"/>
                    <a:pt x="34" y="291"/>
                  </a:cubicBezTo>
                  <a:cubicBezTo>
                    <a:pt x="34" y="291"/>
                    <a:pt x="34" y="291"/>
                    <a:pt x="35" y="291"/>
                  </a:cubicBezTo>
                  <a:cubicBezTo>
                    <a:pt x="36" y="291"/>
                    <a:pt x="36" y="291"/>
                    <a:pt x="36" y="290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7" y="290"/>
                    <a:pt x="37" y="290"/>
                    <a:pt x="38" y="289"/>
                  </a:cubicBezTo>
                  <a:cubicBezTo>
                    <a:pt x="40" y="289"/>
                    <a:pt x="42" y="288"/>
                    <a:pt x="43" y="288"/>
                  </a:cubicBezTo>
                  <a:cubicBezTo>
                    <a:pt x="43" y="288"/>
                    <a:pt x="43" y="288"/>
                    <a:pt x="44" y="288"/>
                  </a:cubicBezTo>
                  <a:cubicBezTo>
                    <a:pt x="45" y="288"/>
                    <a:pt x="45" y="289"/>
                    <a:pt x="46" y="289"/>
                  </a:cubicBezTo>
                  <a:cubicBezTo>
                    <a:pt x="47" y="290"/>
                    <a:pt x="47" y="290"/>
                    <a:pt x="47" y="290"/>
                  </a:cubicBezTo>
                  <a:cubicBezTo>
                    <a:pt x="48" y="290"/>
                    <a:pt x="49" y="289"/>
                    <a:pt x="49" y="289"/>
                  </a:cubicBezTo>
                  <a:cubicBezTo>
                    <a:pt x="50" y="289"/>
                    <a:pt x="50" y="289"/>
                    <a:pt x="50" y="289"/>
                  </a:cubicBezTo>
                  <a:cubicBezTo>
                    <a:pt x="50" y="289"/>
                    <a:pt x="50" y="289"/>
                    <a:pt x="50" y="289"/>
                  </a:cubicBezTo>
                  <a:cubicBezTo>
                    <a:pt x="50" y="289"/>
                    <a:pt x="50" y="289"/>
                    <a:pt x="51" y="289"/>
                  </a:cubicBezTo>
                  <a:cubicBezTo>
                    <a:pt x="52" y="289"/>
                    <a:pt x="52" y="289"/>
                    <a:pt x="52" y="289"/>
                  </a:cubicBezTo>
                  <a:cubicBezTo>
                    <a:pt x="52" y="289"/>
                    <a:pt x="52" y="289"/>
                    <a:pt x="52" y="289"/>
                  </a:cubicBezTo>
                  <a:cubicBezTo>
                    <a:pt x="52" y="289"/>
                    <a:pt x="53" y="289"/>
                    <a:pt x="53" y="289"/>
                  </a:cubicBezTo>
                  <a:cubicBezTo>
                    <a:pt x="54" y="289"/>
                    <a:pt x="54" y="289"/>
                    <a:pt x="54" y="289"/>
                  </a:cubicBezTo>
                  <a:cubicBezTo>
                    <a:pt x="54" y="288"/>
                    <a:pt x="54" y="288"/>
                    <a:pt x="54" y="288"/>
                  </a:cubicBezTo>
                  <a:cubicBezTo>
                    <a:pt x="55" y="288"/>
                    <a:pt x="55" y="288"/>
                    <a:pt x="55" y="288"/>
                  </a:cubicBezTo>
                  <a:cubicBezTo>
                    <a:pt x="56" y="288"/>
                    <a:pt x="56" y="288"/>
                    <a:pt x="56" y="288"/>
                  </a:cubicBezTo>
                  <a:cubicBezTo>
                    <a:pt x="56" y="288"/>
                    <a:pt x="56" y="288"/>
                    <a:pt x="57" y="288"/>
                  </a:cubicBezTo>
                  <a:cubicBezTo>
                    <a:pt x="57" y="287"/>
                    <a:pt x="57" y="287"/>
                    <a:pt x="57" y="287"/>
                  </a:cubicBezTo>
                  <a:cubicBezTo>
                    <a:pt x="57" y="286"/>
                    <a:pt x="57" y="285"/>
                    <a:pt x="57" y="284"/>
                  </a:cubicBezTo>
                  <a:cubicBezTo>
                    <a:pt x="57" y="283"/>
                    <a:pt x="57" y="283"/>
                    <a:pt x="56" y="283"/>
                  </a:cubicBezTo>
                  <a:cubicBezTo>
                    <a:pt x="56" y="283"/>
                    <a:pt x="56" y="282"/>
                    <a:pt x="56" y="282"/>
                  </a:cubicBezTo>
                  <a:cubicBezTo>
                    <a:pt x="56" y="282"/>
                    <a:pt x="56" y="282"/>
                    <a:pt x="56" y="281"/>
                  </a:cubicBezTo>
                  <a:cubicBezTo>
                    <a:pt x="56" y="281"/>
                    <a:pt x="56" y="281"/>
                    <a:pt x="56" y="280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6" y="279"/>
                    <a:pt x="56" y="278"/>
                    <a:pt x="56" y="278"/>
                  </a:cubicBezTo>
                  <a:cubicBezTo>
                    <a:pt x="56" y="277"/>
                    <a:pt x="56" y="277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5"/>
                  </a:cubicBezTo>
                  <a:cubicBezTo>
                    <a:pt x="56" y="275"/>
                    <a:pt x="56" y="275"/>
                    <a:pt x="56" y="275"/>
                  </a:cubicBezTo>
                  <a:cubicBezTo>
                    <a:pt x="57" y="275"/>
                    <a:pt x="57" y="274"/>
                    <a:pt x="58" y="273"/>
                  </a:cubicBezTo>
                  <a:cubicBezTo>
                    <a:pt x="58" y="272"/>
                    <a:pt x="59" y="272"/>
                    <a:pt x="59" y="271"/>
                  </a:cubicBezTo>
                  <a:cubicBezTo>
                    <a:pt x="59" y="271"/>
                    <a:pt x="60" y="270"/>
                    <a:pt x="60" y="270"/>
                  </a:cubicBezTo>
                  <a:cubicBezTo>
                    <a:pt x="60" y="269"/>
                    <a:pt x="60" y="268"/>
                    <a:pt x="60" y="268"/>
                  </a:cubicBezTo>
                  <a:cubicBezTo>
                    <a:pt x="60" y="267"/>
                    <a:pt x="60" y="267"/>
                    <a:pt x="60" y="266"/>
                  </a:cubicBezTo>
                  <a:cubicBezTo>
                    <a:pt x="59" y="266"/>
                    <a:pt x="58" y="263"/>
                    <a:pt x="58" y="262"/>
                  </a:cubicBezTo>
                  <a:cubicBezTo>
                    <a:pt x="57" y="261"/>
                    <a:pt x="57" y="260"/>
                    <a:pt x="56" y="260"/>
                  </a:cubicBezTo>
                  <a:cubicBezTo>
                    <a:pt x="56" y="259"/>
                    <a:pt x="55" y="257"/>
                    <a:pt x="55" y="257"/>
                  </a:cubicBezTo>
                  <a:cubicBezTo>
                    <a:pt x="54" y="257"/>
                    <a:pt x="54" y="256"/>
                    <a:pt x="54" y="256"/>
                  </a:cubicBezTo>
                  <a:cubicBezTo>
                    <a:pt x="54" y="256"/>
                    <a:pt x="54" y="256"/>
                    <a:pt x="54" y="255"/>
                  </a:cubicBezTo>
                  <a:cubicBezTo>
                    <a:pt x="54" y="255"/>
                    <a:pt x="54" y="255"/>
                    <a:pt x="54" y="254"/>
                  </a:cubicBezTo>
                  <a:cubicBezTo>
                    <a:pt x="54" y="253"/>
                    <a:pt x="54" y="251"/>
                    <a:pt x="55" y="251"/>
                  </a:cubicBezTo>
                  <a:cubicBezTo>
                    <a:pt x="55" y="250"/>
                    <a:pt x="55" y="245"/>
                    <a:pt x="55" y="244"/>
                  </a:cubicBezTo>
                  <a:cubicBezTo>
                    <a:pt x="55" y="243"/>
                    <a:pt x="55" y="241"/>
                    <a:pt x="55" y="240"/>
                  </a:cubicBezTo>
                  <a:cubicBezTo>
                    <a:pt x="55" y="240"/>
                    <a:pt x="55" y="238"/>
                    <a:pt x="55" y="238"/>
                  </a:cubicBezTo>
                  <a:cubicBezTo>
                    <a:pt x="55" y="237"/>
                    <a:pt x="55" y="235"/>
                    <a:pt x="55" y="235"/>
                  </a:cubicBezTo>
                  <a:cubicBezTo>
                    <a:pt x="55" y="234"/>
                    <a:pt x="55" y="233"/>
                    <a:pt x="55" y="233"/>
                  </a:cubicBezTo>
                  <a:cubicBezTo>
                    <a:pt x="55" y="233"/>
                    <a:pt x="55" y="232"/>
                    <a:pt x="55" y="232"/>
                  </a:cubicBezTo>
                  <a:cubicBezTo>
                    <a:pt x="55" y="232"/>
                    <a:pt x="55" y="229"/>
                    <a:pt x="55" y="228"/>
                  </a:cubicBezTo>
                  <a:cubicBezTo>
                    <a:pt x="55" y="227"/>
                    <a:pt x="54" y="223"/>
                    <a:pt x="54" y="222"/>
                  </a:cubicBezTo>
                  <a:cubicBezTo>
                    <a:pt x="54" y="221"/>
                    <a:pt x="54" y="220"/>
                    <a:pt x="54" y="219"/>
                  </a:cubicBezTo>
                  <a:cubicBezTo>
                    <a:pt x="54" y="219"/>
                    <a:pt x="54" y="218"/>
                    <a:pt x="54" y="218"/>
                  </a:cubicBezTo>
                  <a:cubicBezTo>
                    <a:pt x="54" y="217"/>
                    <a:pt x="54" y="216"/>
                    <a:pt x="54" y="215"/>
                  </a:cubicBezTo>
                  <a:cubicBezTo>
                    <a:pt x="54" y="215"/>
                    <a:pt x="55" y="212"/>
                    <a:pt x="55" y="211"/>
                  </a:cubicBezTo>
                  <a:cubicBezTo>
                    <a:pt x="55" y="210"/>
                    <a:pt x="55" y="208"/>
                    <a:pt x="55" y="208"/>
                  </a:cubicBezTo>
                  <a:cubicBezTo>
                    <a:pt x="55" y="208"/>
                    <a:pt x="55" y="206"/>
                    <a:pt x="55" y="205"/>
                  </a:cubicBezTo>
                  <a:cubicBezTo>
                    <a:pt x="55" y="204"/>
                    <a:pt x="55" y="201"/>
                    <a:pt x="55" y="201"/>
                  </a:cubicBezTo>
                  <a:cubicBezTo>
                    <a:pt x="55" y="200"/>
                    <a:pt x="55" y="199"/>
                    <a:pt x="55" y="198"/>
                  </a:cubicBezTo>
                  <a:cubicBezTo>
                    <a:pt x="54" y="198"/>
                    <a:pt x="54" y="197"/>
                    <a:pt x="54" y="196"/>
                  </a:cubicBezTo>
                  <a:cubicBezTo>
                    <a:pt x="54" y="196"/>
                    <a:pt x="54" y="195"/>
                    <a:pt x="54" y="194"/>
                  </a:cubicBezTo>
                  <a:cubicBezTo>
                    <a:pt x="54" y="193"/>
                    <a:pt x="54" y="191"/>
                    <a:pt x="54" y="191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54" y="191"/>
                    <a:pt x="54" y="192"/>
                    <a:pt x="54" y="192"/>
                  </a:cubicBezTo>
                  <a:cubicBezTo>
                    <a:pt x="54" y="193"/>
                    <a:pt x="55" y="194"/>
                    <a:pt x="55" y="194"/>
                  </a:cubicBezTo>
                  <a:cubicBezTo>
                    <a:pt x="55" y="195"/>
                    <a:pt x="55" y="197"/>
                    <a:pt x="55" y="197"/>
                  </a:cubicBezTo>
                  <a:cubicBezTo>
                    <a:pt x="55" y="198"/>
                    <a:pt x="56" y="198"/>
                    <a:pt x="56" y="198"/>
                  </a:cubicBezTo>
                  <a:cubicBezTo>
                    <a:pt x="56" y="198"/>
                    <a:pt x="56" y="199"/>
                    <a:pt x="56" y="200"/>
                  </a:cubicBezTo>
                  <a:cubicBezTo>
                    <a:pt x="56" y="201"/>
                    <a:pt x="57" y="202"/>
                    <a:pt x="57" y="203"/>
                  </a:cubicBezTo>
                  <a:cubicBezTo>
                    <a:pt x="57" y="204"/>
                    <a:pt x="57" y="205"/>
                    <a:pt x="57" y="206"/>
                  </a:cubicBezTo>
                  <a:cubicBezTo>
                    <a:pt x="57" y="206"/>
                    <a:pt x="58" y="208"/>
                    <a:pt x="58" y="208"/>
                  </a:cubicBezTo>
                  <a:cubicBezTo>
                    <a:pt x="58" y="209"/>
                    <a:pt x="58" y="210"/>
                    <a:pt x="59" y="211"/>
                  </a:cubicBezTo>
                  <a:cubicBezTo>
                    <a:pt x="59" y="211"/>
                    <a:pt x="59" y="213"/>
                    <a:pt x="59" y="213"/>
                  </a:cubicBezTo>
                  <a:cubicBezTo>
                    <a:pt x="59" y="214"/>
                    <a:pt x="59" y="215"/>
                    <a:pt x="59" y="215"/>
                  </a:cubicBezTo>
                  <a:cubicBezTo>
                    <a:pt x="59" y="216"/>
                    <a:pt x="59" y="216"/>
                    <a:pt x="59" y="217"/>
                  </a:cubicBezTo>
                  <a:cubicBezTo>
                    <a:pt x="59" y="217"/>
                    <a:pt x="60" y="219"/>
                    <a:pt x="60" y="219"/>
                  </a:cubicBezTo>
                  <a:cubicBezTo>
                    <a:pt x="60" y="219"/>
                    <a:pt x="60" y="220"/>
                    <a:pt x="60" y="221"/>
                  </a:cubicBezTo>
                  <a:cubicBezTo>
                    <a:pt x="60" y="222"/>
                    <a:pt x="60" y="223"/>
                    <a:pt x="60" y="224"/>
                  </a:cubicBezTo>
                  <a:cubicBezTo>
                    <a:pt x="60" y="225"/>
                    <a:pt x="60" y="225"/>
                    <a:pt x="60" y="226"/>
                  </a:cubicBezTo>
                  <a:cubicBezTo>
                    <a:pt x="60" y="226"/>
                    <a:pt x="60" y="227"/>
                    <a:pt x="60" y="228"/>
                  </a:cubicBezTo>
                  <a:cubicBezTo>
                    <a:pt x="61" y="228"/>
                    <a:pt x="61" y="229"/>
                    <a:pt x="61" y="230"/>
                  </a:cubicBezTo>
                  <a:cubicBezTo>
                    <a:pt x="61" y="231"/>
                    <a:pt x="61" y="232"/>
                    <a:pt x="61" y="232"/>
                  </a:cubicBezTo>
                  <a:cubicBezTo>
                    <a:pt x="61" y="233"/>
                    <a:pt x="61" y="233"/>
                    <a:pt x="61" y="234"/>
                  </a:cubicBezTo>
                  <a:cubicBezTo>
                    <a:pt x="61" y="235"/>
                    <a:pt x="61" y="235"/>
                    <a:pt x="61" y="235"/>
                  </a:cubicBezTo>
                  <a:cubicBezTo>
                    <a:pt x="61" y="236"/>
                    <a:pt x="62" y="239"/>
                    <a:pt x="62" y="240"/>
                  </a:cubicBezTo>
                  <a:cubicBezTo>
                    <a:pt x="62" y="241"/>
                    <a:pt x="62" y="244"/>
                    <a:pt x="62" y="245"/>
                  </a:cubicBezTo>
                  <a:cubicBezTo>
                    <a:pt x="62" y="247"/>
                    <a:pt x="62" y="249"/>
                    <a:pt x="62" y="251"/>
                  </a:cubicBezTo>
                  <a:cubicBezTo>
                    <a:pt x="62" y="252"/>
                    <a:pt x="63" y="256"/>
                    <a:pt x="64" y="257"/>
                  </a:cubicBezTo>
                  <a:cubicBezTo>
                    <a:pt x="64" y="258"/>
                    <a:pt x="64" y="260"/>
                    <a:pt x="65" y="261"/>
                  </a:cubicBezTo>
                  <a:cubicBezTo>
                    <a:pt x="65" y="262"/>
                    <a:pt x="65" y="263"/>
                    <a:pt x="66" y="264"/>
                  </a:cubicBezTo>
                  <a:cubicBezTo>
                    <a:pt x="66" y="265"/>
                    <a:pt x="67" y="267"/>
                    <a:pt x="67" y="267"/>
                  </a:cubicBezTo>
                  <a:cubicBezTo>
                    <a:pt x="67" y="268"/>
                    <a:pt x="67" y="268"/>
                    <a:pt x="68" y="269"/>
                  </a:cubicBezTo>
                  <a:cubicBezTo>
                    <a:pt x="69" y="269"/>
                    <a:pt x="70" y="270"/>
                    <a:pt x="70" y="270"/>
                  </a:cubicBezTo>
                  <a:cubicBezTo>
                    <a:pt x="71" y="270"/>
                    <a:pt x="71" y="270"/>
                    <a:pt x="70" y="270"/>
                  </a:cubicBezTo>
                  <a:cubicBezTo>
                    <a:pt x="70" y="270"/>
                    <a:pt x="70" y="271"/>
                    <a:pt x="70" y="271"/>
                  </a:cubicBezTo>
                  <a:cubicBezTo>
                    <a:pt x="69" y="271"/>
                    <a:pt x="68" y="272"/>
                    <a:pt x="68" y="272"/>
                  </a:cubicBezTo>
                  <a:cubicBezTo>
                    <a:pt x="67" y="272"/>
                    <a:pt x="67" y="273"/>
                    <a:pt x="67" y="273"/>
                  </a:cubicBezTo>
                  <a:cubicBezTo>
                    <a:pt x="67" y="274"/>
                    <a:pt x="66" y="275"/>
                    <a:pt x="66" y="276"/>
                  </a:cubicBezTo>
                  <a:cubicBezTo>
                    <a:pt x="65" y="276"/>
                    <a:pt x="65" y="277"/>
                    <a:pt x="65" y="277"/>
                  </a:cubicBezTo>
                  <a:cubicBezTo>
                    <a:pt x="64" y="278"/>
                    <a:pt x="64" y="278"/>
                    <a:pt x="64" y="279"/>
                  </a:cubicBezTo>
                  <a:cubicBezTo>
                    <a:pt x="64" y="280"/>
                    <a:pt x="65" y="281"/>
                    <a:pt x="65" y="281"/>
                  </a:cubicBezTo>
                  <a:cubicBezTo>
                    <a:pt x="65" y="281"/>
                    <a:pt x="65" y="282"/>
                    <a:pt x="66" y="282"/>
                  </a:cubicBezTo>
                  <a:cubicBezTo>
                    <a:pt x="66" y="282"/>
                    <a:pt x="66" y="283"/>
                    <a:pt x="67" y="283"/>
                  </a:cubicBezTo>
                  <a:cubicBezTo>
                    <a:pt x="67" y="284"/>
                    <a:pt x="68" y="284"/>
                    <a:pt x="68" y="285"/>
                  </a:cubicBezTo>
                  <a:cubicBezTo>
                    <a:pt x="68" y="285"/>
                    <a:pt x="69" y="286"/>
                    <a:pt x="69" y="286"/>
                  </a:cubicBezTo>
                  <a:cubicBezTo>
                    <a:pt x="69" y="286"/>
                    <a:pt x="70" y="286"/>
                    <a:pt x="70" y="287"/>
                  </a:cubicBezTo>
                  <a:cubicBezTo>
                    <a:pt x="70" y="287"/>
                    <a:pt x="70" y="287"/>
                    <a:pt x="71" y="288"/>
                  </a:cubicBezTo>
                  <a:cubicBezTo>
                    <a:pt x="71" y="288"/>
                    <a:pt x="72" y="289"/>
                    <a:pt x="72" y="289"/>
                  </a:cubicBezTo>
                  <a:cubicBezTo>
                    <a:pt x="72" y="289"/>
                    <a:pt x="72" y="289"/>
                    <a:pt x="72" y="290"/>
                  </a:cubicBezTo>
                  <a:cubicBezTo>
                    <a:pt x="72" y="290"/>
                    <a:pt x="71" y="290"/>
                    <a:pt x="71" y="291"/>
                  </a:cubicBezTo>
                  <a:cubicBezTo>
                    <a:pt x="71" y="292"/>
                    <a:pt x="71" y="294"/>
                    <a:pt x="71" y="294"/>
                  </a:cubicBezTo>
                  <a:cubicBezTo>
                    <a:pt x="71" y="294"/>
                    <a:pt x="71" y="295"/>
                    <a:pt x="71" y="295"/>
                  </a:cubicBezTo>
                  <a:cubicBezTo>
                    <a:pt x="71" y="295"/>
                    <a:pt x="71" y="295"/>
                    <a:pt x="71" y="295"/>
                  </a:cubicBezTo>
                  <a:cubicBezTo>
                    <a:pt x="71" y="295"/>
                    <a:pt x="71" y="295"/>
                    <a:pt x="71" y="296"/>
                  </a:cubicBezTo>
                  <a:cubicBezTo>
                    <a:pt x="70" y="296"/>
                    <a:pt x="70" y="296"/>
                    <a:pt x="70" y="297"/>
                  </a:cubicBezTo>
                  <a:cubicBezTo>
                    <a:pt x="70" y="298"/>
                    <a:pt x="70" y="299"/>
                    <a:pt x="70" y="299"/>
                  </a:cubicBezTo>
                  <a:cubicBezTo>
                    <a:pt x="70" y="299"/>
                    <a:pt x="71" y="300"/>
                    <a:pt x="71" y="300"/>
                  </a:cubicBezTo>
                  <a:cubicBezTo>
                    <a:pt x="71" y="300"/>
                    <a:pt x="72" y="300"/>
                    <a:pt x="73" y="300"/>
                  </a:cubicBezTo>
                  <a:cubicBezTo>
                    <a:pt x="73" y="300"/>
                    <a:pt x="74" y="300"/>
                    <a:pt x="75" y="300"/>
                  </a:cubicBezTo>
                  <a:cubicBezTo>
                    <a:pt x="76" y="300"/>
                    <a:pt x="81" y="300"/>
                    <a:pt x="82" y="300"/>
                  </a:cubicBezTo>
                  <a:cubicBezTo>
                    <a:pt x="83" y="300"/>
                    <a:pt x="86" y="300"/>
                    <a:pt x="87" y="300"/>
                  </a:cubicBezTo>
                  <a:cubicBezTo>
                    <a:pt x="88" y="299"/>
                    <a:pt x="89" y="299"/>
                    <a:pt x="89" y="299"/>
                  </a:cubicBezTo>
                  <a:cubicBezTo>
                    <a:pt x="90" y="298"/>
                    <a:pt x="90" y="298"/>
                    <a:pt x="90" y="297"/>
                  </a:cubicBezTo>
                  <a:cubicBezTo>
                    <a:pt x="90" y="297"/>
                    <a:pt x="90" y="296"/>
                    <a:pt x="90" y="295"/>
                  </a:cubicBezTo>
                  <a:cubicBezTo>
                    <a:pt x="90" y="294"/>
                    <a:pt x="89" y="294"/>
                    <a:pt x="89" y="294"/>
                  </a:cubicBezTo>
                  <a:cubicBezTo>
                    <a:pt x="89" y="293"/>
                    <a:pt x="89" y="293"/>
                    <a:pt x="89" y="292"/>
                  </a:cubicBezTo>
                  <a:cubicBezTo>
                    <a:pt x="90" y="292"/>
                    <a:pt x="89" y="290"/>
                    <a:pt x="89" y="290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9" y="289"/>
                    <a:pt x="89" y="288"/>
                    <a:pt x="88" y="288"/>
                  </a:cubicBezTo>
                  <a:cubicBezTo>
                    <a:pt x="88" y="288"/>
                    <a:pt x="89" y="288"/>
                    <a:pt x="89" y="288"/>
                  </a:cubicBezTo>
                  <a:cubicBezTo>
                    <a:pt x="89" y="288"/>
                    <a:pt x="89" y="287"/>
                    <a:pt x="89" y="287"/>
                  </a:cubicBezTo>
                  <a:cubicBezTo>
                    <a:pt x="89" y="286"/>
                    <a:pt x="90" y="285"/>
                    <a:pt x="90" y="284"/>
                  </a:cubicBezTo>
                  <a:cubicBezTo>
                    <a:pt x="90" y="284"/>
                    <a:pt x="90" y="283"/>
                    <a:pt x="90" y="283"/>
                  </a:cubicBezTo>
                  <a:cubicBezTo>
                    <a:pt x="90" y="283"/>
                    <a:pt x="90" y="283"/>
                    <a:pt x="91" y="283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1" y="281"/>
                    <a:pt x="92" y="279"/>
                    <a:pt x="92" y="279"/>
                  </a:cubicBezTo>
                  <a:cubicBezTo>
                    <a:pt x="93" y="279"/>
                    <a:pt x="93" y="278"/>
                    <a:pt x="93" y="278"/>
                  </a:cubicBezTo>
                  <a:cubicBezTo>
                    <a:pt x="93" y="278"/>
                    <a:pt x="93" y="278"/>
                    <a:pt x="93" y="277"/>
                  </a:cubicBezTo>
                  <a:cubicBezTo>
                    <a:pt x="93" y="277"/>
                    <a:pt x="93" y="276"/>
                    <a:pt x="93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5492314" y="1346739"/>
              <a:ext cx="384079" cy="919616"/>
            </a:xfrm>
            <a:custGeom>
              <a:avLst/>
              <a:gdLst>
                <a:gd name="T0" fmla="*/ 110 w 126"/>
                <a:gd name="T1" fmla="*/ 63 h 302"/>
                <a:gd name="T2" fmla="*/ 104 w 126"/>
                <a:gd name="T3" fmla="*/ 55 h 302"/>
                <a:gd name="T4" fmla="*/ 98 w 126"/>
                <a:gd name="T5" fmla="*/ 44 h 302"/>
                <a:gd name="T6" fmla="*/ 72 w 126"/>
                <a:gd name="T7" fmla="*/ 39 h 302"/>
                <a:gd name="T8" fmla="*/ 70 w 126"/>
                <a:gd name="T9" fmla="*/ 30 h 302"/>
                <a:gd name="T10" fmla="*/ 71 w 126"/>
                <a:gd name="T11" fmla="*/ 19 h 302"/>
                <a:gd name="T12" fmla="*/ 66 w 126"/>
                <a:gd name="T13" fmla="*/ 4 h 302"/>
                <a:gd name="T14" fmla="*/ 46 w 126"/>
                <a:gd name="T15" fmla="*/ 12 h 302"/>
                <a:gd name="T16" fmla="*/ 44 w 126"/>
                <a:gd name="T17" fmla="*/ 27 h 302"/>
                <a:gd name="T18" fmla="*/ 47 w 126"/>
                <a:gd name="T19" fmla="*/ 36 h 302"/>
                <a:gd name="T20" fmla="*/ 39 w 126"/>
                <a:gd name="T21" fmla="*/ 42 h 302"/>
                <a:gd name="T22" fmla="*/ 26 w 126"/>
                <a:gd name="T23" fmla="*/ 45 h 302"/>
                <a:gd name="T24" fmla="*/ 16 w 126"/>
                <a:gd name="T25" fmla="*/ 54 h 302"/>
                <a:gd name="T26" fmla="*/ 13 w 126"/>
                <a:gd name="T27" fmla="*/ 66 h 302"/>
                <a:gd name="T28" fmla="*/ 6 w 126"/>
                <a:gd name="T29" fmla="*/ 81 h 302"/>
                <a:gd name="T30" fmla="*/ 2 w 126"/>
                <a:gd name="T31" fmla="*/ 99 h 302"/>
                <a:gd name="T32" fmla="*/ 13 w 126"/>
                <a:gd name="T33" fmla="*/ 121 h 302"/>
                <a:gd name="T34" fmla="*/ 16 w 126"/>
                <a:gd name="T35" fmla="*/ 126 h 302"/>
                <a:gd name="T36" fmla="*/ 19 w 126"/>
                <a:gd name="T37" fmla="*/ 132 h 302"/>
                <a:gd name="T38" fmla="*/ 20 w 126"/>
                <a:gd name="T39" fmla="*/ 140 h 302"/>
                <a:gd name="T40" fmla="*/ 22 w 126"/>
                <a:gd name="T41" fmla="*/ 168 h 302"/>
                <a:gd name="T42" fmla="*/ 30 w 126"/>
                <a:gd name="T43" fmla="*/ 173 h 302"/>
                <a:gd name="T44" fmla="*/ 35 w 126"/>
                <a:gd name="T45" fmla="*/ 208 h 302"/>
                <a:gd name="T46" fmla="*/ 38 w 126"/>
                <a:gd name="T47" fmla="*/ 242 h 302"/>
                <a:gd name="T48" fmla="*/ 40 w 126"/>
                <a:gd name="T49" fmla="*/ 267 h 302"/>
                <a:gd name="T50" fmla="*/ 42 w 126"/>
                <a:gd name="T51" fmla="*/ 272 h 302"/>
                <a:gd name="T52" fmla="*/ 40 w 126"/>
                <a:gd name="T53" fmla="*/ 279 h 302"/>
                <a:gd name="T54" fmla="*/ 39 w 126"/>
                <a:gd name="T55" fmla="*/ 284 h 302"/>
                <a:gd name="T56" fmla="*/ 31 w 126"/>
                <a:gd name="T57" fmla="*/ 289 h 302"/>
                <a:gd name="T58" fmla="*/ 41 w 126"/>
                <a:gd name="T59" fmla="*/ 295 h 302"/>
                <a:gd name="T60" fmla="*/ 61 w 126"/>
                <a:gd name="T61" fmla="*/ 287 h 302"/>
                <a:gd name="T62" fmla="*/ 63 w 126"/>
                <a:gd name="T63" fmla="*/ 277 h 302"/>
                <a:gd name="T64" fmla="*/ 67 w 126"/>
                <a:gd name="T65" fmla="*/ 283 h 302"/>
                <a:gd name="T66" fmla="*/ 65 w 126"/>
                <a:gd name="T67" fmla="*/ 289 h 302"/>
                <a:gd name="T68" fmla="*/ 62 w 126"/>
                <a:gd name="T69" fmla="*/ 295 h 302"/>
                <a:gd name="T70" fmla="*/ 60 w 126"/>
                <a:gd name="T71" fmla="*/ 301 h 302"/>
                <a:gd name="T72" fmla="*/ 83 w 126"/>
                <a:gd name="T73" fmla="*/ 297 h 302"/>
                <a:gd name="T74" fmla="*/ 85 w 126"/>
                <a:gd name="T75" fmla="*/ 288 h 302"/>
                <a:gd name="T76" fmla="*/ 87 w 126"/>
                <a:gd name="T77" fmla="*/ 282 h 302"/>
                <a:gd name="T78" fmla="*/ 90 w 126"/>
                <a:gd name="T79" fmla="*/ 266 h 302"/>
                <a:gd name="T80" fmla="*/ 91 w 126"/>
                <a:gd name="T81" fmla="*/ 212 h 302"/>
                <a:gd name="T82" fmla="*/ 93 w 126"/>
                <a:gd name="T83" fmla="*/ 169 h 302"/>
                <a:gd name="T84" fmla="*/ 107 w 126"/>
                <a:gd name="T85" fmla="*/ 167 h 302"/>
                <a:gd name="T86" fmla="*/ 107 w 126"/>
                <a:gd name="T87" fmla="*/ 149 h 302"/>
                <a:gd name="T88" fmla="*/ 105 w 126"/>
                <a:gd name="T89" fmla="*/ 129 h 302"/>
                <a:gd name="T90" fmla="*/ 104 w 126"/>
                <a:gd name="T91" fmla="*/ 120 h 302"/>
                <a:gd name="T92" fmla="*/ 124 w 126"/>
                <a:gd name="T93" fmla="*/ 93 h 302"/>
                <a:gd name="T94" fmla="*/ 21 w 126"/>
                <a:gd name="T95" fmla="*/ 98 h 302"/>
                <a:gd name="T96" fmla="*/ 22 w 126"/>
                <a:gd name="T97" fmla="*/ 87 h 302"/>
                <a:gd name="T98" fmla="*/ 41 w 126"/>
                <a:gd name="T99" fmla="*/ 279 h 302"/>
                <a:gd name="T100" fmla="*/ 65 w 126"/>
                <a:gd name="T101" fmla="*/ 251 h 302"/>
                <a:gd name="T102" fmla="*/ 60 w 126"/>
                <a:gd name="T103" fmla="*/ 249 h 302"/>
                <a:gd name="T104" fmla="*/ 61 w 126"/>
                <a:gd name="T105" fmla="*/ 224 h 302"/>
                <a:gd name="T106" fmla="*/ 62 w 126"/>
                <a:gd name="T107" fmla="*/ 202 h 302"/>
                <a:gd name="T108" fmla="*/ 66 w 126"/>
                <a:gd name="T109" fmla="*/ 220 h 302"/>
                <a:gd name="T110" fmla="*/ 69 w 126"/>
                <a:gd name="T111" fmla="*/ 235 h 302"/>
                <a:gd name="T112" fmla="*/ 99 w 126"/>
                <a:gd name="T113" fmla="*/ 98 h 302"/>
                <a:gd name="T114" fmla="*/ 99 w 126"/>
                <a:gd name="T115" fmla="*/ 8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302">
                  <a:moveTo>
                    <a:pt x="124" y="83"/>
                  </a:moveTo>
                  <a:cubicBezTo>
                    <a:pt x="122" y="78"/>
                    <a:pt x="118" y="74"/>
                    <a:pt x="117" y="73"/>
                  </a:cubicBezTo>
                  <a:cubicBezTo>
                    <a:pt x="117" y="71"/>
                    <a:pt x="115" y="69"/>
                    <a:pt x="114" y="68"/>
                  </a:cubicBezTo>
                  <a:cubicBezTo>
                    <a:pt x="114" y="67"/>
                    <a:pt x="113" y="67"/>
                    <a:pt x="113" y="67"/>
                  </a:cubicBezTo>
                  <a:cubicBezTo>
                    <a:pt x="113" y="67"/>
                    <a:pt x="113" y="67"/>
                    <a:pt x="112" y="66"/>
                  </a:cubicBezTo>
                  <a:cubicBezTo>
                    <a:pt x="111" y="65"/>
                    <a:pt x="110" y="64"/>
                    <a:pt x="110" y="63"/>
                  </a:cubicBezTo>
                  <a:cubicBezTo>
                    <a:pt x="109" y="63"/>
                    <a:pt x="109" y="62"/>
                    <a:pt x="109" y="62"/>
                  </a:cubicBezTo>
                  <a:cubicBezTo>
                    <a:pt x="108" y="61"/>
                    <a:pt x="108" y="61"/>
                    <a:pt x="108" y="60"/>
                  </a:cubicBezTo>
                  <a:cubicBezTo>
                    <a:pt x="108" y="60"/>
                    <a:pt x="108" y="59"/>
                    <a:pt x="107" y="59"/>
                  </a:cubicBezTo>
                  <a:cubicBezTo>
                    <a:pt x="106" y="58"/>
                    <a:pt x="105" y="57"/>
                    <a:pt x="105" y="57"/>
                  </a:cubicBezTo>
                  <a:cubicBezTo>
                    <a:pt x="105" y="57"/>
                    <a:pt x="104" y="57"/>
                    <a:pt x="104" y="57"/>
                  </a:cubicBezTo>
                  <a:cubicBezTo>
                    <a:pt x="104" y="56"/>
                    <a:pt x="104" y="56"/>
                    <a:pt x="104" y="55"/>
                  </a:cubicBezTo>
                  <a:cubicBezTo>
                    <a:pt x="103" y="55"/>
                    <a:pt x="103" y="55"/>
                    <a:pt x="103" y="54"/>
                  </a:cubicBezTo>
                  <a:cubicBezTo>
                    <a:pt x="103" y="53"/>
                    <a:pt x="103" y="53"/>
                    <a:pt x="103" y="52"/>
                  </a:cubicBezTo>
                  <a:cubicBezTo>
                    <a:pt x="103" y="52"/>
                    <a:pt x="102" y="51"/>
                    <a:pt x="102" y="50"/>
                  </a:cubicBezTo>
                  <a:cubicBezTo>
                    <a:pt x="102" y="50"/>
                    <a:pt x="101" y="48"/>
                    <a:pt x="101" y="47"/>
                  </a:cubicBezTo>
                  <a:cubicBezTo>
                    <a:pt x="100" y="45"/>
                    <a:pt x="99" y="44"/>
                    <a:pt x="99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97" y="44"/>
                    <a:pt x="96" y="44"/>
                  </a:cubicBezTo>
                  <a:cubicBezTo>
                    <a:pt x="95" y="43"/>
                    <a:pt x="94" y="43"/>
                    <a:pt x="94" y="43"/>
                  </a:cubicBezTo>
                  <a:cubicBezTo>
                    <a:pt x="92" y="43"/>
                    <a:pt x="89" y="42"/>
                    <a:pt x="88" y="42"/>
                  </a:cubicBezTo>
                  <a:cubicBezTo>
                    <a:pt x="87" y="42"/>
                    <a:pt x="83" y="41"/>
                    <a:pt x="81" y="41"/>
                  </a:cubicBezTo>
                  <a:cubicBezTo>
                    <a:pt x="80" y="41"/>
                    <a:pt x="76" y="40"/>
                    <a:pt x="75" y="39"/>
                  </a:cubicBezTo>
                  <a:cubicBezTo>
                    <a:pt x="73" y="39"/>
                    <a:pt x="73" y="39"/>
                    <a:pt x="72" y="39"/>
                  </a:cubicBezTo>
                  <a:cubicBezTo>
                    <a:pt x="72" y="39"/>
                    <a:pt x="71" y="39"/>
                    <a:pt x="71" y="38"/>
                  </a:cubicBezTo>
                  <a:cubicBezTo>
                    <a:pt x="70" y="38"/>
                    <a:pt x="68" y="37"/>
                    <a:pt x="68" y="37"/>
                  </a:cubicBezTo>
                  <a:cubicBezTo>
                    <a:pt x="67" y="36"/>
                    <a:pt x="67" y="36"/>
                    <a:pt x="68" y="35"/>
                  </a:cubicBezTo>
                  <a:cubicBezTo>
                    <a:pt x="68" y="34"/>
                    <a:pt x="69" y="30"/>
                    <a:pt x="69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0"/>
                    <a:pt x="69" y="30"/>
                    <a:pt x="70" y="30"/>
                  </a:cubicBezTo>
                  <a:cubicBezTo>
                    <a:pt x="70" y="29"/>
                    <a:pt x="70" y="29"/>
                    <a:pt x="70" y="28"/>
                  </a:cubicBezTo>
                  <a:cubicBezTo>
                    <a:pt x="71" y="27"/>
                    <a:pt x="71" y="24"/>
                    <a:pt x="71" y="23"/>
                  </a:cubicBezTo>
                  <a:cubicBezTo>
                    <a:pt x="71" y="23"/>
                    <a:pt x="71" y="22"/>
                    <a:pt x="71" y="21"/>
                  </a:cubicBezTo>
                  <a:cubicBezTo>
                    <a:pt x="71" y="21"/>
                    <a:pt x="71" y="21"/>
                    <a:pt x="72" y="20"/>
                  </a:cubicBezTo>
                  <a:cubicBezTo>
                    <a:pt x="72" y="20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17"/>
                    <a:pt x="71" y="16"/>
                    <a:pt x="71" y="16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4"/>
                    <a:pt x="71" y="13"/>
                  </a:cubicBezTo>
                  <a:cubicBezTo>
                    <a:pt x="71" y="10"/>
                    <a:pt x="71" y="9"/>
                    <a:pt x="70" y="7"/>
                  </a:cubicBezTo>
                  <a:cubicBezTo>
                    <a:pt x="69" y="5"/>
                    <a:pt x="66" y="4"/>
                    <a:pt x="66" y="4"/>
                  </a:cubicBezTo>
                  <a:cubicBezTo>
                    <a:pt x="65" y="4"/>
                    <a:pt x="65" y="2"/>
                    <a:pt x="63" y="2"/>
                  </a:cubicBezTo>
                  <a:cubicBezTo>
                    <a:pt x="64" y="2"/>
                    <a:pt x="59" y="0"/>
                    <a:pt x="53" y="2"/>
                  </a:cubicBezTo>
                  <a:cubicBezTo>
                    <a:pt x="52" y="2"/>
                    <a:pt x="51" y="3"/>
                    <a:pt x="51" y="3"/>
                  </a:cubicBezTo>
                  <a:cubicBezTo>
                    <a:pt x="49" y="3"/>
                    <a:pt x="49" y="4"/>
                    <a:pt x="48" y="5"/>
                  </a:cubicBezTo>
                  <a:cubicBezTo>
                    <a:pt x="48" y="5"/>
                    <a:pt x="47" y="6"/>
                    <a:pt x="46" y="7"/>
                  </a:cubicBezTo>
                  <a:cubicBezTo>
                    <a:pt x="45" y="8"/>
                    <a:pt x="46" y="11"/>
                    <a:pt x="46" y="12"/>
                  </a:cubicBezTo>
                  <a:cubicBezTo>
                    <a:pt x="45" y="14"/>
                    <a:pt x="45" y="18"/>
                    <a:pt x="45" y="18"/>
                  </a:cubicBezTo>
                  <a:cubicBezTo>
                    <a:pt x="45" y="18"/>
                    <a:pt x="45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2" y="19"/>
                    <a:pt x="43" y="20"/>
                  </a:cubicBezTo>
                  <a:cubicBezTo>
                    <a:pt x="43" y="21"/>
                    <a:pt x="42" y="23"/>
                    <a:pt x="43" y="26"/>
                  </a:cubicBezTo>
                  <a:cubicBezTo>
                    <a:pt x="43" y="26"/>
                    <a:pt x="44" y="27"/>
                    <a:pt x="44" y="27"/>
                  </a:cubicBezTo>
                  <a:cubicBezTo>
                    <a:pt x="44" y="28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9"/>
                  </a:cubicBezTo>
                  <a:cubicBezTo>
                    <a:pt x="46" y="30"/>
                    <a:pt x="46" y="31"/>
                    <a:pt x="46" y="32"/>
                  </a:cubicBezTo>
                  <a:cubicBezTo>
                    <a:pt x="47" y="33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8"/>
                    <a:pt x="45" y="39"/>
                    <a:pt x="45" y="39"/>
                  </a:cubicBezTo>
                  <a:cubicBezTo>
                    <a:pt x="45" y="39"/>
                    <a:pt x="45" y="40"/>
                    <a:pt x="44" y="40"/>
                  </a:cubicBezTo>
                  <a:cubicBezTo>
                    <a:pt x="44" y="40"/>
                    <a:pt x="43" y="41"/>
                    <a:pt x="43" y="41"/>
                  </a:cubicBezTo>
                  <a:cubicBezTo>
                    <a:pt x="42" y="41"/>
                    <a:pt x="42" y="41"/>
                    <a:pt x="41" y="41"/>
                  </a:cubicBezTo>
                  <a:cubicBezTo>
                    <a:pt x="41" y="42"/>
                    <a:pt x="40" y="42"/>
                    <a:pt x="39" y="42"/>
                  </a:cubicBezTo>
                  <a:cubicBezTo>
                    <a:pt x="38" y="42"/>
                    <a:pt x="37" y="43"/>
                    <a:pt x="36" y="43"/>
                  </a:cubicBezTo>
                  <a:cubicBezTo>
                    <a:pt x="35" y="43"/>
                    <a:pt x="35" y="43"/>
                    <a:pt x="34" y="43"/>
                  </a:cubicBezTo>
                  <a:cubicBezTo>
                    <a:pt x="33" y="44"/>
                    <a:pt x="33" y="44"/>
                    <a:pt x="32" y="44"/>
                  </a:cubicBezTo>
                  <a:cubicBezTo>
                    <a:pt x="31" y="44"/>
                    <a:pt x="30" y="44"/>
                    <a:pt x="29" y="45"/>
                  </a:cubicBezTo>
                  <a:cubicBezTo>
                    <a:pt x="28" y="45"/>
                    <a:pt x="27" y="45"/>
                    <a:pt x="27" y="45"/>
                  </a:cubicBezTo>
                  <a:cubicBezTo>
                    <a:pt x="27" y="45"/>
                    <a:pt x="27" y="45"/>
                    <a:pt x="26" y="45"/>
                  </a:cubicBezTo>
                  <a:cubicBezTo>
                    <a:pt x="25" y="45"/>
                    <a:pt x="25" y="46"/>
                    <a:pt x="24" y="46"/>
                  </a:cubicBezTo>
                  <a:cubicBezTo>
                    <a:pt x="23" y="46"/>
                    <a:pt x="21" y="47"/>
                    <a:pt x="20" y="48"/>
                  </a:cubicBezTo>
                  <a:cubicBezTo>
                    <a:pt x="20" y="48"/>
                    <a:pt x="20" y="48"/>
                    <a:pt x="19" y="48"/>
                  </a:cubicBezTo>
                  <a:cubicBezTo>
                    <a:pt x="19" y="48"/>
                    <a:pt x="19" y="48"/>
                    <a:pt x="18" y="49"/>
                  </a:cubicBezTo>
                  <a:cubicBezTo>
                    <a:pt x="18" y="49"/>
                    <a:pt x="17" y="51"/>
                    <a:pt x="17" y="52"/>
                  </a:cubicBezTo>
                  <a:cubicBezTo>
                    <a:pt x="17" y="53"/>
                    <a:pt x="16" y="54"/>
                    <a:pt x="16" y="54"/>
                  </a:cubicBezTo>
                  <a:cubicBezTo>
                    <a:pt x="16" y="55"/>
                    <a:pt x="16" y="55"/>
                    <a:pt x="16" y="56"/>
                  </a:cubicBezTo>
                  <a:cubicBezTo>
                    <a:pt x="15" y="56"/>
                    <a:pt x="15" y="58"/>
                    <a:pt x="14" y="59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1"/>
                    <a:pt x="14" y="62"/>
                  </a:cubicBezTo>
                  <a:cubicBezTo>
                    <a:pt x="14" y="62"/>
                    <a:pt x="13" y="64"/>
                    <a:pt x="13" y="64"/>
                  </a:cubicBezTo>
                  <a:cubicBezTo>
                    <a:pt x="13" y="65"/>
                    <a:pt x="13" y="66"/>
                    <a:pt x="13" y="66"/>
                  </a:cubicBezTo>
                  <a:cubicBezTo>
                    <a:pt x="13" y="67"/>
                    <a:pt x="12" y="68"/>
                    <a:pt x="11" y="69"/>
                  </a:cubicBezTo>
                  <a:cubicBezTo>
                    <a:pt x="11" y="69"/>
                    <a:pt x="11" y="70"/>
                    <a:pt x="11" y="71"/>
                  </a:cubicBezTo>
                  <a:cubicBezTo>
                    <a:pt x="11" y="71"/>
                    <a:pt x="10" y="71"/>
                    <a:pt x="10" y="72"/>
                  </a:cubicBezTo>
                  <a:cubicBezTo>
                    <a:pt x="9" y="72"/>
                    <a:pt x="9" y="74"/>
                    <a:pt x="9" y="74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7" y="77"/>
                    <a:pt x="6" y="80"/>
                    <a:pt x="6" y="81"/>
                  </a:cubicBezTo>
                  <a:cubicBezTo>
                    <a:pt x="5" y="81"/>
                    <a:pt x="5" y="82"/>
                    <a:pt x="4" y="82"/>
                  </a:cubicBezTo>
                  <a:cubicBezTo>
                    <a:pt x="4" y="83"/>
                    <a:pt x="3" y="83"/>
                    <a:pt x="2" y="84"/>
                  </a:cubicBezTo>
                  <a:cubicBezTo>
                    <a:pt x="2" y="85"/>
                    <a:pt x="2" y="87"/>
                    <a:pt x="2" y="88"/>
                  </a:cubicBezTo>
                  <a:cubicBezTo>
                    <a:pt x="2" y="89"/>
                    <a:pt x="1" y="91"/>
                    <a:pt x="1" y="92"/>
                  </a:cubicBezTo>
                  <a:cubicBezTo>
                    <a:pt x="0" y="93"/>
                    <a:pt x="1" y="93"/>
                    <a:pt x="1" y="94"/>
                  </a:cubicBezTo>
                  <a:cubicBezTo>
                    <a:pt x="2" y="96"/>
                    <a:pt x="2" y="98"/>
                    <a:pt x="2" y="99"/>
                  </a:cubicBezTo>
                  <a:cubicBezTo>
                    <a:pt x="2" y="100"/>
                    <a:pt x="2" y="101"/>
                    <a:pt x="3" y="101"/>
                  </a:cubicBezTo>
                  <a:cubicBezTo>
                    <a:pt x="3" y="102"/>
                    <a:pt x="3" y="104"/>
                    <a:pt x="3" y="104"/>
                  </a:cubicBezTo>
                  <a:cubicBezTo>
                    <a:pt x="4" y="106"/>
                    <a:pt x="7" y="110"/>
                    <a:pt x="7" y="112"/>
                  </a:cubicBezTo>
                  <a:cubicBezTo>
                    <a:pt x="8" y="113"/>
                    <a:pt x="12" y="119"/>
                    <a:pt x="1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1"/>
                    <a:pt x="13" y="121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2"/>
                    <a:pt x="13" y="122"/>
                    <a:pt x="14" y="123"/>
                  </a:cubicBezTo>
                  <a:cubicBezTo>
                    <a:pt x="14" y="123"/>
                    <a:pt x="14" y="123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7" y="127"/>
                    <a:pt x="17" y="128"/>
                  </a:cubicBezTo>
                  <a:cubicBezTo>
                    <a:pt x="17" y="128"/>
                    <a:pt x="18" y="129"/>
                    <a:pt x="18" y="129"/>
                  </a:cubicBezTo>
                  <a:cubicBezTo>
                    <a:pt x="18" y="130"/>
                    <a:pt x="19" y="131"/>
                    <a:pt x="19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2"/>
                    <a:pt x="19" y="132"/>
                    <a:pt x="19" y="131"/>
                  </a:cubicBezTo>
                  <a:cubicBezTo>
                    <a:pt x="19" y="130"/>
                    <a:pt x="20" y="131"/>
                    <a:pt x="20" y="132"/>
                  </a:cubicBezTo>
                  <a:cubicBezTo>
                    <a:pt x="20" y="132"/>
                    <a:pt x="20" y="132"/>
                    <a:pt x="21" y="132"/>
                  </a:cubicBezTo>
                  <a:cubicBezTo>
                    <a:pt x="21" y="132"/>
                    <a:pt x="21" y="132"/>
                    <a:pt x="21" y="133"/>
                  </a:cubicBezTo>
                  <a:cubicBezTo>
                    <a:pt x="21" y="135"/>
                    <a:pt x="20" y="137"/>
                    <a:pt x="20" y="140"/>
                  </a:cubicBezTo>
                  <a:cubicBezTo>
                    <a:pt x="20" y="142"/>
                    <a:pt x="20" y="149"/>
                    <a:pt x="20" y="150"/>
                  </a:cubicBezTo>
                  <a:cubicBezTo>
                    <a:pt x="20" y="151"/>
                    <a:pt x="20" y="152"/>
                    <a:pt x="20" y="155"/>
                  </a:cubicBezTo>
                  <a:cubicBezTo>
                    <a:pt x="20" y="157"/>
                    <a:pt x="20" y="165"/>
                    <a:pt x="20" y="165"/>
                  </a:cubicBezTo>
                  <a:cubicBezTo>
                    <a:pt x="20" y="166"/>
                    <a:pt x="20" y="166"/>
                    <a:pt x="20" y="167"/>
                  </a:cubicBezTo>
                  <a:cubicBezTo>
                    <a:pt x="20" y="167"/>
                    <a:pt x="21" y="167"/>
                    <a:pt x="21" y="167"/>
                  </a:cubicBezTo>
                  <a:cubicBezTo>
                    <a:pt x="21" y="167"/>
                    <a:pt x="22" y="168"/>
                    <a:pt x="22" y="168"/>
                  </a:cubicBezTo>
                  <a:cubicBezTo>
                    <a:pt x="23" y="168"/>
                    <a:pt x="23" y="169"/>
                    <a:pt x="23" y="169"/>
                  </a:cubicBezTo>
                  <a:cubicBezTo>
                    <a:pt x="24" y="169"/>
                    <a:pt x="25" y="170"/>
                    <a:pt x="25" y="170"/>
                  </a:cubicBezTo>
                  <a:cubicBezTo>
                    <a:pt x="26" y="170"/>
                    <a:pt x="27" y="170"/>
                    <a:pt x="27" y="171"/>
                  </a:cubicBezTo>
                  <a:cubicBezTo>
                    <a:pt x="28" y="171"/>
                    <a:pt x="29" y="171"/>
                    <a:pt x="29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2"/>
                    <a:pt x="30" y="173"/>
                  </a:cubicBezTo>
                  <a:cubicBezTo>
                    <a:pt x="30" y="174"/>
                    <a:pt x="30" y="176"/>
                    <a:pt x="30" y="178"/>
                  </a:cubicBezTo>
                  <a:cubicBezTo>
                    <a:pt x="31" y="179"/>
                    <a:pt x="31" y="183"/>
                    <a:pt x="31" y="184"/>
                  </a:cubicBezTo>
                  <a:cubicBezTo>
                    <a:pt x="32" y="184"/>
                    <a:pt x="32" y="184"/>
                    <a:pt x="32" y="186"/>
                  </a:cubicBezTo>
                  <a:cubicBezTo>
                    <a:pt x="32" y="187"/>
                    <a:pt x="33" y="192"/>
                    <a:pt x="33" y="195"/>
                  </a:cubicBezTo>
                  <a:cubicBezTo>
                    <a:pt x="33" y="197"/>
                    <a:pt x="34" y="202"/>
                    <a:pt x="35" y="205"/>
                  </a:cubicBezTo>
                  <a:cubicBezTo>
                    <a:pt x="35" y="206"/>
                    <a:pt x="35" y="207"/>
                    <a:pt x="35" y="208"/>
                  </a:cubicBezTo>
                  <a:cubicBezTo>
                    <a:pt x="35" y="208"/>
                    <a:pt x="36" y="212"/>
                    <a:pt x="36" y="214"/>
                  </a:cubicBezTo>
                  <a:cubicBezTo>
                    <a:pt x="36" y="215"/>
                    <a:pt x="36" y="219"/>
                    <a:pt x="36" y="220"/>
                  </a:cubicBezTo>
                  <a:cubicBezTo>
                    <a:pt x="36" y="221"/>
                    <a:pt x="36" y="222"/>
                    <a:pt x="36" y="223"/>
                  </a:cubicBezTo>
                  <a:cubicBezTo>
                    <a:pt x="36" y="224"/>
                    <a:pt x="37" y="232"/>
                    <a:pt x="37" y="234"/>
                  </a:cubicBezTo>
                  <a:cubicBezTo>
                    <a:pt x="37" y="235"/>
                    <a:pt x="37" y="235"/>
                    <a:pt x="37" y="236"/>
                  </a:cubicBezTo>
                  <a:cubicBezTo>
                    <a:pt x="37" y="237"/>
                    <a:pt x="38" y="241"/>
                    <a:pt x="38" y="242"/>
                  </a:cubicBezTo>
                  <a:cubicBezTo>
                    <a:pt x="38" y="244"/>
                    <a:pt x="39" y="246"/>
                    <a:pt x="39" y="247"/>
                  </a:cubicBezTo>
                  <a:cubicBezTo>
                    <a:pt x="39" y="248"/>
                    <a:pt x="39" y="252"/>
                    <a:pt x="39" y="253"/>
                  </a:cubicBezTo>
                  <a:cubicBezTo>
                    <a:pt x="40" y="255"/>
                    <a:pt x="40" y="257"/>
                    <a:pt x="40" y="257"/>
                  </a:cubicBezTo>
                  <a:cubicBezTo>
                    <a:pt x="40" y="258"/>
                    <a:pt x="40" y="259"/>
                    <a:pt x="40" y="261"/>
                  </a:cubicBezTo>
                  <a:cubicBezTo>
                    <a:pt x="41" y="262"/>
                    <a:pt x="41" y="266"/>
                    <a:pt x="41" y="267"/>
                  </a:cubicBezTo>
                  <a:cubicBezTo>
                    <a:pt x="41" y="267"/>
                    <a:pt x="41" y="267"/>
                    <a:pt x="40" y="267"/>
                  </a:cubicBezTo>
                  <a:cubicBezTo>
                    <a:pt x="40" y="267"/>
                    <a:pt x="40" y="267"/>
                    <a:pt x="39" y="268"/>
                  </a:cubicBezTo>
                  <a:cubicBezTo>
                    <a:pt x="39" y="268"/>
                    <a:pt x="39" y="269"/>
                    <a:pt x="40" y="269"/>
                  </a:cubicBezTo>
                  <a:cubicBezTo>
                    <a:pt x="40" y="270"/>
                    <a:pt x="41" y="270"/>
                    <a:pt x="42" y="270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2" y="271"/>
                    <a:pt x="42" y="272"/>
                    <a:pt x="42" y="272"/>
                  </a:cubicBezTo>
                  <a:cubicBezTo>
                    <a:pt x="42" y="272"/>
                    <a:pt x="42" y="272"/>
                    <a:pt x="42" y="272"/>
                  </a:cubicBezTo>
                  <a:cubicBezTo>
                    <a:pt x="42" y="272"/>
                    <a:pt x="42" y="273"/>
                    <a:pt x="42" y="273"/>
                  </a:cubicBezTo>
                  <a:cubicBezTo>
                    <a:pt x="42" y="274"/>
                    <a:pt x="41" y="276"/>
                    <a:pt x="41" y="276"/>
                  </a:cubicBezTo>
                  <a:cubicBezTo>
                    <a:pt x="41" y="277"/>
                    <a:pt x="41" y="277"/>
                    <a:pt x="41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1" y="279"/>
                    <a:pt x="40" y="279"/>
                    <a:pt x="40" y="279"/>
                  </a:cubicBezTo>
                  <a:cubicBezTo>
                    <a:pt x="40" y="280"/>
                    <a:pt x="40" y="280"/>
                    <a:pt x="40" y="280"/>
                  </a:cubicBezTo>
                  <a:cubicBezTo>
                    <a:pt x="41" y="280"/>
                    <a:pt x="40" y="281"/>
                    <a:pt x="40" y="281"/>
                  </a:cubicBezTo>
                  <a:cubicBezTo>
                    <a:pt x="40" y="281"/>
                    <a:pt x="39" y="282"/>
                    <a:pt x="39" y="282"/>
                  </a:cubicBezTo>
                  <a:cubicBezTo>
                    <a:pt x="39" y="283"/>
                    <a:pt x="39" y="283"/>
                    <a:pt x="39" y="283"/>
                  </a:cubicBezTo>
                  <a:cubicBezTo>
                    <a:pt x="39" y="283"/>
                    <a:pt x="39" y="283"/>
                    <a:pt x="39" y="283"/>
                  </a:cubicBezTo>
                  <a:cubicBezTo>
                    <a:pt x="39" y="283"/>
                    <a:pt x="39" y="283"/>
                    <a:pt x="39" y="284"/>
                  </a:cubicBezTo>
                  <a:cubicBezTo>
                    <a:pt x="38" y="284"/>
                    <a:pt x="39" y="284"/>
                    <a:pt x="38" y="284"/>
                  </a:cubicBezTo>
                  <a:cubicBezTo>
                    <a:pt x="38" y="285"/>
                    <a:pt x="37" y="285"/>
                    <a:pt x="36" y="286"/>
                  </a:cubicBezTo>
                  <a:cubicBezTo>
                    <a:pt x="35" y="286"/>
                    <a:pt x="35" y="287"/>
                    <a:pt x="34" y="287"/>
                  </a:cubicBezTo>
                  <a:cubicBezTo>
                    <a:pt x="34" y="287"/>
                    <a:pt x="33" y="287"/>
                    <a:pt x="33" y="288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2" y="288"/>
                    <a:pt x="32" y="289"/>
                    <a:pt x="31" y="289"/>
                  </a:cubicBezTo>
                  <a:cubicBezTo>
                    <a:pt x="31" y="290"/>
                    <a:pt x="31" y="291"/>
                    <a:pt x="31" y="291"/>
                  </a:cubicBezTo>
                  <a:cubicBezTo>
                    <a:pt x="31" y="291"/>
                    <a:pt x="31" y="292"/>
                    <a:pt x="31" y="292"/>
                  </a:cubicBezTo>
                  <a:cubicBezTo>
                    <a:pt x="30" y="292"/>
                    <a:pt x="30" y="292"/>
                    <a:pt x="30" y="292"/>
                  </a:cubicBezTo>
                  <a:cubicBezTo>
                    <a:pt x="30" y="292"/>
                    <a:pt x="29" y="293"/>
                    <a:pt x="30" y="294"/>
                  </a:cubicBezTo>
                  <a:cubicBezTo>
                    <a:pt x="30" y="294"/>
                    <a:pt x="30" y="294"/>
                    <a:pt x="32" y="295"/>
                  </a:cubicBezTo>
                  <a:cubicBezTo>
                    <a:pt x="33" y="295"/>
                    <a:pt x="39" y="295"/>
                    <a:pt x="41" y="295"/>
                  </a:cubicBezTo>
                  <a:cubicBezTo>
                    <a:pt x="44" y="295"/>
                    <a:pt x="48" y="294"/>
                    <a:pt x="48" y="293"/>
                  </a:cubicBezTo>
                  <a:cubicBezTo>
                    <a:pt x="51" y="293"/>
                    <a:pt x="52" y="291"/>
                    <a:pt x="52" y="290"/>
                  </a:cubicBezTo>
                  <a:cubicBezTo>
                    <a:pt x="53" y="289"/>
                    <a:pt x="54" y="288"/>
                    <a:pt x="54" y="288"/>
                  </a:cubicBezTo>
                  <a:cubicBezTo>
                    <a:pt x="54" y="288"/>
                    <a:pt x="54" y="288"/>
                    <a:pt x="55" y="288"/>
                  </a:cubicBezTo>
                  <a:cubicBezTo>
                    <a:pt x="55" y="288"/>
                    <a:pt x="56" y="288"/>
                    <a:pt x="57" y="288"/>
                  </a:cubicBezTo>
                  <a:cubicBezTo>
                    <a:pt x="58" y="288"/>
                    <a:pt x="61" y="287"/>
                    <a:pt x="61" y="287"/>
                  </a:cubicBezTo>
                  <a:cubicBezTo>
                    <a:pt x="64" y="285"/>
                    <a:pt x="65" y="285"/>
                    <a:pt x="65" y="284"/>
                  </a:cubicBezTo>
                  <a:cubicBezTo>
                    <a:pt x="65" y="284"/>
                    <a:pt x="64" y="281"/>
                    <a:pt x="64" y="280"/>
                  </a:cubicBezTo>
                  <a:cubicBezTo>
                    <a:pt x="64" y="280"/>
                    <a:pt x="64" y="280"/>
                    <a:pt x="64" y="279"/>
                  </a:cubicBezTo>
                  <a:cubicBezTo>
                    <a:pt x="63" y="279"/>
                    <a:pt x="63" y="279"/>
                    <a:pt x="63" y="279"/>
                  </a:cubicBezTo>
                  <a:cubicBezTo>
                    <a:pt x="63" y="279"/>
                    <a:pt x="63" y="278"/>
                    <a:pt x="63" y="277"/>
                  </a:cubicBezTo>
                  <a:cubicBezTo>
                    <a:pt x="63" y="277"/>
                    <a:pt x="63" y="277"/>
                    <a:pt x="63" y="277"/>
                  </a:cubicBezTo>
                  <a:cubicBezTo>
                    <a:pt x="63" y="277"/>
                    <a:pt x="64" y="277"/>
                    <a:pt x="64" y="277"/>
                  </a:cubicBezTo>
                  <a:cubicBezTo>
                    <a:pt x="64" y="277"/>
                    <a:pt x="65" y="278"/>
                    <a:pt x="65" y="278"/>
                  </a:cubicBezTo>
                  <a:cubicBezTo>
                    <a:pt x="65" y="278"/>
                    <a:pt x="65" y="279"/>
                    <a:pt x="66" y="280"/>
                  </a:cubicBezTo>
                  <a:cubicBezTo>
                    <a:pt x="66" y="280"/>
                    <a:pt x="66" y="281"/>
                    <a:pt x="66" y="281"/>
                  </a:cubicBezTo>
                  <a:cubicBezTo>
                    <a:pt x="66" y="281"/>
                    <a:pt x="66" y="281"/>
                    <a:pt x="66" y="282"/>
                  </a:cubicBezTo>
                  <a:cubicBezTo>
                    <a:pt x="66" y="282"/>
                    <a:pt x="67" y="283"/>
                    <a:pt x="67" y="283"/>
                  </a:cubicBezTo>
                  <a:cubicBezTo>
                    <a:pt x="67" y="283"/>
                    <a:pt x="67" y="284"/>
                    <a:pt x="67" y="284"/>
                  </a:cubicBezTo>
                  <a:cubicBezTo>
                    <a:pt x="67" y="284"/>
                    <a:pt x="67" y="285"/>
                    <a:pt x="67" y="285"/>
                  </a:cubicBezTo>
                  <a:cubicBezTo>
                    <a:pt x="67" y="285"/>
                    <a:pt x="67" y="285"/>
                    <a:pt x="67" y="286"/>
                  </a:cubicBezTo>
                  <a:cubicBezTo>
                    <a:pt x="67" y="286"/>
                    <a:pt x="66" y="287"/>
                    <a:pt x="66" y="287"/>
                  </a:cubicBezTo>
                  <a:cubicBezTo>
                    <a:pt x="66" y="287"/>
                    <a:pt x="66" y="288"/>
                    <a:pt x="65" y="288"/>
                  </a:cubicBezTo>
                  <a:cubicBezTo>
                    <a:pt x="65" y="289"/>
                    <a:pt x="65" y="289"/>
                    <a:pt x="65" y="289"/>
                  </a:cubicBezTo>
                  <a:cubicBezTo>
                    <a:pt x="65" y="289"/>
                    <a:pt x="65" y="289"/>
                    <a:pt x="65" y="290"/>
                  </a:cubicBezTo>
                  <a:cubicBezTo>
                    <a:pt x="65" y="290"/>
                    <a:pt x="64" y="290"/>
                    <a:pt x="63" y="291"/>
                  </a:cubicBezTo>
                  <a:cubicBezTo>
                    <a:pt x="63" y="291"/>
                    <a:pt x="63" y="292"/>
                    <a:pt x="63" y="292"/>
                  </a:cubicBezTo>
                  <a:cubicBezTo>
                    <a:pt x="63" y="293"/>
                    <a:pt x="62" y="293"/>
                    <a:pt x="62" y="294"/>
                  </a:cubicBezTo>
                  <a:cubicBezTo>
                    <a:pt x="62" y="294"/>
                    <a:pt x="62" y="294"/>
                    <a:pt x="62" y="294"/>
                  </a:cubicBezTo>
                  <a:cubicBezTo>
                    <a:pt x="62" y="294"/>
                    <a:pt x="62" y="295"/>
                    <a:pt x="62" y="295"/>
                  </a:cubicBezTo>
                  <a:cubicBezTo>
                    <a:pt x="62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7"/>
                  </a:cubicBezTo>
                  <a:cubicBezTo>
                    <a:pt x="61" y="298"/>
                    <a:pt x="61" y="298"/>
                    <a:pt x="61" y="298"/>
                  </a:cubicBezTo>
                  <a:cubicBezTo>
                    <a:pt x="60" y="298"/>
                    <a:pt x="60" y="299"/>
                    <a:pt x="60" y="299"/>
                  </a:cubicBezTo>
                  <a:cubicBezTo>
                    <a:pt x="59" y="299"/>
                    <a:pt x="60" y="299"/>
                    <a:pt x="60" y="300"/>
                  </a:cubicBezTo>
                  <a:cubicBezTo>
                    <a:pt x="59" y="300"/>
                    <a:pt x="59" y="301"/>
                    <a:pt x="60" y="301"/>
                  </a:cubicBezTo>
                  <a:cubicBezTo>
                    <a:pt x="60" y="301"/>
                    <a:pt x="60" y="301"/>
                    <a:pt x="62" y="302"/>
                  </a:cubicBezTo>
                  <a:cubicBezTo>
                    <a:pt x="64" y="302"/>
                    <a:pt x="65" y="302"/>
                    <a:pt x="67" y="302"/>
                  </a:cubicBezTo>
                  <a:cubicBezTo>
                    <a:pt x="69" y="302"/>
                    <a:pt x="70" y="302"/>
                    <a:pt x="70" y="301"/>
                  </a:cubicBezTo>
                  <a:cubicBezTo>
                    <a:pt x="70" y="301"/>
                    <a:pt x="70" y="301"/>
                    <a:pt x="71" y="301"/>
                  </a:cubicBezTo>
                  <a:cubicBezTo>
                    <a:pt x="72" y="301"/>
                    <a:pt x="76" y="301"/>
                    <a:pt x="77" y="301"/>
                  </a:cubicBezTo>
                  <a:cubicBezTo>
                    <a:pt x="83" y="299"/>
                    <a:pt x="83" y="297"/>
                    <a:pt x="83" y="297"/>
                  </a:cubicBezTo>
                  <a:cubicBezTo>
                    <a:pt x="83" y="296"/>
                    <a:pt x="83" y="296"/>
                    <a:pt x="83" y="296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6"/>
                    <a:pt x="85" y="295"/>
                    <a:pt x="86" y="294"/>
                  </a:cubicBezTo>
                  <a:cubicBezTo>
                    <a:pt x="86" y="294"/>
                    <a:pt x="86" y="293"/>
                    <a:pt x="86" y="293"/>
                  </a:cubicBezTo>
                  <a:cubicBezTo>
                    <a:pt x="86" y="292"/>
                    <a:pt x="86" y="290"/>
                    <a:pt x="86" y="289"/>
                  </a:cubicBezTo>
                  <a:cubicBezTo>
                    <a:pt x="86" y="288"/>
                    <a:pt x="86" y="288"/>
                    <a:pt x="85" y="288"/>
                  </a:cubicBezTo>
                  <a:cubicBezTo>
                    <a:pt x="85" y="288"/>
                    <a:pt x="85" y="288"/>
                    <a:pt x="85" y="288"/>
                  </a:cubicBezTo>
                  <a:cubicBezTo>
                    <a:pt x="85" y="288"/>
                    <a:pt x="85" y="288"/>
                    <a:pt x="86" y="287"/>
                  </a:cubicBezTo>
                  <a:cubicBezTo>
                    <a:pt x="86" y="287"/>
                    <a:pt x="86" y="287"/>
                    <a:pt x="86" y="287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5"/>
                    <a:pt x="86" y="283"/>
                    <a:pt x="86" y="283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7" y="282"/>
                    <a:pt x="87" y="281"/>
                  </a:cubicBezTo>
                  <a:cubicBezTo>
                    <a:pt x="87" y="281"/>
                    <a:pt x="87" y="280"/>
                    <a:pt x="88" y="279"/>
                  </a:cubicBezTo>
                  <a:cubicBezTo>
                    <a:pt x="88" y="277"/>
                    <a:pt x="88" y="277"/>
                    <a:pt x="88" y="277"/>
                  </a:cubicBezTo>
                  <a:cubicBezTo>
                    <a:pt x="88" y="277"/>
                    <a:pt x="89" y="277"/>
                    <a:pt x="89" y="276"/>
                  </a:cubicBezTo>
                  <a:cubicBezTo>
                    <a:pt x="89" y="276"/>
                    <a:pt x="89" y="273"/>
                    <a:pt x="89" y="272"/>
                  </a:cubicBezTo>
                  <a:cubicBezTo>
                    <a:pt x="90" y="270"/>
                    <a:pt x="90" y="267"/>
                    <a:pt x="90" y="266"/>
                  </a:cubicBezTo>
                  <a:cubicBezTo>
                    <a:pt x="90" y="265"/>
                    <a:pt x="90" y="261"/>
                    <a:pt x="90" y="259"/>
                  </a:cubicBezTo>
                  <a:cubicBezTo>
                    <a:pt x="90" y="258"/>
                    <a:pt x="91" y="250"/>
                    <a:pt x="91" y="247"/>
                  </a:cubicBezTo>
                  <a:cubicBezTo>
                    <a:pt x="91" y="245"/>
                    <a:pt x="91" y="236"/>
                    <a:pt x="91" y="235"/>
                  </a:cubicBezTo>
                  <a:cubicBezTo>
                    <a:pt x="91" y="234"/>
                    <a:pt x="91" y="223"/>
                    <a:pt x="91" y="221"/>
                  </a:cubicBezTo>
                  <a:cubicBezTo>
                    <a:pt x="91" y="219"/>
                    <a:pt x="91" y="213"/>
                    <a:pt x="91" y="213"/>
                  </a:cubicBezTo>
                  <a:cubicBezTo>
                    <a:pt x="91" y="213"/>
                    <a:pt x="91" y="212"/>
                    <a:pt x="91" y="212"/>
                  </a:cubicBezTo>
                  <a:cubicBezTo>
                    <a:pt x="91" y="211"/>
                    <a:pt x="91" y="198"/>
                    <a:pt x="91" y="196"/>
                  </a:cubicBezTo>
                  <a:cubicBezTo>
                    <a:pt x="91" y="194"/>
                    <a:pt x="90" y="184"/>
                    <a:pt x="90" y="183"/>
                  </a:cubicBezTo>
                  <a:cubicBezTo>
                    <a:pt x="90" y="182"/>
                    <a:pt x="90" y="167"/>
                    <a:pt x="90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0" y="167"/>
                    <a:pt x="91" y="168"/>
                    <a:pt x="91" y="168"/>
                  </a:cubicBezTo>
                  <a:cubicBezTo>
                    <a:pt x="92" y="169"/>
                    <a:pt x="92" y="169"/>
                    <a:pt x="93" y="169"/>
                  </a:cubicBezTo>
                  <a:cubicBezTo>
                    <a:pt x="93" y="169"/>
                    <a:pt x="94" y="170"/>
                    <a:pt x="94" y="170"/>
                  </a:cubicBezTo>
                  <a:cubicBezTo>
                    <a:pt x="95" y="170"/>
                    <a:pt x="96" y="170"/>
                    <a:pt x="97" y="170"/>
                  </a:cubicBezTo>
                  <a:cubicBezTo>
                    <a:pt x="98" y="170"/>
                    <a:pt x="100" y="170"/>
                    <a:pt x="100" y="170"/>
                  </a:cubicBezTo>
                  <a:cubicBezTo>
                    <a:pt x="101" y="170"/>
                    <a:pt x="103" y="169"/>
                    <a:pt x="103" y="169"/>
                  </a:cubicBezTo>
                  <a:cubicBezTo>
                    <a:pt x="104" y="169"/>
                    <a:pt x="105" y="168"/>
                    <a:pt x="106" y="168"/>
                  </a:cubicBezTo>
                  <a:cubicBezTo>
                    <a:pt x="106" y="168"/>
                    <a:pt x="107" y="168"/>
                    <a:pt x="107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8" y="166"/>
                    <a:pt x="107" y="164"/>
                    <a:pt x="107" y="163"/>
                  </a:cubicBezTo>
                  <a:cubicBezTo>
                    <a:pt x="107" y="163"/>
                    <a:pt x="107" y="161"/>
                    <a:pt x="107" y="160"/>
                  </a:cubicBezTo>
                  <a:cubicBezTo>
                    <a:pt x="107" y="159"/>
                    <a:pt x="107" y="158"/>
                    <a:pt x="107" y="156"/>
                  </a:cubicBezTo>
                  <a:cubicBezTo>
                    <a:pt x="107" y="155"/>
                    <a:pt x="107" y="153"/>
                    <a:pt x="107" y="152"/>
                  </a:cubicBezTo>
                  <a:cubicBezTo>
                    <a:pt x="107" y="152"/>
                    <a:pt x="107" y="150"/>
                    <a:pt x="107" y="149"/>
                  </a:cubicBezTo>
                  <a:cubicBezTo>
                    <a:pt x="107" y="148"/>
                    <a:pt x="107" y="147"/>
                    <a:pt x="106" y="145"/>
                  </a:cubicBezTo>
                  <a:cubicBezTo>
                    <a:pt x="106" y="144"/>
                    <a:pt x="106" y="142"/>
                    <a:pt x="106" y="142"/>
                  </a:cubicBezTo>
                  <a:cubicBezTo>
                    <a:pt x="106" y="141"/>
                    <a:pt x="106" y="140"/>
                    <a:pt x="106" y="139"/>
                  </a:cubicBezTo>
                  <a:cubicBezTo>
                    <a:pt x="106" y="137"/>
                    <a:pt x="105" y="132"/>
                    <a:pt x="105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6" y="130"/>
                    <a:pt x="105" y="130"/>
                    <a:pt x="105" y="129"/>
                  </a:cubicBezTo>
                  <a:cubicBezTo>
                    <a:pt x="105" y="129"/>
                    <a:pt x="105" y="128"/>
                    <a:pt x="105" y="127"/>
                  </a:cubicBezTo>
                  <a:cubicBezTo>
                    <a:pt x="105" y="126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2"/>
                    <a:pt x="104" y="121"/>
                    <a:pt x="104" y="121"/>
                  </a:cubicBezTo>
                  <a:cubicBezTo>
                    <a:pt x="104" y="121"/>
                    <a:pt x="104" y="120"/>
                    <a:pt x="104" y="120"/>
                  </a:cubicBezTo>
                  <a:cubicBezTo>
                    <a:pt x="105" y="119"/>
                    <a:pt x="108" y="116"/>
                    <a:pt x="109" y="115"/>
                  </a:cubicBezTo>
                  <a:cubicBezTo>
                    <a:pt x="110" y="114"/>
                    <a:pt x="115" y="107"/>
                    <a:pt x="116" y="106"/>
                  </a:cubicBezTo>
                  <a:cubicBezTo>
                    <a:pt x="116" y="105"/>
                    <a:pt x="118" y="103"/>
                    <a:pt x="119" y="102"/>
                  </a:cubicBezTo>
                  <a:cubicBezTo>
                    <a:pt x="120" y="101"/>
                    <a:pt x="121" y="99"/>
                    <a:pt x="121" y="98"/>
                  </a:cubicBezTo>
                  <a:cubicBezTo>
                    <a:pt x="122" y="98"/>
                    <a:pt x="123" y="96"/>
                    <a:pt x="123" y="96"/>
                  </a:cubicBezTo>
                  <a:cubicBezTo>
                    <a:pt x="123" y="95"/>
                    <a:pt x="124" y="93"/>
                    <a:pt x="124" y="93"/>
                  </a:cubicBezTo>
                  <a:cubicBezTo>
                    <a:pt x="125" y="92"/>
                    <a:pt x="125" y="91"/>
                    <a:pt x="125" y="90"/>
                  </a:cubicBezTo>
                  <a:cubicBezTo>
                    <a:pt x="126" y="87"/>
                    <a:pt x="124" y="83"/>
                    <a:pt x="124" y="83"/>
                  </a:cubicBezTo>
                  <a:close/>
                  <a:moveTo>
                    <a:pt x="23" y="100"/>
                  </a:moveTo>
                  <a:cubicBezTo>
                    <a:pt x="23" y="101"/>
                    <a:pt x="23" y="102"/>
                    <a:pt x="23" y="102"/>
                  </a:cubicBezTo>
                  <a:cubicBezTo>
                    <a:pt x="23" y="102"/>
                    <a:pt x="22" y="101"/>
                    <a:pt x="22" y="101"/>
                  </a:cubicBezTo>
                  <a:cubicBezTo>
                    <a:pt x="22" y="100"/>
                    <a:pt x="21" y="98"/>
                    <a:pt x="21" y="98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4"/>
                  </a:cubicBezTo>
                  <a:cubicBezTo>
                    <a:pt x="20" y="94"/>
                    <a:pt x="22" y="93"/>
                    <a:pt x="22" y="93"/>
                  </a:cubicBezTo>
                  <a:cubicBezTo>
                    <a:pt x="22" y="92"/>
                    <a:pt x="22" y="92"/>
                    <a:pt x="22" y="91"/>
                  </a:cubicBezTo>
                  <a:cubicBezTo>
                    <a:pt x="22" y="90"/>
                    <a:pt x="22" y="88"/>
                    <a:pt x="22" y="87"/>
                  </a:cubicBezTo>
                  <a:cubicBezTo>
                    <a:pt x="22" y="87"/>
                    <a:pt x="23" y="87"/>
                    <a:pt x="23" y="87"/>
                  </a:cubicBezTo>
                  <a:cubicBezTo>
                    <a:pt x="23" y="88"/>
                    <a:pt x="23" y="91"/>
                    <a:pt x="23" y="92"/>
                  </a:cubicBezTo>
                  <a:cubicBezTo>
                    <a:pt x="23" y="93"/>
                    <a:pt x="23" y="99"/>
                    <a:pt x="23" y="100"/>
                  </a:cubicBezTo>
                  <a:close/>
                  <a:moveTo>
                    <a:pt x="41" y="279"/>
                  </a:moveTo>
                  <a:cubicBezTo>
                    <a:pt x="41" y="280"/>
                    <a:pt x="40" y="279"/>
                    <a:pt x="41" y="279"/>
                  </a:cubicBezTo>
                  <a:cubicBezTo>
                    <a:pt x="41" y="279"/>
                    <a:pt x="41" y="278"/>
                    <a:pt x="41" y="279"/>
                  </a:cubicBezTo>
                  <a:close/>
                  <a:moveTo>
                    <a:pt x="69" y="238"/>
                  </a:moveTo>
                  <a:cubicBezTo>
                    <a:pt x="68" y="239"/>
                    <a:pt x="67" y="241"/>
                    <a:pt x="67" y="242"/>
                  </a:cubicBezTo>
                  <a:cubicBezTo>
                    <a:pt x="67" y="243"/>
                    <a:pt x="67" y="243"/>
                    <a:pt x="67" y="243"/>
                  </a:cubicBezTo>
                  <a:cubicBezTo>
                    <a:pt x="66" y="244"/>
                    <a:pt x="66" y="245"/>
                    <a:pt x="66" y="245"/>
                  </a:cubicBezTo>
                  <a:cubicBezTo>
                    <a:pt x="66" y="246"/>
                    <a:pt x="66" y="246"/>
                    <a:pt x="66" y="246"/>
                  </a:cubicBezTo>
                  <a:cubicBezTo>
                    <a:pt x="66" y="247"/>
                    <a:pt x="65" y="249"/>
                    <a:pt x="65" y="251"/>
                  </a:cubicBezTo>
                  <a:cubicBezTo>
                    <a:pt x="65" y="252"/>
                    <a:pt x="65" y="256"/>
                    <a:pt x="64" y="257"/>
                  </a:cubicBezTo>
                  <a:cubicBezTo>
                    <a:pt x="64" y="258"/>
                    <a:pt x="64" y="260"/>
                    <a:pt x="64" y="260"/>
                  </a:cubicBezTo>
                  <a:cubicBezTo>
                    <a:pt x="64" y="260"/>
                    <a:pt x="64" y="261"/>
                    <a:pt x="63" y="260"/>
                  </a:cubicBezTo>
                  <a:cubicBezTo>
                    <a:pt x="63" y="259"/>
                    <a:pt x="61" y="256"/>
                    <a:pt x="61" y="255"/>
                  </a:cubicBezTo>
                  <a:cubicBezTo>
                    <a:pt x="60" y="253"/>
                    <a:pt x="60" y="252"/>
                    <a:pt x="60" y="252"/>
                  </a:cubicBezTo>
                  <a:cubicBezTo>
                    <a:pt x="60" y="251"/>
                    <a:pt x="60" y="250"/>
                    <a:pt x="60" y="249"/>
                  </a:cubicBezTo>
                  <a:cubicBezTo>
                    <a:pt x="60" y="249"/>
                    <a:pt x="60" y="244"/>
                    <a:pt x="60" y="242"/>
                  </a:cubicBezTo>
                  <a:cubicBezTo>
                    <a:pt x="60" y="240"/>
                    <a:pt x="60" y="237"/>
                    <a:pt x="60" y="236"/>
                  </a:cubicBezTo>
                  <a:cubicBezTo>
                    <a:pt x="61" y="234"/>
                    <a:pt x="60" y="233"/>
                    <a:pt x="61" y="232"/>
                  </a:cubicBezTo>
                  <a:cubicBezTo>
                    <a:pt x="61" y="231"/>
                    <a:pt x="61" y="230"/>
                    <a:pt x="61" y="229"/>
                  </a:cubicBezTo>
                  <a:cubicBezTo>
                    <a:pt x="61" y="229"/>
                    <a:pt x="61" y="228"/>
                    <a:pt x="61" y="227"/>
                  </a:cubicBezTo>
                  <a:cubicBezTo>
                    <a:pt x="61" y="227"/>
                    <a:pt x="61" y="225"/>
                    <a:pt x="61" y="224"/>
                  </a:cubicBezTo>
                  <a:cubicBezTo>
                    <a:pt x="61" y="223"/>
                    <a:pt x="61" y="221"/>
                    <a:pt x="61" y="219"/>
                  </a:cubicBezTo>
                  <a:cubicBezTo>
                    <a:pt x="62" y="217"/>
                    <a:pt x="62" y="216"/>
                    <a:pt x="62" y="215"/>
                  </a:cubicBezTo>
                  <a:cubicBezTo>
                    <a:pt x="62" y="215"/>
                    <a:pt x="62" y="213"/>
                    <a:pt x="61" y="211"/>
                  </a:cubicBezTo>
                  <a:cubicBezTo>
                    <a:pt x="61" y="210"/>
                    <a:pt x="61" y="205"/>
                    <a:pt x="61" y="204"/>
                  </a:cubicBezTo>
                  <a:cubicBezTo>
                    <a:pt x="61" y="203"/>
                    <a:pt x="61" y="202"/>
                    <a:pt x="61" y="202"/>
                  </a:cubicBezTo>
                  <a:cubicBezTo>
                    <a:pt x="61" y="202"/>
                    <a:pt x="61" y="201"/>
                    <a:pt x="62" y="202"/>
                  </a:cubicBezTo>
                  <a:cubicBezTo>
                    <a:pt x="62" y="203"/>
                    <a:pt x="62" y="204"/>
                    <a:pt x="62" y="205"/>
                  </a:cubicBezTo>
                  <a:cubicBezTo>
                    <a:pt x="62" y="207"/>
                    <a:pt x="63" y="209"/>
                    <a:pt x="63" y="209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63" y="211"/>
                    <a:pt x="63" y="211"/>
                    <a:pt x="63" y="212"/>
                  </a:cubicBezTo>
                  <a:cubicBezTo>
                    <a:pt x="63" y="212"/>
                    <a:pt x="64" y="214"/>
                    <a:pt x="65" y="216"/>
                  </a:cubicBezTo>
                  <a:cubicBezTo>
                    <a:pt x="65" y="217"/>
                    <a:pt x="66" y="219"/>
                    <a:pt x="66" y="220"/>
                  </a:cubicBezTo>
                  <a:cubicBezTo>
                    <a:pt x="67" y="220"/>
                    <a:pt x="67" y="222"/>
                    <a:pt x="68" y="223"/>
                  </a:cubicBezTo>
                  <a:cubicBezTo>
                    <a:pt x="68" y="224"/>
                    <a:pt x="68" y="225"/>
                    <a:pt x="68" y="226"/>
                  </a:cubicBezTo>
                  <a:cubicBezTo>
                    <a:pt x="68" y="226"/>
                    <a:pt x="68" y="228"/>
                    <a:pt x="68" y="228"/>
                  </a:cubicBezTo>
                  <a:cubicBezTo>
                    <a:pt x="68" y="229"/>
                    <a:pt x="69" y="230"/>
                    <a:pt x="69" y="231"/>
                  </a:cubicBezTo>
                  <a:cubicBezTo>
                    <a:pt x="69" y="232"/>
                    <a:pt x="69" y="233"/>
                    <a:pt x="69" y="234"/>
                  </a:cubicBezTo>
                  <a:cubicBezTo>
                    <a:pt x="69" y="234"/>
                    <a:pt x="69" y="234"/>
                    <a:pt x="69" y="235"/>
                  </a:cubicBezTo>
                  <a:cubicBezTo>
                    <a:pt x="69" y="235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8"/>
                  </a:cubicBezTo>
                  <a:close/>
                  <a:moveTo>
                    <a:pt x="102" y="92"/>
                  </a:moveTo>
                  <a:cubicBezTo>
                    <a:pt x="102" y="93"/>
                    <a:pt x="101" y="94"/>
                    <a:pt x="100" y="95"/>
                  </a:cubicBezTo>
                  <a:cubicBezTo>
                    <a:pt x="100" y="96"/>
                    <a:pt x="99" y="97"/>
                    <a:pt x="99" y="97"/>
                  </a:cubicBezTo>
                  <a:cubicBezTo>
                    <a:pt x="99" y="98"/>
                    <a:pt x="100" y="98"/>
                    <a:pt x="99" y="98"/>
                  </a:cubicBezTo>
                  <a:cubicBezTo>
                    <a:pt x="99" y="99"/>
                    <a:pt x="99" y="99"/>
                    <a:pt x="99" y="98"/>
                  </a:cubicBezTo>
                  <a:cubicBezTo>
                    <a:pt x="99" y="98"/>
                    <a:pt x="98" y="97"/>
                    <a:pt x="98" y="96"/>
                  </a:cubicBezTo>
                  <a:cubicBezTo>
                    <a:pt x="98" y="95"/>
                    <a:pt x="98" y="94"/>
                    <a:pt x="99" y="93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99" y="88"/>
                    <a:pt x="99" y="87"/>
                    <a:pt x="99" y="87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7"/>
                    <a:pt x="100" y="87"/>
                    <a:pt x="101" y="87"/>
                  </a:cubicBezTo>
                  <a:cubicBezTo>
                    <a:pt x="101" y="88"/>
                    <a:pt x="102" y="89"/>
                    <a:pt x="102" y="90"/>
                  </a:cubicBezTo>
                  <a:cubicBezTo>
                    <a:pt x="103" y="90"/>
                    <a:pt x="103" y="90"/>
                    <a:pt x="103" y="91"/>
                  </a:cubicBezTo>
                  <a:cubicBezTo>
                    <a:pt x="103" y="91"/>
                    <a:pt x="103" y="91"/>
                    <a:pt x="102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Freeform 15"/>
          <p:cNvSpPr>
            <a:spLocks/>
          </p:cNvSpPr>
          <p:nvPr/>
        </p:nvSpPr>
        <p:spPr bwMode="auto">
          <a:xfrm flipH="1">
            <a:off x="12226333" y="4354180"/>
            <a:ext cx="283349" cy="913817"/>
          </a:xfrm>
          <a:custGeom>
            <a:avLst/>
            <a:gdLst>
              <a:gd name="T0" fmla="*/ 90 w 93"/>
              <a:gd name="T1" fmla="*/ 249 h 300"/>
              <a:gd name="T2" fmla="*/ 88 w 93"/>
              <a:gd name="T3" fmla="*/ 228 h 300"/>
              <a:gd name="T4" fmla="*/ 84 w 93"/>
              <a:gd name="T5" fmla="*/ 206 h 300"/>
              <a:gd name="T6" fmla="*/ 81 w 93"/>
              <a:gd name="T7" fmla="*/ 171 h 300"/>
              <a:gd name="T8" fmla="*/ 80 w 93"/>
              <a:gd name="T9" fmla="*/ 152 h 300"/>
              <a:gd name="T10" fmla="*/ 78 w 93"/>
              <a:gd name="T11" fmla="*/ 136 h 300"/>
              <a:gd name="T12" fmla="*/ 75 w 93"/>
              <a:gd name="T13" fmla="*/ 127 h 300"/>
              <a:gd name="T14" fmla="*/ 74 w 93"/>
              <a:gd name="T15" fmla="*/ 119 h 300"/>
              <a:gd name="T16" fmla="*/ 77 w 93"/>
              <a:gd name="T17" fmla="*/ 120 h 300"/>
              <a:gd name="T18" fmla="*/ 77 w 93"/>
              <a:gd name="T19" fmla="*/ 112 h 300"/>
              <a:gd name="T20" fmla="*/ 78 w 93"/>
              <a:gd name="T21" fmla="*/ 88 h 300"/>
              <a:gd name="T22" fmla="*/ 83 w 93"/>
              <a:gd name="T23" fmla="*/ 74 h 300"/>
              <a:gd name="T24" fmla="*/ 81 w 93"/>
              <a:gd name="T25" fmla="*/ 60 h 300"/>
              <a:gd name="T26" fmla="*/ 77 w 93"/>
              <a:gd name="T27" fmla="*/ 46 h 300"/>
              <a:gd name="T28" fmla="*/ 66 w 93"/>
              <a:gd name="T29" fmla="*/ 42 h 300"/>
              <a:gd name="T30" fmla="*/ 59 w 93"/>
              <a:gd name="T31" fmla="*/ 38 h 300"/>
              <a:gd name="T32" fmla="*/ 59 w 93"/>
              <a:gd name="T33" fmla="*/ 27 h 300"/>
              <a:gd name="T34" fmla="*/ 62 w 93"/>
              <a:gd name="T35" fmla="*/ 17 h 300"/>
              <a:gd name="T36" fmla="*/ 38 w 93"/>
              <a:gd name="T37" fmla="*/ 4 h 300"/>
              <a:gd name="T38" fmla="*/ 34 w 93"/>
              <a:gd name="T39" fmla="*/ 28 h 300"/>
              <a:gd name="T40" fmla="*/ 38 w 93"/>
              <a:gd name="T41" fmla="*/ 42 h 300"/>
              <a:gd name="T42" fmla="*/ 28 w 93"/>
              <a:gd name="T43" fmla="*/ 47 h 300"/>
              <a:gd name="T44" fmla="*/ 19 w 93"/>
              <a:gd name="T45" fmla="*/ 49 h 300"/>
              <a:gd name="T46" fmla="*/ 12 w 93"/>
              <a:gd name="T47" fmla="*/ 57 h 300"/>
              <a:gd name="T48" fmla="*/ 5 w 93"/>
              <a:gd name="T49" fmla="*/ 73 h 300"/>
              <a:gd name="T50" fmla="*/ 2 w 93"/>
              <a:gd name="T51" fmla="*/ 98 h 300"/>
              <a:gd name="T52" fmla="*/ 16 w 93"/>
              <a:gd name="T53" fmla="*/ 101 h 300"/>
              <a:gd name="T54" fmla="*/ 19 w 93"/>
              <a:gd name="T55" fmla="*/ 117 h 300"/>
              <a:gd name="T56" fmla="*/ 23 w 93"/>
              <a:gd name="T57" fmla="*/ 124 h 300"/>
              <a:gd name="T58" fmla="*/ 22 w 93"/>
              <a:gd name="T59" fmla="*/ 133 h 300"/>
              <a:gd name="T60" fmla="*/ 19 w 93"/>
              <a:gd name="T61" fmla="*/ 143 h 300"/>
              <a:gd name="T62" fmla="*/ 18 w 93"/>
              <a:gd name="T63" fmla="*/ 154 h 300"/>
              <a:gd name="T64" fmla="*/ 19 w 93"/>
              <a:gd name="T65" fmla="*/ 164 h 300"/>
              <a:gd name="T66" fmla="*/ 24 w 93"/>
              <a:gd name="T67" fmla="*/ 195 h 300"/>
              <a:gd name="T68" fmla="*/ 30 w 93"/>
              <a:gd name="T69" fmla="*/ 239 h 300"/>
              <a:gd name="T70" fmla="*/ 33 w 93"/>
              <a:gd name="T71" fmla="*/ 256 h 300"/>
              <a:gd name="T72" fmla="*/ 30 w 93"/>
              <a:gd name="T73" fmla="*/ 270 h 300"/>
              <a:gd name="T74" fmla="*/ 28 w 93"/>
              <a:gd name="T75" fmla="*/ 278 h 300"/>
              <a:gd name="T76" fmla="*/ 18 w 93"/>
              <a:gd name="T77" fmla="*/ 283 h 300"/>
              <a:gd name="T78" fmla="*/ 13 w 93"/>
              <a:gd name="T79" fmla="*/ 290 h 300"/>
              <a:gd name="T80" fmla="*/ 23 w 93"/>
              <a:gd name="T81" fmla="*/ 292 h 300"/>
              <a:gd name="T82" fmla="*/ 28 w 93"/>
              <a:gd name="T83" fmla="*/ 292 h 300"/>
              <a:gd name="T84" fmla="*/ 33 w 93"/>
              <a:gd name="T85" fmla="*/ 291 h 300"/>
              <a:gd name="T86" fmla="*/ 43 w 93"/>
              <a:gd name="T87" fmla="*/ 288 h 300"/>
              <a:gd name="T88" fmla="*/ 51 w 93"/>
              <a:gd name="T89" fmla="*/ 289 h 300"/>
              <a:gd name="T90" fmla="*/ 56 w 93"/>
              <a:gd name="T91" fmla="*/ 288 h 300"/>
              <a:gd name="T92" fmla="*/ 56 w 93"/>
              <a:gd name="T93" fmla="*/ 280 h 300"/>
              <a:gd name="T94" fmla="*/ 58 w 93"/>
              <a:gd name="T95" fmla="*/ 273 h 300"/>
              <a:gd name="T96" fmla="*/ 55 w 93"/>
              <a:gd name="T97" fmla="*/ 257 h 300"/>
              <a:gd name="T98" fmla="*/ 55 w 93"/>
              <a:gd name="T99" fmla="*/ 238 h 300"/>
              <a:gd name="T100" fmla="*/ 54 w 93"/>
              <a:gd name="T101" fmla="*/ 218 h 300"/>
              <a:gd name="T102" fmla="*/ 54 w 93"/>
              <a:gd name="T103" fmla="*/ 196 h 300"/>
              <a:gd name="T104" fmla="*/ 56 w 93"/>
              <a:gd name="T105" fmla="*/ 198 h 300"/>
              <a:gd name="T106" fmla="*/ 59 w 93"/>
              <a:gd name="T107" fmla="*/ 215 h 300"/>
              <a:gd name="T108" fmla="*/ 61 w 93"/>
              <a:gd name="T109" fmla="*/ 230 h 300"/>
              <a:gd name="T110" fmla="*/ 64 w 93"/>
              <a:gd name="T111" fmla="*/ 257 h 300"/>
              <a:gd name="T112" fmla="*/ 70 w 93"/>
              <a:gd name="T113" fmla="*/ 271 h 300"/>
              <a:gd name="T114" fmla="*/ 66 w 93"/>
              <a:gd name="T115" fmla="*/ 282 h 300"/>
              <a:gd name="T116" fmla="*/ 72 w 93"/>
              <a:gd name="T117" fmla="*/ 290 h 300"/>
              <a:gd name="T118" fmla="*/ 70 w 93"/>
              <a:gd name="T119" fmla="*/ 299 h 300"/>
              <a:gd name="T120" fmla="*/ 90 w 93"/>
              <a:gd name="T121" fmla="*/ 297 h 300"/>
              <a:gd name="T122" fmla="*/ 89 w 93"/>
              <a:gd name="T123" fmla="*/ 288 h 300"/>
              <a:gd name="T124" fmla="*/ 93 w 93"/>
              <a:gd name="T125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300">
                <a:moveTo>
                  <a:pt x="93" y="276"/>
                </a:moveTo>
                <a:cubicBezTo>
                  <a:pt x="92" y="276"/>
                  <a:pt x="92" y="275"/>
                  <a:pt x="92" y="275"/>
                </a:cubicBezTo>
                <a:cubicBezTo>
                  <a:pt x="92" y="275"/>
                  <a:pt x="92" y="273"/>
                  <a:pt x="92" y="272"/>
                </a:cubicBezTo>
                <a:cubicBezTo>
                  <a:pt x="92" y="272"/>
                  <a:pt x="92" y="267"/>
                  <a:pt x="92" y="266"/>
                </a:cubicBezTo>
                <a:cubicBezTo>
                  <a:pt x="91" y="265"/>
                  <a:pt x="91" y="264"/>
                  <a:pt x="91" y="262"/>
                </a:cubicBezTo>
                <a:cubicBezTo>
                  <a:pt x="91" y="260"/>
                  <a:pt x="91" y="257"/>
                  <a:pt x="91" y="255"/>
                </a:cubicBezTo>
                <a:cubicBezTo>
                  <a:pt x="91" y="254"/>
                  <a:pt x="90" y="249"/>
                  <a:pt x="90" y="249"/>
                </a:cubicBezTo>
                <a:cubicBezTo>
                  <a:pt x="90" y="248"/>
                  <a:pt x="90" y="247"/>
                  <a:pt x="90" y="246"/>
                </a:cubicBezTo>
                <a:cubicBezTo>
                  <a:pt x="90" y="245"/>
                  <a:pt x="89" y="243"/>
                  <a:pt x="89" y="243"/>
                </a:cubicBezTo>
                <a:cubicBezTo>
                  <a:pt x="89" y="242"/>
                  <a:pt x="89" y="241"/>
                  <a:pt x="89" y="241"/>
                </a:cubicBezTo>
                <a:cubicBezTo>
                  <a:pt x="89" y="241"/>
                  <a:pt x="89" y="239"/>
                  <a:pt x="89" y="239"/>
                </a:cubicBezTo>
                <a:cubicBezTo>
                  <a:pt x="89" y="239"/>
                  <a:pt x="89" y="238"/>
                  <a:pt x="88" y="237"/>
                </a:cubicBezTo>
                <a:cubicBezTo>
                  <a:pt x="88" y="237"/>
                  <a:pt x="88" y="233"/>
                  <a:pt x="88" y="232"/>
                </a:cubicBezTo>
                <a:cubicBezTo>
                  <a:pt x="88" y="231"/>
                  <a:pt x="88" y="230"/>
                  <a:pt x="88" y="228"/>
                </a:cubicBezTo>
                <a:cubicBezTo>
                  <a:pt x="87" y="227"/>
                  <a:pt x="87" y="225"/>
                  <a:pt x="87" y="224"/>
                </a:cubicBezTo>
                <a:cubicBezTo>
                  <a:pt x="87" y="223"/>
                  <a:pt x="87" y="222"/>
                  <a:pt x="87" y="221"/>
                </a:cubicBezTo>
                <a:cubicBezTo>
                  <a:pt x="87" y="220"/>
                  <a:pt x="87" y="218"/>
                  <a:pt x="87" y="216"/>
                </a:cubicBezTo>
                <a:cubicBezTo>
                  <a:pt x="87" y="215"/>
                  <a:pt x="86" y="214"/>
                  <a:pt x="86" y="213"/>
                </a:cubicBezTo>
                <a:cubicBezTo>
                  <a:pt x="86" y="212"/>
                  <a:pt x="85" y="210"/>
                  <a:pt x="85" y="210"/>
                </a:cubicBezTo>
                <a:cubicBezTo>
                  <a:pt x="84" y="209"/>
                  <a:pt x="84" y="209"/>
                  <a:pt x="84" y="209"/>
                </a:cubicBezTo>
                <a:cubicBezTo>
                  <a:pt x="84" y="209"/>
                  <a:pt x="84" y="207"/>
                  <a:pt x="84" y="206"/>
                </a:cubicBezTo>
                <a:cubicBezTo>
                  <a:pt x="84" y="204"/>
                  <a:pt x="84" y="201"/>
                  <a:pt x="84" y="200"/>
                </a:cubicBezTo>
                <a:cubicBezTo>
                  <a:pt x="84" y="198"/>
                  <a:pt x="85" y="195"/>
                  <a:pt x="85" y="194"/>
                </a:cubicBezTo>
                <a:cubicBezTo>
                  <a:pt x="85" y="193"/>
                  <a:pt x="85" y="192"/>
                  <a:pt x="84" y="191"/>
                </a:cubicBezTo>
                <a:cubicBezTo>
                  <a:pt x="84" y="190"/>
                  <a:pt x="84" y="187"/>
                  <a:pt x="83" y="185"/>
                </a:cubicBezTo>
                <a:cubicBezTo>
                  <a:pt x="83" y="183"/>
                  <a:pt x="82" y="179"/>
                  <a:pt x="82" y="178"/>
                </a:cubicBezTo>
                <a:cubicBezTo>
                  <a:pt x="82" y="177"/>
                  <a:pt x="82" y="174"/>
                  <a:pt x="82" y="173"/>
                </a:cubicBezTo>
                <a:cubicBezTo>
                  <a:pt x="82" y="173"/>
                  <a:pt x="81" y="171"/>
                  <a:pt x="81" y="171"/>
                </a:cubicBezTo>
                <a:cubicBezTo>
                  <a:pt x="81" y="171"/>
                  <a:pt x="81" y="170"/>
                  <a:pt x="81" y="170"/>
                </a:cubicBezTo>
                <a:cubicBezTo>
                  <a:pt x="81" y="169"/>
                  <a:pt x="81" y="167"/>
                  <a:pt x="81" y="167"/>
                </a:cubicBezTo>
                <a:cubicBezTo>
                  <a:pt x="81" y="167"/>
                  <a:pt x="81" y="164"/>
                  <a:pt x="81" y="162"/>
                </a:cubicBezTo>
                <a:cubicBezTo>
                  <a:pt x="81" y="161"/>
                  <a:pt x="81" y="161"/>
                  <a:pt x="81" y="160"/>
                </a:cubicBezTo>
                <a:cubicBezTo>
                  <a:pt x="81" y="160"/>
                  <a:pt x="80" y="158"/>
                  <a:pt x="80" y="157"/>
                </a:cubicBezTo>
                <a:cubicBezTo>
                  <a:pt x="80" y="156"/>
                  <a:pt x="80" y="154"/>
                  <a:pt x="80" y="154"/>
                </a:cubicBezTo>
                <a:cubicBezTo>
                  <a:pt x="80" y="153"/>
                  <a:pt x="80" y="152"/>
                  <a:pt x="80" y="152"/>
                </a:cubicBezTo>
                <a:cubicBezTo>
                  <a:pt x="80" y="152"/>
                  <a:pt x="80" y="151"/>
                  <a:pt x="80" y="150"/>
                </a:cubicBezTo>
                <a:cubicBezTo>
                  <a:pt x="81" y="149"/>
                  <a:pt x="81" y="147"/>
                  <a:pt x="81" y="146"/>
                </a:cubicBezTo>
                <a:cubicBezTo>
                  <a:pt x="80" y="145"/>
                  <a:pt x="80" y="144"/>
                  <a:pt x="80" y="143"/>
                </a:cubicBezTo>
                <a:cubicBezTo>
                  <a:pt x="80" y="142"/>
                  <a:pt x="79" y="139"/>
                  <a:pt x="79" y="139"/>
                </a:cubicBezTo>
                <a:cubicBezTo>
                  <a:pt x="79" y="138"/>
                  <a:pt x="78" y="137"/>
                  <a:pt x="78" y="137"/>
                </a:cubicBezTo>
                <a:cubicBezTo>
                  <a:pt x="78" y="137"/>
                  <a:pt x="78" y="137"/>
                  <a:pt x="78" y="137"/>
                </a:cubicBezTo>
                <a:cubicBezTo>
                  <a:pt x="78" y="137"/>
                  <a:pt x="78" y="136"/>
                  <a:pt x="78" y="136"/>
                </a:cubicBezTo>
                <a:cubicBezTo>
                  <a:pt x="78" y="136"/>
                  <a:pt x="78" y="135"/>
                  <a:pt x="78" y="135"/>
                </a:cubicBezTo>
                <a:cubicBezTo>
                  <a:pt x="78" y="135"/>
                  <a:pt x="78" y="134"/>
                  <a:pt x="77" y="134"/>
                </a:cubicBezTo>
                <a:cubicBezTo>
                  <a:pt x="77" y="134"/>
                  <a:pt x="77" y="134"/>
                  <a:pt x="77" y="133"/>
                </a:cubicBezTo>
                <a:cubicBezTo>
                  <a:pt x="77" y="133"/>
                  <a:pt x="76" y="131"/>
                  <a:pt x="76" y="130"/>
                </a:cubicBezTo>
                <a:cubicBezTo>
                  <a:pt x="76" y="130"/>
                  <a:pt x="76" y="129"/>
                  <a:pt x="76" y="129"/>
                </a:cubicBezTo>
                <a:cubicBezTo>
                  <a:pt x="75" y="129"/>
                  <a:pt x="75" y="128"/>
                  <a:pt x="75" y="128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5"/>
                  <a:pt x="74" y="124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4" y="123"/>
                  <a:pt x="74" y="119"/>
                  <a:pt x="73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119"/>
                  <a:pt x="73" y="119"/>
                  <a:pt x="74" y="119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4" y="119"/>
                  <a:pt x="74" y="122"/>
                  <a:pt x="74" y="122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22"/>
                  <a:pt x="74" y="122"/>
                  <a:pt x="75" y="121"/>
                </a:cubicBezTo>
                <a:cubicBezTo>
                  <a:pt x="75" y="121"/>
                  <a:pt x="76" y="121"/>
                  <a:pt x="76" y="121"/>
                </a:cubicBezTo>
                <a:cubicBezTo>
                  <a:pt x="76" y="121"/>
                  <a:pt x="76" y="120"/>
                  <a:pt x="76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19"/>
                  <a:pt x="77" y="119"/>
                  <a:pt x="78" y="118"/>
                </a:cubicBezTo>
                <a:cubicBezTo>
                  <a:pt x="78" y="118"/>
                  <a:pt x="79" y="117"/>
                  <a:pt x="79" y="117"/>
                </a:cubicBezTo>
                <a:cubicBezTo>
                  <a:pt x="80" y="117"/>
                  <a:pt x="80" y="116"/>
                  <a:pt x="80" y="116"/>
                </a:cubicBezTo>
                <a:cubicBezTo>
                  <a:pt x="80" y="116"/>
                  <a:pt x="80" y="116"/>
                  <a:pt x="80" y="115"/>
                </a:cubicBezTo>
                <a:cubicBezTo>
                  <a:pt x="80" y="115"/>
                  <a:pt x="80" y="115"/>
                  <a:pt x="79" y="115"/>
                </a:cubicBezTo>
                <a:cubicBezTo>
                  <a:pt x="79" y="115"/>
                  <a:pt x="78" y="114"/>
                  <a:pt x="78" y="114"/>
                </a:cubicBezTo>
                <a:cubicBezTo>
                  <a:pt x="78" y="114"/>
                  <a:pt x="77" y="113"/>
                  <a:pt x="77" y="112"/>
                </a:cubicBezTo>
                <a:cubicBezTo>
                  <a:pt x="77" y="112"/>
                  <a:pt x="76" y="109"/>
                  <a:pt x="76" y="108"/>
                </a:cubicBezTo>
                <a:cubicBezTo>
                  <a:pt x="75" y="108"/>
                  <a:pt x="76" y="107"/>
                  <a:pt x="76" y="107"/>
                </a:cubicBezTo>
                <a:cubicBezTo>
                  <a:pt x="76" y="106"/>
                  <a:pt x="75" y="104"/>
                  <a:pt x="75" y="103"/>
                </a:cubicBezTo>
                <a:cubicBezTo>
                  <a:pt x="75" y="103"/>
                  <a:pt x="75" y="98"/>
                  <a:pt x="75" y="97"/>
                </a:cubicBezTo>
                <a:cubicBezTo>
                  <a:pt x="75" y="97"/>
                  <a:pt x="75" y="97"/>
                  <a:pt x="75" y="96"/>
                </a:cubicBezTo>
                <a:cubicBezTo>
                  <a:pt x="75" y="96"/>
                  <a:pt x="76" y="93"/>
                  <a:pt x="77" y="92"/>
                </a:cubicBezTo>
                <a:cubicBezTo>
                  <a:pt x="77" y="91"/>
                  <a:pt x="78" y="88"/>
                  <a:pt x="78" y="88"/>
                </a:cubicBezTo>
                <a:cubicBezTo>
                  <a:pt x="78" y="87"/>
                  <a:pt x="78" y="86"/>
                  <a:pt x="79" y="86"/>
                </a:cubicBezTo>
                <a:cubicBezTo>
                  <a:pt x="79" y="85"/>
                  <a:pt x="79" y="85"/>
                  <a:pt x="79" y="84"/>
                </a:cubicBezTo>
                <a:cubicBezTo>
                  <a:pt x="80" y="83"/>
                  <a:pt x="80" y="81"/>
                  <a:pt x="81" y="81"/>
                </a:cubicBezTo>
                <a:cubicBezTo>
                  <a:pt x="81" y="80"/>
                  <a:pt x="81" y="79"/>
                  <a:pt x="81" y="79"/>
                </a:cubicBezTo>
                <a:cubicBezTo>
                  <a:pt x="81" y="78"/>
                  <a:pt x="82" y="77"/>
                  <a:pt x="82" y="77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5"/>
                  <a:pt x="83" y="74"/>
                  <a:pt x="83" y="74"/>
                </a:cubicBezTo>
                <a:cubicBezTo>
                  <a:pt x="83" y="74"/>
                  <a:pt x="83" y="74"/>
                  <a:pt x="83" y="73"/>
                </a:cubicBezTo>
                <a:cubicBezTo>
                  <a:pt x="83" y="73"/>
                  <a:pt x="83" y="72"/>
                  <a:pt x="83" y="72"/>
                </a:cubicBezTo>
                <a:cubicBezTo>
                  <a:pt x="83" y="71"/>
                  <a:pt x="83" y="71"/>
                  <a:pt x="83" y="70"/>
                </a:cubicBezTo>
                <a:cubicBezTo>
                  <a:pt x="83" y="70"/>
                  <a:pt x="83" y="69"/>
                  <a:pt x="83" y="69"/>
                </a:cubicBezTo>
                <a:cubicBezTo>
                  <a:pt x="83" y="69"/>
                  <a:pt x="83" y="67"/>
                  <a:pt x="82" y="66"/>
                </a:cubicBezTo>
                <a:cubicBezTo>
                  <a:pt x="82" y="65"/>
                  <a:pt x="82" y="62"/>
                  <a:pt x="81" y="61"/>
                </a:cubicBezTo>
                <a:cubicBezTo>
                  <a:pt x="81" y="61"/>
                  <a:pt x="81" y="60"/>
                  <a:pt x="81" y="60"/>
                </a:cubicBezTo>
                <a:cubicBezTo>
                  <a:pt x="81" y="60"/>
                  <a:pt x="81" y="59"/>
                  <a:pt x="81" y="58"/>
                </a:cubicBezTo>
                <a:cubicBezTo>
                  <a:pt x="81" y="57"/>
                  <a:pt x="81" y="55"/>
                  <a:pt x="81" y="54"/>
                </a:cubicBezTo>
                <a:cubicBezTo>
                  <a:pt x="81" y="53"/>
                  <a:pt x="81" y="52"/>
                  <a:pt x="81" y="52"/>
                </a:cubicBezTo>
                <a:cubicBezTo>
                  <a:pt x="80" y="52"/>
                  <a:pt x="80" y="51"/>
                  <a:pt x="80" y="51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9"/>
                  <a:pt x="78" y="48"/>
                </a:cubicBezTo>
                <a:cubicBezTo>
                  <a:pt x="78" y="48"/>
                  <a:pt x="78" y="47"/>
                  <a:pt x="77" y="46"/>
                </a:cubicBezTo>
                <a:cubicBezTo>
                  <a:pt x="76" y="46"/>
                  <a:pt x="75" y="45"/>
                  <a:pt x="75" y="45"/>
                </a:cubicBezTo>
                <a:cubicBezTo>
                  <a:pt x="74" y="45"/>
                  <a:pt x="74" y="44"/>
                  <a:pt x="73" y="44"/>
                </a:cubicBezTo>
                <a:cubicBezTo>
                  <a:pt x="73" y="44"/>
                  <a:pt x="72" y="44"/>
                  <a:pt x="72" y="44"/>
                </a:cubicBezTo>
                <a:cubicBezTo>
                  <a:pt x="71" y="44"/>
                  <a:pt x="71" y="44"/>
                  <a:pt x="71" y="44"/>
                </a:cubicBezTo>
                <a:cubicBezTo>
                  <a:pt x="71" y="44"/>
                  <a:pt x="70" y="43"/>
                  <a:pt x="70" y="43"/>
                </a:cubicBezTo>
                <a:cubicBezTo>
                  <a:pt x="69" y="43"/>
                  <a:pt x="68" y="43"/>
                  <a:pt x="68" y="43"/>
                </a:cubicBezTo>
                <a:cubicBezTo>
                  <a:pt x="68" y="43"/>
                  <a:pt x="67" y="42"/>
                  <a:pt x="66" y="42"/>
                </a:cubicBezTo>
                <a:cubicBezTo>
                  <a:pt x="65" y="42"/>
                  <a:pt x="65" y="42"/>
                  <a:pt x="64" y="42"/>
                </a:cubicBezTo>
                <a:cubicBezTo>
                  <a:pt x="64" y="42"/>
                  <a:pt x="63" y="42"/>
                  <a:pt x="62" y="41"/>
                </a:cubicBezTo>
                <a:cubicBezTo>
                  <a:pt x="62" y="41"/>
                  <a:pt x="62" y="41"/>
                  <a:pt x="61" y="41"/>
                </a:cubicBezTo>
                <a:cubicBezTo>
                  <a:pt x="61" y="40"/>
                  <a:pt x="60" y="40"/>
                  <a:pt x="60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0"/>
                  <a:pt x="59" y="40"/>
                  <a:pt x="59" y="39"/>
                </a:cubicBezTo>
                <a:cubicBezTo>
                  <a:pt x="59" y="39"/>
                  <a:pt x="59" y="39"/>
                  <a:pt x="59" y="38"/>
                </a:cubicBezTo>
                <a:cubicBezTo>
                  <a:pt x="59" y="38"/>
                  <a:pt x="59" y="37"/>
                  <a:pt x="58" y="37"/>
                </a:cubicBezTo>
                <a:cubicBezTo>
                  <a:pt x="58" y="36"/>
                  <a:pt x="58" y="35"/>
                  <a:pt x="58" y="35"/>
                </a:cubicBezTo>
                <a:cubicBezTo>
                  <a:pt x="58" y="35"/>
                  <a:pt x="58" y="35"/>
                  <a:pt x="57" y="35"/>
                </a:cubicBezTo>
                <a:cubicBezTo>
                  <a:pt x="57" y="35"/>
                  <a:pt x="57" y="35"/>
                  <a:pt x="57" y="34"/>
                </a:cubicBezTo>
                <a:cubicBezTo>
                  <a:pt x="57" y="34"/>
                  <a:pt x="58" y="32"/>
                  <a:pt x="58" y="31"/>
                </a:cubicBezTo>
                <a:cubicBezTo>
                  <a:pt x="58" y="30"/>
                  <a:pt x="58" y="27"/>
                  <a:pt x="58" y="27"/>
                </a:cubicBezTo>
                <a:cubicBezTo>
                  <a:pt x="58" y="27"/>
                  <a:pt x="58" y="27"/>
                  <a:pt x="59" y="27"/>
                </a:cubicBezTo>
                <a:cubicBezTo>
                  <a:pt x="60" y="27"/>
                  <a:pt x="60" y="26"/>
                  <a:pt x="60" y="26"/>
                </a:cubicBezTo>
                <a:cubicBezTo>
                  <a:pt x="60" y="26"/>
                  <a:pt x="61" y="25"/>
                  <a:pt x="61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4"/>
                  <a:pt x="61" y="24"/>
                  <a:pt x="62" y="23"/>
                </a:cubicBezTo>
                <a:cubicBezTo>
                  <a:pt x="62" y="23"/>
                  <a:pt x="62" y="22"/>
                  <a:pt x="62" y="21"/>
                </a:cubicBezTo>
                <a:cubicBezTo>
                  <a:pt x="62" y="21"/>
                  <a:pt x="62" y="21"/>
                  <a:pt x="62" y="20"/>
                </a:cubicBezTo>
                <a:cubicBezTo>
                  <a:pt x="62" y="18"/>
                  <a:pt x="62" y="17"/>
                  <a:pt x="62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5"/>
                </a:cubicBezTo>
                <a:cubicBezTo>
                  <a:pt x="61" y="15"/>
                  <a:pt x="61" y="11"/>
                  <a:pt x="61" y="11"/>
                </a:cubicBezTo>
                <a:cubicBezTo>
                  <a:pt x="59" y="6"/>
                  <a:pt x="55" y="3"/>
                  <a:pt x="52" y="1"/>
                </a:cubicBezTo>
                <a:cubicBezTo>
                  <a:pt x="49" y="0"/>
                  <a:pt x="47" y="0"/>
                  <a:pt x="44" y="1"/>
                </a:cubicBezTo>
                <a:cubicBezTo>
                  <a:pt x="42" y="1"/>
                  <a:pt x="39" y="3"/>
                  <a:pt x="39" y="3"/>
                </a:cubicBezTo>
                <a:cubicBezTo>
                  <a:pt x="39" y="3"/>
                  <a:pt x="39" y="3"/>
                  <a:pt x="38" y="4"/>
                </a:cubicBezTo>
                <a:cubicBezTo>
                  <a:pt x="37" y="4"/>
                  <a:pt x="36" y="6"/>
                  <a:pt x="36" y="7"/>
                </a:cubicBezTo>
                <a:cubicBezTo>
                  <a:pt x="35" y="8"/>
                  <a:pt x="34" y="10"/>
                  <a:pt x="34" y="11"/>
                </a:cubicBezTo>
                <a:cubicBezTo>
                  <a:pt x="34" y="12"/>
                  <a:pt x="34" y="14"/>
                  <a:pt x="34" y="15"/>
                </a:cubicBezTo>
                <a:cubicBezTo>
                  <a:pt x="34" y="16"/>
                  <a:pt x="34" y="16"/>
                  <a:pt x="34" y="17"/>
                </a:cubicBezTo>
                <a:cubicBezTo>
                  <a:pt x="34" y="18"/>
                  <a:pt x="34" y="19"/>
                  <a:pt x="34" y="20"/>
                </a:cubicBezTo>
                <a:cubicBezTo>
                  <a:pt x="34" y="21"/>
                  <a:pt x="34" y="22"/>
                  <a:pt x="34" y="23"/>
                </a:cubicBezTo>
                <a:cubicBezTo>
                  <a:pt x="34" y="24"/>
                  <a:pt x="34" y="26"/>
                  <a:pt x="34" y="28"/>
                </a:cubicBezTo>
                <a:cubicBezTo>
                  <a:pt x="34" y="30"/>
                  <a:pt x="34" y="31"/>
                  <a:pt x="35" y="32"/>
                </a:cubicBezTo>
                <a:cubicBezTo>
                  <a:pt x="35" y="34"/>
                  <a:pt x="37" y="35"/>
                  <a:pt x="37" y="36"/>
                </a:cubicBezTo>
                <a:cubicBezTo>
                  <a:pt x="38" y="36"/>
                  <a:pt x="38" y="37"/>
                  <a:pt x="38" y="37"/>
                </a:cubicBezTo>
                <a:cubicBezTo>
                  <a:pt x="39" y="37"/>
                  <a:pt x="39" y="37"/>
                  <a:pt x="39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8" y="40"/>
                  <a:pt x="38" y="41"/>
                </a:cubicBezTo>
                <a:cubicBezTo>
                  <a:pt x="38" y="41"/>
                  <a:pt x="38" y="42"/>
                  <a:pt x="38" y="42"/>
                </a:cubicBezTo>
                <a:cubicBezTo>
                  <a:pt x="38" y="42"/>
                  <a:pt x="38" y="42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7" y="43"/>
                  <a:pt x="37" y="44"/>
                </a:cubicBezTo>
                <a:cubicBezTo>
                  <a:pt x="36" y="44"/>
                  <a:pt x="35" y="45"/>
                  <a:pt x="34" y="45"/>
                </a:cubicBezTo>
                <a:cubicBezTo>
                  <a:pt x="33" y="46"/>
                  <a:pt x="33" y="46"/>
                  <a:pt x="32" y="47"/>
                </a:cubicBezTo>
                <a:cubicBezTo>
                  <a:pt x="32" y="47"/>
                  <a:pt x="31" y="47"/>
                  <a:pt x="30" y="47"/>
                </a:cubicBezTo>
                <a:cubicBezTo>
                  <a:pt x="29" y="47"/>
                  <a:pt x="29" y="47"/>
                  <a:pt x="28" y="47"/>
                </a:cubicBezTo>
                <a:cubicBezTo>
                  <a:pt x="27" y="47"/>
                  <a:pt x="26" y="47"/>
                  <a:pt x="25" y="47"/>
                </a:cubicBezTo>
                <a:cubicBezTo>
                  <a:pt x="25" y="47"/>
                  <a:pt x="24" y="48"/>
                  <a:pt x="2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0" y="48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7" y="50"/>
                  <a:pt x="17" y="50"/>
                </a:cubicBezTo>
                <a:cubicBezTo>
                  <a:pt x="17" y="50"/>
                  <a:pt x="17" y="50"/>
                  <a:pt x="16" y="50"/>
                </a:cubicBezTo>
                <a:cubicBezTo>
                  <a:pt x="16" y="50"/>
                  <a:pt x="15" y="51"/>
                  <a:pt x="15" y="51"/>
                </a:cubicBezTo>
                <a:cubicBezTo>
                  <a:pt x="15" y="51"/>
                  <a:pt x="15" y="51"/>
                  <a:pt x="15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4"/>
                  <a:pt x="13" y="54"/>
                  <a:pt x="13" y="54"/>
                </a:cubicBezTo>
                <a:cubicBezTo>
                  <a:pt x="12" y="55"/>
                  <a:pt x="12" y="56"/>
                  <a:pt x="12" y="57"/>
                </a:cubicBezTo>
                <a:cubicBezTo>
                  <a:pt x="12" y="58"/>
                  <a:pt x="11" y="60"/>
                  <a:pt x="11" y="60"/>
                </a:cubicBezTo>
                <a:cubicBezTo>
                  <a:pt x="11" y="60"/>
                  <a:pt x="11" y="60"/>
                  <a:pt x="10" y="61"/>
                </a:cubicBezTo>
                <a:cubicBezTo>
                  <a:pt x="9" y="62"/>
                  <a:pt x="9" y="62"/>
                  <a:pt x="9" y="63"/>
                </a:cubicBezTo>
                <a:cubicBezTo>
                  <a:pt x="8" y="63"/>
                  <a:pt x="8" y="65"/>
                  <a:pt x="8" y="66"/>
                </a:cubicBezTo>
                <a:cubicBezTo>
                  <a:pt x="8" y="67"/>
                  <a:pt x="7" y="68"/>
                  <a:pt x="7" y="69"/>
                </a:cubicBezTo>
                <a:cubicBezTo>
                  <a:pt x="7" y="69"/>
                  <a:pt x="7" y="69"/>
                  <a:pt x="6" y="70"/>
                </a:cubicBezTo>
                <a:cubicBezTo>
                  <a:pt x="6" y="70"/>
                  <a:pt x="5" y="73"/>
                  <a:pt x="5" y="73"/>
                </a:cubicBezTo>
                <a:cubicBezTo>
                  <a:pt x="5" y="74"/>
                  <a:pt x="4" y="76"/>
                  <a:pt x="4" y="76"/>
                </a:cubicBezTo>
                <a:cubicBezTo>
                  <a:pt x="4" y="77"/>
                  <a:pt x="3" y="78"/>
                  <a:pt x="3" y="78"/>
                </a:cubicBezTo>
                <a:cubicBezTo>
                  <a:pt x="3" y="79"/>
                  <a:pt x="3" y="79"/>
                  <a:pt x="2" y="80"/>
                </a:cubicBezTo>
                <a:cubicBezTo>
                  <a:pt x="2" y="81"/>
                  <a:pt x="2" y="83"/>
                  <a:pt x="1" y="85"/>
                </a:cubicBezTo>
                <a:cubicBezTo>
                  <a:pt x="1" y="87"/>
                  <a:pt x="0" y="90"/>
                  <a:pt x="0" y="91"/>
                </a:cubicBezTo>
                <a:cubicBezTo>
                  <a:pt x="0" y="93"/>
                  <a:pt x="1" y="95"/>
                  <a:pt x="1" y="96"/>
                </a:cubicBezTo>
                <a:cubicBezTo>
                  <a:pt x="1" y="97"/>
                  <a:pt x="2" y="97"/>
                  <a:pt x="2" y="98"/>
                </a:cubicBezTo>
                <a:cubicBezTo>
                  <a:pt x="3" y="98"/>
                  <a:pt x="3" y="98"/>
                  <a:pt x="4" y="99"/>
                </a:cubicBezTo>
                <a:cubicBezTo>
                  <a:pt x="5" y="99"/>
                  <a:pt x="6" y="99"/>
                  <a:pt x="7" y="99"/>
                </a:cubicBezTo>
                <a:cubicBezTo>
                  <a:pt x="7" y="99"/>
                  <a:pt x="7" y="99"/>
                  <a:pt x="7" y="99"/>
                </a:cubicBezTo>
                <a:cubicBezTo>
                  <a:pt x="8" y="99"/>
                  <a:pt x="8" y="99"/>
                  <a:pt x="9" y="99"/>
                </a:cubicBezTo>
                <a:cubicBezTo>
                  <a:pt x="9" y="99"/>
                  <a:pt x="10" y="100"/>
                  <a:pt x="11" y="100"/>
                </a:cubicBezTo>
                <a:cubicBezTo>
                  <a:pt x="11" y="100"/>
                  <a:pt x="12" y="100"/>
                  <a:pt x="13" y="100"/>
                </a:cubicBezTo>
                <a:cubicBezTo>
                  <a:pt x="14" y="101"/>
                  <a:pt x="15" y="101"/>
                  <a:pt x="16" y="101"/>
                </a:cubicBezTo>
                <a:cubicBezTo>
                  <a:pt x="16" y="101"/>
                  <a:pt x="17" y="101"/>
                  <a:pt x="17" y="101"/>
                </a:cubicBezTo>
                <a:cubicBezTo>
                  <a:pt x="17" y="101"/>
                  <a:pt x="18" y="101"/>
                  <a:pt x="18" y="101"/>
                </a:cubicBezTo>
                <a:cubicBezTo>
                  <a:pt x="19" y="101"/>
                  <a:pt x="19" y="101"/>
                  <a:pt x="20" y="101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0" y="102"/>
                  <a:pt x="20" y="102"/>
                  <a:pt x="20" y="103"/>
                </a:cubicBezTo>
                <a:cubicBezTo>
                  <a:pt x="20" y="104"/>
                  <a:pt x="19" y="107"/>
                  <a:pt x="19" y="109"/>
                </a:cubicBezTo>
                <a:cubicBezTo>
                  <a:pt x="19" y="111"/>
                  <a:pt x="19" y="115"/>
                  <a:pt x="19" y="117"/>
                </a:cubicBezTo>
                <a:cubicBezTo>
                  <a:pt x="19" y="118"/>
                  <a:pt x="19" y="120"/>
                  <a:pt x="19" y="120"/>
                </a:cubicBezTo>
                <a:cubicBezTo>
                  <a:pt x="19" y="121"/>
                  <a:pt x="20" y="121"/>
                  <a:pt x="20" y="121"/>
                </a:cubicBezTo>
                <a:cubicBezTo>
                  <a:pt x="20" y="122"/>
                  <a:pt x="21" y="122"/>
                  <a:pt x="21" y="123"/>
                </a:cubicBezTo>
                <a:cubicBezTo>
                  <a:pt x="21" y="123"/>
                  <a:pt x="22" y="123"/>
                  <a:pt x="22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2" y="125"/>
                  <a:pt x="23" y="125"/>
                  <a:pt x="23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2" y="126"/>
                  <a:pt x="22" y="126"/>
                  <a:pt x="23" y="126"/>
                </a:cubicBezTo>
                <a:cubicBezTo>
                  <a:pt x="23" y="127"/>
                  <a:pt x="23" y="128"/>
                  <a:pt x="23" y="128"/>
                </a:cubicBezTo>
                <a:cubicBezTo>
                  <a:pt x="22" y="128"/>
                  <a:pt x="22" y="128"/>
                  <a:pt x="21" y="129"/>
                </a:cubicBezTo>
                <a:cubicBezTo>
                  <a:pt x="21" y="129"/>
                  <a:pt x="21" y="130"/>
                  <a:pt x="21" y="131"/>
                </a:cubicBezTo>
                <a:cubicBezTo>
                  <a:pt x="21" y="132"/>
                  <a:pt x="21" y="132"/>
                  <a:pt x="22" y="133"/>
                </a:cubicBezTo>
                <a:cubicBezTo>
                  <a:pt x="22" y="133"/>
                  <a:pt x="22" y="133"/>
                  <a:pt x="21" y="133"/>
                </a:cubicBezTo>
                <a:cubicBezTo>
                  <a:pt x="21" y="134"/>
                  <a:pt x="21" y="135"/>
                  <a:pt x="21" y="135"/>
                </a:cubicBezTo>
                <a:cubicBezTo>
                  <a:pt x="21" y="136"/>
                  <a:pt x="21" y="137"/>
                  <a:pt x="21" y="137"/>
                </a:cubicBezTo>
                <a:cubicBezTo>
                  <a:pt x="20" y="138"/>
                  <a:pt x="20" y="138"/>
                  <a:pt x="20" y="139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20" y="141"/>
                  <a:pt x="20" y="142"/>
                  <a:pt x="19" y="142"/>
                </a:cubicBezTo>
                <a:cubicBezTo>
                  <a:pt x="19" y="142"/>
                  <a:pt x="19" y="143"/>
                  <a:pt x="19" y="143"/>
                </a:cubicBezTo>
                <a:cubicBezTo>
                  <a:pt x="19" y="144"/>
                  <a:pt x="18" y="145"/>
                  <a:pt x="18" y="146"/>
                </a:cubicBezTo>
                <a:cubicBezTo>
                  <a:pt x="18" y="147"/>
                  <a:pt x="18" y="148"/>
                  <a:pt x="18" y="148"/>
                </a:cubicBezTo>
                <a:cubicBezTo>
                  <a:pt x="18" y="148"/>
                  <a:pt x="18" y="149"/>
                  <a:pt x="18" y="150"/>
                </a:cubicBezTo>
                <a:cubicBezTo>
                  <a:pt x="18" y="150"/>
                  <a:pt x="18" y="151"/>
                  <a:pt x="18" y="151"/>
                </a:cubicBezTo>
                <a:cubicBezTo>
                  <a:pt x="17" y="152"/>
                  <a:pt x="18" y="152"/>
                  <a:pt x="18" y="152"/>
                </a:cubicBezTo>
                <a:cubicBezTo>
                  <a:pt x="18" y="153"/>
                  <a:pt x="18" y="153"/>
                  <a:pt x="18" y="154"/>
                </a:cubicBezTo>
                <a:cubicBezTo>
                  <a:pt x="18" y="154"/>
                  <a:pt x="18" y="154"/>
                  <a:pt x="18" y="154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8" y="156"/>
                  <a:pt x="19" y="156"/>
                  <a:pt x="19" y="156"/>
                </a:cubicBezTo>
                <a:cubicBezTo>
                  <a:pt x="19" y="157"/>
                  <a:pt x="19" y="157"/>
                  <a:pt x="19" y="157"/>
                </a:cubicBezTo>
                <a:cubicBezTo>
                  <a:pt x="19" y="158"/>
                  <a:pt x="19" y="158"/>
                  <a:pt x="19" y="158"/>
                </a:cubicBezTo>
                <a:cubicBezTo>
                  <a:pt x="19" y="159"/>
                  <a:pt x="19" y="160"/>
                  <a:pt x="19" y="160"/>
                </a:cubicBezTo>
                <a:cubicBezTo>
                  <a:pt x="20" y="161"/>
                  <a:pt x="20" y="162"/>
                  <a:pt x="19" y="162"/>
                </a:cubicBezTo>
                <a:cubicBezTo>
                  <a:pt x="19" y="162"/>
                  <a:pt x="19" y="163"/>
                  <a:pt x="19" y="164"/>
                </a:cubicBezTo>
                <a:cubicBezTo>
                  <a:pt x="19" y="165"/>
                  <a:pt x="19" y="166"/>
                  <a:pt x="19" y="167"/>
                </a:cubicBezTo>
                <a:cubicBezTo>
                  <a:pt x="19" y="169"/>
                  <a:pt x="20" y="171"/>
                  <a:pt x="20" y="173"/>
                </a:cubicBezTo>
                <a:cubicBezTo>
                  <a:pt x="20" y="175"/>
                  <a:pt x="20" y="176"/>
                  <a:pt x="21" y="177"/>
                </a:cubicBezTo>
                <a:cubicBezTo>
                  <a:pt x="21" y="179"/>
                  <a:pt x="22" y="182"/>
                  <a:pt x="22" y="183"/>
                </a:cubicBezTo>
                <a:cubicBezTo>
                  <a:pt x="22" y="184"/>
                  <a:pt x="23" y="186"/>
                  <a:pt x="23" y="187"/>
                </a:cubicBezTo>
                <a:cubicBezTo>
                  <a:pt x="23" y="187"/>
                  <a:pt x="23" y="189"/>
                  <a:pt x="23" y="190"/>
                </a:cubicBezTo>
                <a:cubicBezTo>
                  <a:pt x="23" y="191"/>
                  <a:pt x="24" y="194"/>
                  <a:pt x="24" y="195"/>
                </a:cubicBezTo>
                <a:cubicBezTo>
                  <a:pt x="24" y="196"/>
                  <a:pt x="24" y="202"/>
                  <a:pt x="24" y="203"/>
                </a:cubicBezTo>
                <a:cubicBezTo>
                  <a:pt x="25" y="204"/>
                  <a:pt x="25" y="209"/>
                  <a:pt x="25" y="211"/>
                </a:cubicBezTo>
                <a:cubicBezTo>
                  <a:pt x="25" y="212"/>
                  <a:pt x="26" y="217"/>
                  <a:pt x="26" y="219"/>
                </a:cubicBezTo>
                <a:cubicBezTo>
                  <a:pt x="26" y="221"/>
                  <a:pt x="27" y="225"/>
                  <a:pt x="27" y="226"/>
                </a:cubicBezTo>
                <a:cubicBezTo>
                  <a:pt x="27" y="226"/>
                  <a:pt x="28" y="229"/>
                  <a:pt x="28" y="230"/>
                </a:cubicBezTo>
                <a:cubicBezTo>
                  <a:pt x="28" y="230"/>
                  <a:pt x="29" y="233"/>
                  <a:pt x="29" y="235"/>
                </a:cubicBezTo>
                <a:cubicBezTo>
                  <a:pt x="29" y="236"/>
                  <a:pt x="30" y="238"/>
                  <a:pt x="30" y="239"/>
                </a:cubicBezTo>
                <a:cubicBezTo>
                  <a:pt x="30" y="241"/>
                  <a:pt x="31" y="241"/>
                  <a:pt x="31" y="242"/>
                </a:cubicBezTo>
                <a:cubicBezTo>
                  <a:pt x="31" y="242"/>
                  <a:pt x="32" y="244"/>
                  <a:pt x="32" y="244"/>
                </a:cubicBezTo>
                <a:cubicBezTo>
                  <a:pt x="32" y="245"/>
                  <a:pt x="33" y="247"/>
                  <a:pt x="33" y="248"/>
                </a:cubicBezTo>
                <a:cubicBezTo>
                  <a:pt x="33" y="248"/>
                  <a:pt x="34" y="251"/>
                  <a:pt x="35" y="252"/>
                </a:cubicBezTo>
                <a:cubicBezTo>
                  <a:pt x="35" y="252"/>
                  <a:pt x="35" y="252"/>
                  <a:pt x="35" y="252"/>
                </a:cubicBezTo>
                <a:cubicBezTo>
                  <a:pt x="35" y="253"/>
                  <a:pt x="35" y="253"/>
                  <a:pt x="35" y="253"/>
                </a:cubicBezTo>
                <a:cubicBezTo>
                  <a:pt x="34" y="253"/>
                  <a:pt x="34" y="255"/>
                  <a:pt x="33" y="256"/>
                </a:cubicBezTo>
                <a:cubicBezTo>
                  <a:pt x="32" y="257"/>
                  <a:pt x="32" y="258"/>
                  <a:pt x="32" y="259"/>
                </a:cubicBezTo>
                <a:cubicBezTo>
                  <a:pt x="32" y="259"/>
                  <a:pt x="31" y="261"/>
                  <a:pt x="31" y="262"/>
                </a:cubicBezTo>
                <a:cubicBezTo>
                  <a:pt x="31" y="263"/>
                  <a:pt x="31" y="263"/>
                  <a:pt x="30" y="264"/>
                </a:cubicBezTo>
                <a:cubicBezTo>
                  <a:pt x="30" y="265"/>
                  <a:pt x="29" y="266"/>
                  <a:pt x="29" y="267"/>
                </a:cubicBezTo>
                <a:cubicBezTo>
                  <a:pt x="29" y="267"/>
                  <a:pt x="29" y="267"/>
                  <a:pt x="29" y="268"/>
                </a:cubicBezTo>
                <a:cubicBezTo>
                  <a:pt x="29" y="268"/>
                  <a:pt x="29" y="269"/>
                  <a:pt x="29" y="269"/>
                </a:cubicBezTo>
                <a:cubicBezTo>
                  <a:pt x="29" y="269"/>
                  <a:pt x="30" y="270"/>
                  <a:pt x="30" y="270"/>
                </a:cubicBezTo>
                <a:cubicBezTo>
                  <a:pt x="30" y="270"/>
                  <a:pt x="32" y="270"/>
                  <a:pt x="32" y="270"/>
                </a:cubicBezTo>
                <a:cubicBezTo>
                  <a:pt x="32" y="270"/>
                  <a:pt x="32" y="271"/>
                  <a:pt x="32" y="271"/>
                </a:cubicBezTo>
                <a:cubicBezTo>
                  <a:pt x="32" y="271"/>
                  <a:pt x="31" y="272"/>
                  <a:pt x="31" y="272"/>
                </a:cubicBezTo>
                <a:cubicBezTo>
                  <a:pt x="31" y="272"/>
                  <a:pt x="31" y="273"/>
                  <a:pt x="30" y="273"/>
                </a:cubicBezTo>
                <a:cubicBezTo>
                  <a:pt x="30" y="273"/>
                  <a:pt x="30" y="274"/>
                  <a:pt x="30" y="274"/>
                </a:cubicBezTo>
                <a:cubicBezTo>
                  <a:pt x="30" y="274"/>
                  <a:pt x="29" y="275"/>
                  <a:pt x="29" y="276"/>
                </a:cubicBezTo>
                <a:cubicBezTo>
                  <a:pt x="28" y="277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9"/>
                  <a:pt x="27" y="279"/>
                  <a:pt x="27" y="279"/>
                </a:cubicBezTo>
                <a:cubicBezTo>
                  <a:pt x="27" y="280"/>
                  <a:pt x="27" y="280"/>
                  <a:pt x="26" y="280"/>
                </a:cubicBezTo>
                <a:cubicBezTo>
                  <a:pt x="26" y="281"/>
                  <a:pt x="25" y="281"/>
                  <a:pt x="25" y="282"/>
                </a:cubicBezTo>
                <a:cubicBezTo>
                  <a:pt x="24" y="282"/>
                  <a:pt x="23" y="282"/>
                  <a:pt x="22" y="282"/>
                </a:cubicBezTo>
                <a:cubicBezTo>
                  <a:pt x="21" y="282"/>
                  <a:pt x="19" y="283"/>
                  <a:pt x="18" y="283"/>
                </a:cubicBezTo>
                <a:cubicBezTo>
                  <a:pt x="17" y="284"/>
                  <a:pt x="16" y="284"/>
                  <a:pt x="15" y="284"/>
                </a:cubicBezTo>
                <a:cubicBezTo>
                  <a:pt x="15" y="285"/>
                  <a:pt x="14" y="286"/>
                  <a:pt x="14" y="286"/>
                </a:cubicBezTo>
                <a:cubicBezTo>
                  <a:pt x="14" y="286"/>
                  <a:pt x="14" y="286"/>
                  <a:pt x="14" y="287"/>
                </a:cubicBezTo>
                <a:cubicBezTo>
                  <a:pt x="14" y="287"/>
                  <a:pt x="14" y="287"/>
                  <a:pt x="13" y="287"/>
                </a:cubicBezTo>
                <a:cubicBezTo>
                  <a:pt x="13" y="287"/>
                  <a:pt x="13" y="287"/>
                  <a:pt x="13" y="287"/>
                </a:cubicBezTo>
                <a:cubicBezTo>
                  <a:pt x="13" y="288"/>
                  <a:pt x="13" y="287"/>
                  <a:pt x="13" y="288"/>
                </a:cubicBezTo>
                <a:cubicBezTo>
                  <a:pt x="13" y="288"/>
                  <a:pt x="13" y="289"/>
                  <a:pt x="13" y="290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3" y="291"/>
                  <a:pt x="14" y="291"/>
                  <a:pt x="15" y="291"/>
                </a:cubicBezTo>
                <a:cubicBezTo>
                  <a:pt x="16" y="291"/>
                  <a:pt x="17" y="292"/>
                  <a:pt x="17" y="292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19" y="292"/>
                  <a:pt x="20" y="292"/>
                  <a:pt x="20" y="292"/>
                </a:cubicBezTo>
                <a:cubicBezTo>
                  <a:pt x="21" y="292"/>
                  <a:pt x="22" y="292"/>
                  <a:pt x="22" y="292"/>
                </a:cubicBezTo>
                <a:cubicBezTo>
                  <a:pt x="23" y="292"/>
                  <a:pt x="23" y="292"/>
                  <a:pt x="23" y="292"/>
                </a:cubicBezTo>
                <a:cubicBezTo>
                  <a:pt x="23" y="292"/>
                  <a:pt x="24" y="292"/>
                  <a:pt x="24" y="292"/>
                </a:cubicBezTo>
                <a:cubicBezTo>
                  <a:pt x="24" y="292"/>
                  <a:pt x="24" y="292"/>
                  <a:pt x="25" y="292"/>
                </a:cubicBezTo>
                <a:cubicBezTo>
                  <a:pt x="25" y="292"/>
                  <a:pt x="25" y="292"/>
                  <a:pt x="26" y="292"/>
                </a:cubicBezTo>
                <a:cubicBezTo>
                  <a:pt x="26" y="292"/>
                  <a:pt x="26" y="292"/>
                  <a:pt x="26" y="292"/>
                </a:cubicBezTo>
                <a:cubicBezTo>
                  <a:pt x="26" y="292"/>
                  <a:pt x="27" y="292"/>
                  <a:pt x="27" y="292"/>
                </a:cubicBezTo>
                <a:cubicBezTo>
                  <a:pt x="28" y="292"/>
                  <a:pt x="28" y="292"/>
                  <a:pt x="28" y="292"/>
                </a:cubicBezTo>
                <a:cubicBezTo>
                  <a:pt x="28" y="291"/>
                  <a:pt x="28" y="292"/>
                  <a:pt x="28" y="292"/>
                </a:cubicBezTo>
                <a:cubicBezTo>
                  <a:pt x="29" y="292"/>
                  <a:pt x="29" y="292"/>
                  <a:pt x="29" y="292"/>
                </a:cubicBezTo>
                <a:cubicBezTo>
                  <a:pt x="30" y="292"/>
                  <a:pt x="30" y="292"/>
                  <a:pt x="30" y="292"/>
                </a:cubicBezTo>
                <a:cubicBezTo>
                  <a:pt x="30" y="291"/>
                  <a:pt x="30" y="292"/>
                  <a:pt x="30" y="292"/>
                </a:cubicBezTo>
                <a:cubicBezTo>
                  <a:pt x="30" y="292"/>
                  <a:pt x="31" y="292"/>
                  <a:pt x="31" y="292"/>
                </a:cubicBezTo>
                <a:cubicBezTo>
                  <a:pt x="32" y="292"/>
                  <a:pt x="32" y="292"/>
                  <a:pt x="32" y="291"/>
                </a:cubicBezTo>
                <a:cubicBezTo>
                  <a:pt x="32" y="291"/>
                  <a:pt x="32" y="291"/>
                  <a:pt x="32" y="291"/>
                </a:cubicBezTo>
                <a:cubicBezTo>
                  <a:pt x="32" y="291"/>
                  <a:pt x="33" y="291"/>
                  <a:pt x="33" y="291"/>
                </a:cubicBezTo>
                <a:cubicBezTo>
                  <a:pt x="33" y="291"/>
                  <a:pt x="34" y="291"/>
                  <a:pt x="34" y="291"/>
                </a:cubicBezTo>
                <a:cubicBezTo>
                  <a:pt x="34" y="291"/>
                  <a:pt x="34" y="291"/>
                  <a:pt x="34" y="291"/>
                </a:cubicBezTo>
                <a:cubicBezTo>
                  <a:pt x="34" y="291"/>
                  <a:pt x="34" y="291"/>
                  <a:pt x="35" y="291"/>
                </a:cubicBezTo>
                <a:cubicBezTo>
                  <a:pt x="36" y="291"/>
                  <a:pt x="36" y="291"/>
                  <a:pt x="36" y="290"/>
                </a:cubicBezTo>
                <a:cubicBezTo>
                  <a:pt x="36" y="290"/>
                  <a:pt x="36" y="290"/>
                  <a:pt x="36" y="290"/>
                </a:cubicBezTo>
                <a:cubicBezTo>
                  <a:pt x="37" y="290"/>
                  <a:pt x="37" y="290"/>
                  <a:pt x="38" y="289"/>
                </a:cubicBezTo>
                <a:cubicBezTo>
                  <a:pt x="40" y="289"/>
                  <a:pt x="42" y="288"/>
                  <a:pt x="43" y="288"/>
                </a:cubicBezTo>
                <a:cubicBezTo>
                  <a:pt x="43" y="288"/>
                  <a:pt x="43" y="288"/>
                  <a:pt x="44" y="288"/>
                </a:cubicBezTo>
                <a:cubicBezTo>
                  <a:pt x="45" y="288"/>
                  <a:pt x="45" y="289"/>
                  <a:pt x="46" y="289"/>
                </a:cubicBezTo>
                <a:cubicBezTo>
                  <a:pt x="47" y="290"/>
                  <a:pt x="47" y="290"/>
                  <a:pt x="47" y="290"/>
                </a:cubicBezTo>
                <a:cubicBezTo>
                  <a:pt x="48" y="290"/>
                  <a:pt x="49" y="289"/>
                  <a:pt x="49" y="289"/>
                </a:cubicBezTo>
                <a:cubicBezTo>
                  <a:pt x="50" y="289"/>
                  <a:pt x="50" y="289"/>
                  <a:pt x="50" y="289"/>
                </a:cubicBezTo>
                <a:cubicBezTo>
                  <a:pt x="50" y="289"/>
                  <a:pt x="50" y="289"/>
                  <a:pt x="50" y="289"/>
                </a:cubicBezTo>
                <a:cubicBezTo>
                  <a:pt x="50" y="289"/>
                  <a:pt x="50" y="289"/>
                  <a:pt x="51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3" y="289"/>
                  <a:pt x="53" y="289"/>
                </a:cubicBezTo>
                <a:cubicBezTo>
                  <a:pt x="54" y="289"/>
                  <a:pt x="54" y="289"/>
                  <a:pt x="54" y="289"/>
                </a:cubicBezTo>
                <a:cubicBezTo>
                  <a:pt x="54" y="288"/>
                  <a:pt x="54" y="288"/>
                  <a:pt x="54" y="288"/>
                </a:cubicBezTo>
                <a:cubicBezTo>
                  <a:pt x="55" y="288"/>
                  <a:pt x="55" y="288"/>
                  <a:pt x="55" y="288"/>
                </a:cubicBezTo>
                <a:cubicBezTo>
                  <a:pt x="56" y="288"/>
                  <a:pt x="56" y="288"/>
                  <a:pt x="56" y="288"/>
                </a:cubicBezTo>
                <a:cubicBezTo>
                  <a:pt x="56" y="288"/>
                  <a:pt x="56" y="288"/>
                  <a:pt x="57" y="288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6"/>
                  <a:pt x="57" y="285"/>
                  <a:pt x="57" y="284"/>
                </a:cubicBezTo>
                <a:cubicBezTo>
                  <a:pt x="57" y="283"/>
                  <a:pt x="57" y="283"/>
                  <a:pt x="56" y="283"/>
                </a:cubicBezTo>
                <a:cubicBezTo>
                  <a:pt x="56" y="283"/>
                  <a:pt x="56" y="282"/>
                  <a:pt x="56" y="282"/>
                </a:cubicBezTo>
                <a:cubicBezTo>
                  <a:pt x="56" y="282"/>
                  <a:pt x="56" y="282"/>
                  <a:pt x="56" y="281"/>
                </a:cubicBezTo>
                <a:cubicBezTo>
                  <a:pt x="56" y="281"/>
                  <a:pt x="56" y="281"/>
                  <a:pt x="56" y="280"/>
                </a:cubicBezTo>
                <a:cubicBezTo>
                  <a:pt x="56" y="280"/>
                  <a:pt x="56" y="280"/>
                  <a:pt x="56" y="280"/>
                </a:cubicBezTo>
                <a:cubicBezTo>
                  <a:pt x="56" y="279"/>
                  <a:pt x="56" y="278"/>
                  <a:pt x="56" y="278"/>
                </a:cubicBezTo>
                <a:cubicBezTo>
                  <a:pt x="56" y="277"/>
                  <a:pt x="56" y="277"/>
                  <a:pt x="56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56" y="276"/>
                  <a:pt x="56" y="276"/>
                  <a:pt x="56" y="275"/>
                </a:cubicBezTo>
                <a:cubicBezTo>
                  <a:pt x="56" y="275"/>
                  <a:pt x="56" y="275"/>
                  <a:pt x="56" y="275"/>
                </a:cubicBezTo>
                <a:cubicBezTo>
                  <a:pt x="57" y="275"/>
                  <a:pt x="57" y="274"/>
                  <a:pt x="58" y="273"/>
                </a:cubicBezTo>
                <a:cubicBezTo>
                  <a:pt x="58" y="272"/>
                  <a:pt x="59" y="272"/>
                  <a:pt x="59" y="271"/>
                </a:cubicBezTo>
                <a:cubicBezTo>
                  <a:pt x="59" y="271"/>
                  <a:pt x="60" y="270"/>
                  <a:pt x="60" y="270"/>
                </a:cubicBezTo>
                <a:cubicBezTo>
                  <a:pt x="60" y="269"/>
                  <a:pt x="60" y="268"/>
                  <a:pt x="60" y="268"/>
                </a:cubicBezTo>
                <a:cubicBezTo>
                  <a:pt x="60" y="267"/>
                  <a:pt x="60" y="267"/>
                  <a:pt x="60" y="266"/>
                </a:cubicBezTo>
                <a:cubicBezTo>
                  <a:pt x="59" y="266"/>
                  <a:pt x="58" y="263"/>
                  <a:pt x="58" y="262"/>
                </a:cubicBezTo>
                <a:cubicBezTo>
                  <a:pt x="57" y="261"/>
                  <a:pt x="57" y="260"/>
                  <a:pt x="56" y="260"/>
                </a:cubicBezTo>
                <a:cubicBezTo>
                  <a:pt x="56" y="259"/>
                  <a:pt x="55" y="257"/>
                  <a:pt x="55" y="257"/>
                </a:cubicBezTo>
                <a:cubicBezTo>
                  <a:pt x="54" y="257"/>
                  <a:pt x="54" y="256"/>
                  <a:pt x="54" y="256"/>
                </a:cubicBezTo>
                <a:cubicBezTo>
                  <a:pt x="54" y="256"/>
                  <a:pt x="54" y="256"/>
                  <a:pt x="54" y="255"/>
                </a:cubicBezTo>
                <a:cubicBezTo>
                  <a:pt x="54" y="255"/>
                  <a:pt x="54" y="255"/>
                  <a:pt x="54" y="254"/>
                </a:cubicBezTo>
                <a:cubicBezTo>
                  <a:pt x="54" y="253"/>
                  <a:pt x="54" y="251"/>
                  <a:pt x="55" y="251"/>
                </a:cubicBezTo>
                <a:cubicBezTo>
                  <a:pt x="55" y="250"/>
                  <a:pt x="55" y="245"/>
                  <a:pt x="55" y="244"/>
                </a:cubicBezTo>
                <a:cubicBezTo>
                  <a:pt x="55" y="243"/>
                  <a:pt x="55" y="241"/>
                  <a:pt x="55" y="240"/>
                </a:cubicBezTo>
                <a:cubicBezTo>
                  <a:pt x="55" y="240"/>
                  <a:pt x="55" y="238"/>
                  <a:pt x="55" y="238"/>
                </a:cubicBezTo>
                <a:cubicBezTo>
                  <a:pt x="55" y="237"/>
                  <a:pt x="55" y="235"/>
                  <a:pt x="55" y="235"/>
                </a:cubicBezTo>
                <a:cubicBezTo>
                  <a:pt x="55" y="234"/>
                  <a:pt x="55" y="233"/>
                  <a:pt x="55" y="233"/>
                </a:cubicBezTo>
                <a:cubicBezTo>
                  <a:pt x="55" y="233"/>
                  <a:pt x="55" y="232"/>
                  <a:pt x="55" y="232"/>
                </a:cubicBezTo>
                <a:cubicBezTo>
                  <a:pt x="55" y="232"/>
                  <a:pt x="55" y="229"/>
                  <a:pt x="55" y="228"/>
                </a:cubicBezTo>
                <a:cubicBezTo>
                  <a:pt x="55" y="227"/>
                  <a:pt x="54" y="223"/>
                  <a:pt x="54" y="222"/>
                </a:cubicBezTo>
                <a:cubicBezTo>
                  <a:pt x="54" y="221"/>
                  <a:pt x="54" y="220"/>
                  <a:pt x="54" y="219"/>
                </a:cubicBezTo>
                <a:cubicBezTo>
                  <a:pt x="54" y="219"/>
                  <a:pt x="54" y="218"/>
                  <a:pt x="54" y="218"/>
                </a:cubicBezTo>
                <a:cubicBezTo>
                  <a:pt x="54" y="217"/>
                  <a:pt x="54" y="216"/>
                  <a:pt x="54" y="215"/>
                </a:cubicBezTo>
                <a:cubicBezTo>
                  <a:pt x="54" y="215"/>
                  <a:pt x="55" y="212"/>
                  <a:pt x="55" y="211"/>
                </a:cubicBezTo>
                <a:cubicBezTo>
                  <a:pt x="55" y="210"/>
                  <a:pt x="55" y="208"/>
                  <a:pt x="55" y="208"/>
                </a:cubicBezTo>
                <a:cubicBezTo>
                  <a:pt x="55" y="208"/>
                  <a:pt x="55" y="206"/>
                  <a:pt x="55" y="205"/>
                </a:cubicBezTo>
                <a:cubicBezTo>
                  <a:pt x="55" y="204"/>
                  <a:pt x="55" y="201"/>
                  <a:pt x="55" y="201"/>
                </a:cubicBezTo>
                <a:cubicBezTo>
                  <a:pt x="55" y="200"/>
                  <a:pt x="55" y="199"/>
                  <a:pt x="55" y="198"/>
                </a:cubicBezTo>
                <a:cubicBezTo>
                  <a:pt x="54" y="198"/>
                  <a:pt x="54" y="197"/>
                  <a:pt x="54" y="196"/>
                </a:cubicBezTo>
                <a:cubicBezTo>
                  <a:pt x="54" y="196"/>
                  <a:pt x="54" y="195"/>
                  <a:pt x="54" y="194"/>
                </a:cubicBezTo>
                <a:cubicBezTo>
                  <a:pt x="54" y="193"/>
                  <a:pt x="54" y="191"/>
                  <a:pt x="54" y="191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54" y="191"/>
                  <a:pt x="54" y="192"/>
                  <a:pt x="54" y="192"/>
                </a:cubicBezTo>
                <a:cubicBezTo>
                  <a:pt x="54" y="193"/>
                  <a:pt x="55" y="194"/>
                  <a:pt x="55" y="194"/>
                </a:cubicBezTo>
                <a:cubicBezTo>
                  <a:pt x="55" y="195"/>
                  <a:pt x="55" y="197"/>
                  <a:pt x="55" y="197"/>
                </a:cubicBezTo>
                <a:cubicBezTo>
                  <a:pt x="55" y="198"/>
                  <a:pt x="56" y="198"/>
                  <a:pt x="56" y="198"/>
                </a:cubicBezTo>
                <a:cubicBezTo>
                  <a:pt x="56" y="198"/>
                  <a:pt x="56" y="199"/>
                  <a:pt x="56" y="200"/>
                </a:cubicBezTo>
                <a:cubicBezTo>
                  <a:pt x="56" y="201"/>
                  <a:pt x="57" y="202"/>
                  <a:pt x="57" y="203"/>
                </a:cubicBezTo>
                <a:cubicBezTo>
                  <a:pt x="57" y="204"/>
                  <a:pt x="57" y="205"/>
                  <a:pt x="57" y="206"/>
                </a:cubicBezTo>
                <a:cubicBezTo>
                  <a:pt x="57" y="206"/>
                  <a:pt x="58" y="208"/>
                  <a:pt x="58" y="208"/>
                </a:cubicBezTo>
                <a:cubicBezTo>
                  <a:pt x="58" y="209"/>
                  <a:pt x="58" y="210"/>
                  <a:pt x="59" y="211"/>
                </a:cubicBezTo>
                <a:cubicBezTo>
                  <a:pt x="59" y="211"/>
                  <a:pt x="59" y="213"/>
                  <a:pt x="59" y="213"/>
                </a:cubicBezTo>
                <a:cubicBezTo>
                  <a:pt x="59" y="214"/>
                  <a:pt x="59" y="215"/>
                  <a:pt x="59" y="215"/>
                </a:cubicBezTo>
                <a:cubicBezTo>
                  <a:pt x="59" y="216"/>
                  <a:pt x="59" y="216"/>
                  <a:pt x="59" y="217"/>
                </a:cubicBezTo>
                <a:cubicBezTo>
                  <a:pt x="59" y="217"/>
                  <a:pt x="60" y="219"/>
                  <a:pt x="60" y="219"/>
                </a:cubicBezTo>
                <a:cubicBezTo>
                  <a:pt x="60" y="219"/>
                  <a:pt x="60" y="220"/>
                  <a:pt x="60" y="221"/>
                </a:cubicBezTo>
                <a:cubicBezTo>
                  <a:pt x="60" y="222"/>
                  <a:pt x="60" y="223"/>
                  <a:pt x="60" y="224"/>
                </a:cubicBezTo>
                <a:cubicBezTo>
                  <a:pt x="60" y="225"/>
                  <a:pt x="60" y="225"/>
                  <a:pt x="60" y="226"/>
                </a:cubicBezTo>
                <a:cubicBezTo>
                  <a:pt x="60" y="226"/>
                  <a:pt x="60" y="227"/>
                  <a:pt x="60" y="228"/>
                </a:cubicBezTo>
                <a:cubicBezTo>
                  <a:pt x="61" y="228"/>
                  <a:pt x="61" y="229"/>
                  <a:pt x="61" y="230"/>
                </a:cubicBezTo>
                <a:cubicBezTo>
                  <a:pt x="61" y="231"/>
                  <a:pt x="61" y="232"/>
                  <a:pt x="61" y="232"/>
                </a:cubicBezTo>
                <a:cubicBezTo>
                  <a:pt x="61" y="233"/>
                  <a:pt x="61" y="233"/>
                  <a:pt x="61" y="234"/>
                </a:cubicBezTo>
                <a:cubicBezTo>
                  <a:pt x="61" y="235"/>
                  <a:pt x="61" y="235"/>
                  <a:pt x="61" y="235"/>
                </a:cubicBezTo>
                <a:cubicBezTo>
                  <a:pt x="61" y="236"/>
                  <a:pt x="62" y="239"/>
                  <a:pt x="62" y="240"/>
                </a:cubicBezTo>
                <a:cubicBezTo>
                  <a:pt x="62" y="241"/>
                  <a:pt x="62" y="244"/>
                  <a:pt x="62" y="245"/>
                </a:cubicBezTo>
                <a:cubicBezTo>
                  <a:pt x="62" y="247"/>
                  <a:pt x="62" y="249"/>
                  <a:pt x="62" y="251"/>
                </a:cubicBezTo>
                <a:cubicBezTo>
                  <a:pt x="62" y="252"/>
                  <a:pt x="63" y="256"/>
                  <a:pt x="64" y="257"/>
                </a:cubicBezTo>
                <a:cubicBezTo>
                  <a:pt x="64" y="258"/>
                  <a:pt x="64" y="260"/>
                  <a:pt x="65" y="261"/>
                </a:cubicBezTo>
                <a:cubicBezTo>
                  <a:pt x="65" y="262"/>
                  <a:pt x="65" y="263"/>
                  <a:pt x="66" y="264"/>
                </a:cubicBezTo>
                <a:cubicBezTo>
                  <a:pt x="66" y="265"/>
                  <a:pt x="67" y="267"/>
                  <a:pt x="67" y="267"/>
                </a:cubicBezTo>
                <a:cubicBezTo>
                  <a:pt x="67" y="268"/>
                  <a:pt x="67" y="268"/>
                  <a:pt x="68" y="269"/>
                </a:cubicBezTo>
                <a:cubicBezTo>
                  <a:pt x="69" y="269"/>
                  <a:pt x="70" y="270"/>
                  <a:pt x="70" y="270"/>
                </a:cubicBezTo>
                <a:cubicBezTo>
                  <a:pt x="71" y="270"/>
                  <a:pt x="71" y="270"/>
                  <a:pt x="70" y="270"/>
                </a:cubicBezTo>
                <a:cubicBezTo>
                  <a:pt x="70" y="270"/>
                  <a:pt x="70" y="271"/>
                  <a:pt x="70" y="271"/>
                </a:cubicBezTo>
                <a:cubicBezTo>
                  <a:pt x="69" y="271"/>
                  <a:pt x="68" y="272"/>
                  <a:pt x="68" y="272"/>
                </a:cubicBezTo>
                <a:cubicBezTo>
                  <a:pt x="67" y="272"/>
                  <a:pt x="67" y="273"/>
                  <a:pt x="67" y="273"/>
                </a:cubicBezTo>
                <a:cubicBezTo>
                  <a:pt x="67" y="274"/>
                  <a:pt x="66" y="275"/>
                  <a:pt x="66" y="276"/>
                </a:cubicBezTo>
                <a:cubicBezTo>
                  <a:pt x="65" y="276"/>
                  <a:pt x="65" y="277"/>
                  <a:pt x="65" y="277"/>
                </a:cubicBezTo>
                <a:cubicBezTo>
                  <a:pt x="64" y="278"/>
                  <a:pt x="64" y="278"/>
                  <a:pt x="64" y="279"/>
                </a:cubicBezTo>
                <a:cubicBezTo>
                  <a:pt x="64" y="280"/>
                  <a:pt x="65" y="281"/>
                  <a:pt x="65" y="281"/>
                </a:cubicBezTo>
                <a:cubicBezTo>
                  <a:pt x="65" y="281"/>
                  <a:pt x="65" y="282"/>
                  <a:pt x="66" y="282"/>
                </a:cubicBezTo>
                <a:cubicBezTo>
                  <a:pt x="66" y="282"/>
                  <a:pt x="66" y="283"/>
                  <a:pt x="67" y="283"/>
                </a:cubicBezTo>
                <a:cubicBezTo>
                  <a:pt x="67" y="284"/>
                  <a:pt x="68" y="284"/>
                  <a:pt x="68" y="285"/>
                </a:cubicBezTo>
                <a:cubicBezTo>
                  <a:pt x="68" y="285"/>
                  <a:pt x="69" y="286"/>
                  <a:pt x="69" y="286"/>
                </a:cubicBezTo>
                <a:cubicBezTo>
                  <a:pt x="69" y="286"/>
                  <a:pt x="70" y="286"/>
                  <a:pt x="70" y="287"/>
                </a:cubicBezTo>
                <a:cubicBezTo>
                  <a:pt x="70" y="287"/>
                  <a:pt x="70" y="287"/>
                  <a:pt x="71" y="288"/>
                </a:cubicBezTo>
                <a:cubicBezTo>
                  <a:pt x="71" y="288"/>
                  <a:pt x="72" y="289"/>
                  <a:pt x="72" y="289"/>
                </a:cubicBezTo>
                <a:cubicBezTo>
                  <a:pt x="72" y="289"/>
                  <a:pt x="72" y="289"/>
                  <a:pt x="72" y="290"/>
                </a:cubicBezTo>
                <a:cubicBezTo>
                  <a:pt x="72" y="290"/>
                  <a:pt x="71" y="290"/>
                  <a:pt x="71" y="291"/>
                </a:cubicBezTo>
                <a:cubicBezTo>
                  <a:pt x="71" y="292"/>
                  <a:pt x="71" y="294"/>
                  <a:pt x="71" y="294"/>
                </a:cubicBezTo>
                <a:cubicBezTo>
                  <a:pt x="71" y="294"/>
                  <a:pt x="71" y="295"/>
                  <a:pt x="71" y="295"/>
                </a:cubicBezTo>
                <a:cubicBezTo>
                  <a:pt x="71" y="295"/>
                  <a:pt x="71" y="295"/>
                  <a:pt x="71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0" y="296"/>
                  <a:pt x="70" y="296"/>
                  <a:pt x="70" y="297"/>
                </a:cubicBezTo>
                <a:cubicBezTo>
                  <a:pt x="70" y="298"/>
                  <a:pt x="70" y="299"/>
                  <a:pt x="70" y="299"/>
                </a:cubicBezTo>
                <a:cubicBezTo>
                  <a:pt x="70" y="299"/>
                  <a:pt x="71" y="300"/>
                  <a:pt x="71" y="300"/>
                </a:cubicBezTo>
                <a:cubicBezTo>
                  <a:pt x="71" y="300"/>
                  <a:pt x="72" y="300"/>
                  <a:pt x="73" y="300"/>
                </a:cubicBezTo>
                <a:cubicBezTo>
                  <a:pt x="73" y="300"/>
                  <a:pt x="74" y="300"/>
                  <a:pt x="75" y="300"/>
                </a:cubicBezTo>
                <a:cubicBezTo>
                  <a:pt x="76" y="300"/>
                  <a:pt x="81" y="300"/>
                  <a:pt x="82" y="300"/>
                </a:cubicBezTo>
                <a:cubicBezTo>
                  <a:pt x="83" y="300"/>
                  <a:pt x="86" y="300"/>
                  <a:pt x="87" y="300"/>
                </a:cubicBezTo>
                <a:cubicBezTo>
                  <a:pt x="88" y="299"/>
                  <a:pt x="89" y="299"/>
                  <a:pt x="89" y="299"/>
                </a:cubicBezTo>
                <a:cubicBezTo>
                  <a:pt x="90" y="298"/>
                  <a:pt x="90" y="298"/>
                  <a:pt x="90" y="297"/>
                </a:cubicBezTo>
                <a:cubicBezTo>
                  <a:pt x="90" y="297"/>
                  <a:pt x="90" y="296"/>
                  <a:pt x="90" y="295"/>
                </a:cubicBezTo>
                <a:cubicBezTo>
                  <a:pt x="90" y="294"/>
                  <a:pt x="89" y="294"/>
                  <a:pt x="89" y="294"/>
                </a:cubicBezTo>
                <a:cubicBezTo>
                  <a:pt x="89" y="293"/>
                  <a:pt x="89" y="293"/>
                  <a:pt x="89" y="292"/>
                </a:cubicBezTo>
                <a:cubicBezTo>
                  <a:pt x="90" y="292"/>
                  <a:pt x="89" y="290"/>
                  <a:pt x="89" y="290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9" y="289"/>
                  <a:pt x="89" y="288"/>
                  <a:pt x="88" y="288"/>
                </a:cubicBezTo>
                <a:cubicBezTo>
                  <a:pt x="88" y="288"/>
                  <a:pt x="89" y="288"/>
                  <a:pt x="89" y="288"/>
                </a:cubicBezTo>
                <a:cubicBezTo>
                  <a:pt x="89" y="288"/>
                  <a:pt x="89" y="287"/>
                  <a:pt x="89" y="287"/>
                </a:cubicBezTo>
                <a:cubicBezTo>
                  <a:pt x="89" y="286"/>
                  <a:pt x="90" y="285"/>
                  <a:pt x="90" y="284"/>
                </a:cubicBezTo>
                <a:cubicBezTo>
                  <a:pt x="90" y="284"/>
                  <a:pt x="90" y="283"/>
                  <a:pt x="90" y="283"/>
                </a:cubicBezTo>
                <a:cubicBezTo>
                  <a:pt x="90" y="283"/>
                  <a:pt x="90" y="283"/>
                  <a:pt x="91" y="283"/>
                </a:cubicBezTo>
                <a:cubicBezTo>
                  <a:pt x="91" y="282"/>
                  <a:pt x="91" y="282"/>
                  <a:pt x="91" y="282"/>
                </a:cubicBezTo>
                <a:cubicBezTo>
                  <a:pt x="91" y="281"/>
                  <a:pt x="92" y="279"/>
                  <a:pt x="92" y="279"/>
                </a:cubicBezTo>
                <a:cubicBezTo>
                  <a:pt x="93" y="279"/>
                  <a:pt x="93" y="278"/>
                  <a:pt x="93" y="278"/>
                </a:cubicBezTo>
                <a:cubicBezTo>
                  <a:pt x="93" y="278"/>
                  <a:pt x="93" y="278"/>
                  <a:pt x="93" y="277"/>
                </a:cubicBezTo>
                <a:cubicBezTo>
                  <a:pt x="93" y="277"/>
                  <a:pt x="93" y="276"/>
                  <a:pt x="93" y="2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7"/>
          <p:cNvSpPr>
            <a:spLocks/>
          </p:cNvSpPr>
          <p:nvPr/>
        </p:nvSpPr>
        <p:spPr bwMode="auto">
          <a:xfrm>
            <a:off x="12035563" y="4826707"/>
            <a:ext cx="271754" cy="865266"/>
          </a:xfrm>
          <a:custGeom>
            <a:avLst/>
            <a:gdLst>
              <a:gd name="T0" fmla="*/ 85 w 89"/>
              <a:gd name="T1" fmla="*/ 275 h 284"/>
              <a:gd name="T2" fmla="*/ 84 w 89"/>
              <a:gd name="T3" fmla="*/ 267 h 284"/>
              <a:gd name="T4" fmla="*/ 84 w 89"/>
              <a:gd name="T5" fmla="*/ 253 h 284"/>
              <a:gd name="T6" fmla="*/ 79 w 89"/>
              <a:gd name="T7" fmla="*/ 223 h 284"/>
              <a:gd name="T8" fmla="*/ 78 w 89"/>
              <a:gd name="T9" fmla="*/ 197 h 284"/>
              <a:gd name="T10" fmla="*/ 78 w 89"/>
              <a:gd name="T11" fmla="*/ 165 h 284"/>
              <a:gd name="T12" fmla="*/ 77 w 89"/>
              <a:gd name="T13" fmla="*/ 140 h 284"/>
              <a:gd name="T14" fmla="*/ 74 w 89"/>
              <a:gd name="T15" fmla="*/ 126 h 284"/>
              <a:gd name="T16" fmla="*/ 72 w 89"/>
              <a:gd name="T17" fmla="*/ 118 h 284"/>
              <a:gd name="T18" fmla="*/ 73 w 89"/>
              <a:gd name="T19" fmla="*/ 112 h 284"/>
              <a:gd name="T20" fmla="*/ 77 w 89"/>
              <a:gd name="T21" fmla="*/ 104 h 284"/>
              <a:gd name="T22" fmla="*/ 80 w 89"/>
              <a:gd name="T23" fmla="*/ 95 h 284"/>
              <a:gd name="T24" fmla="*/ 83 w 89"/>
              <a:gd name="T25" fmla="*/ 85 h 284"/>
              <a:gd name="T26" fmla="*/ 85 w 89"/>
              <a:gd name="T27" fmla="*/ 65 h 284"/>
              <a:gd name="T28" fmla="*/ 80 w 89"/>
              <a:gd name="T29" fmla="*/ 52 h 284"/>
              <a:gd name="T30" fmla="*/ 75 w 89"/>
              <a:gd name="T31" fmla="*/ 47 h 284"/>
              <a:gd name="T32" fmla="*/ 59 w 89"/>
              <a:gd name="T33" fmla="*/ 39 h 284"/>
              <a:gd name="T34" fmla="*/ 54 w 89"/>
              <a:gd name="T35" fmla="*/ 31 h 284"/>
              <a:gd name="T36" fmla="*/ 57 w 89"/>
              <a:gd name="T37" fmla="*/ 22 h 284"/>
              <a:gd name="T38" fmla="*/ 55 w 89"/>
              <a:gd name="T39" fmla="*/ 14 h 284"/>
              <a:gd name="T40" fmla="*/ 29 w 89"/>
              <a:gd name="T41" fmla="*/ 10 h 284"/>
              <a:gd name="T42" fmla="*/ 30 w 89"/>
              <a:gd name="T43" fmla="*/ 23 h 284"/>
              <a:gd name="T44" fmla="*/ 34 w 89"/>
              <a:gd name="T45" fmla="*/ 32 h 284"/>
              <a:gd name="T46" fmla="*/ 32 w 89"/>
              <a:gd name="T47" fmla="*/ 38 h 284"/>
              <a:gd name="T48" fmla="*/ 25 w 89"/>
              <a:gd name="T49" fmla="*/ 43 h 284"/>
              <a:gd name="T50" fmla="*/ 17 w 89"/>
              <a:gd name="T51" fmla="*/ 48 h 284"/>
              <a:gd name="T52" fmla="*/ 13 w 89"/>
              <a:gd name="T53" fmla="*/ 51 h 284"/>
              <a:gd name="T54" fmla="*/ 9 w 89"/>
              <a:gd name="T55" fmla="*/ 58 h 284"/>
              <a:gd name="T56" fmla="*/ 6 w 89"/>
              <a:gd name="T57" fmla="*/ 70 h 284"/>
              <a:gd name="T58" fmla="*/ 7 w 89"/>
              <a:gd name="T59" fmla="*/ 94 h 284"/>
              <a:gd name="T60" fmla="*/ 10 w 89"/>
              <a:gd name="T61" fmla="*/ 99 h 284"/>
              <a:gd name="T62" fmla="*/ 19 w 89"/>
              <a:gd name="T63" fmla="*/ 101 h 284"/>
              <a:gd name="T64" fmla="*/ 20 w 89"/>
              <a:gd name="T65" fmla="*/ 112 h 284"/>
              <a:gd name="T66" fmla="*/ 19 w 89"/>
              <a:gd name="T67" fmla="*/ 119 h 284"/>
              <a:gd name="T68" fmla="*/ 18 w 89"/>
              <a:gd name="T69" fmla="*/ 125 h 284"/>
              <a:gd name="T70" fmla="*/ 16 w 89"/>
              <a:gd name="T71" fmla="*/ 136 h 284"/>
              <a:gd name="T72" fmla="*/ 16 w 89"/>
              <a:gd name="T73" fmla="*/ 157 h 284"/>
              <a:gd name="T74" fmla="*/ 18 w 89"/>
              <a:gd name="T75" fmla="*/ 191 h 284"/>
              <a:gd name="T76" fmla="*/ 19 w 89"/>
              <a:gd name="T77" fmla="*/ 224 h 284"/>
              <a:gd name="T78" fmla="*/ 18 w 89"/>
              <a:gd name="T79" fmla="*/ 258 h 284"/>
              <a:gd name="T80" fmla="*/ 15 w 89"/>
              <a:gd name="T81" fmla="*/ 268 h 284"/>
              <a:gd name="T82" fmla="*/ 13 w 89"/>
              <a:gd name="T83" fmla="*/ 273 h 284"/>
              <a:gd name="T84" fmla="*/ 4 w 89"/>
              <a:gd name="T85" fmla="*/ 277 h 284"/>
              <a:gd name="T86" fmla="*/ 0 w 89"/>
              <a:gd name="T87" fmla="*/ 282 h 284"/>
              <a:gd name="T88" fmla="*/ 23 w 89"/>
              <a:gd name="T89" fmla="*/ 282 h 284"/>
              <a:gd name="T90" fmla="*/ 36 w 89"/>
              <a:gd name="T91" fmla="*/ 279 h 284"/>
              <a:gd name="T92" fmla="*/ 37 w 89"/>
              <a:gd name="T93" fmla="*/ 270 h 284"/>
              <a:gd name="T94" fmla="*/ 38 w 89"/>
              <a:gd name="T95" fmla="*/ 259 h 284"/>
              <a:gd name="T96" fmla="*/ 40 w 89"/>
              <a:gd name="T97" fmla="*/ 232 h 284"/>
              <a:gd name="T98" fmla="*/ 44 w 89"/>
              <a:gd name="T99" fmla="*/ 191 h 284"/>
              <a:gd name="T100" fmla="*/ 46 w 89"/>
              <a:gd name="T101" fmla="*/ 169 h 284"/>
              <a:gd name="T102" fmla="*/ 51 w 89"/>
              <a:gd name="T103" fmla="*/ 180 h 284"/>
              <a:gd name="T104" fmla="*/ 55 w 89"/>
              <a:gd name="T105" fmla="*/ 218 h 284"/>
              <a:gd name="T106" fmla="*/ 59 w 89"/>
              <a:gd name="T107" fmla="*/ 250 h 284"/>
              <a:gd name="T108" fmla="*/ 64 w 89"/>
              <a:gd name="T109" fmla="*/ 267 h 284"/>
              <a:gd name="T110" fmla="*/ 66 w 89"/>
              <a:gd name="T111" fmla="*/ 275 h 284"/>
              <a:gd name="T112" fmla="*/ 71 w 89"/>
              <a:gd name="T113" fmla="*/ 281 h 284"/>
              <a:gd name="T114" fmla="*/ 89 w 89"/>
              <a:gd name="T115" fmla="*/ 28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" h="284">
                <a:moveTo>
                  <a:pt x="89" y="282"/>
                </a:moveTo>
                <a:cubicBezTo>
                  <a:pt x="89" y="281"/>
                  <a:pt x="89" y="281"/>
                  <a:pt x="89" y="281"/>
                </a:cubicBezTo>
                <a:cubicBezTo>
                  <a:pt x="88" y="280"/>
                  <a:pt x="88" y="280"/>
                  <a:pt x="88" y="280"/>
                </a:cubicBezTo>
                <a:cubicBezTo>
                  <a:pt x="88" y="280"/>
                  <a:pt x="88" y="279"/>
                  <a:pt x="87" y="279"/>
                </a:cubicBezTo>
                <a:cubicBezTo>
                  <a:pt x="87" y="278"/>
                  <a:pt x="87" y="278"/>
                  <a:pt x="87" y="277"/>
                </a:cubicBezTo>
                <a:cubicBezTo>
                  <a:pt x="87" y="277"/>
                  <a:pt x="86" y="276"/>
                  <a:pt x="85" y="275"/>
                </a:cubicBezTo>
                <a:cubicBezTo>
                  <a:pt x="85" y="275"/>
                  <a:pt x="84" y="275"/>
                  <a:pt x="84" y="274"/>
                </a:cubicBezTo>
                <a:cubicBezTo>
                  <a:pt x="84" y="274"/>
                  <a:pt x="84" y="274"/>
                  <a:pt x="84" y="274"/>
                </a:cubicBezTo>
                <a:cubicBezTo>
                  <a:pt x="84" y="273"/>
                  <a:pt x="83" y="273"/>
                  <a:pt x="83" y="273"/>
                </a:cubicBezTo>
                <a:cubicBezTo>
                  <a:pt x="83" y="272"/>
                  <a:pt x="83" y="272"/>
                  <a:pt x="82" y="271"/>
                </a:cubicBezTo>
                <a:cubicBezTo>
                  <a:pt x="82" y="271"/>
                  <a:pt x="83" y="271"/>
                  <a:pt x="83" y="270"/>
                </a:cubicBezTo>
                <a:cubicBezTo>
                  <a:pt x="83" y="269"/>
                  <a:pt x="84" y="268"/>
                  <a:pt x="84" y="267"/>
                </a:cubicBezTo>
                <a:cubicBezTo>
                  <a:pt x="84" y="267"/>
                  <a:pt x="84" y="267"/>
                  <a:pt x="84" y="266"/>
                </a:cubicBezTo>
                <a:cubicBezTo>
                  <a:pt x="83" y="266"/>
                  <a:pt x="83" y="266"/>
                  <a:pt x="84" y="266"/>
                </a:cubicBezTo>
                <a:cubicBezTo>
                  <a:pt x="84" y="266"/>
                  <a:pt x="84" y="265"/>
                  <a:pt x="84" y="265"/>
                </a:cubicBezTo>
                <a:cubicBezTo>
                  <a:pt x="84" y="264"/>
                  <a:pt x="84" y="264"/>
                  <a:pt x="84" y="263"/>
                </a:cubicBezTo>
                <a:cubicBezTo>
                  <a:pt x="84" y="263"/>
                  <a:pt x="84" y="260"/>
                  <a:pt x="84" y="259"/>
                </a:cubicBezTo>
                <a:cubicBezTo>
                  <a:pt x="84" y="258"/>
                  <a:pt x="84" y="254"/>
                  <a:pt x="84" y="253"/>
                </a:cubicBezTo>
                <a:cubicBezTo>
                  <a:pt x="84" y="252"/>
                  <a:pt x="83" y="250"/>
                  <a:pt x="83" y="249"/>
                </a:cubicBezTo>
                <a:cubicBezTo>
                  <a:pt x="83" y="249"/>
                  <a:pt x="82" y="244"/>
                  <a:pt x="82" y="242"/>
                </a:cubicBezTo>
                <a:cubicBezTo>
                  <a:pt x="81" y="240"/>
                  <a:pt x="81" y="237"/>
                  <a:pt x="81" y="236"/>
                </a:cubicBezTo>
                <a:cubicBezTo>
                  <a:pt x="81" y="236"/>
                  <a:pt x="81" y="234"/>
                  <a:pt x="80" y="233"/>
                </a:cubicBezTo>
                <a:cubicBezTo>
                  <a:pt x="80" y="232"/>
                  <a:pt x="80" y="228"/>
                  <a:pt x="80" y="227"/>
                </a:cubicBezTo>
                <a:cubicBezTo>
                  <a:pt x="80" y="226"/>
                  <a:pt x="79" y="224"/>
                  <a:pt x="79" y="223"/>
                </a:cubicBezTo>
                <a:cubicBezTo>
                  <a:pt x="79" y="222"/>
                  <a:pt x="79" y="219"/>
                  <a:pt x="79" y="218"/>
                </a:cubicBezTo>
                <a:cubicBezTo>
                  <a:pt x="79" y="218"/>
                  <a:pt x="78" y="216"/>
                  <a:pt x="79" y="215"/>
                </a:cubicBezTo>
                <a:cubicBezTo>
                  <a:pt x="79" y="213"/>
                  <a:pt x="79" y="211"/>
                  <a:pt x="79" y="210"/>
                </a:cubicBezTo>
                <a:cubicBezTo>
                  <a:pt x="78" y="208"/>
                  <a:pt x="78" y="205"/>
                  <a:pt x="78" y="205"/>
                </a:cubicBezTo>
                <a:cubicBezTo>
                  <a:pt x="78" y="204"/>
                  <a:pt x="78" y="201"/>
                  <a:pt x="78" y="200"/>
                </a:cubicBezTo>
                <a:cubicBezTo>
                  <a:pt x="78" y="199"/>
                  <a:pt x="78" y="197"/>
                  <a:pt x="78" y="197"/>
                </a:cubicBezTo>
                <a:cubicBezTo>
                  <a:pt x="78" y="196"/>
                  <a:pt x="78" y="194"/>
                  <a:pt x="78" y="193"/>
                </a:cubicBezTo>
                <a:cubicBezTo>
                  <a:pt x="78" y="193"/>
                  <a:pt x="78" y="191"/>
                  <a:pt x="78" y="190"/>
                </a:cubicBezTo>
                <a:cubicBezTo>
                  <a:pt x="78" y="189"/>
                  <a:pt x="78" y="185"/>
                  <a:pt x="79" y="184"/>
                </a:cubicBezTo>
                <a:cubicBezTo>
                  <a:pt x="79" y="182"/>
                  <a:pt x="79" y="180"/>
                  <a:pt x="79" y="178"/>
                </a:cubicBezTo>
                <a:cubicBezTo>
                  <a:pt x="79" y="176"/>
                  <a:pt x="79" y="173"/>
                  <a:pt x="79" y="172"/>
                </a:cubicBezTo>
                <a:cubicBezTo>
                  <a:pt x="79" y="171"/>
                  <a:pt x="79" y="167"/>
                  <a:pt x="78" y="165"/>
                </a:cubicBezTo>
                <a:cubicBezTo>
                  <a:pt x="78" y="164"/>
                  <a:pt x="78" y="161"/>
                  <a:pt x="78" y="160"/>
                </a:cubicBezTo>
                <a:cubicBezTo>
                  <a:pt x="78" y="159"/>
                  <a:pt x="78" y="157"/>
                  <a:pt x="78" y="156"/>
                </a:cubicBezTo>
                <a:cubicBezTo>
                  <a:pt x="78" y="155"/>
                  <a:pt x="78" y="154"/>
                  <a:pt x="79" y="153"/>
                </a:cubicBezTo>
                <a:cubicBezTo>
                  <a:pt x="79" y="152"/>
                  <a:pt x="79" y="149"/>
                  <a:pt x="79" y="148"/>
                </a:cubicBezTo>
                <a:cubicBezTo>
                  <a:pt x="79" y="147"/>
                  <a:pt x="78" y="145"/>
                  <a:pt x="78" y="144"/>
                </a:cubicBezTo>
                <a:cubicBezTo>
                  <a:pt x="78" y="142"/>
                  <a:pt x="77" y="141"/>
                  <a:pt x="77" y="140"/>
                </a:cubicBezTo>
                <a:cubicBezTo>
                  <a:pt x="77" y="139"/>
                  <a:pt x="77" y="137"/>
                  <a:pt x="77" y="137"/>
                </a:cubicBezTo>
                <a:cubicBezTo>
                  <a:pt x="77" y="136"/>
                  <a:pt x="76" y="133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5" y="130"/>
                  <a:pt x="75" y="129"/>
                  <a:pt x="75" y="129"/>
                </a:cubicBezTo>
                <a:cubicBezTo>
                  <a:pt x="75" y="129"/>
                  <a:pt x="75" y="128"/>
                  <a:pt x="75" y="128"/>
                </a:cubicBezTo>
                <a:cubicBezTo>
                  <a:pt x="75" y="128"/>
                  <a:pt x="74" y="127"/>
                  <a:pt x="74" y="126"/>
                </a:cubicBezTo>
                <a:cubicBezTo>
                  <a:pt x="74" y="125"/>
                  <a:pt x="74" y="125"/>
                  <a:pt x="74" y="124"/>
                </a:cubicBezTo>
                <a:cubicBezTo>
                  <a:pt x="73" y="124"/>
                  <a:pt x="73" y="123"/>
                  <a:pt x="73" y="123"/>
                </a:cubicBezTo>
                <a:cubicBezTo>
                  <a:pt x="74" y="122"/>
                  <a:pt x="73" y="122"/>
                  <a:pt x="73" y="121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2" y="119"/>
                  <a:pt x="72" y="119"/>
                  <a:pt x="72" y="118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2" y="118"/>
                  <a:pt x="72" y="117"/>
                  <a:pt x="72" y="117"/>
                </a:cubicBezTo>
                <a:cubicBezTo>
                  <a:pt x="72" y="116"/>
                  <a:pt x="72" y="116"/>
                  <a:pt x="72" y="115"/>
                </a:cubicBezTo>
                <a:cubicBezTo>
                  <a:pt x="72" y="114"/>
                  <a:pt x="72" y="114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3" y="113"/>
                  <a:pt x="73" y="112"/>
                </a:cubicBezTo>
                <a:cubicBezTo>
                  <a:pt x="74" y="112"/>
                  <a:pt x="75" y="111"/>
                  <a:pt x="75" y="110"/>
                </a:cubicBezTo>
                <a:cubicBezTo>
                  <a:pt x="76" y="110"/>
                  <a:pt x="76" y="109"/>
                  <a:pt x="76" y="109"/>
                </a:cubicBezTo>
                <a:cubicBezTo>
                  <a:pt x="77" y="109"/>
                  <a:pt x="77" y="108"/>
                  <a:pt x="77" y="107"/>
                </a:cubicBezTo>
                <a:cubicBezTo>
                  <a:pt x="77" y="107"/>
                  <a:pt x="77" y="106"/>
                  <a:pt x="77" y="105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78" y="103"/>
                  <a:pt x="78" y="102"/>
                  <a:pt x="78" y="102"/>
                </a:cubicBezTo>
                <a:cubicBezTo>
                  <a:pt x="78" y="101"/>
                  <a:pt x="78" y="100"/>
                  <a:pt x="78" y="100"/>
                </a:cubicBezTo>
                <a:cubicBezTo>
                  <a:pt x="78" y="100"/>
                  <a:pt x="78" y="99"/>
                  <a:pt x="77" y="99"/>
                </a:cubicBezTo>
                <a:cubicBezTo>
                  <a:pt x="77" y="98"/>
                  <a:pt x="77" y="98"/>
                  <a:pt x="77" y="98"/>
                </a:cubicBezTo>
                <a:cubicBezTo>
                  <a:pt x="78" y="98"/>
                  <a:pt x="78" y="98"/>
                  <a:pt x="78" y="97"/>
                </a:cubicBezTo>
                <a:cubicBezTo>
                  <a:pt x="79" y="97"/>
                  <a:pt x="79" y="96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1" y="93"/>
                  <a:pt x="81" y="93"/>
                </a:cubicBezTo>
                <a:cubicBezTo>
                  <a:pt x="81" y="93"/>
                  <a:pt x="82" y="92"/>
                  <a:pt x="82" y="92"/>
                </a:cubicBezTo>
                <a:cubicBezTo>
                  <a:pt x="82" y="92"/>
                  <a:pt x="82" y="91"/>
                  <a:pt x="82" y="91"/>
                </a:cubicBezTo>
                <a:cubicBezTo>
                  <a:pt x="82" y="90"/>
                  <a:pt x="83" y="89"/>
                  <a:pt x="83" y="88"/>
                </a:cubicBezTo>
                <a:cubicBezTo>
                  <a:pt x="83" y="88"/>
                  <a:pt x="83" y="86"/>
                  <a:pt x="83" y="85"/>
                </a:cubicBezTo>
                <a:cubicBezTo>
                  <a:pt x="84" y="84"/>
                  <a:pt x="84" y="81"/>
                  <a:pt x="85" y="80"/>
                </a:cubicBezTo>
                <a:cubicBezTo>
                  <a:pt x="85" y="78"/>
                  <a:pt x="85" y="77"/>
                  <a:pt x="85" y="76"/>
                </a:cubicBezTo>
                <a:cubicBezTo>
                  <a:pt x="85" y="74"/>
                  <a:pt x="85" y="71"/>
                  <a:pt x="85" y="70"/>
                </a:cubicBezTo>
                <a:cubicBezTo>
                  <a:pt x="85" y="69"/>
                  <a:pt x="85" y="68"/>
                  <a:pt x="86" y="68"/>
                </a:cubicBezTo>
                <a:cubicBezTo>
                  <a:pt x="86" y="68"/>
                  <a:pt x="86" y="67"/>
                  <a:pt x="85" y="67"/>
                </a:cubicBezTo>
                <a:cubicBezTo>
                  <a:pt x="85" y="66"/>
                  <a:pt x="85" y="65"/>
                  <a:pt x="85" y="65"/>
                </a:cubicBezTo>
                <a:cubicBezTo>
                  <a:pt x="85" y="64"/>
                  <a:pt x="83" y="61"/>
                  <a:pt x="83" y="60"/>
                </a:cubicBezTo>
                <a:cubicBezTo>
                  <a:pt x="83" y="60"/>
                  <a:pt x="82" y="58"/>
                  <a:pt x="82" y="57"/>
                </a:cubicBezTo>
                <a:cubicBezTo>
                  <a:pt x="82" y="57"/>
                  <a:pt x="82" y="57"/>
                  <a:pt x="82" y="57"/>
                </a:cubicBezTo>
                <a:cubicBezTo>
                  <a:pt x="82" y="56"/>
                  <a:pt x="82" y="56"/>
                  <a:pt x="82" y="55"/>
                </a:cubicBezTo>
                <a:cubicBezTo>
                  <a:pt x="82" y="55"/>
                  <a:pt x="81" y="54"/>
                  <a:pt x="81" y="54"/>
                </a:cubicBezTo>
                <a:cubicBezTo>
                  <a:pt x="81" y="53"/>
                  <a:pt x="80" y="53"/>
                  <a:pt x="80" y="52"/>
                </a:cubicBezTo>
                <a:cubicBezTo>
                  <a:pt x="80" y="52"/>
                  <a:pt x="80" y="52"/>
                  <a:pt x="79" y="51"/>
                </a:cubicBezTo>
                <a:cubicBezTo>
                  <a:pt x="79" y="51"/>
                  <a:pt x="79" y="51"/>
                  <a:pt x="79" y="50"/>
                </a:cubicBezTo>
                <a:cubicBezTo>
                  <a:pt x="79" y="50"/>
                  <a:pt x="78" y="49"/>
                  <a:pt x="78" y="49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8"/>
                  <a:pt x="76" y="48"/>
                  <a:pt x="76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5" y="46"/>
                  <a:pt x="74" y="46"/>
                  <a:pt x="74" y="46"/>
                </a:cubicBezTo>
                <a:cubicBezTo>
                  <a:pt x="73" y="46"/>
                  <a:pt x="72" y="45"/>
                  <a:pt x="70" y="44"/>
                </a:cubicBezTo>
                <a:cubicBezTo>
                  <a:pt x="69" y="43"/>
                  <a:pt x="67" y="42"/>
                  <a:pt x="66" y="42"/>
                </a:cubicBezTo>
                <a:cubicBezTo>
                  <a:pt x="65" y="41"/>
                  <a:pt x="63" y="41"/>
                  <a:pt x="63" y="40"/>
                </a:cubicBezTo>
                <a:cubicBezTo>
                  <a:pt x="62" y="40"/>
                  <a:pt x="61" y="39"/>
                  <a:pt x="60" y="39"/>
                </a:cubicBezTo>
                <a:cubicBezTo>
                  <a:pt x="60" y="39"/>
                  <a:pt x="59" y="39"/>
                  <a:pt x="59" y="39"/>
                </a:cubicBezTo>
                <a:cubicBezTo>
                  <a:pt x="58" y="39"/>
                  <a:pt x="58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6" y="37"/>
                  <a:pt x="56" y="37"/>
                </a:cubicBezTo>
                <a:cubicBezTo>
                  <a:pt x="56" y="37"/>
                  <a:pt x="55" y="35"/>
                  <a:pt x="55" y="34"/>
                </a:cubicBezTo>
                <a:cubicBezTo>
                  <a:pt x="55" y="34"/>
                  <a:pt x="54" y="32"/>
                  <a:pt x="54" y="32"/>
                </a:cubicBezTo>
                <a:cubicBezTo>
                  <a:pt x="54" y="32"/>
                  <a:pt x="54" y="32"/>
                  <a:pt x="54" y="31"/>
                </a:cubicBezTo>
                <a:cubicBezTo>
                  <a:pt x="54" y="31"/>
                  <a:pt x="54" y="29"/>
                  <a:pt x="54" y="29"/>
                </a:cubicBezTo>
                <a:cubicBezTo>
                  <a:pt x="54" y="28"/>
                  <a:pt x="54" y="28"/>
                  <a:pt x="54" y="27"/>
                </a:cubicBezTo>
                <a:cubicBezTo>
                  <a:pt x="54" y="27"/>
                  <a:pt x="54" y="25"/>
                  <a:pt x="54" y="25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4"/>
                  <a:pt x="55" y="24"/>
                  <a:pt x="56" y="24"/>
                </a:cubicBezTo>
                <a:cubicBezTo>
                  <a:pt x="56" y="23"/>
                  <a:pt x="56" y="23"/>
                  <a:pt x="57" y="22"/>
                </a:cubicBezTo>
                <a:cubicBezTo>
                  <a:pt x="57" y="22"/>
                  <a:pt x="57" y="21"/>
                  <a:pt x="57" y="20"/>
                </a:cubicBezTo>
                <a:cubicBezTo>
                  <a:pt x="57" y="20"/>
                  <a:pt x="57" y="18"/>
                  <a:pt x="57" y="18"/>
                </a:cubicBezTo>
                <a:cubicBezTo>
                  <a:pt x="57" y="17"/>
                  <a:pt x="57" y="16"/>
                  <a:pt x="57" y="16"/>
                </a:cubicBezTo>
                <a:cubicBezTo>
                  <a:pt x="57" y="15"/>
                  <a:pt x="56" y="15"/>
                  <a:pt x="56" y="15"/>
                </a:cubicBezTo>
                <a:cubicBezTo>
                  <a:pt x="56" y="15"/>
                  <a:pt x="56" y="15"/>
                  <a:pt x="55" y="15"/>
                </a:cubicBezTo>
                <a:cubicBezTo>
                  <a:pt x="55" y="15"/>
                  <a:pt x="55" y="14"/>
                  <a:pt x="55" y="14"/>
                </a:cubicBezTo>
                <a:cubicBezTo>
                  <a:pt x="55" y="13"/>
                  <a:pt x="55" y="13"/>
                  <a:pt x="55" y="10"/>
                </a:cubicBezTo>
                <a:cubicBezTo>
                  <a:pt x="54" y="7"/>
                  <a:pt x="52" y="5"/>
                  <a:pt x="51" y="3"/>
                </a:cubicBezTo>
                <a:cubicBezTo>
                  <a:pt x="49" y="2"/>
                  <a:pt x="46" y="1"/>
                  <a:pt x="45" y="0"/>
                </a:cubicBezTo>
                <a:cubicBezTo>
                  <a:pt x="43" y="0"/>
                  <a:pt x="39" y="1"/>
                  <a:pt x="38" y="2"/>
                </a:cubicBezTo>
                <a:cubicBezTo>
                  <a:pt x="36" y="3"/>
                  <a:pt x="33" y="4"/>
                  <a:pt x="32" y="5"/>
                </a:cubicBezTo>
                <a:cubicBezTo>
                  <a:pt x="30" y="6"/>
                  <a:pt x="30" y="8"/>
                  <a:pt x="29" y="10"/>
                </a:cubicBezTo>
                <a:cubicBezTo>
                  <a:pt x="29" y="13"/>
                  <a:pt x="30" y="16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8"/>
                </a:cubicBezTo>
                <a:cubicBezTo>
                  <a:pt x="29" y="18"/>
                  <a:pt x="29" y="19"/>
                  <a:pt x="29" y="19"/>
                </a:cubicBezTo>
                <a:cubicBezTo>
                  <a:pt x="29" y="20"/>
                  <a:pt x="30" y="21"/>
                  <a:pt x="30" y="21"/>
                </a:cubicBezTo>
                <a:cubicBezTo>
                  <a:pt x="30" y="22"/>
                  <a:pt x="30" y="22"/>
                  <a:pt x="30" y="23"/>
                </a:cubicBezTo>
                <a:cubicBezTo>
                  <a:pt x="30" y="24"/>
                  <a:pt x="31" y="25"/>
                  <a:pt x="31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8"/>
                </a:cubicBezTo>
                <a:cubicBezTo>
                  <a:pt x="33" y="29"/>
                  <a:pt x="34" y="31"/>
                  <a:pt x="34" y="31"/>
                </a:cubicBezTo>
                <a:cubicBezTo>
                  <a:pt x="34" y="31"/>
                  <a:pt x="34" y="32"/>
                  <a:pt x="34" y="32"/>
                </a:cubicBezTo>
                <a:cubicBezTo>
                  <a:pt x="34" y="32"/>
                  <a:pt x="34" y="32"/>
                  <a:pt x="34" y="33"/>
                </a:cubicBezTo>
                <a:cubicBezTo>
                  <a:pt x="34" y="33"/>
                  <a:pt x="34" y="33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5"/>
                  <a:pt x="34" y="35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7"/>
                  <a:pt x="32" y="38"/>
                  <a:pt x="32" y="38"/>
                </a:cubicBezTo>
                <a:cubicBezTo>
                  <a:pt x="32" y="39"/>
                  <a:pt x="32" y="39"/>
                  <a:pt x="32" y="39"/>
                </a:cubicBezTo>
                <a:cubicBezTo>
                  <a:pt x="31" y="39"/>
                  <a:pt x="31" y="39"/>
                  <a:pt x="30" y="39"/>
                </a:cubicBezTo>
                <a:cubicBezTo>
                  <a:pt x="30" y="39"/>
                  <a:pt x="29" y="40"/>
                  <a:pt x="29" y="40"/>
                </a:cubicBezTo>
                <a:cubicBezTo>
                  <a:pt x="28" y="40"/>
                  <a:pt x="28" y="40"/>
                  <a:pt x="28" y="41"/>
                </a:cubicBezTo>
                <a:cubicBezTo>
                  <a:pt x="27" y="41"/>
                  <a:pt x="26" y="42"/>
                  <a:pt x="26" y="42"/>
                </a:cubicBezTo>
                <a:cubicBezTo>
                  <a:pt x="26" y="42"/>
                  <a:pt x="25" y="42"/>
                  <a:pt x="25" y="43"/>
                </a:cubicBezTo>
                <a:cubicBezTo>
                  <a:pt x="25" y="43"/>
                  <a:pt x="24" y="43"/>
                  <a:pt x="24" y="43"/>
                </a:cubicBezTo>
                <a:cubicBezTo>
                  <a:pt x="23" y="43"/>
                  <a:pt x="23" y="44"/>
                  <a:pt x="22" y="44"/>
                </a:cubicBezTo>
                <a:cubicBezTo>
                  <a:pt x="22" y="44"/>
                  <a:pt x="21" y="45"/>
                  <a:pt x="21" y="45"/>
                </a:cubicBezTo>
                <a:cubicBezTo>
                  <a:pt x="21" y="45"/>
                  <a:pt x="20" y="45"/>
                  <a:pt x="19" y="46"/>
                </a:cubicBezTo>
                <a:cubicBezTo>
                  <a:pt x="19" y="46"/>
                  <a:pt x="18" y="47"/>
                  <a:pt x="18" y="47"/>
                </a:cubicBezTo>
                <a:cubicBezTo>
                  <a:pt x="18" y="47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9"/>
                  <a:pt x="16" y="49"/>
                </a:cubicBezTo>
                <a:cubicBezTo>
                  <a:pt x="16" y="49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4" y="51"/>
                  <a:pt x="14" y="51"/>
                </a:cubicBezTo>
                <a:cubicBezTo>
                  <a:pt x="14" y="51"/>
                  <a:pt x="14" y="51"/>
                  <a:pt x="13" y="51"/>
                </a:cubicBezTo>
                <a:cubicBezTo>
                  <a:pt x="13" y="52"/>
                  <a:pt x="13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1" y="54"/>
                </a:cubicBezTo>
                <a:cubicBezTo>
                  <a:pt x="11" y="54"/>
                  <a:pt x="11" y="55"/>
                  <a:pt x="11" y="55"/>
                </a:cubicBezTo>
                <a:cubicBezTo>
                  <a:pt x="11" y="55"/>
                  <a:pt x="11" y="55"/>
                  <a:pt x="10" y="56"/>
                </a:cubicBezTo>
                <a:cubicBezTo>
                  <a:pt x="10" y="56"/>
                  <a:pt x="9" y="58"/>
                  <a:pt x="9" y="5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8" y="60"/>
                  <a:pt x="8" y="61"/>
                </a:cubicBezTo>
                <a:cubicBezTo>
                  <a:pt x="8" y="61"/>
                  <a:pt x="7" y="63"/>
                  <a:pt x="7" y="63"/>
                </a:cubicBezTo>
                <a:cubicBezTo>
                  <a:pt x="7" y="64"/>
                  <a:pt x="7" y="64"/>
                  <a:pt x="7" y="65"/>
                </a:cubicBezTo>
                <a:cubicBezTo>
                  <a:pt x="7" y="65"/>
                  <a:pt x="7" y="66"/>
                  <a:pt x="7" y="66"/>
                </a:cubicBezTo>
                <a:cubicBezTo>
                  <a:pt x="7" y="67"/>
                  <a:pt x="7" y="70"/>
                  <a:pt x="6" y="70"/>
                </a:cubicBezTo>
                <a:cubicBezTo>
                  <a:pt x="6" y="71"/>
                  <a:pt x="6" y="74"/>
                  <a:pt x="6" y="75"/>
                </a:cubicBezTo>
                <a:cubicBezTo>
                  <a:pt x="6" y="75"/>
                  <a:pt x="6" y="78"/>
                  <a:pt x="6" y="78"/>
                </a:cubicBezTo>
                <a:cubicBezTo>
                  <a:pt x="6" y="79"/>
                  <a:pt x="6" y="80"/>
                  <a:pt x="6" y="81"/>
                </a:cubicBezTo>
                <a:cubicBezTo>
                  <a:pt x="6" y="82"/>
                  <a:pt x="6" y="84"/>
                  <a:pt x="6" y="85"/>
                </a:cubicBezTo>
                <a:cubicBezTo>
                  <a:pt x="6" y="86"/>
                  <a:pt x="7" y="90"/>
                  <a:pt x="7" y="90"/>
                </a:cubicBezTo>
                <a:cubicBezTo>
                  <a:pt x="7" y="91"/>
                  <a:pt x="7" y="93"/>
                  <a:pt x="7" y="94"/>
                </a:cubicBezTo>
                <a:cubicBezTo>
                  <a:pt x="7" y="95"/>
                  <a:pt x="7" y="95"/>
                  <a:pt x="7" y="96"/>
                </a:cubicBezTo>
                <a:cubicBezTo>
                  <a:pt x="7" y="96"/>
                  <a:pt x="7" y="96"/>
                  <a:pt x="8" y="96"/>
                </a:cubicBezTo>
                <a:cubicBezTo>
                  <a:pt x="8" y="97"/>
                  <a:pt x="8" y="97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9"/>
                  <a:pt x="9" y="99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1" y="100"/>
                </a:cubicBezTo>
                <a:cubicBezTo>
                  <a:pt x="11" y="100"/>
                  <a:pt x="11" y="101"/>
                  <a:pt x="11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101"/>
                  <a:pt x="13" y="101"/>
                  <a:pt x="14" y="101"/>
                </a:cubicBezTo>
                <a:cubicBezTo>
                  <a:pt x="14" y="101"/>
                  <a:pt x="16" y="101"/>
                  <a:pt x="16" y="101"/>
                </a:cubicBezTo>
                <a:cubicBezTo>
                  <a:pt x="17" y="101"/>
                  <a:pt x="18" y="101"/>
                  <a:pt x="19" y="101"/>
                </a:cubicBezTo>
                <a:cubicBezTo>
                  <a:pt x="19" y="101"/>
                  <a:pt x="19" y="101"/>
                  <a:pt x="19" y="102"/>
                </a:cubicBezTo>
                <a:cubicBezTo>
                  <a:pt x="19" y="102"/>
                  <a:pt x="19" y="104"/>
                  <a:pt x="19" y="105"/>
                </a:cubicBezTo>
                <a:cubicBezTo>
                  <a:pt x="19" y="105"/>
                  <a:pt x="19" y="107"/>
                  <a:pt x="19" y="108"/>
                </a:cubicBezTo>
                <a:cubicBezTo>
                  <a:pt x="19" y="109"/>
                  <a:pt x="19" y="111"/>
                  <a:pt x="19" y="111"/>
                </a:cubicBezTo>
                <a:cubicBezTo>
                  <a:pt x="19" y="111"/>
                  <a:pt x="19" y="112"/>
                  <a:pt x="19" y="112"/>
                </a:cubicBezTo>
                <a:cubicBezTo>
                  <a:pt x="19" y="112"/>
                  <a:pt x="20" y="112"/>
                  <a:pt x="20" y="112"/>
                </a:cubicBezTo>
                <a:cubicBezTo>
                  <a:pt x="20" y="113"/>
                  <a:pt x="20" y="113"/>
                  <a:pt x="20" y="113"/>
                </a:cubicBezTo>
                <a:cubicBezTo>
                  <a:pt x="20" y="113"/>
                  <a:pt x="20" y="113"/>
                  <a:pt x="20" y="113"/>
                </a:cubicBezTo>
                <a:cubicBezTo>
                  <a:pt x="20" y="113"/>
                  <a:pt x="20" y="113"/>
                  <a:pt x="20" y="114"/>
                </a:cubicBezTo>
                <a:cubicBezTo>
                  <a:pt x="20" y="114"/>
                  <a:pt x="19" y="115"/>
                  <a:pt x="19" y="115"/>
                </a:cubicBezTo>
                <a:cubicBezTo>
                  <a:pt x="19" y="116"/>
                  <a:pt x="19" y="116"/>
                  <a:pt x="19" y="117"/>
                </a:cubicBezTo>
                <a:cubicBezTo>
                  <a:pt x="19" y="117"/>
                  <a:pt x="19" y="118"/>
                  <a:pt x="19" y="119"/>
                </a:cubicBezTo>
                <a:cubicBezTo>
                  <a:pt x="19" y="119"/>
                  <a:pt x="19" y="119"/>
                  <a:pt x="19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120"/>
                  <a:pt x="19" y="120"/>
                  <a:pt x="19" y="121"/>
                </a:cubicBezTo>
                <a:cubicBezTo>
                  <a:pt x="19" y="122"/>
                  <a:pt x="19" y="123"/>
                  <a:pt x="19" y="123"/>
                </a:cubicBezTo>
                <a:cubicBezTo>
                  <a:pt x="19" y="123"/>
                  <a:pt x="19" y="124"/>
                  <a:pt x="19" y="124"/>
                </a:cubicBezTo>
                <a:cubicBezTo>
                  <a:pt x="18" y="125"/>
                  <a:pt x="18" y="125"/>
                  <a:pt x="18" y="125"/>
                </a:cubicBezTo>
                <a:cubicBezTo>
                  <a:pt x="18" y="125"/>
                  <a:pt x="18" y="127"/>
                  <a:pt x="18" y="127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8" y="129"/>
                  <a:pt x="18" y="129"/>
                  <a:pt x="18" y="130"/>
                </a:cubicBezTo>
                <a:cubicBezTo>
                  <a:pt x="17" y="130"/>
                  <a:pt x="17" y="132"/>
                  <a:pt x="17" y="132"/>
                </a:cubicBezTo>
                <a:cubicBezTo>
                  <a:pt x="17" y="132"/>
                  <a:pt x="16" y="134"/>
                  <a:pt x="16" y="134"/>
                </a:cubicBezTo>
                <a:cubicBezTo>
                  <a:pt x="16" y="135"/>
                  <a:pt x="16" y="135"/>
                  <a:pt x="16" y="136"/>
                </a:cubicBezTo>
                <a:cubicBezTo>
                  <a:pt x="16" y="137"/>
                  <a:pt x="16" y="140"/>
                  <a:pt x="16" y="140"/>
                </a:cubicBezTo>
                <a:cubicBezTo>
                  <a:pt x="16" y="141"/>
                  <a:pt x="16" y="142"/>
                  <a:pt x="16" y="143"/>
                </a:cubicBezTo>
                <a:cubicBezTo>
                  <a:pt x="15" y="144"/>
                  <a:pt x="15" y="146"/>
                  <a:pt x="15" y="147"/>
                </a:cubicBezTo>
                <a:cubicBezTo>
                  <a:pt x="15" y="148"/>
                  <a:pt x="15" y="149"/>
                  <a:pt x="15" y="150"/>
                </a:cubicBezTo>
                <a:cubicBezTo>
                  <a:pt x="15" y="151"/>
                  <a:pt x="15" y="153"/>
                  <a:pt x="15" y="154"/>
                </a:cubicBezTo>
                <a:cubicBezTo>
                  <a:pt x="15" y="155"/>
                  <a:pt x="16" y="156"/>
                  <a:pt x="16" y="157"/>
                </a:cubicBezTo>
                <a:cubicBezTo>
                  <a:pt x="16" y="158"/>
                  <a:pt x="16" y="162"/>
                  <a:pt x="16" y="163"/>
                </a:cubicBezTo>
                <a:cubicBezTo>
                  <a:pt x="16" y="164"/>
                  <a:pt x="16" y="168"/>
                  <a:pt x="16" y="169"/>
                </a:cubicBezTo>
                <a:cubicBezTo>
                  <a:pt x="16" y="170"/>
                  <a:pt x="16" y="172"/>
                  <a:pt x="16" y="174"/>
                </a:cubicBezTo>
                <a:cubicBezTo>
                  <a:pt x="17" y="175"/>
                  <a:pt x="17" y="179"/>
                  <a:pt x="17" y="180"/>
                </a:cubicBezTo>
                <a:cubicBezTo>
                  <a:pt x="17" y="181"/>
                  <a:pt x="17" y="185"/>
                  <a:pt x="18" y="187"/>
                </a:cubicBezTo>
                <a:cubicBezTo>
                  <a:pt x="18" y="188"/>
                  <a:pt x="18" y="190"/>
                  <a:pt x="18" y="191"/>
                </a:cubicBezTo>
                <a:cubicBezTo>
                  <a:pt x="18" y="192"/>
                  <a:pt x="18" y="195"/>
                  <a:pt x="19" y="196"/>
                </a:cubicBezTo>
                <a:cubicBezTo>
                  <a:pt x="19" y="196"/>
                  <a:pt x="19" y="199"/>
                  <a:pt x="19" y="201"/>
                </a:cubicBezTo>
                <a:cubicBezTo>
                  <a:pt x="19" y="203"/>
                  <a:pt x="19" y="206"/>
                  <a:pt x="19" y="207"/>
                </a:cubicBezTo>
                <a:cubicBezTo>
                  <a:pt x="19" y="208"/>
                  <a:pt x="19" y="208"/>
                  <a:pt x="19" y="210"/>
                </a:cubicBezTo>
                <a:cubicBezTo>
                  <a:pt x="19" y="211"/>
                  <a:pt x="19" y="215"/>
                  <a:pt x="19" y="216"/>
                </a:cubicBezTo>
                <a:cubicBezTo>
                  <a:pt x="19" y="217"/>
                  <a:pt x="19" y="223"/>
                  <a:pt x="19" y="224"/>
                </a:cubicBezTo>
                <a:cubicBezTo>
                  <a:pt x="19" y="225"/>
                  <a:pt x="19" y="229"/>
                  <a:pt x="19" y="230"/>
                </a:cubicBezTo>
                <a:cubicBezTo>
                  <a:pt x="19" y="231"/>
                  <a:pt x="18" y="235"/>
                  <a:pt x="18" y="236"/>
                </a:cubicBezTo>
                <a:cubicBezTo>
                  <a:pt x="18" y="236"/>
                  <a:pt x="18" y="237"/>
                  <a:pt x="18" y="238"/>
                </a:cubicBezTo>
                <a:cubicBezTo>
                  <a:pt x="18" y="239"/>
                  <a:pt x="18" y="244"/>
                  <a:pt x="18" y="245"/>
                </a:cubicBezTo>
                <a:cubicBezTo>
                  <a:pt x="18" y="247"/>
                  <a:pt x="18" y="250"/>
                  <a:pt x="18" y="252"/>
                </a:cubicBezTo>
                <a:cubicBezTo>
                  <a:pt x="18" y="253"/>
                  <a:pt x="18" y="257"/>
                  <a:pt x="18" y="258"/>
                </a:cubicBezTo>
                <a:cubicBezTo>
                  <a:pt x="18" y="259"/>
                  <a:pt x="18" y="258"/>
                  <a:pt x="18" y="259"/>
                </a:cubicBezTo>
                <a:cubicBezTo>
                  <a:pt x="17" y="259"/>
                  <a:pt x="16" y="260"/>
                  <a:pt x="15" y="261"/>
                </a:cubicBezTo>
                <a:cubicBezTo>
                  <a:pt x="15" y="262"/>
                  <a:pt x="15" y="263"/>
                  <a:pt x="15" y="264"/>
                </a:cubicBezTo>
                <a:cubicBezTo>
                  <a:pt x="15" y="264"/>
                  <a:pt x="15" y="265"/>
                  <a:pt x="15" y="265"/>
                </a:cubicBezTo>
                <a:cubicBezTo>
                  <a:pt x="14" y="265"/>
                  <a:pt x="14" y="265"/>
                  <a:pt x="15" y="266"/>
                </a:cubicBezTo>
                <a:cubicBezTo>
                  <a:pt x="15" y="267"/>
                  <a:pt x="15" y="268"/>
                  <a:pt x="15" y="268"/>
                </a:cubicBezTo>
                <a:cubicBezTo>
                  <a:pt x="15" y="269"/>
                  <a:pt x="15" y="269"/>
                  <a:pt x="15" y="270"/>
                </a:cubicBezTo>
                <a:cubicBezTo>
                  <a:pt x="15" y="270"/>
                  <a:pt x="15" y="270"/>
                  <a:pt x="15" y="270"/>
                </a:cubicBezTo>
                <a:cubicBezTo>
                  <a:pt x="15" y="270"/>
                  <a:pt x="15" y="270"/>
                  <a:pt x="15" y="271"/>
                </a:cubicBezTo>
                <a:cubicBezTo>
                  <a:pt x="14" y="271"/>
                  <a:pt x="14" y="271"/>
                  <a:pt x="14" y="271"/>
                </a:cubicBezTo>
                <a:cubicBezTo>
                  <a:pt x="14" y="272"/>
                  <a:pt x="14" y="272"/>
                  <a:pt x="14" y="272"/>
                </a:cubicBezTo>
                <a:cubicBezTo>
                  <a:pt x="14" y="272"/>
                  <a:pt x="13" y="273"/>
                  <a:pt x="13" y="273"/>
                </a:cubicBezTo>
                <a:cubicBezTo>
                  <a:pt x="13" y="273"/>
                  <a:pt x="12" y="274"/>
                  <a:pt x="12" y="274"/>
                </a:cubicBezTo>
                <a:cubicBezTo>
                  <a:pt x="12" y="274"/>
                  <a:pt x="11" y="275"/>
                  <a:pt x="11" y="275"/>
                </a:cubicBezTo>
                <a:cubicBezTo>
                  <a:pt x="10" y="275"/>
                  <a:pt x="10" y="275"/>
                  <a:pt x="9" y="275"/>
                </a:cubicBezTo>
                <a:cubicBezTo>
                  <a:pt x="9" y="275"/>
                  <a:pt x="8" y="275"/>
                  <a:pt x="8" y="276"/>
                </a:cubicBezTo>
                <a:cubicBezTo>
                  <a:pt x="7" y="276"/>
                  <a:pt x="7" y="276"/>
                  <a:pt x="6" y="276"/>
                </a:cubicBezTo>
                <a:cubicBezTo>
                  <a:pt x="5" y="276"/>
                  <a:pt x="5" y="277"/>
                  <a:pt x="4" y="277"/>
                </a:cubicBezTo>
                <a:cubicBezTo>
                  <a:pt x="3" y="278"/>
                  <a:pt x="2" y="279"/>
                  <a:pt x="2" y="279"/>
                </a:cubicBezTo>
                <a:cubicBezTo>
                  <a:pt x="1" y="280"/>
                  <a:pt x="1" y="281"/>
                  <a:pt x="1" y="281"/>
                </a:cubicBezTo>
                <a:cubicBezTo>
                  <a:pt x="2" y="281"/>
                  <a:pt x="1" y="281"/>
                  <a:pt x="1" y="281"/>
                </a:cubicBezTo>
                <a:cubicBezTo>
                  <a:pt x="1" y="281"/>
                  <a:pt x="1" y="281"/>
                  <a:pt x="1" y="281"/>
                </a:cubicBezTo>
                <a:cubicBezTo>
                  <a:pt x="1" y="281"/>
                  <a:pt x="1" y="281"/>
                  <a:pt x="1" y="281"/>
                </a:cubicBezTo>
                <a:cubicBezTo>
                  <a:pt x="1" y="281"/>
                  <a:pt x="0" y="281"/>
                  <a:pt x="0" y="282"/>
                </a:cubicBezTo>
                <a:cubicBezTo>
                  <a:pt x="0" y="282"/>
                  <a:pt x="0" y="282"/>
                  <a:pt x="0" y="283"/>
                </a:cubicBezTo>
                <a:cubicBezTo>
                  <a:pt x="1" y="283"/>
                  <a:pt x="1" y="283"/>
                  <a:pt x="2" y="283"/>
                </a:cubicBezTo>
                <a:cubicBezTo>
                  <a:pt x="3" y="283"/>
                  <a:pt x="5" y="283"/>
                  <a:pt x="7" y="284"/>
                </a:cubicBezTo>
                <a:cubicBezTo>
                  <a:pt x="10" y="284"/>
                  <a:pt x="13" y="284"/>
                  <a:pt x="15" y="284"/>
                </a:cubicBezTo>
                <a:cubicBezTo>
                  <a:pt x="16" y="284"/>
                  <a:pt x="20" y="284"/>
                  <a:pt x="21" y="283"/>
                </a:cubicBezTo>
                <a:cubicBezTo>
                  <a:pt x="22" y="283"/>
                  <a:pt x="23" y="282"/>
                  <a:pt x="23" y="282"/>
                </a:cubicBezTo>
                <a:cubicBezTo>
                  <a:pt x="24" y="281"/>
                  <a:pt x="25" y="280"/>
                  <a:pt x="25" y="280"/>
                </a:cubicBezTo>
                <a:cubicBezTo>
                  <a:pt x="25" y="279"/>
                  <a:pt x="25" y="279"/>
                  <a:pt x="25" y="279"/>
                </a:cubicBezTo>
                <a:cubicBezTo>
                  <a:pt x="26" y="279"/>
                  <a:pt x="28" y="280"/>
                  <a:pt x="28" y="280"/>
                </a:cubicBezTo>
                <a:cubicBezTo>
                  <a:pt x="28" y="280"/>
                  <a:pt x="29" y="281"/>
                  <a:pt x="30" y="280"/>
                </a:cubicBezTo>
                <a:cubicBezTo>
                  <a:pt x="31" y="280"/>
                  <a:pt x="32" y="280"/>
                  <a:pt x="33" y="280"/>
                </a:cubicBezTo>
                <a:cubicBezTo>
                  <a:pt x="34" y="279"/>
                  <a:pt x="35" y="279"/>
                  <a:pt x="36" y="279"/>
                </a:cubicBezTo>
                <a:cubicBezTo>
                  <a:pt x="36" y="278"/>
                  <a:pt x="37" y="278"/>
                  <a:pt x="38" y="277"/>
                </a:cubicBezTo>
                <a:cubicBezTo>
                  <a:pt x="38" y="277"/>
                  <a:pt x="38" y="277"/>
                  <a:pt x="38" y="276"/>
                </a:cubicBezTo>
                <a:cubicBezTo>
                  <a:pt x="38" y="276"/>
                  <a:pt x="37" y="273"/>
                  <a:pt x="37" y="273"/>
                </a:cubicBezTo>
                <a:cubicBezTo>
                  <a:pt x="37" y="272"/>
                  <a:pt x="37" y="272"/>
                  <a:pt x="37" y="272"/>
                </a:cubicBezTo>
                <a:cubicBezTo>
                  <a:pt x="36" y="272"/>
                  <a:pt x="37" y="272"/>
                  <a:pt x="37" y="271"/>
                </a:cubicBezTo>
                <a:cubicBezTo>
                  <a:pt x="37" y="271"/>
                  <a:pt x="37" y="271"/>
                  <a:pt x="37" y="270"/>
                </a:cubicBezTo>
                <a:cubicBezTo>
                  <a:pt x="37" y="270"/>
                  <a:pt x="37" y="269"/>
                  <a:pt x="37" y="268"/>
                </a:cubicBezTo>
                <a:cubicBezTo>
                  <a:pt x="37" y="268"/>
                  <a:pt x="37" y="268"/>
                  <a:pt x="36" y="268"/>
                </a:cubicBezTo>
                <a:cubicBezTo>
                  <a:pt x="36" y="268"/>
                  <a:pt x="36" y="267"/>
                  <a:pt x="36" y="266"/>
                </a:cubicBezTo>
                <a:cubicBezTo>
                  <a:pt x="36" y="266"/>
                  <a:pt x="36" y="265"/>
                  <a:pt x="36" y="265"/>
                </a:cubicBezTo>
                <a:cubicBezTo>
                  <a:pt x="36" y="264"/>
                  <a:pt x="36" y="264"/>
                  <a:pt x="37" y="263"/>
                </a:cubicBezTo>
                <a:cubicBezTo>
                  <a:pt x="37" y="262"/>
                  <a:pt x="38" y="260"/>
                  <a:pt x="38" y="259"/>
                </a:cubicBezTo>
                <a:cubicBezTo>
                  <a:pt x="38" y="258"/>
                  <a:pt x="38" y="258"/>
                  <a:pt x="38" y="257"/>
                </a:cubicBezTo>
                <a:cubicBezTo>
                  <a:pt x="39" y="257"/>
                  <a:pt x="39" y="256"/>
                  <a:pt x="39" y="254"/>
                </a:cubicBezTo>
                <a:cubicBezTo>
                  <a:pt x="40" y="253"/>
                  <a:pt x="40" y="250"/>
                  <a:pt x="40" y="249"/>
                </a:cubicBezTo>
                <a:cubicBezTo>
                  <a:pt x="40" y="247"/>
                  <a:pt x="40" y="245"/>
                  <a:pt x="40" y="243"/>
                </a:cubicBezTo>
                <a:cubicBezTo>
                  <a:pt x="40" y="242"/>
                  <a:pt x="40" y="239"/>
                  <a:pt x="40" y="238"/>
                </a:cubicBezTo>
                <a:cubicBezTo>
                  <a:pt x="40" y="237"/>
                  <a:pt x="40" y="233"/>
                  <a:pt x="40" y="232"/>
                </a:cubicBezTo>
                <a:cubicBezTo>
                  <a:pt x="40" y="230"/>
                  <a:pt x="40" y="227"/>
                  <a:pt x="40" y="226"/>
                </a:cubicBezTo>
                <a:cubicBezTo>
                  <a:pt x="40" y="224"/>
                  <a:pt x="41" y="221"/>
                  <a:pt x="41" y="219"/>
                </a:cubicBezTo>
                <a:cubicBezTo>
                  <a:pt x="41" y="217"/>
                  <a:pt x="41" y="212"/>
                  <a:pt x="42" y="210"/>
                </a:cubicBezTo>
                <a:cubicBezTo>
                  <a:pt x="42" y="209"/>
                  <a:pt x="42" y="202"/>
                  <a:pt x="42" y="200"/>
                </a:cubicBezTo>
                <a:cubicBezTo>
                  <a:pt x="43" y="198"/>
                  <a:pt x="43" y="196"/>
                  <a:pt x="43" y="195"/>
                </a:cubicBezTo>
                <a:cubicBezTo>
                  <a:pt x="43" y="194"/>
                  <a:pt x="43" y="192"/>
                  <a:pt x="44" y="191"/>
                </a:cubicBezTo>
                <a:cubicBezTo>
                  <a:pt x="44" y="190"/>
                  <a:pt x="44" y="187"/>
                  <a:pt x="44" y="186"/>
                </a:cubicBezTo>
                <a:cubicBezTo>
                  <a:pt x="44" y="186"/>
                  <a:pt x="44" y="185"/>
                  <a:pt x="45" y="183"/>
                </a:cubicBezTo>
                <a:cubicBezTo>
                  <a:pt x="45" y="182"/>
                  <a:pt x="45" y="178"/>
                  <a:pt x="45" y="177"/>
                </a:cubicBezTo>
                <a:cubicBezTo>
                  <a:pt x="45" y="176"/>
                  <a:pt x="45" y="175"/>
                  <a:pt x="45" y="174"/>
                </a:cubicBezTo>
                <a:cubicBezTo>
                  <a:pt x="45" y="174"/>
                  <a:pt x="45" y="174"/>
                  <a:pt x="46" y="172"/>
                </a:cubicBezTo>
                <a:cubicBezTo>
                  <a:pt x="46" y="171"/>
                  <a:pt x="46" y="169"/>
                  <a:pt x="46" y="169"/>
                </a:cubicBezTo>
                <a:cubicBezTo>
                  <a:pt x="47" y="168"/>
                  <a:pt x="47" y="168"/>
                  <a:pt x="47" y="169"/>
                </a:cubicBezTo>
                <a:cubicBezTo>
                  <a:pt x="47" y="169"/>
                  <a:pt x="47" y="169"/>
                  <a:pt x="48" y="170"/>
                </a:cubicBezTo>
                <a:cubicBezTo>
                  <a:pt x="48" y="170"/>
                  <a:pt x="48" y="171"/>
                  <a:pt x="48" y="172"/>
                </a:cubicBezTo>
                <a:cubicBezTo>
                  <a:pt x="48" y="173"/>
                  <a:pt x="49" y="173"/>
                  <a:pt x="49" y="175"/>
                </a:cubicBezTo>
                <a:cubicBezTo>
                  <a:pt x="50" y="176"/>
                  <a:pt x="50" y="178"/>
                  <a:pt x="50" y="178"/>
                </a:cubicBezTo>
                <a:cubicBezTo>
                  <a:pt x="50" y="179"/>
                  <a:pt x="51" y="180"/>
                  <a:pt x="51" y="180"/>
                </a:cubicBezTo>
                <a:cubicBezTo>
                  <a:pt x="51" y="181"/>
                  <a:pt x="51" y="184"/>
                  <a:pt x="52" y="185"/>
                </a:cubicBezTo>
                <a:cubicBezTo>
                  <a:pt x="52" y="186"/>
                  <a:pt x="52" y="189"/>
                  <a:pt x="53" y="191"/>
                </a:cubicBezTo>
                <a:cubicBezTo>
                  <a:pt x="53" y="192"/>
                  <a:pt x="54" y="198"/>
                  <a:pt x="54" y="199"/>
                </a:cubicBezTo>
                <a:cubicBezTo>
                  <a:pt x="54" y="200"/>
                  <a:pt x="54" y="202"/>
                  <a:pt x="54" y="204"/>
                </a:cubicBezTo>
                <a:cubicBezTo>
                  <a:pt x="55" y="205"/>
                  <a:pt x="55" y="209"/>
                  <a:pt x="55" y="210"/>
                </a:cubicBezTo>
                <a:cubicBezTo>
                  <a:pt x="55" y="210"/>
                  <a:pt x="55" y="216"/>
                  <a:pt x="55" y="218"/>
                </a:cubicBezTo>
                <a:cubicBezTo>
                  <a:pt x="56" y="220"/>
                  <a:pt x="56" y="221"/>
                  <a:pt x="56" y="222"/>
                </a:cubicBezTo>
                <a:cubicBezTo>
                  <a:pt x="56" y="223"/>
                  <a:pt x="56" y="225"/>
                  <a:pt x="56" y="226"/>
                </a:cubicBezTo>
                <a:cubicBezTo>
                  <a:pt x="56" y="227"/>
                  <a:pt x="57" y="231"/>
                  <a:pt x="57" y="231"/>
                </a:cubicBezTo>
                <a:cubicBezTo>
                  <a:pt x="57" y="232"/>
                  <a:pt x="57" y="238"/>
                  <a:pt x="58" y="239"/>
                </a:cubicBezTo>
                <a:cubicBezTo>
                  <a:pt x="58" y="240"/>
                  <a:pt x="58" y="246"/>
                  <a:pt x="58" y="246"/>
                </a:cubicBezTo>
                <a:cubicBezTo>
                  <a:pt x="59" y="247"/>
                  <a:pt x="59" y="249"/>
                  <a:pt x="59" y="250"/>
                </a:cubicBezTo>
                <a:cubicBezTo>
                  <a:pt x="59" y="251"/>
                  <a:pt x="59" y="251"/>
                  <a:pt x="59" y="252"/>
                </a:cubicBezTo>
                <a:cubicBezTo>
                  <a:pt x="59" y="254"/>
                  <a:pt x="59" y="255"/>
                  <a:pt x="59" y="256"/>
                </a:cubicBezTo>
                <a:cubicBezTo>
                  <a:pt x="59" y="257"/>
                  <a:pt x="60" y="259"/>
                  <a:pt x="60" y="260"/>
                </a:cubicBezTo>
                <a:cubicBezTo>
                  <a:pt x="61" y="260"/>
                  <a:pt x="61" y="262"/>
                  <a:pt x="62" y="262"/>
                </a:cubicBezTo>
                <a:cubicBezTo>
                  <a:pt x="62" y="263"/>
                  <a:pt x="62" y="264"/>
                  <a:pt x="62" y="265"/>
                </a:cubicBezTo>
                <a:cubicBezTo>
                  <a:pt x="63" y="265"/>
                  <a:pt x="63" y="267"/>
                  <a:pt x="64" y="267"/>
                </a:cubicBezTo>
                <a:cubicBezTo>
                  <a:pt x="64" y="267"/>
                  <a:pt x="64" y="268"/>
                  <a:pt x="64" y="268"/>
                </a:cubicBezTo>
                <a:cubicBezTo>
                  <a:pt x="64" y="268"/>
                  <a:pt x="64" y="268"/>
                  <a:pt x="64" y="268"/>
                </a:cubicBezTo>
                <a:cubicBezTo>
                  <a:pt x="64" y="269"/>
                  <a:pt x="65" y="270"/>
                  <a:pt x="65" y="271"/>
                </a:cubicBezTo>
                <a:cubicBezTo>
                  <a:pt x="65" y="272"/>
                  <a:pt x="66" y="272"/>
                  <a:pt x="66" y="272"/>
                </a:cubicBezTo>
                <a:cubicBezTo>
                  <a:pt x="66" y="272"/>
                  <a:pt x="66" y="272"/>
                  <a:pt x="66" y="273"/>
                </a:cubicBezTo>
                <a:cubicBezTo>
                  <a:pt x="66" y="273"/>
                  <a:pt x="66" y="274"/>
                  <a:pt x="66" y="275"/>
                </a:cubicBezTo>
                <a:cubicBezTo>
                  <a:pt x="66" y="275"/>
                  <a:pt x="66" y="277"/>
                  <a:pt x="66" y="277"/>
                </a:cubicBezTo>
                <a:cubicBezTo>
                  <a:pt x="66" y="278"/>
                  <a:pt x="66" y="278"/>
                  <a:pt x="67" y="278"/>
                </a:cubicBezTo>
                <a:cubicBezTo>
                  <a:pt x="67" y="279"/>
                  <a:pt x="67" y="279"/>
                  <a:pt x="67" y="279"/>
                </a:cubicBezTo>
                <a:cubicBezTo>
                  <a:pt x="68" y="279"/>
                  <a:pt x="69" y="280"/>
                  <a:pt x="69" y="280"/>
                </a:cubicBezTo>
                <a:cubicBezTo>
                  <a:pt x="70" y="280"/>
                  <a:pt x="70" y="280"/>
                  <a:pt x="70" y="280"/>
                </a:cubicBezTo>
                <a:cubicBezTo>
                  <a:pt x="71" y="280"/>
                  <a:pt x="71" y="280"/>
                  <a:pt x="71" y="281"/>
                </a:cubicBezTo>
                <a:cubicBezTo>
                  <a:pt x="70" y="281"/>
                  <a:pt x="70" y="281"/>
                  <a:pt x="70" y="282"/>
                </a:cubicBezTo>
                <a:cubicBezTo>
                  <a:pt x="70" y="283"/>
                  <a:pt x="71" y="283"/>
                  <a:pt x="71" y="284"/>
                </a:cubicBezTo>
                <a:cubicBezTo>
                  <a:pt x="72" y="284"/>
                  <a:pt x="72" y="284"/>
                  <a:pt x="72" y="284"/>
                </a:cubicBezTo>
                <a:cubicBezTo>
                  <a:pt x="73" y="284"/>
                  <a:pt x="75" y="284"/>
                  <a:pt x="76" y="284"/>
                </a:cubicBezTo>
                <a:cubicBezTo>
                  <a:pt x="77" y="284"/>
                  <a:pt x="82" y="284"/>
                  <a:pt x="84" y="284"/>
                </a:cubicBezTo>
                <a:cubicBezTo>
                  <a:pt x="87" y="284"/>
                  <a:pt x="88" y="283"/>
                  <a:pt x="89" y="283"/>
                </a:cubicBezTo>
                <a:cubicBezTo>
                  <a:pt x="89" y="283"/>
                  <a:pt x="89" y="283"/>
                  <a:pt x="89" y="283"/>
                </a:cubicBezTo>
                <a:cubicBezTo>
                  <a:pt x="89" y="283"/>
                  <a:pt x="89" y="282"/>
                  <a:pt x="89" y="2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23"/>
          <p:cNvSpPr>
            <a:spLocks noChangeAspect="1" noEditPoints="1"/>
          </p:cNvSpPr>
          <p:nvPr/>
        </p:nvSpPr>
        <p:spPr bwMode="auto">
          <a:xfrm>
            <a:off x="12581181" y="4799102"/>
            <a:ext cx="250508" cy="937800"/>
          </a:xfrm>
          <a:custGeom>
            <a:avLst/>
            <a:gdLst>
              <a:gd name="T0" fmla="*/ 163 w 165"/>
              <a:gd name="T1" fmla="*/ 158 h 618"/>
              <a:gd name="T2" fmla="*/ 160 w 165"/>
              <a:gd name="T3" fmla="*/ 117 h 618"/>
              <a:gd name="T4" fmla="*/ 147 w 165"/>
              <a:gd name="T5" fmla="*/ 102 h 618"/>
              <a:gd name="T6" fmla="*/ 103 w 165"/>
              <a:gd name="T7" fmla="*/ 7 h 618"/>
              <a:gd name="T8" fmla="*/ 51 w 165"/>
              <a:gd name="T9" fmla="*/ 43 h 618"/>
              <a:gd name="T10" fmla="*/ 56 w 165"/>
              <a:gd name="T11" fmla="*/ 96 h 618"/>
              <a:gd name="T12" fmla="*/ 37 w 165"/>
              <a:gd name="T13" fmla="*/ 110 h 618"/>
              <a:gd name="T14" fmla="*/ 26 w 165"/>
              <a:gd name="T15" fmla="*/ 143 h 618"/>
              <a:gd name="T16" fmla="*/ 13 w 165"/>
              <a:gd name="T17" fmla="*/ 212 h 618"/>
              <a:gd name="T18" fmla="*/ 10 w 165"/>
              <a:gd name="T19" fmla="*/ 260 h 618"/>
              <a:gd name="T20" fmla="*/ 3 w 165"/>
              <a:gd name="T21" fmla="*/ 319 h 618"/>
              <a:gd name="T22" fmla="*/ 4 w 165"/>
              <a:gd name="T23" fmla="*/ 344 h 618"/>
              <a:gd name="T24" fmla="*/ 18 w 165"/>
              <a:gd name="T25" fmla="*/ 355 h 618"/>
              <a:gd name="T26" fmla="*/ 23 w 165"/>
              <a:gd name="T27" fmla="*/ 350 h 618"/>
              <a:gd name="T28" fmla="*/ 12 w 165"/>
              <a:gd name="T29" fmla="*/ 341 h 618"/>
              <a:gd name="T30" fmla="*/ 11 w 165"/>
              <a:gd name="T31" fmla="*/ 327 h 618"/>
              <a:gd name="T32" fmla="*/ 15 w 165"/>
              <a:gd name="T33" fmla="*/ 336 h 618"/>
              <a:gd name="T34" fmla="*/ 21 w 165"/>
              <a:gd name="T35" fmla="*/ 326 h 618"/>
              <a:gd name="T36" fmla="*/ 18 w 165"/>
              <a:gd name="T37" fmla="*/ 297 h 618"/>
              <a:gd name="T38" fmla="*/ 24 w 165"/>
              <a:gd name="T39" fmla="*/ 315 h 618"/>
              <a:gd name="T40" fmla="*/ 25 w 165"/>
              <a:gd name="T41" fmla="*/ 368 h 618"/>
              <a:gd name="T42" fmla="*/ 17 w 165"/>
              <a:gd name="T43" fmla="*/ 412 h 618"/>
              <a:gd name="T44" fmla="*/ 33 w 165"/>
              <a:gd name="T45" fmla="*/ 418 h 618"/>
              <a:gd name="T46" fmla="*/ 44 w 165"/>
              <a:gd name="T47" fmla="*/ 450 h 618"/>
              <a:gd name="T48" fmla="*/ 49 w 165"/>
              <a:gd name="T49" fmla="*/ 532 h 618"/>
              <a:gd name="T50" fmla="*/ 45 w 165"/>
              <a:gd name="T51" fmla="*/ 572 h 618"/>
              <a:gd name="T52" fmla="*/ 48 w 165"/>
              <a:gd name="T53" fmla="*/ 594 h 618"/>
              <a:gd name="T54" fmla="*/ 48 w 165"/>
              <a:gd name="T55" fmla="*/ 602 h 618"/>
              <a:gd name="T56" fmla="*/ 59 w 165"/>
              <a:gd name="T57" fmla="*/ 617 h 618"/>
              <a:gd name="T58" fmla="*/ 79 w 165"/>
              <a:gd name="T59" fmla="*/ 599 h 618"/>
              <a:gd name="T60" fmla="*/ 102 w 165"/>
              <a:gd name="T61" fmla="*/ 573 h 618"/>
              <a:gd name="T62" fmla="*/ 109 w 165"/>
              <a:gd name="T63" fmla="*/ 596 h 618"/>
              <a:gd name="T64" fmla="*/ 115 w 165"/>
              <a:gd name="T65" fmla="*/ 567 h 618"/>
              <a:gd name="T66" fmla="*/ 108 w 165"/>
              <a:gd name="T67" fmla="*/ 543 h 618"/>
              <a:gd name="T68" fmla="*/ 102 w 165"/>
              <a:gd name="T69" fmla="*/ 478 h 618"/>
              <a:gd name="T70" fmla="*/ 108 w 165"/>
              <a:gd name="T71" fmla="*/ 428 h 618"/>
              <a:gd name="T72" fmla="*/ 118 w 165"/>
              <a:gd name="T73" fmla="*/ 420 h 618"/>
              <a:gd name="T74" fmla="*/ 110 w 165"/>
              <a:gd name="T75" fmla="*/ 359 h 618"/>
              <a:gd name="T76" fmla="*/ 118 w 165"/>
              <a:gd name="T77" fmla="*/ 351 h 618"/>
              <a:gd name="T78" fmla="*/ 128 w 165"/>
              <a:gd name="T79" fmla="*/ 343 h 618"/>
              <a:gd name="T80" fmla="*/ 134 w 165"/>
              <a:gd name="T81" fmla="*/ 309 h 618"/>
              <a:gd name="T82" fmla="*/ 140 w 165"/>
              <a:gd name="T83" fmla="*/ 296 h 618"/>
              <a:gd name="T84" fmla="*/ 148 w 165"/>
              <a:gd name="T85" fmla="*/ 267 h 618"/>
              <a:gd name="T86" fmla="*/ 157 w 165"/>
              <a:gd name="T87" fmla="*/ 250 h 618"/>
              <a:gd name="T88" fmla="*/ 159 w 165"/>
              <a:gd name="T89" fmla="*/ 235 h 618"/>
              <a:gd name="T90" fmla="*/ 75 w 165"/>
              <a:gd name="T91" fmla="*/ 566 h 618"/>
              <a:gd name="T92" fmla="*/ 68 w 165"/>
              <a:gd name="T93" fmla="*/ 561 h 618"/>
              <a:gd name="T94" fmla="*/ 74 w 165"/>
              <a:gd name="T95" fmla="*/ 499 h 618"/>
              <a:gd name="T96" fmla="*/ 128 w 165"/>
              <a:gd name="T97" fmla="*/ 233 h 618"/>
              <a:gd name="T98" fmla="*/ 123 w 165"/>
              <a:gd name="T99" fmla="*/ 240 h 618"/>
              <a:gd name="T100" fmla="*/ 117 w 165"/>
              <a:gd name="T101" fmla="*/ 220 h 618"/>
              <a:gd name="T102" fmla="*/ 128 w 165"/>
              <a:gd name="T103" fmla="*/ 208 h 618"/>
              <a:gd name="T104" fmla="*/ 129 w 165"/>
              <a:gd name="T105" fmla="*/ 200 h 618"/>
              <a:gd name="T106" fmla="*/ 130 w 165"/>
              <a:gd name="T107" fmla="*/ 22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5" h="618">
                <a:moveTo>
                  <a:pt x="163" y="212"/>
                </a:moveTo>
                <a:cubicBezTo>
                  <a:pt x="163" y="211"/>
                  <a:pt x="161" y="207"/>
                  <a:pt x="161" y="206"/>
                </a:cubicBezTo>
                <a:cubicBezTo>
                  <a:pt x="160" y="206"/>
                  <a:pt x="160" y="205"/>
                  <a:pt x="160" y="204"/>
                </a:cubicBezTo>
                <a:cubicBezTo>
                  <a:pt x="161" y="204"/>
                  <a:pt x="162" y="191"/>
                  <a:pt x="162" y="188"/>
                </a:cubicBezTo>
                <a:cubicBezTo>
                  <a:pt x="162" y="184"/>
                  <a:pt x="163" y="173"/>
                  <a:pt x="163" y="168"/>
                </a:cubicBezTo>
                <a:cubicBezTo>
                  <a:pt x="163" y="163"/>
                  <a:pt x="163" y="159"/>
                  <a:pt x="163" y="158"/>
                </a:cubicBezTo>
                <a:cubicBezTo>
                  <a:pt x="163" y="157"/>
                  <a:pt x="163" y="156"/>
                  <a:pt x="163" y="154"/>
                </a:cubicBezTo>
                <a:cubicBezTo>
                  <a:pt x="163" y="151"/>
                  <a:pt x="162" y="143"/>
                  <a:pt x="162" y="140"/>
                </a:cubicBezTo>
                <a:cubicBezTo>
                  <a:pt x="161" y="137"/>
                  <a:pt x="160" y="132"/>
                  <a:pt x="160" y="131"/>
                </a:cubicBezTo>
                <a:cubicBezTo>
                  <a:pt x="160" y="130"/>
                  <a:pt x="160" y="130"/>
                  <a:pt x="160" y="129"/>
                </a:cubicBezTo>
                <a:cubicBezTo>
                  <a:pt x="160" y="127"/>
                  <a:pt x="160" y="126"/>
                  <a:pt x="160" y="125"/>
                </a:cubicBezTo>
                <a:cubicBezTo>
                  <a:pt x="160" y="123"/>
                  <a:pt x="161" y="118"/>
                  <a:pt x="160" y="117"/>
                </a:cubicBezTo>
                <a:cubicBezTo>
                  <a:pt x="160" y="116"/>
                  <a:pt x="160" y="115"/>
                  <a:pt x="159" y="114"/>
                </a:cubicBezTo>
                <a:cubicBezTo>
                  <a:pt x="159" y="112"/>
                  <a:pt x="158" y="110"/>
                  <a:pt x="157" y="109"/>
                </a:cubicBezTo>
                <a:cubicBezTo>
                  <a:pt x="157" y="107"/>
                  <a:pt x="155" y="106"/>
                  <a:pt x="155" y="106"/>
                </a:cubicBezTo>
                <a:cubicBezTo>
                  <a:pt x="154" y="105"/>
                  <a:pt x="152" y="105"/>
                  <a:pt x="151" y="105"/>
                </a:cubicBezTo>
                <a:cubicBezTo>
                  <a:pt x="151" y="104"/>
                  <a:pt x="150" y="104"/>
                  <a:pt x="150" y="104"/>
                </a:cubicBezTo>
                <a:cubicBezTo>
                  <a:pt x="150" y="103"/>
                  <a:pt x="148" y="103"/>
                  <a:pt x="147" y="102"/>
                </a:cubicBezTo>
                <a:cubicBezTo>
                  <a:pt x="146" y="102"/>
                  <a:pt x="144" y="100"/>
                  <a:pt x="143" y="100"/>
                </a:cubicBezTo>
                <a:cubicBezTo>
                  <a:pt x="142" y="99"/>
                  <a:pt x="139" y="97"/>
                  <a:pt x="138" y="97"/>
                </a:cubicBezTo>
                <a:cubicBezTo>
                  <a:pt x="137" y="96"/>
                  <a:pt x="137" y="96"/>
                  <a:pt x="135" y="92"/>
                </a:cubicBezTo>
                <a:cubicBezTo>
                  <a:pt x="134" y="89"/>
                  <a:pt x="129" y="76"/>
                  <a:pt x="128" y="72"/>
                </a:cubicBezTo>
                <a:cubicBezTo>
                  <a:pt x="127" y="69"/>
                  <a:pt x="118" y="35"/>
                  <a:pt x="115" y="27"/>
                </a:cubicBezTo>
                <a:cubicBezTo>
                  <a:pt x="113" y="18"/>
                  <a:pt x="107" y="11"/>
                  <a:pt x="103" y="7"/>
                </a:cubicBezTo>
                <a:cubicBezTo>
                  <a:pt x="99" y="3"/>
                  <a:pt x="91" y="0"/>
                  <a:pt x="86" y="0"/>
                </a:cubicBezTo>
                <a:cubicBezTo>
                  <a:pt x="81" y="0"/>
                  <a:pt x="76" y="2"/>
                  <a:pt x="74" y="3"/>
                </a:cubicBezTo>
                <a:cubicBezTo>
                  <a:pt x="72" y="4"/>
                  <a:pt x="69" y="6"/>
                  <a:pt x="68" y="6"/>
                </a:cubicBezTo>
                <a:cubicBezTo>
                  <a:pt x="66" y="6"/>
                  <a:pt x="63" y="9"/>
                  <a:pt x="58" y="12"/>
                </a:cubicBezTo>
                <a:cubicBezTo>
                  <a:pt x="54" y="15"/>
                  <a:pt x="52" y="18"/>
                  <a:pt x="51" y="22"/>
                </a:cubicBezTo>
                <a:cubicBezTo>
                  <a:pt x="50" y="26"/>
                  <a:pt x="51" y="37"/>
                  <a:pt x="51" y="43"/>
                </a:cubicBezTo>
                <a:cubicBezTo>
                  <a:pt x="52" y="50"/>
                  <a:pt x="54" y="57"/>
                  <a:pt x="54" y="60"/>
                </a:cubicBezTo>
                <a:cubicBezTo>
                  <a:pt x="54" y="62"/>
                  <a:pt x="55" y="67"/>
                  <a:pt x="56" y="70"/>
                </a:cubicBezTo>
                <a:cubicBezTo>
                  <a:pt x="56" y="73"/>
                  <a:pt x="58" y="80"/>
                  <a:pt x="58" y="83"/>
                </a:cubicBezTo>
                <a:cubicBezTo>
                  <a:pt x="59" y="86"/>
                  <a:pt x="60" y="87"/>
                  <a:pt x="60" y="89"/>
                </a:cubicBezTo>
                <a:cubicBezTo>
                  <a:pt x="60" y="92"/>
                  <a:pt x="59" y="93"/>
                  <a:pt x="58" y="94"/>
                </a:cubicBezTo>
                <a:cubicBezTo>
                  <a:pt x="57" y="95"/>
                  <a:pt x="57" y="94"/>
                  <a:pt x="56" y="96"/>
                </a:cubicBezTo>
                <a:cubicBezTo>
                  <a:pt x="55" y="97"/>
                  <a:pt x="54" y="99"/>
                  <a:pt x="53" y="100"/>
                </a:cubicBezTo>
                <a:cubicBezTo>
                  <a:pt x="52" y="101"/>
                  <a:pt x="52" y="101"/>
                  <a:pt x="51" y="101"/>
                </a:cubicBezTo>
                <a:cubicBezTo>
                  <a:pt x="50" y="102"/>
                  <a:pt x="49" y="102"/>
                  <a:pt x="48" y="103"/>
                </a:cubicBezTo>
                <a:cubicBezTo>
                  <a:pt x="46" y="103"/>
                  <a:pt x="45" y="104"/>
                  <a:pt x="43" y="105"/>
                </a:cubicBezTo>
                <a:cubicBezTo>
                  <a:pt x="41" y="106"/>
                  <a:pt x="40" y="107"/>
                  <a:pt x="39" y="108"/>
                </a:cubicBezTo>
                <a:cubicBezTo>
                  <a:pt x="38" y="109"/>
                  <a:pt x="38" y="109"/>
                  <a:pt x="37" y="110"/>
                </a:cubicBezTo>
                <a:cubicBezTo>
                  <a:pt x="36" y="111"/>
                  <a:pt x="36" y="110"/>
                  <a:pt x="35" y="111"/>
                </a:cubicBezTo>
                <a:cubicBezTo>
                  <a:pt x="34" y="112"/>
                  <a:pt x="33" y="115"/>
                  <a:pt x="32" y="116"/>
                </a:cubicBezTo>
                <a:cubicBezTo>
                  <a:pt x="32" y="118"/>
                  <a:pt x="31" y="120"/>
                  <a:pt x="31" y="121"/>
                </a:cubicBezTo>
                <a:cubicBezTo>
                  <a:pt x="30" y="123"/>
                  <a:pt x="29" y="127"/>
                  <a:pt x="29" y="129"/>
                </a:cubicBezTo>
                <a:cubicBezTo>
                  <a:pt x="29" y="130"/>
                  <a:pt x="28" y="134"/>
                  <a:pt x="28" y="136"/>
                </a:cubicBezTo>
                <a:cubicBezTo>
                  <a:pt x="27" y="139"/>
                  <a:pt x="27" y="141"/>
                  <a:pt x="26" y="143"/>
                </a:cubicBezTo>
                <a:cubicBezTo>
                  <a:pt x="26" y="146"/>
                  <a:pt x="24" y="153"/>
                  <a:pt x="24" y="157"/>
                </a:cubicBezTo>
                <a:cubicBezTo>
                  <a:pt x="23" y="160"/>
                  <a:pt x="21" y="168"/>
                  <a:pt x="21" y="171"/>
                </a:cubicBezTo>
                <a:cubicBezTo>
                  <a:pt x="20" y="174"/>
                  <a:pt x="18" y="183"/>
                  <a:pt x="18" y="186"/>
                </a:cubicBezTo>
                <a:cubicBezTo>
                  <a:pt x="17" y="188"/>
                  <a:pt x="16" y="195"/>
                  <a:pt x="16" y="196"/>
                </a:cubicBezTo>
                <a:cubicBezTo>
                  <a:pt x="16" y="197"/>
                  <a:pt x="15" y="201"/>
                  <a:pt x="15" y="203"/>
                </a:cubicBezTo>
                <a:cubicBezTo>
                  <a:pt x="14" y="206"/>
                  <a:pt x="13" y="209"/>
                  <a:pt x="13" y="212"/>
                </a:cubicBezTo>
                <a:cubicBezTo>
                  <a:pt x="12" y="214"/>
                  <a:pt x="11" y="218"/>
                  <a:pt x="11" y="220"/>
                </a:cubicBezTo>
                <a:cubicBezTo>
                  <a:pt x="11" y="222"/>
                  <a:pt x="12" y="224"/>
                  <a:pt x="12" y="225"/>
                </a:cubicBezTo>
                <a:cubicBezTo>
                  <a:pt x="12" y="226"/>
                  <a:pt x="12" y="231"/>
                  <a:pt x="13" y="232"/>
                </a:cubicBezTo>
                <a:cubicBezTo>
                  <a:pt x="13" y="232"/>
                  <a:pt x="12" y="233"/>
                  <a:pt x="12" y="235"/>
                </a:cubicBezTo>
                <a:cubicBezTo>
                  <a:pt x="12" y="236"/>
                  <a:pt x="11" y="242"/>
                  <a:pt x="11" y="244"/>
                </a:cubicBezTo>
                <a:cubicBezTo>
                  <a:pt x="11" y="245"/>
                  <a:pt x="10" y="256"/>
                  <a:pt x="10" y="260"/>
                </a:cubicBezTo>
                <a:cubicBezTo>
                  <a:pt x="10" y="264"/>
                  <a:pt x="10" y="269"/>
                  <a:pt x="10" y="276"/>
                </a:cubicBezTo>
                <a:cubicBezTo>
                  <a:pt x="9" y="282"/>
                  <a:pt x="8" y="290"/>
                  <a:pt x="8" y="290"/>
                </a:cubicBezTo>
                <a:cubicBezTo>
                  <a:pt x="8" y="291"/>
                  <a:pt x="8" y="292"/>
                  <a:pt x="8" y="293"/>
                </a:cubicBezTo>
                <a:cubicBezTo>
                  <a:pt x="8" y="294"/>
                  <a:pt x="7" y="300"/>
                  <a:pt x="6" y="302"/>
                </a:cubicBezTo>
                <a:cubicBezTo>
                  <a:pt x="6" y="305"/>
                  <a:pt x="5" y="308"/>
                  <a:pt x="4" y="312"/>
                </a:cubicBezTo>
                <a:cubicBezTo>
                  <a:pt x="4" y="316"/>
                  <a:pt x="4" y="317"/>
                  <a:pt x="3" y="319"/>
                </a:cubicBezTo>
                <a:cubicBezTo>
                  <a:pt x="3" y="320"/>
                  <a:pt x="3" y="321"/>
                  <a:pt x="3" y="323"/>
                </a:cubicBezTo>
                <a:cubicBezTo>
                  <a:pt x="3" y="324"/>
                  <a:pt x="3" y="325"/>
                  <a:pt x="2" y="327"/>
                </a:cubicBezTo>
                <a:cubicBezTo>
                  <a:pt x="2" y="329"/>
                  <a:pt x="1" y="331"/>
                  <a:pt x="1" y="332"/>
                </a:cubicBezTo>
                <a:cubicBezTo>
                  <a:pt x="0" y="333"/>
                  <a:pt x="1" y="333"/>
                  <a:pt x="1" y="334"/>
                </a:cubicBezTo>
                <a:cubicBezTo>
                  <a:pt x="1" y="334"/>
                  <a:pt x="2" y="337"/>
                  <a:pt x="3" y="340"/>
                </a:cubicBezTo>
                <a:cubicBezTo>
                  <a:pt x="4" y="342"/>
                  <a:pt x="4" y="342"/>
                  <a:pt x="4" y="344"/>
                </a:cubicBezTo>
                <a:cubicBezTo>
                  <a:pt x="5" y="345"/>
                  <a:pt x="6" y="345"/>
                  <a:pt x="6" y="345"/>
                </a:cubicBezTo>
                <a:cubicBezTo>
                  <a:pt x="6" y="345"/>
                  <a:pt x="6" y="346"/>
                  <a:pt x="8" y="346"/>
                </a:cubicBezTo>
                <a:cubicBezTo>
                  <a:pt x="9" y="347"/>
                  <a:pt x="10" y="348"/>
                  <a:pt x="11" y="349"/>
                </a:cubicBezTo>
                <a:cubicBezTo>
                  <a:pt x="12" y="350"/>
                  <a:pt x="14" y="351"/>
                  <a:pt x="14" y="352"/>
                </a:cubicBezTo>
                <a:cubicBezTo>
                  <a:pt x="14" y="352"/>
                  <a:pt x="15" y="352"/>
                  <a:pt x="16" y="353"/>
                </a:cubicBezTo>
                <a:cubicBezTo>
                  <a:pt x="17" y="354"/>
                  <a:pt x="18" y="354"/>
                  <a:pt x="18" y="355"/>
                </a:cubicBezTo>
                <a:cubicBezTo>
                  <a:pt x="19" y="355"/>
                  <a:pt x="20" y="356"/>
                  <a:pt x="21" y="357"/>
                </a:cubicBezTo>
                <a:cubicBezTo>
                  <a:pt x="21" y="357"/>
                  <a:pt x="21" y="357"/>
                  <a:pt x="22" y="357"/>
                </a:cubicBezTo>
                <a:cubicBezTo>
                  <a:pt x="22" y="356"/>
                  <a:pt x="22" y="356"/>
                  <a:pt x="22" y="355"/>
                </a:cubicBezTo>
                <a:cubicBezTo>
                  <a:pt x="22" y="354"/>
                  <a:pt x="22" y="353"/>
                  <a:pt x="22" y="353"/>
                </a:cubicBezTo>
                <a:cubicBezTo>
                  <a:pt x="22" y="352"/>
                  <a:pt x="22" y="353"/>
                  <a:pt x="23" y="352"/>
                </a:cubicBezTo>
                <a:cubicBezTo>
                  <a:pt x="24" y="351"/>
                  <a:pt x="23" y="351"/>
                  <a:pt x="23" y="350"/>
                </a:cubicBezTo>
                <a:cubicBezTo>
                  <a:pt x="23" y="349"/>
                  <a:pt x="21" y="348"/>
                  <a:pt x="21" y="347"/>
                </a:cubicBezTo>
                <a:cubicBezTo>
                  <a:pt x="20" y="347"/>
                  <a:pt x="19" y="347"/>
                  <a:pt x="19" y="347"/>
                </a:cubicBezTo>
                <a:cubicBezTo>
                  <a:pt x="18" y="346"/>
                  <a:pt x="18" y="346"/>
                  <a:pt x="18" y="346"/>
                </a:cubicBezTo>
                <a:cubicBezTo>
                  <a:pt x="18" y="345"/>
                  <a:pt x="18" y="344"/>
                  <a:pt x="17" y="344"/>
                </a:cubicBezTo>
                <a:cubicBezTo>
                  <a:pt x="17" y="343"/>
                  <a:pt x="14" y="342"/>
                  <a:pt x="14" y="342"/>
                </a:cubicBezTo>
                <a:cubicBezTo>
                  <a:pt x="13" y="341"/>
                  <a:pt x="13" y="341"/>
                  <a:pt x="12" y="341"/>
                </a:cubicBezTo>
                <a:cubicBezTo>
                  <a:pt x="12" y="340"/>
                  <a:pt x="12" y="340"/>
                  <a:pt x="12" y="339"/>
                </a:cubicBezTo>
                <a:cubicBezTo>
                  <a:pt x="12" y="338"/>
                  <a:pt x="11" y="337"/>
                  <a:pt x="11" y="336"/>
                </a:cubicBezTo>
                <a:cubicBezTo>
                  <a:pt x="11" y="335"/>
                  <a:pt x="10" y="334"/>
                  <a:pt x="10" y="333"/>
                </a:cubicBezTo>
                <a:cubicBezTo>
                  <a:pt x="10" y="333"/>
                  <a:pt x="10" y="332"/>
                  <a:pt x="10" y="332"/>
                </a:cubicBezTo>
                <a:cubicBezTo>
                  <a:pt x="10" y="331"/>
                  <a:pt x="10" y="328"/>
                  <a:pt x="10" y="328"/>
                </a:cubicBezTo>
                <a:cubicBezTo>
                  <a:pt x="10" y="327"/>
                  <a:pt x="11" y="327"/>
                  <a:pt x="11" y="327"/>
                </a:cubicBezTo>
                <a:cubicBezTo>
                  <a:pt x="12" y="327"/>
                  <a:pt x="12" y="326"/>
                  <a:pt x="12" y="326"/>
                </a:cubicBezTo>
                <a:cubicBezTo>
                  <a:pt x="12" y="326"/>
                  <a:pt x="12" y="326"/>
                  <a:pt x="13" y="326"/>
                </a:cubicBezTo>
                <a:cubicBezTo>
                  <a:pt x="14" y="326"/>
                  <a:pt x="14" y="326"/>
                  <a:pt x="14" y="325"/>
                </a:cubicBezTo>
                <a:cubicBezTo>
                  <a:pt x="15" y="325"/>
                  <a:pt x="15" y="325"/>
                  <a:pt x="15" y="326"/>
                </a:cubicBezTo>
                <a:cubicBezTo>
                  <a:pt x="16" y="328"/>
                  <a:pt x="15" y="330"/>
                  <a:pt x="15" y="331"/>
                </a:cubicBezTo>
                <a:cubicBezTo>
                  <a:pt x="15" y="332"/>
                  <a:pt x="15" y="334"/>
                  <a:pt x="15" y="336"/>
                </a:cubicBezTo>
                <a:cubicBezTo>
                  <a:pt x="16" y="337"/>
                  <a:pt x="17" y="340"/>
                  <a:pt x="18" y="341"/>
                </a:cubicBezTo>
                <a:cubicBezTo>
                  <a:pt x="19" y="342"/>
                  <a:pt x="21" y="342"/>
                  <a:pt x="22" y="342"/>
                </a:cubicBezTo>
                <a:cubicBezTo>
                  <a:pt x="22" y="341"/>
                  <a:pt x="22" y="341"/>
                  <a:pt x="22" y="340"/>
                </a:cubicBezTo>
                <a:cubicBezTo>
                  <a:pt x="22" y="340"/>
                  <a:pt x="22" y="338"/>
                  <a:pt x="22" y="337"/>
                </a:cubicBezTo>
                <a:cubicBezTo>
                  <a:pt x="22" y="336"/>
                  <a:pt x="22" y="333"/>
                  <a:pt x="21" y="331"/>
                </a:cubicBezTo>
                <a:cubicBezTo>
                  <a:pt x="21" y="329"/>
                  <a:pt x="21" y="327"/>
                  <a:pt x="21" y="326"/>
                </a:cubicBezTo>
                <a:cubicBezTo>
                  <a:pt x="21" y="324"/>
                  <a:pt x="21" y="322"/>
                  <a:pt x="21" y="321"/>
                </a:cubicBezTo>
                <a:cubicBezTo>
                  <a:pt x="21" y="320"/>
                  <a:pt x="21" y="318"/>
                  <a:pt x="22" y="316"/>
                </a:cubicBezTo>
                <a:cubicBezTo>
                  <a:pt x="22" y="315"/>
                  <a:pt x="21" y="311"/>
                  <a:pt x="21" y="310"/>
                </a:cubicBezTo>
                <a:cubicBezTo>
                  <a:pt x="21" y="308"/>
                  <a:pt x="19" y="305"/>
                  <a:pt x="19" y="304"/>
                </a:cubicBezTo>
                <a:cubicBezTo>
                  <a:pt x="18" y="303"/>
                  <a:pt x="18" y="302"/>
                  <a:pt x="18" y="301"/>
                </a:cubicBezTo>
                <a:cubicBezTo>
                  <a:pt x="18" y="300"/>
                  <a:pt x="18" y="298"/>
                  <a:pt x="18" y="297"/>
                </a:cubicBezTo>
                <a:cubicBezTo>
                  <a:pt x="18" y="297"/>
                  <a:pt x="18" y="297"/>
                  <a:pt x="19" y="297"/>
                </a:cubicBezTo>
                <a:cubicBezTo>
                  <a:pt x="19" y="297"/>
                  <a:pt x="20" y="297"/>
                  <a:pt x="21" y="297"/>
                </a:cubicBezTo>
                <a:cubicBezTo>
                  <a:pt x="22" y="298"/>
                  <a:pt x="22" y="298"/>
                  <a:pt x="22" y="297"/>
                </a:cubicBezTo>
                <a:cubicBezTo>
                  <a:pt x="23" y="297"/>
                  <a:pt x="23" y="297"/>
                  <a:pt x="23" y="298"/>
                </a:cubicBezTo>
                <a:cubicBezTo>
                  <a:pt x="23" y="299"/>
                  <a:pt x="23" y="301"/>
                  <a:pt x="23" y="304"/>
                </a:cubicBezTo>
                <a:cubicBezTo>
                  <a:pt x="23" y="307"/>
                  <a:pt x="24" y="312"/>
                  <a:pt x="24" y="315"/>
                </a:cubicBezTo>
                <a:cubicBezTo>
                  <a:pt x="24" y="317"/>
                  <a:pt x="25" y="325"/>
                  <a:pt x="25" y="329"/>
                </a:cubicBezTo>
                <a:cubicBezTo>
                  <a:pt x="26" y="332"/>
                  <a:pt x="26" y="343"/>
                  <a:pt x="26" y="345"/>
                </a:cubicBezTo>
                <a:cubicBezTo>
                  <a:pt x="26" y="347"/>
                  <a:pt x="26" y="352"/>
                  <a:pt x="26" y="354"/>
                </a:cubicBezTo>
                <a:cubicBezTo>
                  <a:pt x="26" y="355"/>
                  <a:pt x="26" y="358"/>
                  <a:pt x="26" y="360"/>
                </a:cubicBezTo>
                <a:cubicBezTo>
                  <a:pt x="26" y="361"/>
                  <a:pt x="26" y="363"/>
                  <a:pt x="25" y="364"/>
                </a:cubicBezTo>
                <a:cubicBezTo>
                  <a:pt x="25" y="365"/>
                  <a:pt x="25" y="367"/>
                  <a:pt x="25" y="368"/>
                </a:cubicBezTo>
                <a:cubicBezTo>
                  <a:pt x="26" y="369"/>
                  <a:pt x="25" y="372"/>
                  <a:pt x="25" y="375"/>
                </a:cubicBezTo>
                <a:cubicBezTo>
                  <a:pt x="25" y="377"/>
                  <a:pt x="23" y="386"/>
                  <a:pt x="23" y="388"/>
                </a:cubicBezTo>
                <a:cubicBezTo>
                  <a:pt x="22" y="390"/>
                  <a:pt x="21" y="395"/>
                  <a:pt x="21" y="397"/>
                </a:cubicBezTo>
                <a:cubicBezTo>
                  <a:pt x="20" y="398"/>
                  <a:pt x="19" y="402"/>
                  <a:pt x="19" y="404"/>
                </a:cubicBezTo>
                <a:cubicBezTo>
                  <a:pt x="18" y="405"/>
                  <a:pt x="17" y="410"/>
                  <a:pt x="17" y="411"/>
                </a:cubicBezTo>
                <a:cubicBezTo>
                  <a:pt x="16" y="412"/>
                  <a:pt x="16" y="412"/>
                  <a:pt x="17" y="412"/>
                </a:cubicBezTo>
                <a:cubicBezTo>
                  <a:pt x="17" y="412"/>
                  <a:pt x="21" y="413"/>
                  <a:pt x="22" y="413"/>
                </a:cubicBezTo>
                <a:cubicBezTo>
                  <a:pt x="22" y="413"/>
                  <a:pt x="22" y="414"/>
                  <a:pt x="22" y="414"/>
                </a:cubicBezTo>
                <a:cubicBezTo>
                  <a:pt x="22" y="415"/>
                  <a:pt x="22" y="415"/>
                  <a:pt x="22" y="415"/>
                </a:cubicBezTo>
                <a:cubicBezTo>
                  <a:pt x="23" y="416"/>
                  <a:pt x="24" y="416"/>
                  <a:pt x="25" y="416"/>
                </a:cubicBezTo>
                <a:cubicBezTo>
                  <a:pt x="27" y="417"/>
                  <a:pt x="32" y="417"/>
                  <a:pt x="33" y="417"/>
                </a:cubicBezTo>
                <a:cubicBezTo>
                  <a:pt x="34" y="418"/>
                  <a:pt x="34" y="418"/>
                  <a:pt x="33" y="418"/>
                </a:cubicBezTo>
                <a:cubicBezTo>
                  <a:pt x="33" y="419"/>
                  <a:pt x="34" y="419"/>
                  <a:pt x="36" y="420"/>
                </a:cubicBezTo>
                <a:cubicBezTo>
                  <a:pt x="37" y="420"/>
                  <a:pt x="40" y="421"/>
                  <a:pt x="41" y="421"/>
                </a:cubicBezTo>
                <a:cubicBezTo>
                  <a:pt x="41" y="421"/>
                  <a:pt x="41" y="421"/>
                  <a:pt x="41" y="422"/>
                </a:cubicBezTo>
                <a:cubicBezTo>
                  <a:pt x="41" y="422"/>
                  <a:pt x="42" y="425"/>
                  <a:pt x="42" y="427"/>
                </a:cubicBezTo>
                <a:cubicBezTo>
                  <a:pt x="43" y="429"/>
                  <a:pt x="44" y="435"/>
                  <a:pt x="45" y="438"/>
                </a:cubicBezTo>
                <a:cubicBezTo>
                  <a:pt x="45" y="442"/>
                  <a:pt x="45" y="448"/>
                  <a:pt x="44" y="450"/>
                </a:cubicBezTo>
                <a:cubicBezTo>
                  <a:pt x="44" y="453"/>
                  <a:pt x="43" y="458"/>
                  <a:pt x="43" y="462"/>
                </a:cubicBezTo>
                <a:cubicBezTo>
                  <a:pt x="43" y="466"/>
                  <a:pt x="42" y="469"/>
                  <a:pt x="43" y="472"/>
                </a:cubicBezTo>
                <a:cubicBezTo>
                  <a:pt x="43" y="476"/>
                  <a:pt x="44" y="480"/>
                  <a:pt x="44" y="482"/>
                </a:cubicBezTo>
                <a:cubicBezTo>
                  <a:pt x="45" y="485"/>
                  <a:pt x="45" y="494"/>
                  <a:pt x="46" y="499"/>
                </a:cubicBezTo>
                <a:cubicBezTo>
                  <a:pt x="46" y="503"/>
                  <a:pt x="47" y="512"/>
                  <a:pt x="48" y="518"/>
                </a:cubicBezTo>
                <a:cubicBezTo>
                  <a:pt x="49" y="525"/>
                  <a:pt x="49" y="527"/>
                  <a:pt x="49" y="532"/>
                </a:cubicBezTo>
                <a:cubicBezTo>
                  <a:pt x="49" y="542"/>
                  <a:pt x="49" y="546"/>
                  <a:pt x="48" y="547"/>
                </a:cubicBezTo>
                <a:cubicBezTo>
                  <a:pt x="48" y="548"/>
                  <a:pt x="46" y="552"/>
                  <a:pt x="45" y="555"/>
                </a:cubicBezTo>
                <a:cubicBezTo>
                  <a:pt x="44" y="558"/>
                  <a:pt x="45" y="560"/>
                  <a:pt x="46" y="562"/>
                </a:cubicBezTo>
                <a:cubicBezTo>
                  <a:pt x="46" y="563"/>
                  <a:pt x="46" y="564"/>
                  <a:pt x="46" y="565"/>
                </a:cubicBezTo>
                <a:cubicBezTo>
                  <a:pt x="46" y="566"/>
                  <a:pt x="45" y="567"/>
                  <a:pt x="45" y="568"/>
                </a:cubicBezTo>
                <a:cubicBezTo>
                  <a:pt x="45" y="569"/>
                  <a:pt x="45" y="571"/>
                  <a:pt x="45" y="572"/>
                </a:cubicBezTo>
                <a:cubicBezTo>
                  <a:pt x="46" y="574"/>
                  <a:pt x="46" y="575"/>
                  <a:pt x="46" y="577"/>
                </a:cubicBezTo>
                <a:cubicBezTo>
                  <a:pt x="46" y="578"/>
                  <a:pt x="46" y="579"/>
                  <a:pt x="47" y="581"/>
                </a:cubicBezTo>
                <a:cubicBezTo>
                  <a:pt x="47" y="582"/>
                  <a:pt x="47" y="581"/>
                  <a:pt x="47" y="582"/>
                </a:cubicBezTo>
                <a:cubicBezTo>
                  <a:pt x="47" y="584"/>
                  <a:pt x="48" y="587"/>
                  <a:pt x="48" y="589"/>
                </a:cubicBezTo>
                <a:cubicBezTo>
                  <a:pt x="49" y="591"/>
                  <a:pt x="49" y="593"/>
                  <a:pt x="49" y="593"/>
                </a:cubicBezTo>
                <a:cubicBezTo>
                  <a:pt x="49" y="594"/>
                  <a:pt x="49" y="594"/>
                  <a:pt x="48" y="594"/>
                </a:cubicBezTo>
                <a:cubicBezTo>
                  <a:pt x="47" y="594"/>
                  <a:pt x="45" y="594"/>
                  <a:pt x="44" y="595"/>
                </a:cubicBezTo>
                <a:cubicBezTo>
                  <a:pt x="43" y="595"/>
                  <a:pt x="40" y="595"/>
                  <a:pt x="40" y="596"/>
                </a:cubicBezTo>
                <a:cubicBezTo>
                  <a:pt x="39" y="596"/>
                  <a:pt x="39" y="597"/>
                  <a:pt x="39" y="598"/>
                </a:cubicBezTo>
                <a:cubicBezTo>
                  <a:pt x="40" y="599"/>
                  <a:pt x="41" y="600"/>
                  <a:pt x="43" y="600"/>
                </a:cubicBezTo>
                <a:cubicBezTo>
                  <a:pt x="45" y="600"/>
                  <a:pt x="47" y="600"/>
                  <a:pt x="48" y="601"/>
                </a:cubicBezTo>
                <a:cubicBezTo>
                  <a:pt x="49" y="601"/>
                  <a:pt x="48" y="601"/>
                  <a:pt x="48" y="602"/>
                </a:cubicBezTo>
                <a:cubicBezTo>
                  <a:pt x="48" y="604"/>
                  <a:pt x="48" y="604"/>
                  <a:pt x="48" y="607"/>
                </a:cubicBezTo>
                <a:cubicBezTo>
                  <a:pt x="48" y="609"/>
                  <a:pt x="48" y="609"/>
                  <a:pt x="49" y="610"/>
                </a:cubicBezTo>
                <a:cubicBezTo>
                  <a:pt x="49" y="611"/>
                  <a:pt x="49" y="612"/>
                  <a:pt x="49" y="612"/>
                </a:cubicBezTo>
                <a:cubicBezTo>
                  <a:pt x="49" y="613"/>
                  <a:pt x="50" y="613"/>
                  <a:pt x="51" y="614"/>
                </a:cubicBezTo>
                <a:cubicBezTo>
                  <a:pt x="52" y="615"/>
                  <a:pt x="53" y="616"/>
                  <a:pt x="54" y="616"/>
                </a:cubicBezTo>
                <a:cubicBezTo>
                  <a:pt x="56" y="617"/>
                  <a:pt x="57" y="617"/>
                  <a:pt x="59" y="617"/>
                </a:cubicBezTo>
                <a:cubicBezTo>
                  <a:pt x="60" y="618"/>
                  <a:pt x="63" y="618"/>
                  <a:pt x="65" y="618"/>
                </a:cubicBezTo>
                <a:cubicBezTo>
                  <a:pt x="66" y="618"/>
                  <a:pt x="70" y="618"/>
                  <a:pt x="71" y="617"/>
                </a:cubicBezTo>
                <a:cubicBezTo>
                  <a:pt x="72" y="616"/>
                  <a:pt x="76" y="614"/>
                  <a:pt x="77" y="612"/>
                </a:cubicBezTo>
                <a:cubicBezTo>
                  <a:pt x="79" y="610"/>
                  <a:pt x="79" y="608"/>
                  <a:pt x="79" y="605"/>
                </a:cubicBezTo>
                <a:cubicBezTo>
                  <a:pt x="79" y="602"/>
                  <a:pt x="78" y="600"/>
                  <a:pt x="78" y="600"/>
                </a:cubicBezTo>
                <a:cubicBezTo>
                  <a:pt x="78" y="599"/>
                  <a:pt x="78" y="599"/>
                  <a:pt x="79" y="599"/>
                </a:cubicBezTo>
                <a:cubicBezTo>
                  <a:pt x="81" y="598"/>
                  <a:pt x="84" y="596"/>
                  <a:pt x="85" y="595"/>
                </a:cubicBezTo>
                <a:cubicBezTo>
                  <a:pt x="87" y="594"/>
                  <a:pt x="88" y="592"/>
                  <a:pt x="89" y="591"/>
                </a:cubicBezTo>
                <a:cubicBezTo>
                  <a:pt x="89" y="590"/>
                  <a:pt x="91" y="587"/>
                  <a:pt x="92" y="586"/>
                </a:cubicBezTo>
                <a:cubicBezTo>
                  <a:pt x="92" y="583"/>
                  <a:pt x="95" y="580"/>
                  <a:pt x="96" y="579"/>
                </a:cubicBezTo>
                <a:cubicBezTo>
                  <a:pt x="96" y="578"/>
                  <a:pt x="100" y="575"/>
                  <a:pt x="101" y="574"/>
                </a:cubicBezTo>
                <a:cubicBezTo>
                  <a:pt x="102" y="573"/>
                  <a:pt x="101" y="573"/>
                  <a:pt x="102" y="573"/>
                </a:cubicBezTo>
                <a:cubicBezTo>
                  <a:pt x="103" y="573"/>
                  <a:pt x="104" y="573"/>
                  <a:pt x="104" y="572"/>
                </a:cubicBezTo>
                <a:cubicBezTo>
                  <a:pt x="105" y="572"/>
                  <a:pt x="105" y="572"/>
                  <a:pt x="106" y="573"/>
                </a:cubicBezTo>
                <a:cubicBezTo>
                  <a:pt x="107" y="573"/>
                  <a:pt x="107" y="574"/>
                  <a:pt x="108" y="576"/>
                </a:cubicBezTo>
                <a:cubicBezTo>
                  <a:pt x="108" y="577"/>
                  <a:pt x="109" y="588"/>
                  <a:pt x="109" y="590"/>
                </a:cubicBezTo>
                <a:cubicBezTo>
                  <a:pt x="109" y="592"/>
                  <a:pt x="109" y="594"/>
                  <a:pt x="109" y="594"/>
                </a:cubicBezTo>
                <a:cubicBezTo>
                  <a:pt x="109" y="595"/>
                  <a:pt x="108" y="596"/>
                  <a:pt x="109" y="596"/>
                </a:cubicBezTo>
                <a:cubicBezTo>
                  <a:pt x="110" y="596"/>
                  <a:pt x="111" y="596"/>
                  <a:pt x="112" y="596"/>
                </a:cubicBezTo>
                <a:cubicBezTo>
                  <a:pt x="112" y="595"/>
                  <a:pt x="112" y="595"/>
                  <a:pt x="112" y="595"/>
                </a:cubicBezTo>
                <a:cubicBezTo>
                  <a:pt x="113" y="595"/>
                  <a:pt x="113" y="595"/>
                  <a:pt x="113" y="594"/>
                </a:cubicBezTo>
                <a:cubicBezTo>
                  <a:pt x="113" y="594"/>
                  <a:pt x="112" y="591"/>
                  <a:pt x="112" y="586"/>
                </a:cubicBezTo>
                <a:cubicBezTo>
                  <a:pt x="111" y="581"/>
                  <a:pt x="112" y="575"/>
                  <a:pt x="112" y="573"/>
                </a:cubicBezTo>
                <a:cubicBezTo>
                  <a:pt x="112" y="570"/>
                  <a:pt x="114" y="568"/>
                  <a:pt x="115" y="567"/>
                </a:cubicBezTo>
                <a:cubicBezTo>
                  <a:pt x="116" y="565"/>
                  <a:pt x="117" y="563"/>
                  <a:pt x="117" y="563"/>
                </a:cubicBezTo>
                <a:cubicBezTo>
                  <a:pt x="118" y="562"/>
                  <a:pt x="118" y="562"/>
                  <a:pt x="118" y="561"/>
                </a:cubicBezTo>
                <a:cubicBezTo>
                  <a:pt x="118" y="561"/>
                  <a:pt x="118" y="560"/>
                  <a:pt x="118" y="559"/>
                </a:cubicBezTo>
                <a:cubicBezTo>
                  <a:pt x="118" y="558"/>
                  <a:pt x="117" y="554"/>
                  <a:pt x="116" y="552"/>
                </a:cubicBezTo>
                <a:cubicBezTo>
                  <a:pt x="115" y="550"/>
                  <a:pt x="112" y="546"/>
                  <a:pt x="111" y="545"/>
                </a:cubicBezTo>
                <a:cubicBezTo>
                  <a:pt x="109" y="543"/>
                  <a:pt x="108" y="543"/>
                  <a:pt x="108" y="543"/>
                </a:cubicBezTo>
                <a:cubicBezTo>
                  <a:pt x="107" y="542"/>
                  <a:pt x="108" y="542"/>
                  <a:pt x="107" y="542"/>
                </a:cubicBezTo>
                <a:cubicBezTo>
                  <a:pt x="107" y="542"/>
                  <a:pt x="107" y="541"/>
                  <a:pt x="106" y="538"/>
                </a:cubicBezTo>
                <a:cubicBezTo>
                  <a:pt x="106" y="535"/>
                  <a:pt x="105" y="531"/>
                  <a:pt x="104" y="526"/>
                </a:cubicBezTo>
                <a:cubicBezTo>
                  <a:pt x="103" y="522"/>
                  <a:pt x="103" y="516"/>
                  <a:pt x="103" y="513"/>
                </a:cubicBezTo>
                <a:cubicBezTo>
                  <a:pt x="103" y="510"/>
                  <a:pt x="103" y="498"/>
                  <a:pt x="103" y="495"/>
                </a:cubicBezTo>
                <a:cubicBezTo>
                  <a:pt x="102" y="493"/>
                  <a:pt x="102" y="482"/>
                  <a:pt x="102" y="478"/>
                </a:cubicBezTo>
                <a:cubicBezTo>
                  <a:pt x="102" y="475"/>
                  <a:pt x="103" y="473"/>
                  <a:pt x="103" y="471"/>
                </a:cubicBezTo>
                <a:cubicBezTo>
                  <a:pt x="104" y="469"/>
                  <a:pt x="105" y="465"/>
                  <a:pt x="105" y="458"/>
                </a:cubicBezTo>
                <a:cubicBezTo>
                  <a:pt x="105" y="452"/>
                  <a:pt x="104" y="444"/>
                  <a:pt x="103" y="439"/>
                </a:cubicBezTo>
                <a:cubicBezTo>
                  <a:pt x="102" y="434"/>
                  <a:pt x="100" y="431"/>
                  <a:pt x="100" y="430"/>
                </a:cubicBezTo>
                <a:cubicBezTo>
                  <a:pt x="100" y="429"/>
                  <a:pt x="100" y="429"/>
                  <a:pt x="101" y="429"/>
                </a:cubicBezTo>
                <a:cubicBezTo>
                  <a:pt x="102" y="429"/>
                  <a:pt x="107" y="428"/>
                  <a:pt x="108" y="428"/>
                </a:cubicBezTo>
                <a:cubicBezTo>
                  <a:pt x="108" y="428"/>
                  <a:pt x="108" y="428"/>
                  <a:pt x="108" y="427"/>
                </a:cubicBezTo>
                <a:cubicBezTo>
                  <a:pt x="108" y="427"/>
                  <a:pt x="108" y="425"/>
                  <a:pt x="108" y="424"/>
                </a:cubicBezTo>
                <a:cubicBezTo>
                  <a:pt x="108" y="423"/>
                  <a:pt x="108" y="423"/>
                  <a:pt x="109" y="423"/>
                </a:cubicBezTo>
                <a:cubicBezTo>
                  <a:pt x="110" y="423"/>
                  <a:pt x="114" y="422"/>
                  <a:pt x="115" y="422"/>
                </a:cubicBezTo>
                <a:cubicBezTo>
                  <a:pt x="116" y="422"/>
                  <a:pt x="118" y="421"/>
                  <a:pt x="118" y="421"/>
                </a:cubicBezTo>
                <a:cubicBezTo>
                  <a:pt x="118" y="421"/>
                  <a:pt x="118" y="421"/>
                  <a:pt x="118" y="420"/>
                </a:cubicBezTo>
                <a:cubicBezTo>
                  <a:pt x="118" y="420"/>
                  <a:pt x="117" y="417"/>
                  <a:pt x="117" y="416"/>
                </a:cubicBezTo>
                <a:cubicBezTo>
                  <a:pt x="117" y="415"/>
                  <a:pt x="117" y="414"/>
                  <a:pt x="117" y="414"/>
                </a:cubicBezTo>
                <a:cubicBezTo>
                  <a:pt x="116" y="413"/>
                  <a:pt x="116" y="411"/>
                  <a:pt x="115" y="407"/>
                </a:cubicBezTo>
                <a:cubicBezTo>
                  <a:pt x="114" y="404"/>
                  <a:pt x="113" y="396"/>
                  <a:pt x="112" y="392"/>
                </a:cubicBezTo>
                <a:cubicBezTo>
                  <a:pt x="111" y="388"/>
                  <a:pt x="110" y="380"/>
                  <a:pt x="110" y="375"/>
                </a:cubicBezTo>
                <a:cubicBezTo>
                  <a:pt x="109" y="370"/>
                  <a:pt x="110" y="360"/>
                  <a:pt x="110" y="359"/>
                </a:cubicBezTo>
                <a:cubicBezTo>
                  <a:pt x="110" y="358"/>
                  <a:pt x="110" y="358"/>
                  <a:pt x="111" y="357"/>
                </a:cubicBezTo>
                <a:cubicBezTo>
                  <a:pt x="111" y="356"/>
                  <a:pt x="111" y="356"/>
                  <a:pt x="111" y="357"/>
                </a:cubicBezTo>
                <a:cubicBezTo>
                  <a:pt x="112" y="357"/>
                  <a:pt x="112" y="357"/>
                  <a:pt x="113" y="357"/>
                </a:cubicBezTo>
                <a:cubicBezTo>
                  <a:pt x="113" y="357"/>
                  <a:pt x="113" y="356"/>
                  <a:pt x="114" y="356"/>
                </a:cubicBezTo>
                <a:cubicBezTo>
                  <a:pt x="115" y="355"/>
                  <a:pt x="116" y="353"/>
                  <a:pt x="117" y="353"/>
                </a:cubicBezTo>
                <a:cubicBezTo>
                  <a:pt x="117" y="352"/>
                  <a:pt x="118" y="351"/>
                  <a:pt x="118" y="351"/>
                </a:cubicBezTo>
                <a:cubicBezTo>
                  <a:pt x="118" y="351"/>
                  <a:pt x="119" y="351"/>
                  <a:pt x="119" y="351"/>
                </a:cubicBezTo>
                <a:cubicBezTo>
                  <a:pt x="120" y="352"/>
                  <a:pt x="121" y="352"/>
                  <a:pt x="121" y="352"/>
                </a:cubicBezTo>
                <a:cubicBezTo>
                  <a:pt x="121" y="351"/>
                  <a:pt x="121" y="351"/>
                  <a:pt x="122" y="351"/>
                </a:cubicBezTo>
                <a:cubicBezTo>
                  <a:pt x="122" y="351"/>
                  <a:pt x="123" y="350"/>
                  <a:pt x="124" y="349"/>
                </a:cubicBezTo>
                <a:cubicBezTo>
                  <a:pt x="125" y="347"/>
                  <a:pt x="125" y="347"/>
                  <a:pt x="126" y="346"/>
                </a:cubicBezTo>
                <a:cubicBezTo>
                  <a:pt x="126" y="344"/>
                  <a:pt x="127" y="343"/>
                  <a:pt x="128" y="343"/>
                </a:cubicBezTo>
                <a:cubicBezTo>
                  <a:pt x="128" y="342"/>
                  <a:pt x="129" y="341"/>
                  <a:pt x="129" y="340"/>
                </a:cubicBezTo>
                <a:cubicBezTo>
                  <a:pt x="128" y="339"/>
                  <a:pt x="129" y="336"/>
                  <a:pt x="130" y="335"/>
                </a:cubicBezTo>
                <a:cubicBezTo>
                  <a:pt x="130" y="333"/>
                  <a:pt x="131" y="332"/>
                  <a:pt x="131" y="331"/>
                </a:cubicBezTo>
                <a:cubicBezTo>
                  <a:pt x="132" y="330"/>
                  <a:pt x="132" y="326"/>
                  <a:pt x="132" y="325"/>
                </a:cubicBezTo>
                <a:cubicBezTo>
                  <a:pt x="132" y="324"/>
                  <a:pt x="133" y="319"/>
                  <a:pt x="134" y="317"/>
                </a:cubicBezTo>
                <a:cubicBezTo>
                  <a:pt x="134" y="315"/>
                  <a:pt x="134" y="312"/>
                  <a:pt x="134" y="309"/>
                </a:cubicBezTo>
                <a:cubicBezTo>
                  <a:pt x="133" y="307"/>
                  <a:pt x="134" y="303"/>
                  <a:pt x="135" y="302"/>
                </a:cubicBezTo>
                <a:cubicBezTo>
                  <a:pt x="135" y="301"/>
                  <a:pt x="137" y="299"/>
                  <a:pt x="137" y="298"/>
                </a:cubicBezTo>
                <a:cubicBezTo>
                  <a:pt x="138" y="297"/>
                  <a:pt x="138" y="295"/>
                  <a:pt x="138" y="294"/>
                </a:cubicBezTo>
                <a:cubicBezTo>
                  <a:pt x="138" y="293"/>
                  <a:pt x="139" y="293"/>
                  <a:pt x="139" y="293"/>
                </a:cubicBezTo>
                <a:cubicBezTo>
                  <a:pt x="140" y="293"/>
                  <a:pt x="140" y="293"/>
                  <a:pt x="140" y="294"/>
                </a:cubicBezTo>
                <a:cubicBezTo>
                  <a:pt x="140" y="294"/>
                  <a:pt x="140" y="295"/>
                  <a:pt x="140" y="296"/>
                </a:cubicBezTo>
                <a:cubicBezTo>
                  <a:pt x="140" y="296"/>
                  <a:pt x="140" y="296"/>
                  <a:pt x="141" y="294"/>
                </a:cubicBezTo>
                <a:cubicBezTo>
                  <a:pt x="142" y="293"/>
                  <a:pt x="143" y="288"/>
                  <a:pt x="143" y="286"/>
                </a:cubicBezTo>
                <a:cubicBezTo>
                  <a:pt x="144" y="283"/>
                  <a:pt x="145" y="277"/>
                  <a:pt x="146" y="275"/>
                </a:cubicBezTo>
                <a:cubicBezTo>
                  <a:pt x="146" y="274"/>
                  <a:pt x="146" y="273"/>
                  <a:pt x="146" y="272"/>
                </a:cubicBezTo>
                <a:cubicBezTo>
                  <a:pt x="146" y="272"/>
                  <a:pt x="147" y="270"/>
                  <a:pt x="147" y="268"/>
                </a:cubicBezTo>
                <a:cubicBezTo>
                  <a:pt x="147" y="267"/>
                  <a:pt x="147" y="267"/>
                  <a:pt x="148" y="267"/>
                </a:cubicBezTo>
                <a:cubicBezTo>
                  <a:pt x="148" y="267"/>
                  <a:pt x="148" y="267"/>
                  <a:pt x="148" y="267"/>
                </a:cubicBezTo>
                <a:cubicBezTo>
                  <a:pt x="148" y="266"/>
                  <a:pt x="148" y="266"/>
                  <a:pt x="149" y="265"/>
                </a:cubicBezTo>
                <a:cubicBezTo>
                  <a:pt x="149" y="265"/>
                  <a:pt x="150" y="264"/>
                  <a:pt x="151" y="262"/>
                </a:cubicBezTo>
                <a:cubicBezTo>
                  <a:pt x="152" y="260"/>
                  <a:pt x="153" y="258"/>
                  <a:pt x="154" y="257"/>
                </a:cubicBezTo>
                <a:cubicBezTo>
                  <a:pt x="155" y="255"/>
                  <a:pt x="155" y="254"/>
                  <a:pt x="156" y="253"/>
                </a:cubicBezTo>
                <a:cubicBezTo>
                  <a:pt x="156" y="252"/>
                  <a:pt x="157" y="250"/>
                  <a:pt x="157" y="250"/>
                </a:cubicBezTo>
                <a:cubicBezTo>
                  <a:pt x="157" y="249"/>
                  <a:pt x="158" y="249"/>
                  <a:pt x="158" y="248"/>
                </a:cubicBezTo>
                <a:cubicBezTo>
                  <a:pt x="158" y="247"/>
                  <a:pt x="158" y="246"/>
                  <a:pt x="158" y="245"/>
                </a:cubicBezTo>
                <a:cubicBezTo>
                  <a:pt x="158" y="245"/>
                  <a:pt x="158" y="244"/>
                  <a:pt x="158" y="243"/>
                </a:cubicBezTo>
                <a:cubicBezTo>
                  <a:pt x="158" y="242"/>
                  <a:pt x="158" y="241"/>
                  <a:pt x="158" y="240"/>
                </a:cubicBezTo>
                <a:cubicBezTo>
                  <a:pt x="159" y="240"/>
                  <a:pt x="159" y="238"/>
                  <a:pt x="159" y="237"/>
                </a:cubicBezTo>
                <a:cubicBezTo>
                  <a:pt x="159" y="237"/>
                  <a:pt x="159" y="236"/>
                  <a:pt x="159" y="235"/>
                </a:cubicBezTo>
                <a:cubicBezTo>
                  <a:pt x="160" y="234"/>
                  <a:pt x="161" y="230"/>
                  <a:pt x="162" y="227"/>
                </a:cubicBezTo>
                <a:cubicBezTo>
                  <a:pt x="163" y="224"/>
                  <a:pt x="164" y="219"/>
                  <a:pt x="164" y="217"/>
                </a:cubicBezTo>
                <a:cubicBezTo>
                  <a:pt x="165" y="214"/>
                  <a:pt x="164" y="213"/>
                  <a:pt x="163" y="212"/>
                </a:cubicBezTo>
                <a:close/>
                <a:moveTo>
                  <a:pt x="80" y="546"/>
                </a:moveTo>
                <a:cubicBezTo>
                  <a:pt x="79" y="550"/>
                  <a:pt x="79" y="554"/>
                  <a:pt x="79" y="556"/>
                </a:cubicBezTo>
                <a:cubicBezTo>
                  <a:pt x="78" y="558"/>
                  <a:pt x="77" y="563"/>
                  <a:pt x="75" y="566"/>
                </a:cubicBezTo>
                <a:cubicBezTo>
                  <a:pt x="74" y="569"/>
                  <a:pt x="73" y="573"/>
                  <a:pt x="72" y="574"/>
                </a:cubicBezTo>
                <a:cubicBezTo>
                  <a:pt x="71" y="576"/>
                  <a:pt x="72" y="576"/>
                  <a:pt x="71" y="575"/>
                </a:cubicBezTo>
                <a:cubicBezTo>
                  <a:pt x="71" y="573"/>
                  <a:pt x="70" y="570"/>
                  <a:pt x="69" y="568"/>
                </a:cubicBezTo>
                <a:cubicBezTo>
                  <a:pt x="68" y="566"/>
                  <a:pt x="68" y="566"/>
                  <a:pt x="67" y="565"/>
                </a:cubicBezTo>
                <a:cubicBezTo>
                  <a:pt x="67" y="564"/>
                  <a:pt x="67" y="565"/>
                  <a:pt x="67" y="564"/>
                </a:cubicBezTo>
                <a:cubicBezTo>
                  <a:pt x="67" y="563"/>
                  <a:pt x="67" y="561"/>
                  <a:pt x="68" y="561"/>
                </a:cubicBezTo>
                <a:cubicBezTo>
                  <a:pt x="68" y="560"/>
                  <a:pt x="68" y="557"/>
                  <a:pt x="67" y="556"/>
                </a:cubicBezTo>
                <a:cubicBezTo>
                  <a:pt x="67" y="556"/>
                  <a:pt x="67" y="554"/>
                  <a:pt x="67" y="552"/>
                </a:cubicBezTo>
                <a:cubicBezTo>
                  <a:pt x="66" y="550"/>
                  <a:pt x="67" y="539"/>
                  <a:pt x="67" y="539"/>
                </a:cubicBezTo>
                <a:cubicBezTo>
                  <a:pt x="68" y="543"/>
                  <a:pt x="68" y="532"/>
                  <a:pt x="69" y="526"/>
                </a:cubicBezTo>
                <a:cubicBezTo>
                  <a:pt x="71" y="521"/>
                  <a:pt x="72" y="517"/>
                  <a:pt x="73" y="509"/>
                </a:cubicBezTo>
                <a:cubicBezTo>
                  <a:pt x="74" y="504"/>
                  <a:pt x="74" y="500"/>
                  <a:pt x="74" y="499"/>
                </a:cubicBezTo>
                <a:cubicBezTo>
                  <a:pt x="75" y="498"/>
                  <a:pt x="75" y="497"/>
                  <a:pt x="75" y="498"/>
                </a:cubicBezTo>
                <a:cubicBezTo>
                  <a:pt x="75" y="500"/>
                  <a:pt x="77" y="504"/>
                  <a:pt x="77" y="510"/>
                </a:cubicBezTo>
                <a:cubicBezTo>
                  <a:pt x="78" y="516"/>
                  <a:pt x="80" y="528"/>
                  <a:pt x="80" y="534"/>
                </a:cubicBezTo>
                <a:cubicBezTo>
                  <a:pt x="80" y="540"/>
                  <a:pt x="80" y="543"/>
                  <a:pt x="80" y="546"/>
                </a:cubicBezTo>
                <a:close/>
                <a:moveTo>
                  <a:pt x="130" y="227"/>
                </a:moveTo>
                <a:cubicBezTo>
                  <a:pt x="130" y="228"/>
                  <a:pt x="128" y="231"/>
                  <a:pt x="128" y="233"/>
                </a:cubicBezTo>
                <a:cubicBezTo>
                  <a:pt x="127" y="236"/>
                  <a:pt x="127" y="239"/>
                  <a:pt x="127" y="242"/>
                </a:cubicBezTo>
                <a:cubicBezTo>
                  <a:pt x="127" y="245"/>
                  <a:pt x="126" y="250"/>
                  <a:pt x="126" y="251"/>
                </a:cubicBezTo>
                <a:cubicBezTo>
                  <a:pt x="126" y="252"/>
                  <a:pt x="126" y="253"/>
                  <a:pt x="126" y="254"/>
                </a:cubicBezTo>
                <a:cubicBezTo>
                  <a:pt x="126" y="255"/>
                  <a:pt x="125" y="257"/>
                  <a:pt x="125" y="255"/>
                </a:cubicBezTo>
                <a:cubicBezTo>
                  <a:pt x="125" y="252"/>
                  <a:pt x="125" y="252"/>
                  <a:pt x="125" y="248"/>
                </a:cubicBezTo>
                <a:cubicBezTo>
                  <a:pt x="124" y="245"/>
                  <a:pt x="123" y="242"/>
                  <a:pt x="123" y="240"/>
                </a:cubicBezTo>
                <a:cubicBezTo>
                  <a:pt x="123" y="238"/>
                  <a:pt x="123" y="236"/>
                  <a:pt x="122" y="235"/>
                </a:cubicBezTo>
                <a:cubicBezTo>
                  <a:pt x="122" y="233"/>
                  <a:pt x="122" y="230"/>
                  <a:pt x="121" y="228"/>
                </a:cubicBezTo>
                <a:cubicBezTo>
                  <a:pt x="120" y="227"/>
                  <a:pt x="119" y="227"/>
                  <a:pt x="120" y="226"/>
                </a:cubicBezTo>
                <a:cubicBezTo>
                  <a:pt x="120" y="226"/>
                  <a:pt x="120" y="225"/>
                  <a:pt x="120" y="224"/>
                </a:cubicBezTo>
                <a:cubicBezTo>
                  <a:pt x="119" y="223"/>
                  <a:pt x="119" y="222"/>
                  <a:pt x="118" y="221"/>
                </a:cubicBezTo>
                <a:cubicBezTo>
                  <a:pt x="118" y="221"/>
                  <a:pt x="117" y="220"/>
                  <a:pt x="117" y="220"/>
                </a:cubicBezTo>
                <a:cubicBezTo>
                  <a:pt x="117" y="219"/>
                  <a:pt x="118" y="219"/>
                  <a:pt x="118" y="219"/>
                </a:cubicBezTo>
                <a:cubicBezTo>
                  <a:pt x="119" y="219"/>
                  <a:pt x="120" y="219"/>
                  <a:pt x="122" y="219"/>
                </a:cubicBezTo>
                <a:cubicBezTo>
                  <a:pt x="123" y="218"/>
                  <a:pt x="123" y="218"/>
                  <a:pt x="124" y="218"/>
                </a:cubicBezTo>
                <a:cubicBezTo>
                  <a:pt x="125" y="217"/>
                  <a:pt x="126" y="217"/>
                  <a:pt x="126" y="216"/>
                </a:cubicBezTo>
                <a:cubicBezTo>
                  <a:pt x="126" y="215"/>
                  <a:pt x="126" y="213"/>
                  <a:pt x="127" y="212"/>
                </a:cubicBezTo>
                <a:cubicBezTo>
                  <a:pt x="128" y="211"/>
                  <a:pt x="128" y="209"/>
                  <a:pt x="128" y="208"/>
                </a:cubicBezTo>
                <a:cubicBezTo>
                  <a:pt x="128" y="207"/>
                  <a:pt x="128" y="204"/>
                  <a:pt x="128" y="203"/>
                </a:cubicBezTo>
                <a:cubicBezTo>
                  <a:pt x="128" y="202"/>
                  <a:pt x="128" y="201"/>
                  <a:pt x="127" y="200"/>
                </a:cubicBezTo>
                <a:cubicBezTo>
                  <a:pt x="127" y="199"/>
                  <a:pt x="126" y="198"/>
                  <a:pt x="127" y="197"/>
                </a:cubicBezTo>
                <a:cubicBezTo>
                  <a:pt x="127" y="197"/>
                  <a:pt x="127" y="196"/>
                  <a:pt x="128" y="195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128" y="195"/>
                  <a:pt x="129" y="199"/>
                  <a:pt x="129" y="200"/>
                </a:cubicBezTo>
                <a:cubicBezTo>
                  <a:pt x="129" y="202"/>
                  <a:pt x="130" y="208"/>
                  <a:pt x="130" y="209"/>
                </a:cubicBezTo>
                <a:cubicBezTo>
                  <a:pt x="131" y="210"/>
                  <a:pt x="131" y="210"/>
                  <a:pt x="130" y="211"/>
                </a:cubicBezTo>
                <a:cubicBezTo>
                  <a:pt x="130" y="212"/>
                  <a:pt x="129" y="212"/>
                  <a:pt x="129" y="213"/>
                </a:cubicBezTo>
                <a:cubicBezTo>
                  <a:pt x="129" y="214"/>
                  <a:pt x="128" y="215"/>
                  <a:pt x="128" y="217"/>
                </a:cubicBezTo>
                <a:cubicBezTo>
                  <a:pt x="129" y="218"/>
                  <a:pt x="129" y="219"/>
                  <a:pt x="129" y="220"/>
                </a:cubicBezTo>
                <a:cubicBezTo>
                  <a:pt x="130" y="221"/>
                  <a:pt x="130" y="223"/>
                  <a:pt x="130" y="224"/>
                </a:cubicBezTo>
                <a:cubicBezTo>
                  <a:pt x="130" y="225"/>
                  <a:pt x="131" y="226"/>
                  <a:pt x="131" y="226"/>
                </a:cubicBezTo>
                <a:cubicBezTo>
                  <a:pt x="131" y="227"/>
                  <a:pt x="131" y="227"/>
                  <a:pt x="130" y="2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5"/>
          <p:cNvSpPr>
            <a:spLocks/>
          </p:cNvSpPr>
          <p:nvPr/>
        </p:nvSpPr>
        <p:spPr bwMode="auto">
          <a:xfrm flipH="1">
            <a:off x="12328094" y="5298635"/>
            <a:ext cx="283349" cy="913819"/>
          </a:xfrm>
          <a:custGeom>
            <a:avLst/>
            <a:gdLst>
              <a:gd name="T0" fmla="*/ 90 w 93"/>
              <a:gd name="T1" fmla="*/ 249 h 300"/>
              <a:gd name="T2" fmla="*/ 88 w 93"/>
              <a:gd name="T3" fmla="*/ 228 h 300"/>
              <a:gd name="T4" fmla="*/ 84 w 93"/>
              <a:gd name="T5" fmla="*/ 206 h 300"/>
              <a:gd name="T6" fmla="*/ 81 w 93"/>
              <a:gd name="T7" fmla="*/ 171 h 300"/>
              <a:gd name="T8" fmla="*/ 80 w 93"/>
              <a:gd name="T9" fmla="*/ 152 h 300"/>
              <a:gd name="T10" fmla="*/ 78 w 93"/>
              <a:gd name="T11" fmla="*/ 136 h 300"/>
              <a:gd name="T12" fmla="*/ 75 w 93"/>
              <a:gd name="T13" fmla="*/ 127 h 300"/>
              <a:gd name="T14" fmla="*/ 74 w 93"/>
              <a:gd name="T15" fmla="*/ 119 h 300"/>
              <a:gd name="T16" fmla="*/ 77 w 93"/>
              <a:gd name="T17" fmla="*/ 120 h 300"/>
              <a:gd name="T18" fmla="*/ 77 w 93"/>
              <a:gd name="T19" fmla="*/ 112 h 300"/>
              <a:gd name="T20" fmla="*/ 78 w 93"/>
              <a:gd name="T21" fmla="*/ 88 h 300"/>
              <a:gd name="T22" fmla="*/ 83 w 93"/>
              <a:gd name="T23" fmla="*/ 74 h 300"/>
              <a:gd name="T24" fmla="*/ 81 w 93"/>
              <a:gd name="T25" fmla="*/ 60 h 300"/>
              <a:gd name="T26" fmla="*/ 77 w 93"/>
              <a:gd name="T27" fmla="*/ 46 h 300"/>
              <a:gd name="T28" fmla="*/ 66 w 93"/>
              <a:gd name="T29" fmla="*/ 42 h 300"/>
              <a:gd name="T30" fmla="*/ 59 w 93"/>
              <a:gd name="T31" fmla="*/ 38 h 300"/>
              <a:gd name="T32" fmla="*/ 59 w 93"/>
              <a:gd name="T33" fmla="*/ 27 h 300"/>
              <a:gd name="T34" fmla="*/ 62 w 93"/>
              <a:gd name="T35" fmla="*/ 17 h 300"/>
              <a:gd name="T36" fmla="*/ 38 w 93"/>
              <a:gd name="T37" fmla="*/ 4 h 300"/>
              <a:gd name="T38" fmla="*/ 34 w 93"/>
              <a:gd name="T39" fmla="*/ 28 h 300"/>
              <a:gd name="T40" fmla="*/ 38 w 93"/>
              <a:gd name="T41" fmla="*/ 42 h 300"/>
              <a:gd name="T42" fmla="*/ 28 w 93"/>
              <a:gd name="T43" fmla="*/ 47 h 300"/>
              <a:gd name="T44" fmla="*/ 19 w 93"/>
              <a:gd name="T45" fmla="*/ 49 h 300"/>
              <a:gd name="T46" fmla="*/ 12 w 93"/>
              <a:gd name="T47" fmla="*/ 57 h 300"/>
              <a:gd name="T48" fmla="*/ 5 w 93"/>
              <a:gd name="T49" fmla="*/ 73 h 300"/>
              <a:gd name="T50" fmla="*/ 2 w 93"/>
              <a:gd name="T51" fmla="*/ 98 h 300"/>
              <a:gd name="T52" fmla="*/ 16 w 93"/>
              <a:gd name="T53" fmla="*/ 101 h 300"/>
              <a:gd name="T54" fmla="*/ 19 w 93"/>
              <a:gd name="T55" fmla="*/ 117 h 300"/>
              <a:gd name="T56" fmla="*/ 23 w 93"/>
              <a:gd name="T57" fmla="*/ 124 h 300"/>
              <a:gd name="T58" fmla="*/ 22 w 93"/>
              <a:gd name="T59" fmla="*/ 133 h 300"/>
              <a:gd name="T60" fmla="*/ 19 w 93"/>
              <a:gd name="T61" fmla="*/ 143 h 300"/>
              <a:gd name="T62" fmla="*/ 18 w 93"/>
              <a:gd name="T63" fmla="*/ 154 h 300"/>
              <a:gd name="T64" fmla="*/ 19 w 93"/>
              <a:gd name="T65" fmla="*/ 164 h 300"/>
              <a:gd name="T66" fmla="*/ 24 w 93"/>
              <a:gd name="T67" fmla="*/ 195 h 300"/>
              <a:gd name="T68" fmla="*/ 30 w 93"/>
              <a:gd name="T69" fmla="*/ 239 h 300"/>
              <a:gd name="T70" fmla="*/ 33 w 93"/>
              <a:gd name="T71" fmla="*/ 256 h 300"/>
              <a:gd name="T72" fmla="*/ 30 w 93"/>
              <a:gd name="T73" fmla="*/ 270 h 300"/>
              <a:gd name="T74" fmla="*/ 28 w 93"/>
              <a:gd name="T75" fmla="*/ 278 h 300"/>
              <a:gd name="T76" fmla="*/ 18 w 93"/>
              <a:gd name="T77" fmla="*/ 283 h 300"/>
              <a:gd name="T78" fmla="*/ 13 w 93"/>
              <a:gd name="T79" fmla="*/ 290 h 300"/>
              <a:gd name="T80" fmla="*/ 23 w 93"/>
              <a:gd name="T81" fmla="*/ 292 h 300"/>
              <a:gd name="T82" fmla="*/ 28 w 93"/>
              <a:gd name="T83" fmla="*/ 292 h 300"/>
              <a:gd name="T84" fmla="*/ 33 w 93"/>
              <a:gd name="T85" fmla="*/ 291 h 300"/>
              <a:gd name="T86" fmla="*/ 43 w 93"/>
              <a:gd name="T87" fmla="*/ 288 h 300"/>
              <a:gd name="T88" fmla="*/ 51 w 93"/>
              <a:gd name="T89" fmla="*/ 289 h 300"/>
              <a:gd name="T90" fmla="*/ 56 w 93"/>
              <a:gd name="T91" fmla="*/ 288 h 300"/>
              <a:gd name="T92" fmla="*/ 56 w 93"/>
              <a:gd name="T93" fmla="*/ 280 h 300"/>
              <a:gd name="T94" fmla="*/ 58 w 93"/>
              <a:gd name="T95" fmla="*/ 273 h 300"/>
              <a:gd name="T96" fmla="*/ 55 w 93"/>
              <a:gd name="T97" fmla="*/ 257 h 300"/>
              <a:gd name="T98" fmla="*/ 55 w 93"/>
              <a:gd name="T99" fmla="*/ 238 h 300"/>
              <a:gd name="T100" fmla="*/ 54 w 93"/>
              <a:gd name="T101" fmla="*/ 218 h 300"/>
              <a:gd name="T102" fmla="*/ 54 w 93"/>
              <a:gd name="T103" fmla="*/ 196 h 300"/>
              <a:gd name="T104" fmla="*/ 56 w 93"/>
              <a:gd name="T105" fmla="*/ 198 h 300"/>
              <a:gd name="T106" fmla="*/ 59 w 93"/>
              <a:gd name="T107" fmla="*/ 215 h 300"/>
              <a:gd name="T108" fmla="*/ 61 w 93"/>
              <a:gd name="T109" fmla="*/ 230 h 300"/>
              <a:gd name="T110" fmla="*/ 64 w 93"/>
              <a:gd name="T111" fmla="*/ 257 h 300"/>
              <a:gd name="T112" fmla="*/ 70 w 93"/>
              <a:gd name="T113" fmla="*/ 271 h 300"/>
              <a:gd name="T114" fmla="*/ 66 w 93"/>
              <a:gd name="T115" fmla="*/ 282 h 300"/>
              <a:gd name="T116" fmla="*/ 72 w 93"/>
              <a:gd name="T117" fmla="*/ 290 h 300"/>
              <a:gd name="T118" fmla="*/ 70 w 93"/>
              <a:gd name="T119" fmla="*/ 299 h 300"/>
              <a:gd name="T120" fmla="*/ 90 w 93"/>
              <a:gd name="T121" fmla="*/ 297 h 300"/>
              <a:gd name="T122" fmla="*/ 89 w 93"/>
              <a:gd name="T123" fmla="*/ 288 h 300"/>
              <a:gd name="T124" fmla="*/ 93 w 93"/>
              <a:gd name="T125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300">
                <a:moveTo>
                  <a:pt x="93" y="276"/>
                </a:moveTo>
                <a:cubicBezTo>
                  <a:pt x="92" y="276"/>
                  <a:pt x="92" y="275"/>
                  <a:pt x="92" y="275"/>
                </a:cubicBezTo>
                <a:cubicBezTo>
                  <a:pt x="92" y="275"/>
                  <a:pt x="92" y="273"/>
                  <a:pt x="92" y="272"/>
                </a:cubicBezTo>
                <a:cubicBezTo>
                  <a:pt x="92" y="272"/>
                  <a:pt x="92" y="267"/>
                  <a:pt x="92" y="266"/>
                </a:cubicBezTo>
                <a:cubicBezTo>
                  <a:pt x="91" y="265"/>
                  <a:pt x="91" y="264"/>
                  <a:pt x="91" y="262"/>
                </a:cubicBezTo>
                <a:cubicBezTo>
                  <a:pt x="91" y="260"/>
                  <a:pt x="91" y="257"/>
                  <a:pt x="91" y="255"/>
                </a:cubicBezTo>
                <a:cubicBezTo>
                  <a:pt x="91" y="254"/>
                  <a:pt x="90" y="249"/>
                  <a:pt x="90" y="249"/>
                </a:cubicBezTo>
                <a:cubicBezTo>
                  <a:pt x="90" y="248"/>
                  <a:pt x="90" y="247"/>
                  <a:pt x="90" y="246"/>
                </a:cubicBezTo>
                <a:cubicBezTo>
                  <a:pt x="90" y="245"/>
                  <a:pt x="89" y="243"/>
                  <a:pt x="89" y="243"/>
                </a:cubicBezTo>
                <a:cubicBezTo>
                  <a:pt x="89" y="242"/>
                  <a:pt x="89" y="241"/>
                  <a:pt x="89" y="241"/>
                </a:cubicBezTo>
                <a:cubicBezTo>
                  <a:pt x="89" y="241"/>
                  <a:pt x="89" y="239"/>
                  <a:pt x="89" y="239"/>
                </a:cubicBezTo>
                <a:cubicBezTo>
                  <a:pt x="89" y="239"/>
                  <a:pt x="89" y="238"/>
                  <a:pt x="88" y="237"/>
                </a:cubicBezTo>
                <a:cubicBezTo>
                  <a:pt x="88" y="237"/>
                  <a:pt x="88" y="233"/>
                  <a:pt x="88" y="232"/>
                </a:cubicBezTo>
                <a:cubicBezTo>
                  <a:pt x="88" y="231"/>
                  <a:pt x="88" y="230"/>
                  <a:pt x="88" y="228"/>
                </a:cubicBezTo>
                <a:cubicBezTo>
                  <a:pt x="87" y="227"/>
                  <a:pt x="87" y="225"/>
                  <a:pt x="87" y="224"/>
                </a:cubicBezTo>
                <a:cubicBezTo>
                  <a:pt x="87" y="223"/>
                  <a:pt x="87" y="222"/>
                  <a:pt x="87" y="221"/>
                </a:cubicBezTo>
                <a:cubicBezTo>
                  <a:pt x="87" y="220"/>
                  <a:pt x="87" y="218"/>
                  <a:pt x="87" y="216"/>
                </a:cubicBezTo>
                <a:cubicBezTo>
                  <a:pt x="87" y="215"/>
                  <a:pt x="86" y="214"/>
                  <a:pt x="86" y="213"/>
                </a:cubicBezTo>
                <a:cubicBezTo>
                  <a:pt x="86" y="212"/>
                  <a:pt x="85" y="210"/>
                  <a:pt x="85" y="210"/>
                </a:cubicBezTo>
                <a:cubicBezTo>
                  <a:pt x="84" y="209"/>
                  <a:pt x="84" y="209"/>
                  <a:pt x="84" y="209"/>
                </a:cubicBezTo>
                <a:cubicBezTo>
                  <a:pt x="84" y="209"/>
                  <a:pt x="84" y="207"/>
                  <a:pt x="84" y="206"/>
                </a:cubicBezTo>
                <a:cubicBezTo>
                  <a:pt x="84" y="204"/>
                  <a:pt x="84" y="201"/>
                  <a:pt x="84" y="200"/>
                </a:cubicBezTo>
                <a:cubicBezTo>
                  <a:pt x="84" y="198"/>
                  <a:pt x="85" y="195"/>
                  <a:pt x="85" y="194"/>
                </a:cubicBezTo>
                <a:cubicBezTo>
                  <a:pt x="85" y="193"/>
                  <a:pt x="85" y="192"/>
                  <a:pt x="84" y="191"/>
                </a:cubicBezTo>
                <a:cubicBezTo>
                  <a:pt x="84" y="190"/>
                  <a:pt x="84" y="187"/>
                  <a:pt x="83" y="185"/>
                </a:cubicBezTo>
                <a:cubicBezTo>
                  <a:pt x="83" y="183"/>
                  <a:pt x="82" y="179"/>
                  <a:pt x="82" y="178"/>
                </a:cubicBezTo>
                <a:cubicBezTo>
                  <a:pt x="82" y="177"/>
                  <a:pt x="82" y="174"/>
                  <a:pt x="82" y="173"/>
                </a:cubicBezTo>
                <a:cubicBezTo>
                  <a:pt x="82" y="173"/>
                  <a:pt x="81" y="171"/>
                  <a:pt x="81" y="171"/>
                </a:cubicBezTo>
                <a:cubicBezTo>
                  <a:pt x="81" y="171"/>
                  <a:pt x="81" y="170"/>
                  <a:pt x="81" y="170"/>
                </a:cubicBezTo>
                <a:cubicBezTo>
                  <a:pt x="81" y="169"/>
                  <a:pt x="81" y="167"/>
                  <a:pt x="81" y="167"/>
                </a:cubicBezTo>
                <a:cubicBezTo>
                  <a:pt x="81" y="167"/>
                  <a:pt x="81" y="164"/>
                  <a:pt x="81" y="162"/>
                </a:cubicBezTo>
                <a:cubicBezTo>
                  <a:pt x="81" y="161"/>
                  <a:pt x="81" y="161"/>
                  <a:pt x="81" y="160"/>
                </a:cubicBezTo>
                <a:cubicBezTo>
                  <a:pt x="81" y="160"/>
                  <a:pt x="80" y="158"/>
                  <a:pt x="80" y="157"/>
                </a:cubicBezTo>
                <a:cubicBezTo>
                  <a:pt x="80" y="156"/>
                  <a:pt x="80" y="154"/>
                  <a:pt x="80" y="154"/>
                </a:cubicBezTo>
                <a:cubicBezTo>
                  <a:pt x="80" y="153"/>
                  <a:pt x="80" y="152"/>
                  <a:pt x="80" y="152"/>
                </a:cubicBezTo>
                <a:cubicBezTo>
                  <a:pt x="80" y="152"/>
                  <a:pt x="80" y="151"/>
                  <a:pt x="80" y="150"/>
                </a:cubicBezTo>
                <a:cubicBezTo>
                  <a:pt x="81" y="149"/>
                  <a:pt x="81" y="147"/>
                  <a:pt x="81" y="146"/>
                </a:cubicBezTo>
                <a:cubicBezTo>
                  <a:pt x="80" y="145"/>
                  <a:pt x="80" y="144"/>
                  <a:pt x="80" y="143"/>
                </a:cubicBezTo>
                <a:cubicBezTo>
                  <a:pt x="80" y="142"/>
                  <a:pt x="79" y="139"/>
                  <a:pt x="79" y="139"/>
                </a:cubicBezTo>
                <a:cubicBezTo>
                  <a:pt x="79" y="138"/>
                  <a:pt x="78" y="137"/>
                  <a:pt x="78" y="137"/>
                </a:cubicBezTo>
                <a:cubicBezTo>
                  <a:pt x="78" y="137"/>
                  <a:pt x="78" y="137"/>
                  <a:pt x="78" y="137"/>
                </a:cubicBezTo>
                <a:cubicBezTo>
                  <a:pt x="78" y="137"/>
                  <a:pt x="78" y="136"/>
                  <a:pt x="78" y="136"/>
                </a:cubicBezTo>
                <a:cubicBezTo>
                  <a:pt x="78" y="136"/>
                  <a:pt x="78" y="135"/>
                  <a:pt x="78" y="135"/>
                </a:cubicBezTo>
                <a:cubicBezTo>
                  <a:pt x="78" y="135"/>
                  <a:pt x="78" y="134"/>
                  <a:pt x="77" y="134"/>
                </a:cubicBezTo>
                <a:cubicBezTo>
                  <a:pt x="77" y="134"/>
                  <a:pt x="77" y="134"/>
                  <a:pt x="77" y="133"/>
                </a:cubicBezTo>
                <a:cubicBezTo>
                  <a:pt x="77" y="133"/>
                  <a:pt x="76" y="131"/>
                  <a:pt x="76" y="130"/>
                </a:cubicBezTo>
                <a:cubicBezTo>
                  <a:pt x="76" y="130"/>
                  <a:pt x="76" y="129"/>
                  <a:pt x="76" y="129"/>
                </a:cubicBezTo>
                <a:cubicBezTo>
                  <a:pt x="75" y="129"/>
                  <a:pt x="75" y="128"/>
                  <a:pt x="75" y="128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5"/>
                  <a:pt x="74" y="124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4" y="123"/>
                  <a:pt x="74" y="119"/>
                  <a:pt x="73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119"/>
                  <a:pt x="73" y="119"/>
                  <a:pt x="74" y="119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4" y="119"/>
                  <a:pt x="74" y="122"/>
                  <a:pt x="74" y="122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22"/>
                  <a:pt x="74" y="122"/>
                  <a:pt x="75" y="121"/>
                </a:cubicBezTo>
                <a:cubicBezTo>
                  <a:pt x="75" y="121"/>
                  <a:pt x="76" y="121"/>
                  <a:pt x="76" y="121"/>
                </a:cubicBezTo>
                <a:cubicBezTo>
                  <a:pt x="76" y="121"/>
                  <a:pt x="76" y="120"/>
                  <a:pt x="76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19"/>
                  <a:pt x="77" y="119"/>
                  <a:pt x="78" y="118"/>
                </a:cubicBezTo>
                <a:cubicBezTo>
                  <a:pt x="78" y="118"/>
                  <a:pt x="79" y="117"/>
                  <a:pt x="79" y="117"/>
                </a:cubicBezTo>
                <a:cubicBezTo>
                  <a:pt x="80" y="117"/>
                  <a:pt x="80" y="116"/>
                  <a:pt x="80" y="116"/>
                </a:cubicBezTo>
                <a:cubicBezTo>
                  <a:pt x="80" y="116"/>
                  <a:pt x="80" y="116"/>
                  <a:pt x="80" y="115"/>
                </a:cubicBezTo>
                <a:cubicBezTo>
                  <a:pt x="80" y="115"/>
                  <a:pt x="80" y="115"/>
                  <a:pt x="79" y="115"/>
                </a:cubicBezTo>
                <a:cubicBezTo>
                  <a:pt x="79" y="115"/>
                  <a:pt x="78" y="114"/>
                  <a:pt x="78" y="114"/>
                </a:cubicBezTo>
                <a:cubicBezTo>
                  <a:pt x="78" y="114"/>
                  <a:pt x="77" y="113"/>
                  <a:pt x="77" y="112"/>
                </a:cubicBezTo>
                <a:cubicBezTo>
                  <a:pt x="77" y="112"/>
                  <a:pt x="76" y="109"/>
                  <a:pt x="76" y="108"/>
                </a:cubicBezTo>
                <a:cubicBezTo>
                  <a:pt x="75" y="108"/>
                  <a:pt x="76" y="107"/>
                  <a:pt x="76" y="107"/>
                </a:cubicBezTo>
                <a:cubicBezTo>
                  <a:pt x="76" y="106"/>
                  <a:pt x="75" y="104"/>
                  <a:pt x="75" y="103"/>
                </a:cubicBezTo>
                <a:cubicBezTo>
                  <a:pt x="75" y="103"/>
                  <a:pt x="75" y="98"/>
                  <a:pt x="75" y="97"/>
                </a:cubicBezTo>
                <a:cubicBezTo>
                  <a:pt x="75" y="97"/>
                  <a:pt x="75" y="97"/>
                  <a:pt x="75" y="96"/>
                </a:cubicBezTo>
                <a:cubicBezTo>
                  <a:pt x="75" y="96"/>
                  <a:pt x="76" y="93"/>
                  <a:pt x="77" y="92"/>
                </a:cubicBezTo>
                <a:cubicBezTo>
                  <a:pt x="77" y="91"/>
                  <a:pt x="78" y="88"/>
                  <a:pt x="78" y="88"/>
                </a:cubicBezTo>
                <a:cubicBezTo>
                  <a:pt x="78" y="87"/>
                  <a:pt x="78" y="86"/>
                  <a:pt x="79" y="86"/>
                </a:cubicBezTo>
                <a:cubicBezTo>
                  <a:pt x="79" y="85"/>
                  <a:pt x="79" y="85"/>
                  <a:pt x="79" y="84"/>
                </a:cubicBezTo>
                <a:cubicBezTo>
                  <a:pt x="80" y="83"/>
                  <a:pt x="80" y="81"/>
                  <a:pt x="81" y="81"/>
                </a:cubicBezTo>
                <a:cubicBezTo>
                  <a:pt x="81" y="80"/>
                  <a:pt x="81" y="79"/>
                  <a:pt x="81" y="79"/>
                </a:cubicBezTo>
                <a:cubicBezTo>
                  <a:pt x="81" y="78"/>
                  <a:pt x="82" y="77"/>
                  <a:pt x="82" y="77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5"/>
                  <a:pt x="83" y="74"/>
                  <a:pt x="83" y="74"/>
                </a:cubicBezTo>
                <a:cubicBezTo>
                  <a:pt x="83" y="74"/>
                  <a:pt x="83" y="74"/>
                  <a:pt x="83" y="73"/>
                </a:cubicBezTo>
                <a:cubicBezTo>
                  <a:pt x="83" y="73"/>
                  <a:pt x="83" y="72"/>
                  <a:pt x="83" y="72"/>
                </a:cubicBezTo>
                <a:cubicBezTo>
                  <a:pt x="83" y="71"/>
                  <a:pt x="83" y="71"/>
                  <a:pt x="83" y="70"/>
                </a:cubicBezTo>
                <a:cubicBezTo>
                  <a:pt x="83" y="70"/>
                  <a:pt x="83" y="69"/>
                  <a:pt x="83" y="69"/>
                </a:cubicBezTo>
                <a:cubicBezTo>
                  <a:pt x="83" y="69"/>
                  <a:pt x="83" y="67"/>
                  <a:pt x="82" y="66"/>
                </a:cubicBezTo>
                <a:cubicBezTo>
                  <a:pt x="82" y="65"/>
                  <a:pt x="82" y="62"/>
                  <a:pt x="81" y="61"/>
                </a:cubicBezTo>
                <a:cubicBezTo>
                  <a:pt x="81" y="61"/>
                  <a:pt x="81" y="60"/>
                  <a:pt x="81" y="60"/>
                </a:cubicBezTo>
                <a:cubicBezTo>
                  <a:pt x="81" y="60"/>
                  <a:pt x="81" y="59"/>
                  <a:pt x="81" y="58"/>
                </a:cubicBezTo>
                <a:cubicBezTo>
                  <a:pt x="81" y="57"/>
                  <a:pt x="81" y="55"/>
                  <a:pt x="81" y="54"/>
                </a:cubicBezTo>
                <a:cubicBezTo>
                  <a:pt x="81" y="53"/>
                  <a:pt x="81" y="52"/>
                  <a:pt x="81" y="52"/>
                </a:cubicBezTo>
                <a:cubicBezTo>
                  <a:pt x="80" y="52"/>
                  <a:pt x="80" y="51"/>
                  <a:pt x="80" y="51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9"/>
                  <a:pt x="78" y="48"/>
                </a:cubicBezTo>
                <a:cubicBezTo>
                  <a:pt x="78" y="48"/>
                  <a:pt x="78" y="47"/>
                  <a:pt x="77" y="46"/>
                </a:cubicBezTo>
                <a:cubicBezTo>
                  <a:pt x="76" y="46"/>
                  <a:pt x="75" y="45"/>
                  <a:pt x="75" y="45"/>
                </a:cubicBezTo>
                <a:cubicBezTo>
                  <a:pt x="74" y="45"/>
                  <a:pt x="74" y="44"/>
                  <a:pt x="73" y="44"/>
                </a:cubicBezTo>
                <a:cubicBezTo>
                  <a:pt x="73" y="44"/>
                  <a:pt x="72" y="44"/>
                  <a:pt x="72" y="44"/>
                </a:cubicBezTo>
                <a:cubicBezTo>
                  <a:pt x="71" y="44"/>
                  <a:pt x="71" y="44"/>
                  <a:pt x="71" y="44"/>
                </a:cubicBezTo>
                <a:cubicBezTo>
                  <a:pt x="71" y="44"/>
                  <a:pt x="70" y="43"/>
                  <a:pt x="70" y="43"/>
                </a:cubicBezTo>
                <a:cubicBezTo>
                  <a:pt x="69" y="43"/>
                  <a:pt x="68" y="43"/>
                  <a:pt x="68" y="43"/>
                </a:cubicBezTo>
                <a:cubicBezTo>
                  <a:pt x="68" y="43"/>
                  <a:pt x="67" y="42"/>
                  <a:pt x="66" y="42"/>
                </a:cubicBezTo>
                <a:cubicBezTo>
                  <a:pt x="65" y="42"/>
                  <a:pt x="65" y="42"/>
                  <a:pt x="64" y="42"/>
                </a:cubicBezTo>
                <a:cubicBezTo>
                  <a:pt x="64" y="42"/>
                  <a:pt x="63" y="42"/>
                  <a:pt x="62" y="41"/>
                </a:cubicBezTo>
                <a:cubicBezTo>
                  <a:pt x="62" y="41"/>
                  <a:pt x="62" y="41"/>
                  <a:pt x="61" y="41"/>
                </a:cubicBezTo>
                <a:cubicBezTo>
                  <a:pt x="61" y="40"/>
                  <a:pt x="60" y="40"/>
                  <a:pt x="60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0"/>
                  <a:pt x="59" y="40"/>
                  <a:pt x="59" y="39"/>
                </a:cubicBezTo>
                <a:cubicBezTo>
                  <a:pt x="59" y="39"/>
                  <a:pt x="59" y="39"/>
                  <a:pt x="59" y="38"/>
                </a:cubicBezTo>
                <a:cubicBezTo>
                  <a:pt x="59" y="38"/>
                  <a:pt x="59" y="37"/>
                  <a:pt x="58" y="37"/>
                </a:cubicBezTo>
                <a:cubicBezTo>
                  <a:pt x="58" y="36"/>
                  <a:pt x="58" y="35"/>
                  <a:pt x="58" y="35"/>
                </a:cubicBezTo>
                <a:cubicBezTo>
                  <a:pt x="58" y="35"/>
                  <a:pt x="58" y="35"/>
                  <a:pt x="57" y="35"/>
                </a:cubicBezTo>
                <a:cubicBezTo>
                  <a:pt x="57" y="35"/>
                  <a:pt x="57" y="35"/>
                  <a:pt x="57" y="34"/>
                </a:cubicBezTo>
                <a:cubicBezTo>
                  <a:pt x="57" y="34"/>
                  <a:pt x="58" y="32"/>
                  <a:pt x="58" y="31"/>
                </a:cubicBezTo>
                <a:cubicBezTo>
                  <a:pt x="58" y="30"/>
                  <a:pt x="58" y="27"/>
                  <a:pt x="58" y="27"/>
                </a:cubicBezTo>
                <a:cubicBezTo>
                  <a:pt x="58" y="27"/>
                  <a:pt x="58" y="27"/>
                  <a:pt x="59" y="27"/>
                </a:cubicBezTo>
                <a:cubicBezTo>
                  <a:pt x="60" y="27"/>
                  <a:pt x="60" y="26"/>
                  <a:pt x="60" y="26"/>
                </a:cubicBezTo>
                <a:cubicBezTo>
                  <a:pt x="60" y="26"/>
                  <a:pt x="61" y="25"/>
                  <a:pt x="61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4"/>
                  <a:pt x="61" y="24"/>
                  <a:pt x="62" y="23"/>
                </a:cubicBezTo>
                <a:cubicBezTo>
                  <a:pt x="62" y="23"/>
                  <a:pt x="62" y="22"/>
                  <a:pt x="62" y="21"/>
                </a:cubicBezTo>
                <a:cubicBezTo>
                  <a:pt x="62" y="21"/>
                  <a:pt x="62" y="21"/>
                  <a:pt x="62" y="20"/>
                </a:cubicBezTo>
                <a:cubicBezTo>
                  <a:pt x="62" y="18"/>
                  <a:pt x="62" y="17"/>
                  <a:pt x="62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5"/>
                </a:cubicBezTo>
                <a:cubicBezTo>
                  <a:pt x="61" y="15"/>
                  <a:pt x="61" y="11"/>
                  <a:pt x="61" y="11"/>
                </a:cubicBezTo>
                <a:cubicBezTo>
                  <a:pt x="59" y="6"/>
                  <a:pt x="55" y="3"/>
                  <a:pt x="52" y="1"/>
                </a:cubicBezTo>
                <a:cubicBezTo>
                  <a:pt x="49" y="0"/>
                  <a:pt x="47" y="0"/>
                  <a:pt x="44" y="1"/>
                </a:cubicBezTo>
                <a:cubicBezTo>
                  <a:pt x="42" y="1"/>
                  <a:pt x="39" y="3"/>
                  <a:pt x="39" y="3"/>
                </a:cubicBezTo>
                <a:cubicBezTo>
                  <a:pt x="39" y="3"/>
                  <a:pt x="39" y="3"/>
                  <a:pt x="38" y="4"/>
                </a:cubicBezTo>
                <a:cubicBezTo>
                  <a:pt x="37" y="4"/>
                  <a:pt x="36" y="6"/>
                  <a:pt x="36" y="7"/>
                </a:cubicBezTo>
                <a:cubicBezTo>
                  <a:pt x="35" y="8"/>
                  <a:pt x="34" y="10"/>
                  <a:pt x="34" y="11"/>
                </a:cubicBezTo>
                <a:cubicBezTo>
                  <a:pt x="34" y="12"/>
                  <a:pt x="34" y="14"/>
                  <a:pt x="34" y="15"/>
                </a:cubicBezTo>
                <a:cubicBezTo>
                  <a:pt x="34" y="16"/>
                  <a:pt x="34" y="16"/>
                  <a:pt x="34" y="17"/>
                </a:cubicBezTo>
                <a:cubicBezTo>
                  <a:pt x="34" y="18"/>
                  <a:pt x="34" y="19"/>
                  <a:pt x="34" y="20"/>
                </a:cubicBezTo>
                <a:cubicBezTo>
                  <a:pt x="34" y="21"/>
                  <a:pt x="34" y="22"/>
                  <a:pt x="34" y="23"/>
                </a:cubicBezTo>
                <a:cubicBezTo>
                  <a:pt x="34" y="24"/>
                  <a:pt x="34" y="26"/>
                  <a:pt x="34" y="28"/>
                </a:cubicBezTo>
                <a:cubicBezTo>
                  <a:pt x="34" y="30"/>
                  <a:pt x="34" y="31"/>
                  <a:pt x="35" y="32"/>
                </a:cubicBezTo>
                <a:cubicBezTo>
                  <a:pt x="35" y="34"/>
                  <a:pt x="37" y="35"/>
                  <a:pt x="37" y="36"/>
                </a:cubicBezTo>
                <a:cubicBezTo>
                  <a:pt x="38" y="36"/>
                  <a:pt x="38" y="37"/>
                  <a:pt x="38" y="37"/>
                </a:cubicBezTo>
                <a:cubicBezTo>
                  <a:pt x="39" y="37"/>
                  <a:pt x="39" y="37"/>
                  <a:pt x="39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8" y="40"/>
                  <a:pt x="38" y="41"/>
                </a:cubicBezTo>
                <a:cubicBezTo>
                  <a:pt x="38" y="41"/>
                  <a:pt x="38" y="42"/>
                  <a:pt x="38" y="42"/>
                </a:cubicBezTo>
                <a:cubicBezTo>
                  <a:pt x="38" y="42"/>
                  <a:pt x="38" y="42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7" y="43"/>
                  <a:pt x="37" y="44"/>
                </a:cubicBezTo>
                <a:cubicBezTo>
                  <a:pt x="36" y="44"/>
                  <a:pt x="35" y="45"/>
                  <a:pt x="34" y="45"/>
                </a:cubicBezTo>
                <a:cubicBezTo>
                  <a:pt x="33" y="46"/>
                  <a:pt x="33" y="46"/>
                  <a:pt x="32" y="47"/>
                </a:cubicBezTo>
                <a:cubicBezTo>
                  <a:pt x="32" y="47"/>
                  <a:pt x="31" y="47"/>
                  <a:pt x="30" y="47"/>
                </a:cubicBezTo>
                <a:cubicBezTo>
                  <a:pt x="29" y="47"/>
                  <a:pt x="29" y="47"/>
                  <a:pt x="28" y="47"/>
                </a:cubicBezTo>
                <a:cubicBezTo>
                  <a:pt x="27" y="47"/>
                  <a:pt x="26" y="47"/>
                  <a:pt x="25" y="47"/>
                </a:cubicBezTo>
                <a:cubicBezTo>
                  <a:pt x="25" y="47"/>
                  <a:pt x="24" y="48"/>
                  <a:pt x="2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0" y="48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7" y="50"/>
                  <a:pt x="17" y="50"/>
                </a:cubicBezTo>
                <a:cubicBezTo>
                  <a:pt x="17" y="50"/>
                  <a:pt x="17" y="50"/>
                  <a:pt x="16" y="50"/>
                </a:cubicBezTo>
                <a:cubicBezTo>
                  <a:pt x="16" y="50"/>
                  <a:pt x="15" y="51"/>
                  <a:pt x="15" y="51"/>
                </a:cubicBezTo>
                <a:cubicBezTo>
                  <a:pt x="15" y="51"/>
                  <a:pt x="15" y="51"/>
                  <a:pt x="15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4"/>
                  <a:pt x="13" y="54"/>
                  <a:pt x="13" y="54"/>
                </a:cubicBezTo>
                <a:cubicBezTo>
                  <a:pt x="12" y="55"/>
                  <a:pt x="12" y="56"/>
                  <a:pt x="12" y="57"/>
                </a:cubicBezTo>
                <a:cubicBezTo>
                  <a:pt x="12" y="58"/>
                  <a:pt x="11" y="60"/>
                  <a:pt x="11" y="60"/>
                </a:cubicBezTo>
                <a:cubicBezTo>
                  <a:pt x="11" y="60"/>
                  <a:pt x="11" y="60"/>
                  <a:pt x="10" y="61"/>
                </a:cubicBezTo>
                <a:cubicBezTo>
                  <a:pt x="9" y="62"/>
                  <a:pt x="9" y="62"/>
                  <a:pt x="9" y="63"/>
                </a:cubicBezTo>
                <a:cubicBezTo>
                  <a:pt x="8" y="63"/>
                  <a:pt x="8" y="65"/>
                  <a:pt x="8" y="66"/>
                </a:cubicBezTo>
                <a:cubicBezTo>
                  <a:pt x="8" y="67"/>
                  <a:pt x="7" y="68"/>
                  <a:pt x="7" y="69"/>
                </a:cubicBezTo>
                <a:cubicBezTo>
                  <a:pt x="7" y="69"/>
                  <a:pt x="7" y="69"/>
                  <a:pt x="6" y="70"/>
                </a:cubicBezTo>
                <a:cubicBezTo>
                  <a:pt x="6" y="70"/>
                  <a:pt x="5" y="73"/>
                  <a:pt x="5" y="73"/>
                </a:cubicBezTo>
                <a:cubicBezTo>
                  <a:pt x="5" y="74"/>
                  <a:pt x="4" y="76"/>
                  <a:pt x="4" y="76"/>
                </a:cubicBezTo>
                <a:cubicBezTo>
                  <a:pt x="4" y="77"/>
                  <a:pt x="3" y="78"/>
                  <a:pt x="3" y="78"/>
                </a:cubicBezTo>
                <a:cubicBezTo>
                  <a:pt x="3" y="79"/>
                  <a:pt x="3" y="79"/>
                  <a:pt x="2" y="80"/>
                </a:cubicBezTo>
                <a:cubicBezTo>
                  <a:pt x="2" y="81"/>
                  <a:pt x="2" y="83"/>
                  <a:pt x="1" y="85"/>
                </a:cubicBezTo>
                <a:cubicBezTo>
                  <a:pt x="1" y="87"/>
                  <a:pt x="0" y="90"/>
                  <a:pt x="0" y="91"/>
                </a:cubicBezTo>
                <a:cubicBezTo>
                  <a:pt x="0" y="93"/>
                  <a:pt x="1" y="95"/>
                  <a:pt x="1" y="96"/>
                </a:cubicBezTo>
                <a:cubicBezTo>
                  <a:pt x="1" y="97"/>
                  <a:pt x="2" y="97"/>
                  <a:pt x="2" y="98"/>
                </a:cubicBezTo>
                <a:cubicBezTo>
                  <a:pt x="3" y="98"/>
                  <a:pt x="3" y="98"/>
                  <a:pt x="4" y="99"/>
                </a:cubicBezTo>
                <a:cubicBezTo>
                  <a:pt x="5" y="99"/>
                  <a:pt x="6" y="99"/>
                  <a:pt x="7" y="99"/>
                </a:cubicBezTo>
                <a:cubicBezTo>
                  <a:pt x="7" y="99"/>
                  <a:pt x="7" y="99"/>
                  <a:pt x="7" y="99"/>
                </a:cubicBezTo>
                <a:cubicBezTo>
                  <a:pt x="8" y="99"/>
                  <a:pt x="8" y="99"/>
                  <a:pt x="9" y="99"/>
                </a:cubicBezTo>
                <a:cubicBezTo>
                  <a:pt x="9" y="99"/>
                  <a:pt x="10" y="100"/>
                  <a:pt x="11" y="100"/>
                </a:cubicBezTo>
                <a:cubicBezTo>
                  <a:pt x="11" y="100"/>
                  <a:pt x="12" y="100"/>
                  <a:pt x="13" y="100"/>
                </a:cubicBezTo>
                <a:cubicBezTo>
                  <a:pt x="14" y="101"/>
                  <a:pt x="15" y="101"/>
                  <a:pt x="16" y="101"/>
                </a:cubicBezTo>
                <a:cubicBezTo>
                  <a:pt x="16" y="101"/>
                  <a:pt x="17" y="101"/>
                  <a:pt x="17" y="101"/>
                </a:cubicBezTo>
                <a:cubicBezTo>
                  <a:pt x="17" y="101"/>
                  <a:pt x="18" y="101"/>
                  <a:pt x="18" y="101"/>
                </a:cubicBezTo>
                <a:cubicBezTo>
                  <a:pt x="19" y="101"/>
                  <a:pt x="19" y="101"/>
                  <a:pt x="20" y="101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0" y="102"/>
                  <a:pt x="20" y="102"/>
                  <a:pt x="20" y="103"/>
                </a:cubicBezTo>
                <a:cubicBezTo>
                  <a:pt x="20" y="104"/>
                  <a:pt x="19" y="107"/>
                  <a:pt x="19" y="109"/>
                </a:cubicBezTo>
                <a:cubicBezTo>
                  <a:pt x="19" y="111"/>
                  <a:pt x="19" y="115"/>
                  <a:pt x="19" y="117"/>
                </a:cubicBezTo>
                <a:cubicBezTo>
                  <a:pt x="19" y="118"/>
                  <a:pt x="19" y="120"/>
                  <a:pt x="19" y="120"/>
                </a:cubicBezTo>
                <a:cubicBezTo>
                  <a:pt x="19" y="121"/>
                  <a:pt x="20" y="121"/>
                  <a:pt x="20" y="121"/>
                </a:cubicBezTo>
                <a:cubicBezTo>
                  <a:pt x="20" y="122"/>
                  <a:pt x="21" y="122"/>
                  <a:pt x="21" y="123"/>
                </a:cubicBezTo>
                <a:cubicBezTo>
                  <a:pt x="21" y="123"/>
                  <a:pt x="22" y="123"/>
                  <a:pt x="22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2" y="125"/>
                  <a:pt x="23" y="125"/>
                  <a:pt x="23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2" y="126"/>
                  <a:pt x="22" y="126"/>
                  <a:pt x="23" y="126"/>
                </a:cubicBezTo>
                <a:cubicBezTo>
                  <a:pt x="23" y="127"/>
                  <a:pt x="23" y="128"/>
                  <a:pt x="23" y="128"/>
                </a:cubicBezTo>
                <a:cubicBezTo>
                  <a:pt x="22" y="128"/>
                  <a:pt x="22" y="128"/>
                  <a:pt x="21" y="129"/>
                </a:cubicBezTo>
                <a:cubicBezTo>
                  <a:pt x="21" y="129"/>
                  <a:pt x="21" y="130"/>
                  <a:pt x="21" y="131"/>
                </a:cubicBezTo>
                <a:cubicBezTo>
                  <a:pt x="21" y="132"/>
                  <a:pt x="21" y="132"/>
                  <a:pt x="22" y="133"/>
                </a:cubicBezTo>
                <a:cubicBezTo>
                  <a:pt x="22" y="133"/>
                  <a:pt x="22" y="133"/>
                  <a:pt x="21" y="133"/>
                </a:cubicBezTo>
                <a:cubicBezTo>
                  <a:pt x="21" y="134"/>
                  <a:pt x="21" y="135"/>
                  <a:pt x="21" y="135"/>
                </a:cubicBezTo>
                <a:cubicBezTo>
                  <a:pt x="21" y="136"/>
                  <a:pt x="21" y="137"/>
                  <a:pt x="21" y="137"/>
                </a:cubicBezTo>
                <a:cubicBezTo>
                  <a:pt x="20" y="138"/>
                  <a:pt x="20" y="138"/>
                  <a:pt x="20" y="139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20" y="141"/>
                  <a:pt x="20" y="142"/>
                  <a:pt x="19" y="142"/>
                </a:cubicBezTo>
                <a:cubicBezTo>
                  <a:pt x="19" y="142"/>
                  <a:pt x="19" y="143"/>
                  <a:pt x="19" y="143"/>
                </a:cubicBezTo>
                <a:cubicBezTo>
                  <a:pt x="19" y="144"/>
                  <a:pt x="18" y="145"/>
                  <a:pt x="18" y="146"/>
                </a:cubicBezTo>
                <a:cubicBezTo>
                  <a:pt x="18" y="147"/>
                  <a:pt x="18" y="148"/>
                  <a:pt x="18" y="148"/>
                </a:cubicBezTo>
                <a:cubicBezTo>
                  <a:pt x="18" y="148"/>
                  <a:pt x="18" y="149"/>
                  <a:pt x="18" y="150"/>
                </a:cubicBezTo>
                <a:cubicBezTo>
                  <a:pt x="18" y="150"/>
                  <a:pt x="18" y="151"/>
                  <a:pt x="18" y="151"/>
                </a:cubicBezTo>
                <a:cubicBezTo>
                  <a:pt x="17" y="152"/>
                  <a:pt x="18" y="152"/>
                  <a:pt x="18" y="152"/>
                </a:cubicBezTo>
                <a:cubicBezTo>
                  <a:pt x="18" y="153"/>
                  <a:pt x="18" y="153"/>
                  <a:pt x="18" y="154"/>
                </a:cubicBezTo>
                <a:cubicBezTo>
                  <a:pt x="18" y="154"/>
                  <a:pt x="18" y="154"/>
                  <a:pt x="18" y="154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8" y="156"/>
                  <a:pt x="19" y="156"/>
                  <a:pt x="19" y="156"/>
                </a:cubicBezTo>
                <a:cubicBezTo>
                  <a:pt x="19" y="157"/>
                  <a:pt x="19" y="157"/>
                  <a:pt x="19" y="157"/>
                </a:cubicBezTo>
                <a:cubicBezTo>
                  <a:pt x="19" y="158"/>
                  <a:pt x="19" y="158"/>
                  <a:pt x="19" y="158"/>
                </a:cubicBezTo>
                <a:cubicBezTo>
                  <a:pt x="19" y="159"/>
                  <a:pt x="19" y="160"/>
                  <a:pt x="19" y="160"/>
                </a:cubicBezTo>
                <a:cubicBezTo>
                  <a:pt x="20" y="161"/>
                  <a:pt x="20" y="162"/>
                  <a:pt x="19" y="162"/>
                </a:cubicBezTo>
                <a:cubicBezTo>
                  <a:pt x="19" y="162"/>
                  <a:pt x="19" y="163"/>
                  <a:pt x="19" y="164"/>
                </a:cubicBezTo>
                <a:cubicBezTo>
                  <a:pt x="19" y="165"/>
                  <a:pt x="19" y="166"/>
                  <a:pt x="19" y="167"/>
                </a:cubicBezTo>
                <a:cubicBezTo>
                  <a:pt x="19" y="169"/>
                  <a:pt x="20" y="171"/>
                  <a:pt x="20" y="173"/>
                </a:cubicBezTo>
                <a:cubicBezTo>
                  <a:pt x="20" y="175"/>
                  <a:pt x="20" y="176"/>
                  <a:pt x="21" y="177"/>
                </a:cubicBezTo>
                <a:cubicBezTo>
                  <a:pt x="21" y="179"/>
                  <a:pt x="22" y="182"/>
                  <a:pt x="22" y="183"/>
                </a:cubicBezTo>
                <a:cubicBezTo>
                  <a:pt x="22" y="184"/>
                  <a:pt x="23" y="186"/>
                  <a:pt x="23" y="187"/>
                </a:cubicBezTo>
                <a:cubicBezTo>
                  <a:pt x="23" y="187"/>
                  <a:pt x="23" y="189"/>
                  <a:pt x="23" y="190"/>
                </a:cubicBezTo>
                <a:cubicBezTo>
                  <a:pt x="23" y="191"/>
                  <a:pt x="24" y="194"/>
                  <a:pt x="24" y="195"/>
                </a:cubicBezTo>
                <a:cubicBezTo>
                  <a:pt x="24" y="196"/>
                  <a:pt x="24" y="202"/>
                  <a:pt x="24" y="203"/>
                </a:cubicBezTo>
                <a:cubicBezTo>
                  <a:pt x="25" y="204"/>
                  <a:pt x="25" y="209"/>
                  <a:pt x="25" y="211"/>
                </a:cubicBezTo>
                <a:cubicBezTo>
                  <a:pt x="25" y="212"/>
                  <a:pt x="26" y="217"/>
                  <a:pt x="26" y="219"/>
                </a:cubicBezTo>
                <a:cubicBezTo>
                  <a:pt x="26" y="221"/>
                  <a:pt x="27" y="225"/>
                  <a:pt x="27" y="226"/>
                </a:cubicBezTo>
                <a:cubicBezTo>
                  <a:pt x="27" y="226"/>
                  <a:pt x="28" y="229"/>
                  <a:pt x="28" y="230"/>
                </a:cubicBezTo>
                <a:cubicBezTo>
                  <a:pt x="28" y="230"/>
                  <a:pt x="29" y="233"/>
                  <a:pt x="29" y="235"/>
                </a:cubicBezTo>
                <a:cubicBezTo>
                  <a:pt x="29" y="236"/>
                  <a:pt x="30" y="238"/>
                  <a:pt x="30" y="239"/>
                </a:cubicBezTo>
                <a:cubicBezTo>
                  <a:pt x="30" y="241"/>
                  <a:pt x="31" y="241"/>
                  <a:pt x="31" y="242"/>
                </a:cubicBezTo>
                <a:cubicBezTo>
                  <a:pt x="31" y="242"/>
                  <a:pt x="32" y="244"/>
                  <a:pt x="32" y="244"/>
                </a:cubicBezTo>
                <a:cubicBezTo>
                  <a:pt x="32" y="245"/>
                  <a:pt x="33" y="247"/>
                  <a:pt x="33" y="248"/>
                </a:cubicBezTo>
                <a:cubicBezTo>
                  <a:pt x="33" y="248"/>
                  <a:pt x="34" y="251"/>
                  <a:pt x="35" y="252"/>
                </a:cubicBezTo>
                <a:cubicBezTo>
                  <a:pt x="35" y="252"/>
                  <a:pt x="35" y="252"/>
                  <a:pt x="35" y="252"/>
                </a:cubicBezTo>
                <a:cubicBezTo>
                  <a:pt x="35" y="253"/>
                  <a:pt x="35" y="253"/>
                  <a:pt x="35" y="253"/>
                </a:cubicBezTo>
                <a:cubicBezTo>
                  <a:pt x="34" y="253"/>
                  <a:pt x="34" y="255"/>
                  <a:pt x="33" y="256"/>
                </a:cubicBezTo>
                <a:cubicBezTo>
                  <a:pt x="32" y="257"/>
                  <a:pt x="32" y="258"/>
                  <a:pt x="32" y="259"/>
                </a:cubicBezTo>
                <a:cubicBezTo>
                  <a:pt x="32" y="259"/>
                  <a:pt x="31" y="261"/>
                  <a:pt x="31" y="262"/>
                </a:cubicBezTo>
                <a:cubicBezTo>
                  <a:pt x="31" y="263"/>
                  <a:pt x="31" y="263"/>
                  <a:pt x="30" y="264"/>
                </a:cubicBezTo>
                <a:cubicBezTo>
                  <a:pt x="30" y="265"/>
                  <a:pt x="29" y="266"/>
                  <a:pt x="29" y="267"/>
                </a:cubicBezTo>
                <a:cubicBezTo>
                  <a:pt x="29" y="267"/>
                  <a:pt x="29" y="267"/>
                  <a:pt x="29" y="268"/>
                </a:cubicBezTo>
                <a:cubicBezTo>
                  <a:pt x="29" y="268"/>
                  <a:pt x="29" y="269"/>
                  <a:pt x="29" y="269"/>
                </a:cubicBezTo>
                <a:cubicBezTo>
                  <a:pt x="29" y="269"/>
                  <a:pt x="30" y="270"/>
                  <a:pt x="30" y="270"/>
                </a:cubicBezTo>
                <a:cubicBezTo>
                  <a:pt x="30" y="270"/>
                  <a:pt x="32" y="270"/>
                  <a:pt x="32" y="270"/>
                </a:cubicBezTo>
                <a:cubicBezTo>
                  <a:pt x="32" y="270"/>
                  <a:pt x="32" y="271"/>
                  <a:pt x="32" y="271"/>
                </a:cubicBezTo>
                <a:cubicBezTo>
                  <a:pt x="32" y="271"/>
                  <a:pt x="31" y="272"/>
                  <a:pt x="31" y="272"/>
                </a:cubicBezTo>
                <a:cubicBezTo>
                  <a:pt x="31" y="272"/>
                  <a:pt x="31" y="273"/>
                  <a:pt x="30" y="273"/>
                </a:cubicBezTo>
                <a:cubicBezTo>
                  <a:pt x="30" y="273"/>
                  <a:pt x="30" y="274"/>
                  <a:pt x="30" y="274"/>
                </a:cubicBezTo>
                <a:cubicBezTo>
                  <a:pt x="30" y="274"/>
                  <a:pt x="29" y="275"/>
                  <a:pt x="29" y="276"/>
                </a:cubicBezTo>
                <a:cubicBezTo>
                  <a:pt x="28" y="277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9"/>
                  <a:pt x="27" y="279"/>
                  <a:pt x="27" y="279"/>
                </a:cubicBezTo>
                <a:cubicBezTo>
                  <a:pt x="27" y="280"/>
                  <a:pt x="27" y="280"/>
                  <a:pt x="26" y="280"/>
                </a:cubicBezTo>
                <a:cubicBezTo>
                  <a:pt x="26" y="281"/>
                  <a:pt x="25" y="281"/>
                  <a:pt x="25" y="282"/>
                </a:cubicBezTo>
                <a:cubicBezTo>
                  <a:pt x="24" y="282"/>
                  <a:pt x="23" y="282"/>
                  <a:pt x="22" y="282"/>
                </a:cubicBezTo>
                <a:cubicBezTo>
                  <a:pt x="21" y="282"/>
                  <a:pt x="19" y="283"/>
                  <a:pt x="18" y="283"/>
                </a:cubicBezTo>
                <a:cubicBezTo>
                  <a:pt x="17" y="284"/>
                  <a:pt x="16" y="284"/>
                  <a:pt x="15" y="284"/>
                </a:cubicBezTo>
                <a:cubicBezTo>
                  <a:pt x="15" y="285"/>
                  <a:pt x="14" y="286"/>
                  <a:pt x="14" y="286"/>
                </a:cubicBezTo>
                <a:cubicBezTo>
                  <a:pt x="14" y="286"/>
                  <a:pt x="14" y="286"/>
                  <a:pt x="14" y="287"/>
                </a:cubicBezTo>
                <a:cubicBezTo>
                  <a:pt x="14" y="287"/>
                  <a:pt x="14" y="287"/>
                  <a:pt x="13" y="287"/>
                </a:cubicBezTo>
                <a:cubicBezTo>
                  <a:pt x="13" y="287"/>
                  <a:pt x="13" y="287"/>
                  <a:pt x="13" y="287"/>
                </a:cubicBezTo>
                <a:cubicBezTo>
                  <a:pt x="13" y="288"/>
                  <a:pt x="13" y="287"/>
                  <a:pt x="13" y="288"/>
                </a:cubicBezTo>
                <a:cubicBezTo>
                  <a:pt x="13" y="288"/>
                  <a:pt x="13" y="289"/>
                  <a:pt x="13" y="290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3" y="291"/>
                  <a:pt x="14" y="291"/>
                  <a:pt x="15" y="291"/>
                </a:cubicBezTo>
                <a:cubicBezTo>
                  <a:pt x="16" y="291"/>
                  <a:pt x="17" y="292"/>
                  <a:pt x="17" y="292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19" y="292"/>
                  <a:pt x="20" y="292"/>
                  <a:pt x="20" y="292"/>
                </a:cubicBezTo>
                <a:cubicBezTo>
                  <a:pt x="21" y="292"/>
                  <a:pt x="22" y="292"/>
                  <a:pt x="22" y="292"/>
                </a:cubicBezTo>
                <a:cubicBezTo>
                  <a:pt x="23" y="292"/>
                  <a:pt x="23" y="292"/>
                  <a:pt x="23" y="292"/>
                </a:cubicBezTo>
                <a:cubicBezTo>
                  <a:pt x="23" y="292"/>
                  <a:pt x="24" y="292"/>
                  <a:pt x="24" y="292"/>
                </a:cubicBezTo>
                <a:cubicBezTo>
                  <a:pt x="24" y="292"/>
                  <a:pt x="24" y="292"/>
                  <a:pt x="25" y="292"/>
                </a:cubicBezTo>
                <a:cubicBezTo>
                  <a:pt x="25" y="292"/>
                  <a:pt x="25" y="292"/>
                  <a:pt x="26" y="292"/>
                </a:cubicBezTo>
                <a:cubicBezTo>
                  <a:pt x="26" y="292"/>
                  <a:pt x="26" y="292"/>
                  <a:pt x="26" y="292"/>
                </a:cubicBezTo>
                <a:cubicBezTo>
                  <a:pt x="26" y="292"/>
                  <a:pt x="27" y="292"/>
                  <a:pt x="27" y="292"/>
                </a:cubicBezTo>
                <a:cubicBezTo>
                  <a:pt x="28" y="292"/>
                  <a:pt x="28" y="292"/>
                  <a:pt x="28" y="292"/>
                </a:cubicBezTo>
                <a:cubicBezTo>
                  <a:pt x="28" y="291"/>
                  <a:pt x="28" y="292"/>
                  <a:pt x="28" y="292"/>
                </a:cubicBezTo>
                <a:cubicBezTo>
                  <a:pt x="29" y="292"/>
                  <a:pt x="29" y="292"/>
                  <a:pt x="29" y="292"/>
                </a:cubicBezTo>
                <a:cubicBezTo>
                  <a:pt x="30" y="292"/>
                  <a:pt x="30" y="292"/>
                  <a:pt x="30" y="292"/>
                </a:cubicBezTo>
                <a:cubicBezTo>
                  <a:pt x="30" y="291"/>
                  <a:pt x="30" y="292"/>
                  <a:pt x="30" y="292"/>
                </a:cubicBezTo>
                <a:cubicBezTo>
                  <a:pt x="30" y="292"/>
                  <a:pt x="31" y="292"/>
                  <a:pt x="31" y="292"/>
                </a:cubicBezTo>
                <a:cubicBezTo>
                  <a:pt x="32" y="292"/>
                  <a:pt x="32" y="292"/>
                  <a:pt x="32" y="291"/>
                </a:cubicBezTo>
                <a:cubicBezTo>
                  <a:pt x="32" y="291"/>
                  <a:pt x="32" y="291"/>
                  <a:pt x="32" y="291"/>
                </a:cubicBezTo>
                <a:cubicBezTo>
                  <a:pt x="32" y="291"/>
                  <a:pt x="33" y="291"/>
                  <a:pt x="33" y="291"/>
                </a:cubicBezTo>
                <a:cubicBezTo>
                  <a:pt x="33" y="291"/>
                  <a:pt x="34" y="291"/>
                  <a:pt x="34" y="291"/>
                </a:cubicBezTo>
                <a:cubicBezTo>
                  <a:pt x="34" y="291"/>
                  <a:pt x="34" y="291"/>
                  <a:pt x="34" y="291"/>
                </a:cubicBezTo>
                <a:cubicBezTo>
                  <a:pt x="34" y="291"/>
                  <a:pt x="34" y="291"/>
                  <a:pt x="35" y="291"/>
                </a:cubicBezTo>
                <a:cubicBezTo>
                  <a:pt x="36" y="291"/>
                  <a:pt x="36" y="291"/>
                  <a:pt x="36" y="290"/>
                </a:cubicBezTo>
                <a:cubicBezTo>
                  <a:pt x="36" y="290"/>
                  <a:pt x="36" y="290"/>
                  <a:pt x="36" y="290"/>
                </a:cubicBezTo>
                <a:cubicBezTo>
                  <a:pt x="37" y="290"/>
                  <a:pt x="37" y="290"/>
                  <a:pt x="38" y="289"/>
                </a:cubicBezTo>
                <a:cubicBezTo>
                  <a:pt x="40" y="289"/>
                  <a:pt x="42" y="288"/>
                  <a:pt x="43" y="288"/>
                </a:cubicBezTo>
                <a:cubicBezTo>
                  <a:pt x="43" y="288"/>
                  <a:pt x="43" y="288"/>
                  <a:pt x="44" y="288"/>
                </a:cubicBezTo>
                <a:cubicBezTo>
                  <a:pt x="45" y="288"/>
                  <a:pt x="45" y="289"/>
                  <a:pt x="46" y="289"/>
                </a:cubicBezTo>
                <a:cubicBezTo>
                  <a:pt x="47" y="290"/>
                  <a:pt x="47" y="290"/>
                  <a:pt x="47" y="290"/>
                </a:cubicBezTo>
                <a:cubicBezTo>
                  <a:pt x="48" y="290"/>
                  <a:pt x="49" y="289"/>
                  <a:pt x="49" y="289"/>
                </a:cubicBezTo>
                <a:cubicBezTo>
                  <a:pt x="50" y="289"/>
                  <a:pt x="50" y="289"/>
                  <a:pt x="50" y="289"/>
                </a:cubicBezTo>
                <a:cubicBezTo>
                  <a:pt x="50" y="289"/>
                  <a:pt x="50" y="289"/>
                  <a:pt x="50" y="289"/>
                </a:cubicBezTo>
                <a:cubicBezTo>
                  <a:pt x="50" y="289"/>
                  <a:pt x="50" y="289"/>
                  <a:pt x="51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3" y="289"/>
                  <a:pt x="53" y="289"/>
                </a:cubicBezTo>
                <a:cubicBezTo>
                  <a:pt x="54" y="289"/>
                  <a:pt x="54" y="289"/>
                  <a:pt x="54" y="289"/>
                </a:cubicBezTo>
                <a:cubicBezTo>
                  <a:pt x="54" y="288"/>
                  <a:pt x="54" y="288"/>
                  <a:pt x="54" y="288"/>
                </a:cubicBezTo>
                <a:cubicBezTo>
                  <a:pt x="55" y="288"/>
                  <a:pt x="55" y="288"/>
                  <a:pt x="55" y="288"/>
                </a:cubicBezTo>
                <a:cubicBezTo>
                  <a:pt x="56" y="288"/>
                  <a:pt x="56" y="288"/>
                  <a:pt x="56" y="288"/>
                </a:cubicBezTo>
                <a:cubicBezTo>
                  <a:pt x="56" y="288"/>
                  <a:pt x="56" y="288"/>
                  <a:pt x="57" y="288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6"/>
                  <a:pt x="57" y="285"/>
                  <a:pt x="57" y="284"/>
                </a:cubicBezTo>
                <a:cubicBezTo>
                  <a:pt x="57" y="283"/>
                  <a:pt x="57" y="283"/>
                  <a:pt x="56" y="283"/>
                </a:cubicBezTo>
                <a:cubicBezTo>
                  <a:pt x="56" y="283"/>
                  <a:pt x="56" y="282"/>
                  <a:pt x="56" y="282"/>
                </a:cubicBezTo>
                <a:cubicBezTo>
                  <a:pt x="56" y="282"/>
                  <a:pt x="56" y="282"/>
                  <a:pt x="56" y="281"/>
                </a:cubicBezTo>
                <a:cubicBezTo>
                  <a:pt x="56" y="281"/>
                  <a:pt x="56" y="281"/>
                  <a:pt x="56" y="280"/>
                </a:cubicBezTo>
                <a:cubicBezTo>
                  <a:pt x="56" y="280"/>
                  <a:pt x="56" y="280"/>
                  <a:pt x="56" y="280"/>
                </a:cubicBezTo>
                <a:cubicBezTo>
                  <a:pt x="56" y="279"/>
                  <a:pt x="56" y="278"/>
                  <a:pt x="56" y="278"/>
                </a:cubicBezTo>
                <a:cubicBezTo>
                  <a:pt x="56" y="277"/>
                  <a:pt x="56" y="277"/>
                  <a:pt x="56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56" y="276"/>
                  <a:pt x="56" y="276"/>
                  <a:pt x="56" y="275"/>
                </a:cubicBezTo>
                <a:cubicBezTo>
                  <a:pt x="56" y="275"/>
                  <a:pt x="56" y="275"/>
                  <a:pt x="56" y="275"/>
                </a:cubicBezTo>
                <a:cubicBezTo>
                  <a:pt x="57" y="275"/>
                  <a:pt x="57" y="274"/>
                  <a:pt x="58" y="273"/>
                </a:cubicBezTo>
                <a:cubicBezTo>
                  <a:pt x="58" y="272"/>
                  <a:pt x="59" y="272"/>
                  <a:pt x="59" y="271"/>
                </a:cubicBezTo>
                <a:cubicBezTo>
                  <a:pt x="59" y="271"/>
                  <a:pt x="60" y="270"/>
                  <a:pt x="60" y="270"/>
                </a:cubicBezTo>
                <a:cubicBezTo>
                  <a:pt x="60" y="269"/>
                  <a:pt x="60" y="268"/>
                  <a:pt x="60" y="268"/>
                </a:cubicBezTo>
                <a:cubicBezTo>
                  <a:pt x="60" y="267"/>
                  <a:pt x="60" y="267"/>
                  <a:pt x="60" y="266"/>
                </a:cubicBezTo>
                <a:cubicBezTo>
                  <a:pt x="59" y="266"/>
                  <a:pt x="58" y="263"/>
                  <a:pt x="58" y="262"/>
                </a:cubicBezTo>
                <a:cubicBezTo>
                  <a:pt x="57" y="261"/>
                  <a:pt x="57" y="260"/>
                  <a:pt x="56" y="260"/>
                </a:cubicBezTo>
                <a:cubicBezTo>
                  <a:pt x="56" y="259"/>
                  <a:pt x="55" y="257"/>
                  <a:pt x="55" y="257"/>
                </a:cubicBezTo>
                <a:cubicBezTo>
                  <a:pt x="54" y="257"/>
                  <a:pt x="54" y="256"/>
                  <a:pt x="54" y="256"/>
                </a:cubicBezTo>
                <a:cubicBezTo>
                  <a:pt x="54" y="256"/>
                  <a:pt x="54" y="256"/>
                  <a:pt x="54" y="255"/>
                </a:cubicBezTo>
                <a:cubicBezTo>
                  <a:pt x="54" y="255"/>
                  <a:pt x="54" y="255"/>
                  <a:pt x="54" y="254"/>
                </a:cubicBezTo>
                <a:cubicBezTo>
                  <a:pt x="54" y="253"/>
                  <a:pt x="54" y="251"/>
                  <a:pt x="55" y="251"/>
                </a:cubicBezTo>
                <a:cubicBezTo>
                  <a:pt x="55" y="250"/>
                  <a:pt x="55" y="245"/>
                  <a:pt x="55" y="244"/>
                </a:cubicBezTo>
                <a:cubicBezTo>
                  <a:pt x="55" y="243"/>
                  <a:pt x="55" y="241"/>
                  <a:pt x="55" y="240"/>
                </a:cubicBezTo>
                <a:cubicBezTo>
                  <a:pt x="55" y="240"/>
                  <a:pt x="55" y="238"/>
                  <a:pt x="55" y="238"/>
                </a:cubicBezTo>
                <a:cubicBezTo>
                  <a:pt x="55" y="237"/>
                  <a:pt x="55" y="235"/>
                  <a:pt x="55" y="235"/>
                </a:cubicBezTo>
                <a:cubicBezTo>
                  <a:pt x="55" y="234"/>
                  <a:pt x="55" y="233"/>
                  <a:pt x="55" y="233"/>
                </a:cubicBezTo>
                <a:cubicBezTo>
                  <a:pt x="55" y="233"/>
                  <a:pt x="55" y="232"/>
                  <a:pt x="55" y="232"/>
                </a:cubicBezTo>
                <a:cubicBezTo>
                  <a:pt x="55" y="232"/>
                  <a:pt x="55" y="229"/>
                  <a:pt x="55" y="228"/>
                </a:cubicBezTo>
                <a:cubicBezTo>
                  <a:pt x="55" y="227"/>
                  <a:pt x="54" y="223"/>
                  <a:pt x="54" y="222"/>
                </a:cubicBezTo>
                <a:cubicBezTo>
                  <a:pt x="54" y="221"/>
                  <a:pt x="54" y="220"/>
                  <a:pt x="54" y="219"/>
                </a:cubicBezTo>
                <a:cubicBezTo>
                  <a:pt x="54" y="219"/>
                  <a:pt x="54" y="218"/>
                  <a:pt x="54" y="218"/>
                </a:cubicBezTo>
                <a:cubicBezTo>
                  <a:pt x="54" y="217"/>
                  <a:pt x="54" y="216"/>
                  <a:pt x="54" y="215"/>
                </a:cubicBezTo>
                <a:cubicBezTo>
                  <a:pt x="54" y="215"/>
                  <a:pt x="55" y="212"/>
                  <a:pt x="55" y="211"/>
                </a:cubicBezTo>
                <a:cubicBezTo>
                  <a:pt x="55" y="210"/>
                  <a:pt x="55" y="208"/>
                  <a:pt x="55" y="208"/>
                </a:cubicBezTo>
                <a:cubicBezTo>
                  <a:pt x="55" y="208"/>
                  <a:pt x="55" y="206"/>
                  <a:pt x="55" y="205"/>
                </a:cubicBezTo>
                <a:cubicBezTo>
                  <a:pt x="55" y="204"/>
                  <a:pt x="55" y="201"/>
                  <a:pt x="55" y="201"/>
                </a:cubicBezTo>
                <a:cubicBezTo>
                  <a:pt x="55" y="200"/>
                  <a:pt x="55" y="199"/>
                  <a:pt x="55" y="198"/>
                </a:cubicBezTo>
                <a:cubicBezTo>
                  <a:pt x="54" y="198"/>
                  <a:pt x="54" y="197"/>
                  <a:pt x="54" y="196"/>
                </a:cubicBezTo>
                <a:cubicBezTo>
                  <a:pt x="54" y="196"/>
                  <a:pt x="54" y="195"/>
                  <a:pt x="54" y="194"/>
                </a:cubicBezTo>
                <a:cubicBezTo>
                  <a:pt x="54" y="193"/>
                  <a:pt x="54" y="191"/>
                  <a:pt x="54" y="191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54" y="191"/>
                  <a:pt x="54" y="192"/>
                  <a:pt x="54" y="192"/>
                </a:cubicBezTo>
                <a:cubicBezTo>
                  <a:pt x="54" y="193"/>
                  <a:pt x="55" y="194"/>
                  <a:pt x="55" y="194"/>
                </a:cubicBezTo>
                <a:cubicBezTo>
                  <a:pt x="55" y="195"/>
                  <a:pt x="55" y="197"/>
                  <a:pt x="55" y="197"/>
                </a:cubicBezTo>
                <a:cubicBezTo>
                  <a:pt x="55" y="198"/>
                  <a:pt x="56" y="198"/>
                  <a:pt x="56" y="198"/>
                </a:cubicBezTo>
                <a:cubicBezTo>
                  <a:pt x="56" y="198"/>
                  <a:pt x="56" y="199"/>
                  <a:pt x="56" y="200"/>
                </a:cubicBezTo>
                <a:cubicBezTo>
                  <a:pt x="56" y="201"/>
                  <a:pt x="57" y="202"/>
                  <a:pt x="57" y="203"/>
                </a:cubicBezTo>
                <a:cubicBezTo>
                  <a:pt x="57" y="204"/>
                  <a:pt x="57" y="205"/>
                  <a:pt x="57" y="206"/>
                </a:cubicBezTo>
                <a:cubicBezTo>
                  <a:pt x="57" y="206"/>
                  <a:pt x="58" y="208"/>
                  <a:pt x="58" y="208"/>
                </a:cubicBezTo>
                <a:cubicBezTo>
                  <a:pt x="58" y="209"/>
                  <a:pt x="58" y="210"/>
                  <a:pt x="59" y="211"/>
                </a:cubicBezTo>
                <a:cubicBezTo>
                  <a:pt x="59" y="211"/>
                  <a:pt x="59" y="213"/>
                  <a:pt x="59" y="213"/>
                </a:cubicBezTo>
                <a:cubicBezTo>
                  <a:pt x="59" y="214"/>
                  <a:pt x="59" y="215"/>
                  <a:pt x="59" y="215"/>
                </a:cubicBezTo>
                <a:cubicBezTo>
                  <a:pt x="59" y="216"/>
                  <a:pt x="59" y="216"/>
                  <a:pt x="59" y="217"/>
                </a:cubicBezTo>
                <a:cubicBezTo>
                  <a:pt x="59" y="217"/>
                  <a:pt x="60" y="219"/>
                  <a:pt x="60" y="219"/>
                </a:cubicBezTo>
                <a:cubicBezTo>
                  <a:pt x="60" y="219"/>
                  <a:pt x="60" y="220"/>
                  <a:pt x="60" y="221"/>
                </a:cubicBezTo>
                <a:cubicBezTo>
                  <a:pt x="60" y="222"/>
                  <a:pt x="60" y="223"/>
                  <a:pt x="60" y="224"/>
                </a:cubicBezTo>
                <a:cubicBezTo>
                  <a:pt x="60" y="225"/>
                  <a:pt x="60" y="225"/>
                  <a:pt x="60" y="226"/>
                </a:cubicBezTo>
                <a:cubicBezTo>
                  <a:pt x="60" y="226"/>
                  <a:pt x="60" y="227"/>
                  <a:pt x="60" y="228"/>
                </a:cubicBezTo>
                <a:cubicBezTo>
                  <a:pt x="61" y="228"/>
                  <a:pt x="61" y="229"/>
                  <a:pt x="61" y="230"/>
                </a:cubicBezTo>
                <a:cubicBezTo>
                  <a:pt x="61" y="231"/>
                  <a:pt x="61" y="232"/>
                  <a:pt x="61" y="232"/>
                </a:cubicBezTo>
                <a:cubicBezTo>
                  <a:pt x="61" y="233"/>
                  <a:pt x="61" y="233"/>
                  <a:pt x="61" y="234"/>
                </a:cubicBezTo>
                <a:cubicBezTo>
                  <a:pt x="61" y="235"/>
                  <a:pt x="61" y="235"/>
                  <a:pt x="61" y="235"/>
                </a:cubicBezTo>
                <a:cubicBezTo>
                  <a:pt x="61" y="236"/>
                  <a:pt x="62" y="239"/>
                  <a:pt x="62" y="240"/>
                </a:cubicBezTo>
                <a:cubicBezTo>
                  <a:pt x="62" y="241"/>
                  <a:pt x="62" y="244"/>
                  <a:pt x="62" y="245"/>
                </a:cubicBezTo>
                <a:cubicBezTo>
                  <a:pt x="62" y="247"/>
                  <a:pt x="62" y="249"/>
                  <a:pt x="62" y="251"/>
                </a:cubicBezTo>
                <a:cubicBezTo>
                  <a:pt x="62" y="252"/>
                  <a:pt x="63" y="256"/>
                  <a:pt x="64" y="257"/>
                </a:cubicBezTo>
                <a:cubicBezTo>
                  <a:pt x="64" y="258"/>
                  <a:pt x="64" y="260"/>
                  <a:pt x="65" y="261"/>
                </a:cubicBezTo>
                <a:cubicBezTo>
                  <a:pt x="65" y="262"/>
                  <a:pt x="65" y="263"/>
                  <a:pt x="66" y="264"/>
                </a:cubicBezTo>
                <a:cubicBezTo>
                  <a:pt x="66" y="265"/>
                  <a:pt x="67" y="267"/>
                  <a:pt x="67" y="267"/>
                </a:cubicBezTo>
                <a:cubicBezTo>
                  <a:pt x="67" y="268"/>
                  <a:pt x="67" y="268"/>
                  <a:pt x="68" y="269"/>
                </a:cubicBezTo>
                <a:cubicBezTo>
                  <a:pt x="69" y="269"/>
                  <a:pt x="70" y="270"/>
                  <a:pt x="70" y="270"/>
                </a:cubicBezTo>
                <a:cubicBezTo>
                  <a:pt x="71" y="270"/>
                  <a:pt x="71" y="270"/>
                  <a:pt x="70" y="270"/>
                </a:cubicBezTo>
                <a:cubicBezTo>
                  <a:pt x="70" y="270"/>
                  <a:pt x="70" y="271"/>
                  <a:pt x="70" y="271"/>
                </a:cubicBezTo>
                <a:cubicBezTo>
                  <a:pt x="69" y="271"/>
                  <a:pt x="68" y="272"/>
                  <a:pt x="68" y="272"/>
                </a:cubicBezTo>
                <a:cubicBezTo>
                  <a:pt x="67" y="272"/>
                  <a:pt x="67" y="273"/>
                  <a:pt x="67" y="273"/>
                </a:cubicBezTo>
                <a:cubicBezTo>
                  <a:pt x="67" y="274"/>
                  <a:pt x="66" y="275"/>
                  <a:pt x="66" y="276"/>
                </a:cubicBezTo>
                <a:cubicBezTo>
                  <a:pt x="65" y="276"/>
                  <a:pt x="65" y="277"/>
                  <a:pt x="65" y="277"/>
                </a:cubicBezTo>
                <a:cubicBezTo>
                  <a:pt x="64" y="278"/>
                  <a:pt x="64" y="278"/>
                  <a:pt x="64" y="279"/>
                </a:cubicBezTo>
                <a:cubicBezTo>
                  <a:pt x="64" y="280"/>
                  <a:pt x="65" y="281"/>
                  <a:pt x="65" y="281"/>
                </a:cubicBezTo>
                <a:cubicBezTo>
                  <a:pt x="65" y="281"/>
                  <a:pt x="65" y="282"/>
                  <a:pt x="66" y="282"/>
                </a:cubicBezTo>
                <a:cubicBezTo>
                  <a:pt x="66" y="282"/>
                  <a:pt x="66" y="283"/>
                  <a:pt x="67" y="283"/>
                </a:cubicBezTo>
                <a:cubicBezTo>
                  <a:pt x="67" y="284"/>
                  <a:pt x="68" y="284"/>
                  <a:pt x="68" y="285"/>
                </a:cubicBezTo>
                <a:cubicBezTo>
                  <a:pt x="68" y="285"/>
                  <a:pt x="69" y="286"/>
                  <a:pt x="69" y="286"/>
                </a:cubicBezTo>
                <a:cubicBezTo>
                  <a:pt x="69" y="286"/>
                  <a:pt x="70" y="286"/>
                  <a:pt x="70" y="287"/>
                </a:cubicBezTo>
                <a:cubicBezTo>
                  <a:pt x="70" y="287"/>
                  <a:pt x="70" y="287"/>
                  <a:pt x="71" y="288"/>
                </a:cubicBezTo>
                <a:cubicBezTo>
                  <a:pt x="71" y="288"/>
                  <a:pt x="72" y="289"/>
                  <a:pt x="72" y="289"/>
                </a:cubicBezTo>
                <a:cubicBezTo>
                  <a:pt x="72" y="289"/>
                  <a:pt x="72" y="289"/>
                  <a:pt x="72" y="290"/>
                </a:cubicBezTo>
                <a:cubicBezTo>
                  <a:pt x="72" y="290"/>
                  <a:pt x="71" y="290"/>
                  <a:pt x="71" y="291"/>
                </a:cubicBezTo>
                <a:cubicBezTo>
                  <a:pt x="71" y="292"/>
                  <a:pt x="71" y="294"/>
                  <a:pt x="71" y="294"/>
                </a:cubicBezTo>
                <a:cubicBezTo>
                  <a:pt x="71" y="294"/>
                  <a:pt x="71" y="295"/>
                  <a:pt x="71" y="295"/>
                </a:cubicBezTo>
                <a:cubicBezTo>
                  <a:pt x="71" y="295"/>
                  <a:pt x="71" y="295"/>
                  <a:pt x="71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0" y="296"/>
                  <a:pt x="70" y="296"/>
                  <a:pt x="70" y="297"/>
                </a:cubicBezTo>
                <a:cubicBezTo>
                  <a:pt x="70" y="298"/>
                  <a:pt x="70" y="299"/>
                  <a:pt x="70" y="299"/>
                </a:cubicBezTo>
                <a:cubicBezTo>
                  <a:pt x="70" y="299"/>
                  <a:pt x="71" y="300"/>
                  <a:pt x="71" y="300"/>
                </a:cubicBezTo>
                <a:cubicBezTo>
                  <a:pt x="71" y="300"/>
                  <a:pt x="72" y="300"/>
                  <a:pt x="73" y="300"/>
                </a:cubicBezTo>
                <a:cubicBezTo>
                  <a:pt x="73" y="300"/>
                  <a:pt x="74" y="300"/>
                  <a:pt x="75" y="300"/>
                </a:cubicBezTo>
                <a:cubicBezTo>
                  <a:pt x="76" y="300"/>
                  <a:pt x="81" y="300"/>
                  <a:pt x="82" y="300"/>
                </a:cubicBezTo>
                <a:cubicBezTo>
                  <a:pt x="83" y="300"/>
                  <a:pt x="86" y="300"/>
                  <a:pt x="87" y="300"/>
                </a:cubicBezTo>
                <a:cubicBezTo>
                  <a:pt x="88" y="299"/>
                  <a:pt x="89" y="299"/>
                  <a:pt x="89" y="299"/>
                </a:cubicBezTo>
                <a:cubicBezTo>
                  <a:pt x="90" y="298"/>
                  <a:pt x="90" y="298"/>
                  <a:pt x="90" y="297"/>
                </a:cubicBezTo>
                <a:cubicBezTo>
                  <a:pt x="90" y="297"/>
                  <a:pt x="90" y="296"/>
                  <a:pt x="90" y="295"/>
                </a:cubicBezTo>
                <a:cubicBezTo>
                  <a:pt x="90" y="294"/>
                  <a:pt x="89" y="294"/>
                  <a:pt x="89" y="294"/>
                </a:cubicBezTo>
                <a:cubicBezTo>
                  <a:pt x="89" y="293"/>
                  <a:pt x="89" y="293"/>
                  <a:pt x="89" y="292"/>
                </a:cubicBezTo>
                <a:cubicBezTo>
                  <a:pt x="90" y="292"/>
                  <a:pt x="89" y="290"/>
                  <a:pt x="89" y="290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9" y="289"/>
                  <a:pt x="89" y="288"/>
                  <a:pt x="88" y="288"/>
                </a:cubicBezTo>
                <a:cubicBezTo>
                  <a:pt x="88" y="288"/>
                  <a:pt x="89" y="288"/>
                  <a:pt x="89" y="288"/>
                </a:cubicBezTo>
                <a:cubicBezTo>
                  <a:pt x="89" y="288"/>
                  <a:pt x="89" y="287"/>
                  <a:pt x="89" y="287"/>
                </a:cubicBezTo>
                <a:cubicBezTo>
                  <a:pt x="89" y="286"/>
                  <a:pt x="90" y="285"/>
                  <a:pt x="90" y="284"/>
                </a:cubicBezTo>
                <a:cubicBezTo>
                  <a:pt x="90" y="284"/>
                  <a:pt x="90" y="283"/>
                  <a:pt x="90" y="283"/>
                </a:cubicBezTo>
                <a:cubicBezTo>
                  <a:pt x="90" y="283"/>
                  <a:pt x="90" y="283"/>
                  <a:pt x="91" y="283"/>
                </a:cubicBezTo>
                <a:cubicBezTo>
                  <a:pt x="91" y="282"/>
                  <a:pt x="91" y="282"/>
                  <a:pt x="91" y="282"/>
                </a:cubicBezTo>
                <a:cubicBezTo>
                  <a:pt x="91" y="281"/>
                  <a:pt x="92" y="279"/>
                  <a:pt x="92" y="279"/>
                </a:cubicBezTo>
                <a:cubicBezTo>
                  <a:pt x="93" y="279"/>
                  <a:pt x="93" y="278"/>
                  <a:pt x="93" y="278"/>
                </a:cubicBezTo>
                <a:cubicBezTo>
                  <a:pt x="93" y="278"/>
                  <a:pt x="93" y="278"/>
                  <a:pt x="93" y="277"/>
                </a:cubicBezTo>
                <a:cubicBezTo>
                  <a:pt x="93" y="277"/>
                  <a:pt x="93" y="276"/>
                  <a:pt x="93" y="2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5"/>
          <p:cNvSpPr>
            <a:spLocks/>
          </p:cNvSpPr>
          <p:nvPr/>
        </p:nvSpPr>
        <p:spPr bwMode="auto">
          <a:xfrm flipH="1">
            <a:off x="8370230" y="2910900"/>
            <a:ext cx="342852" cy="1105722"/>
          </a:xfrm>
          <a:custGeom>
            <a:avLst/>
            <a:gdLst>
              <a:gd name="T0" fmla="*/ 90 w 93"/>
              <a:gd name="T1" fmla="*/ 249 h 300"/>
              <a:gd name="T2" fmla="*/ 88 w 93"/>
              <a:gd name="T3" fmla="*/ 228 h 300"/>
              <a:gd name="T4" fmla="*/ 84 w 93"/>
              <a:gd name="T5" fmla="*/ 206 h 300"/>
              <a:gd name="T6" fmla="*/ 81 w 93"/>
              <a:gd name="T7" fmla="*/ 171 h 300"/>
              <a:gd name="T8" fmla="*/ 80 w 93"/>
              <a:gd name="T9" fmla="*/ 152 h 300"/>
              <a:gd name="T10" fmla="*/ 78 w 93"/>
              <a:gd name="T11" fmla="*/ 136 h 300"/>
              <a:gd name="T12" fmla="*/ 75 w 93"/>
              <a:gd name="T13" fmla="*/ 127 h 300"/>
              <a:gd name="T14" fmla="*/ 74 w 93"/>
              <a:gd name="T15" fmla="*/ 119 h 300"/>
              <a:gd name="T16" fmla="*/ 77 w 93"/>
              <a:gd name="T17" fmla="*/ 120 h 300"/>
              <a:gd name="T18" fmla="*/ 77 w 93"/>
              <a:gd name="T19" fmla="*/ 112 h 300"/>
              <a:gd name="T20" fmla="*/ 78 w 93"/>
              <a:gd name="T21" fmla="*/ 88 h 300"/>
              <a:gd name="T22" fmla="*/ 83 w 93"/>
              <a:gd name="T23" fmla="*/ 74 h 300"/>
              <a:gd name="T24" fmla="*/ 81 w 93"/>
              <a:gd name="T25" fmla="*/ 60 h 300"/>
              <a:gd name="T26" fmla="*/ 77 w 93"/>
              <a:gd name="T27" fmla="*/ 46 h 300"/>
              <a:gd name="T28" fmla="*/ 66 w 93"/>
              <a:gd name="T29" fmla="*/ 42 h 300"/>
              <a:gd name="T30" fmla="*/ 59 w 93"/>
              <a:gd name="T31" fmla="*/ 38 h 300"/>
              <a:gd name="T32" fmla="*/ 59 w 93"/>
              <a:gd name="T33" fmla="*/ 27 h 300"/>
              <a:gd name="T34" fmla="*/ 62 w 93"/>
              <a:gd name="T35" fmla="*/ 17 h 300"/>
              <a:gd name="T36" fmla="*/ 38 w 93"/>
              <a:gd name="T37" fmla="*/ 4 h 300"/>
              <a:gd name="T38" fmla="*/ 34 w 93"/>
              <a:gd name="T39" fmla="*/ 28 h 300"/>
              <a:gd name="T40" fmla="*/ 38 w 93"/>
              <a:gd name="T41" fmla="*/ 42 h 300"/>
              <a:gd name="T42" fmla="*/ 28 w 93"/>
              <a:gd name="T43" fmla="*/ 47 h 300"/>
              <a:gd name="T44" fmla="*/ 19 w 93"/>
              <a:gd name="T45" fmla="*/ 49 h 300"/>
              <a:gd name="T46" fmla="*/ 12 w 93"/>
              <a:gd name="T47" fmla="*/ 57 h 300"/>
              <a:gd name="T48" fmla="*/ 5 w 93"/>
              <a:gd name="T49" fmla="*/ 73 h 300"/>
              <a:gd name="T50" fmla="*/ 2 w 93"/>
              <a:gd name="T51" fmla="*/ 98 h 300"/>
              <a:gd name="T52" fmla="*/ 16 w 93"/>
              <a:gd name="T53" fmla="*/ 101 h 300"/>
              <a:gd name="T54" fmla="*/ 19 w 93"/>
              <a:gd name="T55" fmla="*/ 117 h 300"/>
              <a:gd name="T56" fmla="*/ 23 w 93"/>
              <a:gd name="T57" fmla="*/ 124 h 300"/>
              <a:gd name="T58" fmla="*/ 22 w 93"/>
              <a:gd name="T59" fmla="*/ 133 h 300"/>
              <a:gd name="T60" fmla="*/ 19 w 93"/>
              <a:gd name="T61" fmla="*/ 143 h 300"/>
              <a:gd name="T62" fmla="*/ 18 w 93"/>
              <a:gd name="T63" fmla="*/ 154 h 300"/>
              <a:gd name="T64" fmla="*/ 19 w 93"/>
              <a:gd name="T65" fmla="*/ 164 h 300"/>
              <a:gd name="T66" fmla="*/ 24 w 93"/>
              <a:gd name="T67" fmla="*/ 195 h 300"/>
              <a:gd name="T68" fmla="*/ 30 w 93"/>
              <a:gd name="T69" fmla="*/ 239 h 300"/>
              <a:gd name="T70" fmla="*/ 33 w 93"/>
              <a:gd name="T71" fmla="*/ 256 h 300"/>
              <a:gd name="T72" fmla="*/ 30 w 93"/>
              <a:gd name="T73" fmla="*/ 270 h 300"/>
              <a:gd name="T74" fmla="*/ 28 w 93"/>
              <a:gd name="T75" fmla="*/ 278 h 300"/>
              <a:gd name="T76" fmla="*/ 18 w 93"/>
              <a:gd name="T77" fmla="*/ 283 h 300"/>
              <a:gd name="T78" fmla="*/ 13 w 93"/>
              <a:gd name="T79" fmla="*/ 290 h 300"/>
              <a:gd name="T80" fmla="*/ 23 w 93"/>
              <a:gd name="T81" fmla="*/ 292 h 300"/>
              <a:gd name="T82" fmla="*/ 28 w 93"/>
              <a:gd name="T83" fmla="*/ 292 h 300"/>
              <a:gd name="T84" fmla="*/ 33 w 93"/>
              <a:gd name="T85" fmla="*/ 291 h 300"/>
              <a:gd name="T86" fmla="*/ 43 w 93"/>
              <a:gd name="T87" fmla="*/ 288 h 300"/>
              <a:gd name="T88" fmla="*/ 51 w 93"/>
              <a:gd name="T89" fmla="*/ 289 h 300"/>
              <a:gd name="T90" fmla="*/ 56 w 93"/>
              <a:gd name="T91" fmla="*/ 288 h 300"/>
              <a:gd name="T92" fmla="*/ 56 w 93"/>
              <a:gd name="T93" fmla="*/ 280 h 300"/>
              <a:gd name="T94" fmla="*/ 58 w 93"/>
              <a:gd name="T95" fmla="*/ 273 h 300"/>
              <a:gd name="T96" fmla="*/ 55 w 93"/>
              <a:gd name="T97" fmla="*/ 257 h 300"/>
              <a:gd name="T98" fmla="*/ 55 w 93"/>
              <a:gd name="T99" fmla="*/ 238 h 300"/>
              <a:gd name="T100" fmla="*/ 54 w 93"/>
              <a:gd name="T101" fmla="*/ 218 h 300"/>
              <a:gd name="T102" fmla="*/ 54 w 93"/>
              <a:gd name="T103" fmla="*/ 196 h 300"/>
              <a:gd name="T104" fmla="*/ 56 w 93"/>
              <a:gd name="T105" fmla="*/ 198 h 300"/>
              <a:gd name="T106" fmla="*/ 59 w 93"/>
              <a:gd name="T107" fmla="*/ 215 h 300"/>
              <a:gd name="T108" fmla="*/ 61 w 93"/>
              <a:gd name="T109" fmla="*/ 230 h 300"/>
              <a:gd name="T110" fmla="*/ 64 w 93"/>
              <a:gd name="T111" fmla="*/ 257 h 300"/>
              <a:gd name="T112" fmla="*/ 70 w 93"/>
              <a:gd name="T113" fmla="*/ 271 h 300"/>
              <a:gd name="T114" fmla="*/ 66 w 93"/>
              <a:gd name="T115" fmla="*/ 282 h 300"/>
              <a:gd name="T116" fmla="*/ 72 w 93"/>
              <a:gd name="T117" fmla="*/ 290 h 300"/>
              <a:gd name="T118" fmla="*/ 70 w 93"/>
              <a:gd name="T119" fmla="*/ 299 h 300"/>
              <a:gd name="T120" fmla="*/ 90 w 93"/>
              <a:gd name="T121" fmla="*/ 297 h 300"/>
              <a:gd name="T122" fmla="*/ 89 w 93"/>
              <a:gd name="T123" fmla="*/ 288 h 300"/>
              <a:gd name="T124" fmla="*/ 93 w 93"/>
              <a:gd name="T125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300">
                <a:moveTo>
                  <a:pt x="93" y="276"/>
                </a:moveTo>
                <a:cubicBezTo>
                  <a:pt x="92" y="276"/>
                  <a:pt x="92" y="275"/>
                  <a:pt x="92" y="275"/>
                </a:cubicBezTo>
                <a:cubicBezTo>
                  <a:pt x="92" y="275"/>
                  <a:pt x="92" y="273"/>
                  <a:pt x="92" y="272"/>
                </a:cubicBezTo>
                <a:cubicBezTo>
                  <a:pt x="92" y="272"/>
                  <a:pt x="92" y="267"/>
                  <a:pt x="92" y="266"/>
                </a:cubicBezTo>
                <a:cubicBezTo>
                  <a:pt x="91" y="265"/>
                  <a:pt x="91" y="264"/>
                  <a:pt x="91" y="262"/>
                </a:cubicBezTo>
                <a:cubicBezTo>
                  <a:pt x="91" y="260"/>
                  <a:pt x="91" y="257"/>
                  <a:pt x="91" y="255"/>
                </a:cubicBezTo>
                <a:cubicBezTo>
                  <a:pt x="91" y="254"/>
                  <a:pt x="90" y="249"/>
                  <a:pt x="90" y="249"/>
                </a:cubicBezTo>
                <a:cubicBezTo>
                  <a:pt x="90" y="248"/>
                  <a:pt x="90" y="247"/>
                  <a:pt x="90" y="246"/>
                </a:cubicBezTo>
                <a:cubicBezTo>
                  <a:pt x="90" y="245"/>
                  <a:pt x="89" y="243"/>
                  <a:pt x="89" y="243"/>
                </a:cubicBezTo>
                <a:cubicBezTo>
                  <a:pt x="89" y="242"/>
                  <a:pt x="89" y="241"/>
                  <a:pt x="89" y="241"/>
                </a:cubicBezTo>
                <a:cubicBezTo>
                  <a:pt x="89" y="241"/>
                  <a:pt x="89" y="239"/>
                  <a:pt x="89" y="239"/>
                </a:cubicBezTo>
                <a:cubicBezTo>
                  <a:pt x="89" y="239"/>
                  <a:pt x="89" y="238"/>
                  <a:pt x="88" y="237"/>
                </a:cubicBezTo>
                <a:cubicBezTo>
                  <a:pt x="88" y="237"/>
                  <a:pt x="88" y="233"/>
                  <a:pt x="88" y="232"/>
                </a:cubicBezTo>
                <a:cubicBezTo>
                  <a:pt x="88" y="231"/>
                  <a:pt x="88" y="230"/>
                  <a:pt x="88" y="228"/>
                </a:cubicBezTo>
                <a:cubicBezTo>
                  <a:pt x="87" y="227"/>
                  <a:pt x="87" y="225"/>
                  <a:pt x="87" y="224"/>
                </a:cubicBezTo>
                <a:cubicBezTo>
                  <a:pt x="87" y="223"/>
                  <a:pt x="87" y="222"/>
                  <a:pt x="87" y="221"/>
                </a:cubicBezTo>
                <a:cubicBezTo>
                  <a:pt x="87" y="220"/>
                  <a:pt x="87" y="218"/>
                  <a:pt x="87" y="216"/>
                </a:cubicBezTo>
                <a:cubicBezTo>
                  <a:pt x="87" y="215"/>
                  <a:pt x="86" y="214"/>
                  <a:pt x="86" y="213"/>
                </a:cubicBezTo>
                <a:cubicBezTo>
                  <a:pt x="86" y="212"/>
                  <a:pt x="85" y="210"/>
                  <a:pt x="85" y="210"/>
                </a:cubicBezTo>
                <a:cubicBezTo>
                  <a:pt x="84" y="209"/>
                  <a:pt x="84" y="209"/>
                  <a:pt x="84" y="209"/>
                </a:cubicBezTo>
                <a:cubicBezTo>
                  <a:pt x="84" y="209"/>
                  <a:pt x="84" y="207"/>
                  <a:pt x="84" y="206"/>
                </a:cubicBezTo>
                <a:cubicBezTo>
                  <a:pt x="84" y="204"/>
                  <a:pt x="84" y="201"/>
                  <a:pt x="84" y="200"/>
                </a:cubicBezTo>
                <a:cubicBezTo>
                  <a:pt x="84" y="198"/>
                  <a:pt x="85" y="195"/>
                  <a:pt x="85" y="194"/>
                </a:cubicBezTo>
                <a:cubicBezTo>
                  <a:pt x="85" y="193"/>
                  <a:pt x="85" y="192"/>
                  <a:pt x="84" y="191"/>
                </a:cubicBezTo>
                <a:cubicBezTo>
                  <a:pt x="84" y="190"/>
                  <a:pt x="84" y="187"/>
                  <a:pt x="83" y="185"/>
                </a:cubicBezTo>
                <a:cubicBezTo>
                  <a:pt x="83" y="183"/>
                  <a:pt x="82" y="179"/>
                  <a:pt x="82" y="178"/>
                </a:cubicBezTo>
                <a:cubicBezTo>
                  <a:pt x="82" y="177"/>
                  <a:pt x="82" y="174"/>
                  <a:pt x="82" y="173"/>
                </a:cubicBezTo>
                <a:cubicBezTo>
                  <a:pt x="82" y="173"/>
                  <a:pt x="81" y="171"/>
                  <a:pt x="81" y="171"/>
                </a:cubicBezTo>
                <a:cubicBezTo>
                  <a:pt x="81" y="171"/>
                  <a:pt x="81" y="170"/>
                  <a:pt x="81" y="170"/>
                </a:cubicBezTo>
                <a:cubicBezTo>
                  <a:pt x="81" y="169"/>
                  <a:pt x="81" y="167"/>
                  <a:pt x="81" y="167"/>
                </a:cubicBezTo>
                <a:cubicBezTo>
                  <a:pt x="81" y="167"/>
                  <a:pt x="81" y="164"/>
                  <a:pt x="81" y="162"/>
                </a:cubicBezTo>
                <a:cubicBezTo>
                  <a:pt x="81" y="161"/>
                  <a:pt x="81" y="161"/>
                  <a:pt x="81" y="160"/>
                </a:cubicBezTo>
                <a:cubicBezTo>
                  <a:pt x="81" y="160"/>
                  <a:pt x="80" y="158"/>
                  <a:pt x="80" y="157"/>
                </a:cubicBezTo>
                <a:cubicBezTo>
                  <a:pt x="80" y="156"/>
                  <a:pt x="80" y="154"/>
                  <a:pt x="80" y="154"/>
                </a:cubicBezTo>
                <a:cubicBezTo>
                  <a:pt x="80" y="153"/>
                  <a:pt x="80" y="152"/>
                  <a:pt x="80" y="152"/>
                </a:cubicBezTo>
                <a:cubicBezTo>
                  <a:pt x="80" y="152"/>
                  <a:pt x="80" y="151"/>
                  <a:pt x="80" y="150"/>
                </a:cubicBezTo>
                <a:cubicBezTo>
                  <a:pt x="81" y="149"/>
                  <a:pt x="81" y="147"/>
                  <a:pt x="81" y="146"/>
                </a:cubicBezTo>
                <a:cubicBezTo>
                  <a:pt x="80" y="145"/>
                  <a:pt x="80" y="144"/>
                  <a:pt x="80" y="143"/>
                </a:cubicBezTo>
                <a:cubicBezTo>
                  <a:pt x="80" y="142"/>
                  <a:pt x="79" y="139"/>
                  <a:pt x="79" y="139"/>
                </a:cubicBezTo>
                <a:cubicBezTo>
                  <a:pt x="79" y="138"/>
                  <a:pt x="78" y="137"/>
                  <a:pt x="78" y="137"/>
                </a:cubicBezTo>
                <a:cubicBezTo>
                  <a:pt x="78" y="137"/>
                  <a:pt x="78" y="137"/>
                  <a:pt x="78" y="137"/>
                </a:cubicBezTo>
                <a:cubicBezTo>
                  <a:pt x="78" y="137"/>
                  <a:pt x="78" y="136"/>
                  <a:pt x="78" y="136"/>
                </a:cubicBezTo>
                <a:cubicBezTo>
                  <a:pt x="78" y="136"/>
                  <a:pt x="78" y="135"/>
                  <a:pt x="78" y="135"/>
                </a:cubicBezTo>
                <a:cubicBezTo>
                  <a:pt x="78" y="135"/>
                  <a:pt x="78" y="134"/>
                  <a:pt x="77" y="134"/>
                </a:cubicBezTo>
                <a:cubicBezTo>
                  <a:pt x="77" y="134"/>
                  <a:pt x="77" y="134"/>
                  <a:pt x="77" y="133"/>
                </a:cubicBezTo>
                <a:cubicBezTo>
                  <a:pt x="77" y="133"/>
                  <a:pt x="76" y="131"/>
                  <a:pt x="76" y="130"/>
                </a:cubicBezTo>
                <a:cubicBezTo>
                  <a:pt x="76" y="130"/>
                  <a:pt x="76" y="129"/>
                  <a:pt x="76" y="129"/>
                </a:cubicBezTo>
                <a:cubicBezTo>
                  <a:pt x="75" y="129"/>
                  <a:pt x="75" y="128"/>
                  <a:pt x="75" y="128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5"/>
                  <a:pt x="74" y="124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4" y="123"/>
                  <a:pt x="74" y="119"/>
                  <a:pt x="73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119"/>
                  <a:pt x="73" y="119"/>
                  <a:pt x="74" y="119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4" y="119"/>
                  <a:pt x="74" y="122"/>
                  <a:pt x="74" y="122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22"/>
                  <a:pt x="74" y="122"/>
                  <a:pt x="75" y="121"/>
                </a:cubicBezTo>
                <a:cubicBezTo>
                  <a:pt x="75" y="121"/>
                  <a:pt x="76" y="121"/>
                  <a:pt x="76" y="121"/>
                </a:cubicBezTo>
                <a:cubicBezTo>
                  <a:pt x="76" y="121"/>
                  <a:pt x="76" y="120"/>
                  <a:pt x="76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19"/>
                  <a:pt x="77" y="119"/>
                  <a:pt x="78" y="118"/>
                </a:cubicBezTo>
                <a:cubicBezTo>
                  <a:pt x="78" y="118"/>
                  <a:pt x="79" y="117"/>
                  <a:pt x="79" y="117"/>
                </a:cubicBezTo>
                <a:cubicBezTo>
                  <a:pt x="80" y="117"/>
                  <a:pt x="80" y="116"/>
                  <a:pt x="80" y="116"/>
                </a:cubicBezTo>
                <a:cubicBezTo>
                  <a:pt x="80" y="116"/>
                  <a:pt x="80" y="116"/>
                  <a:pt x="80" y="115"/>
                </a:cubicBezTo>
                <a:cubicBezTo>
                  <a:pt x="80" y="115"/>
                  <a:pt x="80" y="115"/>
                  <a:pt x="79" y="115"/>
                </a:cubicBezTo>
                <a:cubicBezTo>
                  <a:pt x="79" y="115"/>
                  <a:pt x="78" y="114"/>
                  <a:pt x="78" y="114"/>
                </a:cubicBezTo>
                <a:cubicBezTo>
                  <a:pt x="78" y="114"/>
                  <a:pt x="77" y="113"/>
                  <a:pt x="77" y="112"/>
                </a:cubicBezTo>
                <a:cubicBezTo>
                  <a:pt x="77" y="112"/>
                  <a:pt x="76" y="109"/>
                  <a:pt x="76" y="108"/>
                </a:cubicBezTo>
                <a:cubicBezTo>
                  <a:pt x="75" y="108"/>
                  <a:pt x="76" y="107"/>
                  <a:pt x="76" y="107"/>
                </a:cubicBezTo>
                <a:cubicBezTo>
                  <a:pt x="76" y="106"/>
                  <a:pt x="75" y="104"/>
                  <a:pt x="75" y="103"/>
                </a:cubicBezTo>
                <a:cubicBezTo>
                  <a:pt x="75" y="103"/>
                  <a:pt x="75" y="98"/>
                  <a:pt x="75" y="97"/>
                </a:cubicBezTo>
                <a:cubicBezTo>
                  <a:pt x="75" y="97"/>
                  <a:pt x="75" y="97"/>
                  <a:pt x="75" y="96"/>
                </a:cubicBezTo>
                <a:cubicBezTo>
                  <a:pt x="75" y="96"/>
                  <a:pt x="76" y="93"/>
                  <a:pt x="77" y="92"/>
                </a:cubicBezTo>
                <a:cubicBezTo>
                  <a:pt x="77" y="91"/>
                  <a:pt x="78" y="88"/>
                  <a:pt x="78" y="88"/>
                </a:cubicBezTo>
                <a:cubicBezTo>
                  <a:pt x="78" y="87"/>
                  <a:pt x="78" y="86"/>
                  <a:pt x="79" y="86"/>
                </a:cubicBezTo>
                <a:cubicBezTo>
                  <a:pt x="79" y="85"/>
                  <a:pt x="79" y="85"/>
                  <a:pt x="79" y="84"/>
                </a:cubicBezTo>
                <a:cubicBezTo>
                  <a:pt x="80" y="83"/>
                  <a:pt x="80" y="81"/>
                  <a:pt x="81" y="81"/>
                </a:cubicBezTo>
                <a:cubicBezTo>
                  <a:pt x="81" y="80"/>
                  <a:pt x="81" y="79"/>
                  <a:pt x="81" y="79"/>
                </a:cubicBezTo>
                <a:cubicBezTo>
                  <a:pt x="81" y="78"/>
                  <a:pt x="82" y="77"/>
                  <a:pt x="82" y="77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5"/>
                  <a:pt x="83" y="74"/>
                  <a:pt x="83" y="74"/>
                </a:cubicBezTo>
                <a:cubicBezTo>
                  <a:pt x="83" y="74"/>
                  <a:pt x="83" y="74"/>
                  <a:pt x="83" y="73"/>
                </a:cubicBezTo>
                <a:cubicBezTo>
                  <a:pt x="83" y="73"/>
                  <a:pt x="83" y="72"/>
                  <a:pt x="83" y="72"/>
                </a:cubicBezTo>
                <a:cubicBezTo>
                  <a:pt x="83" y="71"/>
                  <a:pt x="83" y="71"/>
                  <a:pt x="83" y="70"/>
                </a:cubicBezTo>
                <a:cubicBezTo>
                  <a:pt x="83" y="70"/>
                  <a:pt x="83" y="69"/>
                  <a:pt x="83" y="69"/>
                </a:cubicBezTo>
                <a:cubicBezTo>
                  <a:pt x="83" y="69"/>
                  <a:pt x="83" y="67"/>
                  <a:pt x="82" y="66"/>
                </a:cubicBezTo>
                <a:cubicBezTo>
                  <a:pt x="82" y="65"/>
                  <a:pt x="82" y="62"/>
                  <a:pt x="81" y="61"/>
                </a:cubicBezTo>
                <a:cubicBezTo>
                  <a:pt x="81" y="61"/>
                  <a:pt x="81" y="60"/>
                  <a:pt x="81" y="60"/>
                </a:cubicBezTo>
                <a:cubicBezTo>
                  <a:pt x="81" y="60"/>
                  <a:pt x="81" y="59"/>
                  <a:pt x="81" y="58"/>
                </a:cubicBezTo>
                <a:cubicBezTo>
                  <a:pt x="81" y="57"/>
                  <a:pt x="81" y="55"/>
                  <a:pt x="81" y="54"/>
                </a:cubicBezTo>
                <a:cubicBezTo>
                  <a:pt x="81" y="53"/>
                  <a:pt x="81" y="52"/>
                  <a:pt x="81" y="52"/>
                </a:cubicBezTo>
                <a:cubicBezTo>
                  <a:pt x="80" y="52"/>
                  <a:pt x="80" y="51"/>
                  <a:pt x="80" y="51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9"/>
                  <a:pt x="78" y="48"/>
                </a:cubicBezTo>
                <a:cubicBezTo>
                  <a:pt x="78" y="48"/>
                  <a:pt x="78" y="47"/>
                  <a:pt x="77" y="46"/>
                </a:cubicBezTo>
                <a:cubicBezTo>
                  <a:pt x="76" y="46"/>
                  <a:pt x="75" y="45"/>
                  <a:pt x="75" y="45"/>
                </a:cubicBezTo>
                <a:cubicBezTo>
                  <a:pt x="74" y="45"/>
                  <a:pt x="74" y="44"/>
                  <a:pt x="73" y="44"/>
                </a:cubicBezTo>
                <a:cubicBezTo>
                  <a:pt x="73" y="44"/>
                  <a:pt x="72" y="44"/>
                  <a:pt x="72" y="44"/>
                </a:cubicBezTo>
                <a:cubicBezTo>
                  <a:pt x="71" y="44"/>
                  <a:pt x="71" y="44"/>
                  <a:pt x="71" y="44"/>
                </a:cubicBezTo>
                <a:cubicBezTo>
                  <a:pt x="71" y="44"/>
                  <a:pt x="70" y="43"/>
                  <a:pt x="70" y="43"/>
                </a:cubicBezTo>
                <a:cubicBezTo>
                  <a:pt x="69" y="43"/>
                  <a:pt x="68" y="43"/>
                  <a:pt x="68" y="43"/>
                </a:cubicBezTo>
                <a:cubicBezTo>
                  <a:pt x="68" y="43"/>
                  <a:pt x="67" y="42"/>
                  <a:pt x="66" y="42"/>
                </a:cubicBezTo>
                <a:cubicBezTo>
                  <a:pt x="65" y="42"/>
                  <a:pt x="65" y="42"/>
                  <a:pt x="64" y="42"/>
                </a:cubicBezTo>
                <a:cubicBezTo>
                  <a:pt x="64" y="42"/>
                  <a:pt x="63" y="42"/>
                  <a:pt x="62" y="41"/>
                </a:cubicBezTo>
                <a:cubicBezTo>
                  <a:pt x="62" y="41"/>
                  <a:pt x="62" y="41"/>
                  <a:pt x="61" y="41"/>
                </a:cubicBezTo>
                <a:cubicBezTo>
                  <a:pt x="61" y="40"/>
                  <a:pt x="60" y="40"/>
                  <a:pt x="60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0"/>
                  <a:pt x="59" y="40"/>
                  <a:pt x="59" y="39"/>
                </a:cubicBezTo>
                <a:cubicBezTo>
                  <a:pt x="59" y="39"/>
                  <a:pt x="59" y="39"/>
                  <a:pt x="59" y="38"/>
                </a:cubicBezTo>
                <a:cubicBezTo>
                  <a:pt x="59" y="38"/>
                  <a:pt x="59" y="37"/>
                  <a:pt x="58" y="37"/>
                </a:cubicBezTo>
                <a:cubicBezTo>
                  <a:pt x="58" y="36"/>
                  <a:pt x="58" y="35"/>
                  <a:pt x="58" y="35"/>
                </a:cubicBezTo>
                <a:cubicBezTo>
                  <a:pt x="58" y="35"/>
                  <a:pt x="58" y="35"/>
                  <a:pt x="57" y="35"/>
                </a:cubicBezTo>
                <a:cubicBezTo>
                  <a:pt x="57" y="35"/>
                  <a:pt x="57" y="35"/>
                  <a:pt x="57" y="34"/>
                </a:cubicBezTo>
                <a:cubicBezTo>
                  <a:pt x="57" y="34"/>
                  <a:pt x="58" y="32"/>
                  <a:pt x="58" y="31"/>
                </a:cubicBezTo>
                <a:cubicBezTo>
                  <a:pt x="58" y="30"/>
                  <a:pt x="58" y="27"/>
                  <a:pt x="58" y="27"/>
                </a:cubicBezTo>
                <a:cubicBezTo>
                  <a:pt x="58" y="27"/>
                  <a:pt x="58" y="27"/>
                  <a:pt x="59" y="27"/>
                </a:cubicBezTo>
                <a:cubicBezTo>
                  <a:pt x="60" y="27"/>
                  <a:pt x="60" y="26"/>
                  <a:pt x="60" y="26"/>
                </a:cubicBezTo>
                <a:cubicBezTo>
                  <a:pt x="60" y="26"/>
                  <a:pt x="61" y="25"/>
                  <a:pt x="61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4"/>
                  <a:pt x="61" y="24"/>
                  <a:pt x="62" y="23"/>
                </a:cubicBezTo>
                <a:cubicBezTo>
                  <a:pt x="62" y="23"/>
                  <a:pt x="62" y="22"/>
                  <a:pt x="62" y="21"/>
                </a:cubicBezTo>
                <a:cubicBezTo>
                  <a:pt x="62" y="21"/>
                  <a:pt x="62" y="21"/>
                  <a:pt x="62" y="20"/>
                </a:cubicBezTo>
                <a:cubicBezTo>
                  <a:pt x="62" y="18"/>
                  <a:pt x="62" y="17"/>
                  <a:pt x="62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5"/>
                </a:cubicBezTo>
                <a:cubicBezTo>
                  <a:pt x="61" y="15"/>
                  <a:pt x="61" y="11"/>
                  <a:pt x="61" y="11"/>
                </a:cubicBezTo>
                <a:cubicBezTo>
                  <a:pt x="59" y="6"/>
                  <a:pt x="55" y="3"/>
                  <a:pt x="52" y="1"/>
                </a:cubicBezTo>
                <a:cubicBezTo>
                  <a:pt x="49" y="0"/>
                  <a:pt x="47" y="0"/>
                  <a:pt x="44" y="1"/>
                </a:cubicBezTo>
                <a:cubicBezTo>
                  <a:pt x="42" y="1"/>
                  <a:pt x="39" y="3"/>
                  <a:pt x="39" y="3"/>
                </a:cubicBezTo>
                <a:cubicBezTo>
                  <a:pt x="39" y="3"/>
                  <a:pt x="39" y="3"/>
                  <a:pt x="38" y="4"/>
                </a:cubicBezTo>
                <a:cubicBezTo>
                  <a:pt x="37" y="4"/>
                  <a:pt x="36" y="6"/>
                  <a:pt x="36" y="7"/>
                </a:cubicBezTo>
                <a:cubicBezTo>
                  <a:pt x="35" y="8"/>
                  <a:pt x="34" y="10"/>
                  <a:pt x="34" y="11"/>
                </a:cubicBezTo>
                <a:cubicBezTo>
                  <a:pt x="34" y="12"/>
                  <a:pt x="34" y="14"/>
                  <a:pt x="34" y="15"/>
                </a:cubicBezTo>
                <a:cubicBezTo>
                  <a:pt x="34" y="16"/>
                  <a:pt x="34" y="16"/>
                  <a:pt x="34" y="17"/>
                </a:cubicBezTo>
                <a:cubicBezTo>
                  <a:pt x="34" y="18"/>
                  <a:pt x="34" y="19"/>
                  <a:pt x="34" y="20"/>
                </a:cubicBezTo>
                <a:cubicBezTo>
                  <a:pt x="34" y="21"/>
                  <a:pt x="34" y="22"/>
                  <a:pt x="34" y="23"/>
                </a:cubicBezTo>
                <a:cubicBezTo>
                  <a:pt x="34" y="24"/>
                  <a:pt x="34" y="26"/>
                  <a:pt x="34" y="28"/>
                </a:cubicBezTo>
                <a:cubicBezTo>
                  <a:pt x="34" y="30"/>
                  <a:pt x="34" y="31"/>
                  <a:pt x="35" y="32"/>
                </a:cubicBezTo>
                <a:cubicBezTo>
                  <a:pt x="35" y="34"/>
                  <a:pt x="37" y="35"/>
                  <a:pt x="37" y="36"/>
                </a:cubicBezTo>
                <a:cubicBezTo>
                  <a:pt x="38" y="36"/>
                  <a:pt x="38" y="37"/>
                  <a:pt x="38" y="37"/>
                </a:cubicBezTo>
                <a:cubicBezTo>
                  <a:pt x="39" y="37"/>
                  <a:pt x="39" y="37"/>
                  <a:pt x="39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8" y="40"/>
                  <a:pt x="38" y="41"/>
                </a:cubicBezTo>
                <a:cubicBezTo>
                  <a:pt x="38" y="41"/>
                  <a:pt x="38" y="42"/>
                  <a:pt x="38" y="42"/>
                </a:cubicBezTo>
                <a:cubicBezTo>
                  <a:pt x="38" y="42"/>
                  <a:pt x="38" y="42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7" y="43"/>
                  <a:pt x="37" y="44"/>
                </a:cubicBezTo>
                <a:cubicBezTo>
                  <a:pt x="36" y="44"/>
                  <a:pt x="35" y="45"/>
                  <a:pt x="34" y="45"/>
                </a:cubicBezTo>
                <a:cubicBezTo>
                  <a:pt x="33" y="46"/>
                  <a:pt x="33" y="46"/>
                  <a:pt x="32" y="47"/>
                </a:cubicBezTo>
                <a:cubicBezTo>
                  <a:pt x="32" y="47"/>
                  <a:pt x="31" y="47"/>
                  <a:pt x="30" y="47"/>
                </a:cubicBezTo>
                <a:cubicBezTo>
                  <a:pt x="29" y="47"/>
                  <a:pt x="29" y="47"/>
                  <a:pt x="28" y="47"/>
                </a:cubicBezTo>
                <a:cubicBezTo>
                  <a:pt x="27" y="47"/>
                  <a:pt x="26" y="47"/>
                  <a:pt x="25" y="47"/>
                </a:cubicBezTo>
                <a:cubicBezTo>
                  <a:pt x="25" y="47"/>
                  <a:pt x="24" y="48"/>
                  <a:pt x="2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0" y="48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7" y="50"/>
                  <a:pt x="17" y="50"/>
                </a:cubicBezTo>
                <a:cubicBezTo>
                  <a:pt x="17" y="50"/>
                  <a:pt x="17" y="50"/>
                  <a:pt x="16" y="50"/>
                </a:cubicBezTo>
                <a:cubicBezTo>
                  <a:pt x="16" y="50"/>
                  <a:pt x="15" y="51"/>
                  <a:pt x="15" y="51"/>
                </a:cubicBezTo>
                <a:cubicBezTo>
                  <a:pt x="15" y="51"/>
                  <a:pt x="15" y="51"/>
                  <a:pt x="15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4"/>
                  <a:pt x="13" y="54"/>
                  <a:pt x="13" y="54"/>
                </a:cubicBezTo>
                <a:cubicBezTo>
                  <a:pt x="12" y="55"/>
                  <a:pt x="12" y="56"/>
                  <a:pt x="12" y="57"/>
                </a:cubicBezTo>
                <a:cubicBezTo>
                  <a:pt x="12" y="58"/>
                  <a:pt x="11" y="60"/>
                  <a:pt x="11" y="60"/>
                </a:cubicBezTo>
                <a:cubicBezTo>
                  <a:pt x="11" y="60"/>
                  <a:pt x="11" y="60"/>
                  <a:pt x="10" y="61"/>
                </a:cubicBezTo>
                <a:cubicBezTo>
                  <a:pt x="9" y="62"/>
                  <a:pt x="9" y="62"/>
                  <a:pt x="9" y="63"/>
                </a:cubicBezTo>
                <a:cubicBezTo>
                  <a:pt x="8" y="63"/>
                  <a:pt x="8" y="65"/>
                  <a:pt x="8" y="66"/>
                </a:cubicBezTo>
                <a:cubicBezTo>
                  <a:pt x="8" y="67"/>
                  <a:pt x="7" y="68"/>
                  <a:pt x="7" y="69"/>
                </a:cubicBezTo>
                <a:cubicBezTo>
                  <a:pt x="7" y="69"/>
                  <a:pt x="7" y="69"/>
                  <a:pt x="6" y="70"/>
                </a:cubicBezTo>
                <a:cubicBezTo>
                  <a:pt x="6" y="70"/>
                  <a:pt x="5" y="73"/>
                  <a:pt x="5" y="73"/>
                </a:cubicBezTo>
                <a:cubicBezTo>
                  <a:pt x="5" y="74"/>
                  <a:pt x="4" y="76"/>
                  <a:pt x="4" y="76"/>
                </a:cubicBezTo>
                <a:cubicBezTo>
                  <a:pt x="4" y="77"/>
                  <a:pt x="3" y="78"/>
                  <a:pt x="3" y="78"/>
                </a:cubicBezTo>
                <a:cubicBezTo>
                  <a:pt x="3" y="79"/>
                  <a:pt x="3" y="79"/>
                  <a:pt x="2" y="80"/>
                </a:cubicBezTo>
                <a:cubicBezTo>
                  <a:pt x="2" y="81"/>
                  <a:pt x="2" y="83"/>
                  <a:pt x="1" y="85"/>
                </a:cubicBezTo>
                <a:cubicBezTo>
                  <a:pt x="1" y="87"/>
                  <a:pt x="0" y="90"/>
                  <a:pt x="0" y="91"/>
                </a:cubicBezTo>
                <a:cubicBezTo>
                  <a:pt x="0" y="93"/>
                  <a:pt x="1" y="95"/>
                  <a:pt x="1" y="96"/>
                </a:cubicBezTo>
                <a:cubicBezTo>
                  <a:pt x="1" y="97"/>
                  <a:pt x="2" y="97"/>
                  <a:pt x="2" y="98"/>
                </a:cubicBezTo>
                <a:cubicBezTo>
                  <a:pt x="3" y="98"/>
                  <a:pt x="3" y="98"/>
                  <a:pt x="4" y="99"/>
                </a:cubicBezTo>
                <a:cubicBezTo>
                  <a:pt x="5" y="99"/>
                  <a:pt x="6" y="99"/>
                  <a:pt x="7" y="99"/>
                </a:cubicBezTo>
                <a:cubicBezTo>
                  <a:pt x="7" y="99"/>
                  <a:pt x="7" y="99"/>
                  <a:pt x="7" y="99"/>
                </a:cubicBezTo>
                <a:cubicBezTo>
                  <a:pt x="8" y="99"/>
                  <a:pt x="8" y="99"/>
                  <a:pt x="9" y="99"/>
                </a:cubicBezTo>
                <a:cubicBezTo>
                  <a:pt x="9" y="99"/>
                  <a:pt x="10" y="100"/>
                  <a:pt x="11" y="100"/>
                </a:cubicBezTo>
                <a:cubicBezTo>
                  <a:pt x="11" y="100"/>
                  <a:pt x="12" y="100"/>
                  <a:pt x="13" y="100"/>
                </a:cubicBezTo>
                <a:cubicBezTo>
                  <a:pt x="14" y="101"/>
                  <a:pt x="15" y="101"/>
                  <a:pt x="16" y="101"/>
                </a:cubicBezTo>
                <a:cubicBezTo>
                  <a:pt x="16" y="101"/>
                  <a:pt x="17" y="101"/>
                  <a:pt x="17" y="101"/>
                </a:cubicBezTo>
                <a:cubicBezTo>
                  <a:pt x="17" y="101"/>
                  <a:pt x="18" y="101"/>
                  <a:pt x="18" y="101"/>
                </a:cubicBezTo>
                <a:cubicBezTo>
                  <a:pt x="19" y="101"/>
                  <a:pt x="19" y="101"/>
                  <a:pt x="20" y="101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0" y="102"/>
                  <a:pt x="20" y="102"/>
                  <a:pt x="20" y="103"/>
                </a:cubicBezTo>
                <a:cubicBezTo>
                  <a:pt x="20" y="104"/>
                  <a:pt x="19" y="107"/>
                  <a:pt x="19" y="109"/>
                </a:cubicBezTo>
                <a:cubicBezTo>
                  <a:pt x="19" y="111"/>
                  <a:pt x="19" y="115"/>
                  <a:pt x="19" y="117"/>
                </a:cubicBezTo>
                <a:cubicBezTo>
                  <a:pt x="19" y="118"/>
                  <a:pt x="19" y="120"/>
                  <a:pt x="19" y="120"/>
                </a:cubicBezTo>
                <a:cubicBezTo>
                  <a:pt x="19" y="121"/>
                  <a:pt x="20" y="121"/>
                  <a:pt x="20" y="121"/>
                </a:cubicBezTo>
                <a:cubicBezTo>
                  <a:pt x="20" y="122"/>
                  <a:pt x="21" y="122"/>
                  <a:pt x="21" y="123"/>
                </a:cubicBezTo>
                <a:cubicBezTo>
                  <a:pt x="21" y="123"/>
                  <a:pt x="22" y="123"/>
                  <a:pt x="22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2" y="125"/>
                  <a:pt x="23" y="125"/>
                  <a:pt x="23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2" y="126"/>
                  <a:pt x="22" y="126"/>
                  <a:pt x="23" y="126"/>
                </a:cubicBezTo>
                <a:cubicBezTo>
                  <a:pt x="23" y="127"/>
                  <a:pt x="23" y="128"/>
                  <a:pt x="23" y="128"/>
                </a:cubicBezTo>
                <a:cubicBezTo>
                  <a:pt x="22" y="128"/>
                  <a:pt x="22" y="128"/>
                  <a:pt x="21" y="129"/>
                </a:cubicBezTo>
                <a:cubicBezTo>
                  <a:pt x="21" y="129"/>
                  <a:pt x="21" y="130"/>
                  <a:pt x="21" y="131"/>
                </a:cubicBezTo>
                <a:cubicBezTo>
                  <a:pt x="21" y="132"/>
                  <a:pt x="21" y="132"/>
                  <a:pt x="22" y="133"/>
                </a:cubicBezTo>
                <a:cubicBezTo>
                  <a:pt x="22" y="133"/>
                  <a:pt x="22" y="133"/>
                  <a:pt x="21" y="133"/>
                </a:cubicBezTo>
                <a:cubicBezTo>
                  <a:pt x="21" y="134"/>
                  <a:pt x="21" y="135"/>
                  <a:pt x="21" y="135"/>
                </a:cubicBezTo>
                <a:cubicBezTo>
                  <a:pt x="21" y="136"/>
                  <a:pt x="21" y="137"/>
                  <a:pt x="21" y="137"/>
                </a:cubicBezTo>
                <a:cubicBezTo>
                  <a:pt x="20" y="138"/>
                  <a:pt x="20" y="138"/>
                  <a:pt x="20" y="139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20" y="141"/>
                  <a:pt x="20" y="142"/>
                  <a:pt x="19" y="142"/>
                </a:cubicBezTo>
                <a:cubicBezTo>
                  <a:pt x="19" y="142"/>
                  <a:pt x="19" y="143"/>
                  <a:pt x="19" y="143"/>
                </a:cubicBezTo>
                <a:cubicBezTo>
                  <a:pt x="19" y="144"/>
                  <a:pt x="18" y="145"/>
                  <a:pt x="18" y="146"/>
                </a:cubicBezTo>
                <a:cubicBezTo>
                  <a:pt x="18" y="147"/>
                  <a:pt x="18" y="148"/>
                  <a:pt x="18" y="148"/>
                </a:cubicBezTo>
                <a:cubicBezTo>
                  <a:pt x="18" y="148"/>
                  <a:pt x="18" y="149"/>
                  <a:pt x="18" y="150"/>
                </a:cubicBezTo>
                <a:cubicBezTo>
                  <a:pt x="18" y="150"/>
                  <a:pt x="18" y="151"/>
                  <a:pt x="18" y="151"/>
                </a:cubicBezTo>
                <a:cubicBezTo>
                  <a:pt x="17" y="152"/>
                  <a:pt x="18" y="152"/>
                  <a:pt x="18" y="152"/>
                </a:cubicBezTo>
                <a:cubicBezTo>
                  <a:pt x="18" y="153"/>
                  <a:pt x="18" y="153"/>
                  <a:pt x="18" y="154"/>
                </a:cubicBezTo>
                <a:cubicBezTo>
                  <a:pt x="18" y="154"/>
                  <a:pt x="18" y="154"/>
                  <a:pt x="18" y="154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8" y="156"/>
                  <a:pt x="19" y="156"/>
                  <a:pt x="19" y="156"/>
                </a:cubicBezTo>
                <a:cubicBezTo>
                  <a:pt x="19" y="157"/>
                  <a:pt x="19" y="157"/>
                  <a:pt x="19" y="157"/>
                </a:cubicBezTo>
                <a:cubicBezTo>
                  <a:pt x="19" y="158"/>
                  <a:pt x="19" y="158"/>
                  <a:pt x="19" y="158"/>
                </a:cubicBezTo>
                <a:cubicBezTo>
                  <a:pt x="19" y="159"/>
                  <a:pt x="19" y="160"/>
                  <a:pt x="19" y="160"/>
                </a:cubicBezTo>
                <a:cubicBezTo>
                  <a:pt x="20" y="161"/>
                  <a:pt x="20" y="162"/>
                  <a:pt x="19" y="162"/>
                </a:cubicBezTo>
                <a:cubicBezTo>
                  <a:pt x="19" y="162"/>
                  <a:pt x="19" y="163"/>
                  <a:pt x="19" y="164"/>
                </a:cubicBezTo>
                <a:cubicBezTo>
                  <a:pt x="19" y="165"/>
                  <a:pt x="19" y="166"/>
                  <a:pt x="19" y="167"/>
                </a:cubicBezTo>
                <a:cubicBezTo>
                  <a:pt x="19" y="169"/>
                  <a:pt x="20" y="171"/>
                  <a:pt x="20" y="173"/>
                </a:cubicBezTo>
                <a:cubicBezTo>
                  <a:pt x="20" y="175"/>
                  <a:pt x="20" y="176"/>
                  <a:pt x="21" y="177"/>
                </a:cubicBezTo>
                <a:cubicBezTo>
                  <a:pt x="21" y="179"/>
                  <a:pt x="22" y="182"/>
                  <a:pt x="22" y="183"/>
                </a:cubicBezTo>
                <a:cubicBezTo>
                  <a:pt x="22" y="184"/>
                  <a:pt x="23" y="186"/>
                  <a:pt x="23" y="187"/>
                </a:cubicBezTo>
                <a:cubicBezTo>
                  <a:pt x="23" y="187"/>
                  <a:pt x="23" y="189"/>
                  <a:pt x="23" y="190"/>
                </a:cubicBezTo>
                <a:cubicBezTo>
                  <a:pt x="23" y="191"/>
                  <a:pt x="24" y="194"/>
                  <a:pt x="24" y="195"/>
                </a:cubicBezTo>
                <a:cubicBezTo>
                  <a:pt x="24" y="196"/>
                  <a:pt x="24" y="202"/>
                  <a:pt x="24" y="203"/>
                </a:cubicBezTo>
                <a:cubicBezTo>
                  <a:pt x="25" y="204"/>
                  <a:pt x="25" y="209"/>
                  <a:pt x="25" y="211"/>
                </a:cubicBezTo>
                <a:cubicBezTo>
                  <a:pt x="25" y="212"/>
                  <a:pt x="26" y="217"/>
                  <a:pt x="26" y="219"/>
                </a:cubicBezTo>
                <a:cubicBezTo>
                  <a:pt x="26" y="221"/>
                  <a:pt x="27" y="225"/>
                  <a:pt x="27" y="226"/>
                </a:cubicBezTo>
                <a:cubicBezTo>
                  <a:pt x="27" y="226"/>
                  <a:pt x="28" y="229"/>
                  <a:pt x="28" y="230"/>
                </a:cubicBezTo>
                <a:cubicBezTo>
                  <a:pt x="28" y="230"/>
                  <a:pt x="29" y="233"/>
                  <a:pt x="29" y="235"/>
                </a:cubicBezTo>
                <a:cubicBezTo>
                  <a:pt x="29" y="236"/>
                  <a:pt x="30" y="238"/>
                  <a:pt x="30" y="239"/>
                </a:cubicBezTo>
                <a:cubicBezTo>
                  <a:pt x="30" y="241"/>
                  <a:pt x="31" y="241"/>
                  <a:pt x="31" y="242"/>
                </a:cubicBezTo>
                <a:cubicBezTo>
                  <a:pt x="31" y="242"/>
                  <a:pt x="32" y="244"/>
                  <a:pt x="32" y="244"/>
                </a:cubicBezTo>
                <a:cubicBezTo>
                  <a:pt x="32" y="245"/>
                  <a:pt x="33" y="247"/>
                  <a:pt x="33" y="248"/>
                </a:cubicBezTo>
                <a:cubicBezTo>
                  <a:pt x="33" y="248"/>
                  <a:pt x="34" y="251"/>
                  <a:pt x="35" y="252"/>
                </a:cubicBezTo>
                <a:cubicBezTo>
                  <a:pt x="35" y="252"/>
                  <a:pt x="35" y="252"/>
                  <a:pt x="35" y="252"/>
                </a:cubicBezTo>
                <a:cubicBezTo>
                  <a:pt x="35" y="253"/>
                  <a:pt x="35" y="253"/>
                  <a:pt x="35" y="253"/>
                </a:cubicBezTo>
                <a:cubicBezTo>
                  <a:pt x="34" y="253"/>
                  <a:pt x="34" y="255"/>
                  <a:pt x="33" y="256"/>
                </a:cubicBezTo>
                <a:cubicBezTo>
                  <a:pt x="32" y="257"/>
                  <a:pt x="32" y="258"/>
                  <a:pt x="32" y="259"/>
                </a:cubicBezTo>
                <a:cubicBezTo>
                  <a:pt x="32" y="259"/>
                  <a:pt x="31" y="261"/>
                  <a:pt x="31" y="262"/>
                </a:cubicBezTo>
                <a:cubicBezTo>
                  <a:pt x="31" y="263"/>
                  <a:pt x="31" y="263"/>
                  <a:pt x="30" y="264"/>
                </a:cubicBezTo>
                <a:cubicBezTo>
                  <a:pt x="30" y="265"/>
                  <a:pt x="29" y="266"/>
                  <a:pt x="29" y="267"/>
                </a:cubicBezTo>
                <a:cubicBezTo>
                  <a:pt x="29" y="267"/>
                  <a:pt x="29" y="267"/>
                  <a:pt x="29" y="268"/>
                </a:cubicBezTo>
                <a:cubicBezTo>
                  <a:pt x="29" y="268"/>
                  <a:pt x="29" y="269"/>
                  <a:pt x="29" y="269"/>
                </a:cubicBezTo>
                <a:cubicBezTo>
                  <a:pt x="29" y="269"/>
                  <a:pt x="30" y="270"/>
                  <a:pt x="30" y="270"/>
                </a:cubicBezTo>
                <a:cubicBezTo>
                  <a:pt x="30" y="270"/>
                  <a:pt x="32" y="270"/>
                  <a:pt x="32" y="270"/>
                </a:cubicBezTo>
                <a:cubicBezTo>
                  <a:pt x="32" y="270"/>
                  <a:pt x="32" y="271"/>
                  <a:pt x="32" y="271"/>
                </a:cubicBezTo>
                <a:cubicBezTo>
                  <a:pt x="32" y="271"/>
                  <a:pt x="31" y="272"/>
                  <a:pt x="31" y="272"/>
                </a:cubicBezTo>
                <a:cubicBezTo>
                  <a:pt x="31" y="272"/>
                  <a:pt x="31" y="273"/>
                  <a:pt x="30" y="273"/>
                </a:cubicBezTo>
                <a:cubicBezTo>
                  <a:pt x="30" y="273"/>
                  <a:pt x="30" y="274"/>
                  <a:pt x="30" y="274"/>
                </a:cubicBezTo>
                <a:cubicBezTo>
                  <a:pt x="30" y="274"/>
                  <a:pt x="29" y="275"/>
                  <a:pt x="29" y="276"/>
                </a:cubicBezTo>
                <a:cubicBezTo>
                  <a:pt x="28" y="277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9"/>
                  <a:pt x="27" y="279"/>
                  <a:pt x="27" y="279"/>
                </a:cubicBezTo>
                <a:cubicBezTo>
                  <a:pt x="27" y="280"/>
                  <a:pt x="27" y="280"/>
                  <a:pt x="26" y="280"/>
                </a:cubicBezTo>
                <a:cubicBezTo>
                  <a:pt x="26" y="281"/>
                  <a:pt x="25" y="281"/>
                  <a:pt x="25" y="282"/>
                </a:cubicBezTo>
                <a:cubicBezTo>
                  <a:pt x="24" y="282"/>
                  <a:pt x="23" y="282"/>
                  <a:pt x="22" y="282"/>
                </a:cubicBezTo>
                <a:cubicBezTo>
                  <a:pt x="21" y="282"/>
                  <a:pt x="19" y="283"/>
                  <a:pt x="18" y="283"/>
                </a:cubicBezTo>
                <a:cubicBezTo>
                  <a:pt x="17" y="284"/>
                  <a:pt x="16" y="284"/>
                  <a:pt x="15" y="284"/>
                </a:cubicBezTo>
                <a:cubicBezTo>
                  <a:pt x="15" y="285"/>
                  <a:pt x="14" y="286"/>
                  <a:pt x="14" y="286"/>
                </a:cubicBezTo>
                <a:cubicBezTo>
                  <a:pt x="14" y="286"/>
                  <a:pt x="14" y="286"/>
                  <a:pt x="14" y="287"/>
                </a:cubicBezTo>
                <a:cubicBezTo>
                  <a:pt x="14" y="287"/>
                  <a:pt x="14" y="287"/>
                  <a:pt x="13" y="287"/>
                </a:cubicBezTo>
                <a:cubicBezTo>
                  <a:pt x="13" y="287"/>
                  <a:pt x="13" y="287"/>
                  <a:pt x="13" y="287"/>
                </a:cubicBezTo>
                <a:cubicBezTo>
                  <a:pt x="13" y="288"/>
                  <a:pt x="13" y="287"/>
                  <a:pt x="13" y="288"/>
                </a:cubicBezTo>
                <a:cubicBezTo>
                  <a:pt x="13" y="288"/>
                  <a:pt x="13" y="289"/>
                  <a:pt x="13" y="290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3" y="291"/>
                  <a:pt x="14" y="291"/>
                  <a:pt x="15" y="291"/>
                </a:cubicBezTo>
                <a:cubicBezTo>
                  <a:pt x="16" y="291"/>
                  <a:pt x="17" y="292"/>
                  <a:pt x="17" y="292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19" y="292"/>
                  <a:pt x="20" y="292"/>
                  <a:pt x="20" y="292"/>
                </a:cubicBezTo>
                <a:cubicBezTo>
                  <a:pt x="21" y="292"/>
                  <a:pt x="22" y="292"/>
                  <a:pt x="22" y="292"/>
                </a:cubicBezTo>
                <a:cubicBezTo>
                  <a:pt x="23" y="292"/>
                  <a:pt x="23" y="292"/>
                  <a:pt x="23" y="292"/>
                </a:cubicBezTo>
                <a:cubicBezTo>
                  <a:pt x="23" y="292"/>
                  <a:pt x="24" y="292"/>
                  <a:pt x="24" y="292"/>
                </a:cubicBezTo>
                <a:cubicBezTo>
                  <a:pt x="24" y="292"/>
                  <a:pt x="24" y="292"/>
                  <a:pt x="25" y="292"/>
                </a:cubicBezTo>
                <a:cubicBezTo>
                  <a:pt x="25" y="292"/>
                  <a:pt x="25" y="292"/>
                  <a:pt x="26" y="292"/>
                </a:cubicBezTo>
                <a:cubicBezTo>
                  <a:pt x="26" y="292"/>
                  <a:pt x="26" y="292"/>
                  <a:pt x="26" y="292"/>
                </a:cubicBezTo>
                <a:cubicBezTo>
                  <a:pt x="26" y="292"/>
                  <a:pt x="27" y="292"/>
                  <a:pt x="27" y="292"/>
                </a:cubicBezTo>
                <a:cubicBezTo>
                  <a:pt x="28" y="292"/>
                  <a:pt x="28" y="292"/>
                  <a:pt x="28" y="292"/>
                </a:cubicBezTo>
                <a:cubicBezTo>
                  <a:pt x="28" y="291"/>
                  <a:pt x="28" y="292"/>
                  <a:pt x="28" y="292"/>
                </a:cubicBezTo>
                <a:cubicBezTo>
                  <a:pt x="29" y="292"/>
                  <a:pt x="29" y="292"/>
                  <a:pt x="29" y="292"/>
                </a:cubicBezTo>
                <a:cubicBezTo>
                  <a:pt x="30" y="292"/>
                  <a:pt x="30" y="292"/>
                  <a:pt x="30" y="292"/>
                </a:cubicBezTo>
                <a:cubicBezTo>
                  <a:pt x="30" y="291"/>
                  <a:pt x="30" y="292"/>
                  <a:pt x="30" y="292"/>
                </a:cubicBezTo>
                <a:cubicBezTo>
                  <a:pt x="30" y="292"/>
                  <a:pt x="31" y="292"/>
                  <a:pt x="31" y="292"/>
                </a:cubicBezTo>
                <a:cubicBezTo>
                  <a:pt x="32" y="292"/>
                  <a:pt x="32" y="292"/>
                  <a:pt x="32" y="291"/>
                </a:cubicBezTo>
                <a:cubicBezTo>
                  <a:pt x="32" y="291"/>
                  <a:pt x="32" y="291"/>
                  <a:pt x="32" y="291"/>
                </a:cubicBezTo>
                <a:cubicBezTo>
                  <a:pt x="32" y="291"/>
                  <a:pt x="33" y="291"/>
                  <a:pt x="33" y="291"/>
                </a:cubicBezTo>
                <a:cubicBezTo>
                  <a:pt x="33" y="291"/>
                  <a:pt x="34" y="291"/>
                  <a:pt x="34" y="291"/>
                </a:cubicBezTo>
                <a:cubicBezTo>
                  <a:pt x="34" y="291"/>
                  <a:pt x="34" y="291"/>
                  <a:pt x="34" y="291"/>
                </a:cubicBezTo>
                <a:cubicBezTo>
                  <a:pt x="34" y="291"/>
                  <a:pt x="34" y="291"/>
                  <a:pt x="35" y="291"/>
                </a:cubicBezTo>
                <a:cubicBezTo>
                  <a:pt x="36" y="291"/>
                  <a:pt x="36" y="291"/>
                  <a:pt x="36" y="290"/>
                </a:cubicBezTo>
                <a:cubicBezTo>
                  <a:pt x="36" y="290"/>
                  <a:pt x="36" y="290"/>
                  <a:pt x="36" y="290"/>
                </a:cubicBezTo>
                <a:cubicBezTo>
                  <a:pt x="37" y="290"/>
                  <a:pt x="37" y="290"/>
                  <a:pt x="38" y="289"/>
                </a:cubicBezTo>
                <a:cubicBezTo>
                  <a:pt x="40" y="289"/>
                  <a:pt x="42" y="288"/>
                  <a:pt x="43" y="288"/>
                </a:cubicBezTo>
                <a:cubicBezTo>
                  <a:pt x="43" y="288"/>
                  <a:pt x="43" y="288"/>
                  <a:pt x="44" y="288"/>
                </a:cubicBezTo>
                <a:cubicBezTo>
                  <a:pt x="45" y="288"/>
                  <a:pt x="45" y="289"/>
                  <a:pt x="46" y="289"/>
                </a:cubicBezTo>
                <a:cubicBezTo>
                  <a:pt x="47" y="290"/>
                  <a:pt x="47" y="290"/>
                  <a:pt x="47" y="290"/>
                </a:cubicBezTo>
                <a:cubicBezTo>
                  <a:pt x="48" y="290"/>
                  <a:pt x="49" y="289"/>
                  <a:pt x="49" y="289"/>
                </a:cubicBezTo>
                <a:cubicBezTo>
                  <a:pt x="50" y="289"/>
                  <a:pt x="50" y="289"/>
                  <a:pt x="50" y="289"/>
                </a:cubicBezTo>
                <a:cubicBezTo>
                  <a:pt x="50" y="289"/>
                  <a:pt x="50" y="289"/>
                  <a:pt x="50" y="289"/>
                </a:cubicBezTo>
                <a:cubicBezTo>
                  <a:pt x="50" y="289"/>
                  <a:pt x="50" y="289"/>
                  <a:pt x="51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3" y="289"/>
                  <a:pt x="53" y="289"/>
                </a:cubicBezTo>
                <a:cubicBezTo>
                  <a:pt x="54" y="289"/>
                  <a:pt x="54" y="289"/>
                  <a:pt x="54" y="289"/>
                </a:cubicBezTo>
                <a:cubicBezTo>
                  <a:pt x="54" y="288"/>
                  <a:pt x="54" y="288"/>
                  <a:pt x="54" y="288"/>
                </a:cubicBezTo>
                <a:cubicBezTo>
                  <a:pt x="55" y="288"/>
                  <a:pt x="55" y="288"/>
                  <a:pt x="55" y="288"/>
                </a:cubicBezTo>
                <a:cubicBezTo>
                  <a:pt x="56" y="288"/>
                  <a:pt x="56" y="288"/>
                  <a:pt x="56" y="288"/>
                </a:cubicBezTo>
                <a:cubicBezTo>
                  <a:pt x="56" y="288"/>
                  <a:pt x="56" y="288"/>
                  <a:pt x="57" y="288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6"/>
                  <a:pt x="57" y="285"/>
                  <a:pt x="57" y="284"/>
                </a:cubicBezTo>
                <a:cubicBezTo>
                  <a:pt x="57" y="283"/>
                  <a:pt x="57" y="283"/>
                  <a:pt x="56" y="283"/>
                </a:cubicBezTo>
                <a:cubicBezTo>
                  <a:pt x="56" y="283"/>
                  <a:pt x="56" y="282"/>
                  <a:pt x="56" y="282"/>
                </a:cubicBezTo>
                <a:cubicBezTo>
                  <a:pt x="56" y="282"/>
                  <a:pt x="56" y="282"/>
                  <a:pt x="56" y="281"/>
                </a:cubicBezTo>
                <a:cubicBezTo>
                  <a:pt x="56" y="281"/>
                  <a:pt x="56" y="281"/>
                  <a:pt x="56" y="280"/>
                </a:cubicBezTo>
                <a:cubicBezTo>
                  <a:pt x="56" y="280"/>
                  <a:pt x="56" y="280"/>
                  <a:pt x="56" y="280"/>
                </a:cubicBezTo>
                <a:cubicBezTo>
                  <a:pt x="56" y="279"/>
                  <a:pt x="56" y="278"/>
                  <a:pt x="56" y="278"/>
                </a:cubicBezTo>
                <a:cubicBezTo>
                  <a:pt x="56" y="277"/>
                  <a:pt x="56" y="277"/>
                  <a:pt x="56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56" y="276"/>
                  <a:pt x="56" y="276"/>
                  <a:pt x="56" y="275"/>
                </a:cubicBezTo>
                <a:cubicBezTo>
                  <a:pt x="56" y="275"/>
                  <a:pt x="56" y="275"/>
                  <a:pt x="56" y="275"/>
                </a:cubicBezTo>
                <a:cubicBezTo>
                  <a:pt x="57" y="275"/>
                  <a:pt x="57" y="274"/>
                  <a:pt x="58" y="273"/>
                </a:cubicBezTo>
                <a:cubicBezTo>
                  <a:pt x="58" y="272"/>
                  <a:pt x="59" y="272"/>
                  <a:pt x="59" y="271"/>
                </a:cubicBezTo>
                <a:cubicBezTo>
                  <a:pt x="59" y="271"/>
                  <a:pt x="60" y="270"/>
                  <a:pt x="60" y="270"/>
                </a:cubicBezTo>
                <a:cubicBezTo>
                  <a:pt x="60" y="269"/>
                  <a:pt x="60" y="268"/>
                  <a:pt x="60" y="268"/>
                </a:cubicBezTo>
                <a:cubicBezTo>
                  <a:pt x="60" y="267"/>
                  <a:pt x="60" y="267"/>
                  <a:pt x="60" y="266"/>
                </a:cubicBezTo>
                <a:cubicBezTo>
                  <a:pt x="59" y="266"/>
                  <a:pt x="58" y="263"/>
                  <a:pt x="58" y="262"/>
                </a:cubicBezTo>
                <a:cubicBezTo>
                  <a:pt x="57" y="261"/>
                  <a:pt x="57" y="260"/>
                  <a:pt x="56" y="260"/>
                </a:cubicBezTo>
                <a:cubicBezTo>
                  <a:pt x="56" y="259"/>
                  <a:pt x="55" y="257"/>
                  <a:pt x="55" y="257"/>
                </a:cubicBezTo>
                <a:cubicBezTo>
                  <a:pt x="54" y="257"/>
                  <a:pt x="54" y="256"/>
                  <a:pt x="54" y="256"/>
                </a:cubicBezTo>
                <a:cubicBezTo>
                  <a:pt x="54" y="256"/>
                  <a:pt x="54" y="256"/>
                  <a:pt x="54" y="255"/>
                </a:cubicBezTo>
                <a:cubicBezTo>
                  <a:pt x="54" y="255"/>
                  <a:pt x="54" y="255"/>
                  <a:pt x="54" y="254"/>
                </a:cubicBezTo>
                <a:cubicBezTo>
                  <a:pt x="54" y="253"/>
                  <a:pt x="54" y="251"/>
                  <a:pt x="55" y="251"/>
                </a:cubicBezTo>
                <a:cubicBezTo>
                  <a:pt x="55" y="250"/>
                  <a:pt x="55" y="245"/>
                  <a:pt x="55" y="244"/>
                </a:cubicBezTo>
                <a:cubicBezTo>
                  <a:pt x="55" y="243"/>
                  <a:pt x="55" y="241"/>
                  <a:pt x="55" y="240"/>
                </a:cubicBezTo>
                <a:cubicBezTo>
                  <a:pt x="55" y="240"/>
                  <a:pt x="55" y="238"/>
                  <a:pt x="55" y="238"/>
                </a:cubicBezTo>
                <a:cubicBezTo>
                  <a:pt x="55" y="237"/>
                  <a:pt x="55" y="235"/>
                  <a:pt x="55" y="235"/>
                </a:cubicBezTo>
                <a:cubicBezTo>
                  <a:pt x="55" y="234"/>
                  <a:pt x="55" y="233"/>
                  <a:pt x="55" y="233"/>
                </a:cubicBezTo>
                <a:cubicBezTo>
                  <a:pt x="55" y="233"/>
                  <a:pt x="55" y="232"/>
                  <a:pt x="55" y="232"/>
                </a:cubicBezTo>
                <a:cubicBezTo>
                  <a:pt x="55" y="232"/>
                  <a:pt x="55" y="229"/>
                  <a:pt x="55" y="228"/>
                </a:cubicBezTo>
                <a:cubicBezTo>
                  <a:pt x="55" y="227"/>
                  <a:pt x="54" y="223"/>
                  <a:pt x="54" y="222"/>
                </a:cubicBezTo>
                <a:cubicBezTo>
                  <a:pt x="54" y="221"/>
                  <a:pt x="54" y="220"/>
                  <a:pt x="54" y="219"/>
                </a:cubicBezTo>
                <a:cubicBezTo>
                  <a:pt x="54" y="219"/>
                  <a:pt x="54" y="218"/>
                  <a:pt x="54" y="218"/>
                </a:cubicBezTo>
                <a:cubicBezTo>
                  <a:pt x="54" y="217"/>
                  <a:pt x="54" y="216"/>
                  <a:pt x="54" y="215"/>
                </a:cubicBezTo>
                <a:cubicBezTo>
                  <a:pt x="54" y="215"/>
                  <a:pt x="55" y="212"/>
                  <a:pt x="55" y="211"/>
                </a:cubicBezTo>
                <a:cubicBezTo>
                  <a:pt x="55" y="210"/>
                  <a:pt x="55" y="208"/>
                  <a:pt x="55" y="208"/>
                </a:cubicBezTo>
                <a:cubicBezTo>
                  <a:pt x="55" y="208"/>
                  <a:pt x="55" y="206"/>
                  <a:pt x="55" y="205"/>
                </a:cubicBezTo>
                <a:cubicBezTo>
                  <a:pt x="55" y="204"/>
                  <a:pt x="55" y="201"/>
                  <a:pt x="55" y="201"/>
                </a:cubicBezTo>
                <a:cubicBezTo>
                  <a:pt x="55" y="200"/>
                  <a:pt x="55" y="199"/>
                  <a:pt x="55" y="198"/>
                </a:cubicBezTo>
                <a:cubicBezTo>
                  <a:pt x="54" y="198"/>
                  <a:pt x="54" y="197"/>
                  <a:pt x="54" y="196"/>
                </a:cubicBezTo>
                <a:cubicBezTo>
                  <a:pt x="54" y="196"/>
                  <a:pt x="54" y="195"/>
                  <a:pt x="54" y="194"/>
                </a:cubicBezTo>
                <a:cubicBezTo>
                  <a:pt x="54" y="193"/>
                  <a:pt x="54" y="191"/>
                  <a:pt x="54" y="191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54" y="191"/>
                  <a:pt x="54" y="192"/>
                  <a:pt x="54" y="192"/>
                </a:cubicBezTo>
                <a:cubicBezTo>
                  <a:pt x="54" y="193"/>
                  <a:pt x="55" y="194"/>
                  <a:pt x="55" y="194"/>
                </a:cubicBezTo>
                <a:cubicBezTo>
                  <a:pt x="55" y="195"/>
                  <a:pt x="55" y="197"/>
                  <a:pt x="55" y="197"/>
                </a:cubicBezTo>
                <a:cubicBezTo>
                  <a:pt x="55" y="198"/>
                  <a:pt x="56" y="198"/>
                  <a:pt x="56" y="198"/>
                </a:cubicBezTo>
                <a:cubicBezTo>
                  <a:pt x="56" y="198"/>
                  <a:pt x="56" y="199"/>
                  <a:pt x="56" y="200"/>
                </a:cubicBezTo>
                <a:cubicBezTo>
                  <a:pt x="56" y="201"/>
                  <a:pt x="57" y="202"/>
                  <a:pt x="57" y="203"/>
                </a:cubicBezTo>
                <a:cubicBezTo>
                  <a:pt x="57" y="204"/>
                  <a:pt x="57" y="205"/>
                  <a:pt x="57" y="206"/>
                </a:cubicBezTo>
                <a:cubicBezTo>
                  <a:pt x="57" y="206"/>
                  <a:pt x="58" y="208"/>
                  <a:pt x="58" y="208"/>
                </a:cubicBezTo>
                <a:cubicBezTo>
                  <a:pt x="58" y="209"/>
                  <a:pt x="58" y="210"/>
                  <a:pt x="59" y="211"/>
                </a:cubicBezTo>
                <a:cubicBezTo>
                  <a:pt x="59" y="211"/>
                  <a:pt x="59" y="213"/>
                  <a:pt x="59" y="213"/>
                </a:cubicBezTo>
                <a:cubicBezTo>
                  <a:pt x="59" y="214"/>
                  <a:pt x="59" y="215"/>
                  <a:pt x="59" y="215"/>
                </a:cubicBezTo>
                <a:cubicBezTo>
                  <a:pt x="59" y="216"/>
                  <a:pt x="59" y="216"/>
                  <a:pt x="59" y="217"/>
                </a:cubicBezTo>
                <a:cubicBezTo>
                  <a:pt x="59" y="217"/>
                  <a:pt x="60" y="219"/>
                  <a:pt x="60" y="219"/>
                </a:cubicBezTo>
                <a:cubicBezTo>
                  <a:pt x="60" y="219"/>
                  <a:pt x="60" y="220"/>
                  <a:pt x="60" y="221"/>
                </a:cubicBezTo>
                <a:cubicBezTo>
                  <a:pt x="60" y="222"/>
                  <a:pt x="60" y="223"/>
                  <a:pt x="60" y="224"/>
                </a:cubicBezTo>
                <a:cubicBezTo>
                  <a:pt x="60" y="225"/>
                  <a:pt x="60" y="225"/>
                  <a:pt x="60" y="226"/>
                </a:cubicBezTo>
                <a:cubicBezTo>
                  <a:pt x="60" y="226"/>
                  <a:pt x="60" y="227"/>
                  <a:pt x="60" y="228"/>
                </a:cubicBezTo>
                <a:cubicBezTo>
                  <a:pt x="61" y="228"/>
                  <a:pt x="61" y="229"/>
                  <a:pt x="61" y="230"/>
                </a:cubicBezTo>
                <a:cubicBezTo>
                  <a:pt x="61" y="231"/>
                  <a:pt x="61" y="232"/>
                  <a:pt x="61" y="232"/>
                </a:cubicBezTo>
                <a:cubicBezTo>
                  <a:pt x="61" y="233"/>
                  <a:pt x="61" y="233"/>
                  <a:pt x="61" y="234"/>
                </a:cubicBezTo>
                <a:cubicBezTo>
                  <a:pt x="61" y="235"/>
                  <a:pt x="61" y="235"/>
                  <a:pt x="61" y="235"/>
                </a:cubicBezTo>
                <a:cubicBezTo>
                  <a:pt x="61" y="236"/>
                  <a:pt x="62" y="239"/>
                  <a:pt x="62" y="240"/>
                </a:cubicBezTo>
                <a:cubicBezTo>
                  <a:pt x="62" y="241"/>
                  <a:pt x="62" y="244"/>
                  <a:pt x="62" y="245"/>
                </a:cubicBezTo>
                <a:cubicBezTo>
                  <a:pt x="62" y="247"/>
                  <a:pt x="62" y="249"/>
                  <a:pt x="62" y="251"/>
                </a:cubicBezTo>
                <a:cubicBezTo>
                  <a:pt x="62" y="252"/>
                  <a:pt x="63" y="256"/>
                  <a:pt x="64" y="257"/>
                </a:cubicBezTo>
                <a:cubicBezTo>
                  <a:pt x="64" y="258"/>
                  <a:pt x="64" y="260"/>
                  <a:pt x="65" y="261"/>
                </a:cubicBezTo>
                <a:cubicBezTo>
                  <a:pt x="65" y="262"/>
                  <a:pt x="65" y="263"/>
                  <a:pt x="66" y="264"/>
                </a:cubicBezTo>
                <a:cubicBezTo>
                  <a:pt x="66" y="265"/>
                  <a:pt x="67" y="267"/>
                  <a:pt x="67" y="267"/>
                </a:cubicBezTo>
                <a:cubicBezTo>
                  <a:pt x="67" y="268"/>
                  <a:pt x="67" y="268"/>
                  <a:pt x="68" y="269"/>
                </a:cubicBezTo>
                <a:cubicBezTo>
                  <a:pt x="69" y="269"/>
                  <a:pt x="70" y="270"/>
                  <a:pt x="70" y="270"/>
                </a:cubicBezTo>
                <a:cubicBezTo>
                  <a:pt x="71" y="270"/>
                  <a:pt x="71" y="270"/>
                  <a:pt x="70" y="270"/>
                </a:cubicBezTo>
                <a:cubicBezTo>
                  <a:pt x="70" y="270"/>
                  <a:pt x="70" y="271"/>
                  <a:pt x="70" y="271"/>
                </a:cubicBezTo>
                <a:cubicBezTo>
                  <a:pt x="69" y="271"/>
                  <a:pt x="68" y="272"/>
                  <a:pt x="68" y="272"/>
                </a:cubicBezTo>
                <a:cubicBezTo>
                  <a:pt x="67" y="272"/>
                  <a:pt x="67" y="273"/>
                  <a:pt x="67" y="273"/>
                </a:cubicBezTo>
                <a:cubicBezTo>
                  <a:pt x="67" y="274"/>
                  <a:pt x="66" y="275"/>
                  <a:pt x="66" y="276"/>
                </a:cubicBezTo>
                <a:cubicBezTo>
                  <a:pt x="65" y="276"/>
                  <a:pt x="65" y="277"/>
                  <a:pt x="65" y="277"/>
                </a:cubicBezTo>
                <a:cubicBezTo>
                  <a:pt x="64" y="278"/>
                  <a:pt x="64" y="278"/>
                  <a:pt x="64" y="279"/>
                </a:cubicBezTo>
                <a:cubicBezTo>
                  <a:pt x="64" y="280"/>
                  <a:pt x="65" y="281"/>
                  <a:pt x="65" y="281"/>
                </a:cubicBezTo>
                <a:cubicBezTo>
                  <a:pt x="65" y="281"/>
                  <a:pt x="65" y="282"/>
                  <a:pt x="66" y="282"/>
                </a:cubicBezTo>
                <a:cubicBezTo>
                  <a:pt x="66" y="282"/>
                  <a:pt x="66" y="283"/>
                  <a:pt x="67" y="283"/>
                </a:cubicBezTo>
                <a:cubicBezTo>
                  <a:pt x="67" y="284"/>
                  <a:pt x="68" y="284"/>
                  <a:pt x="68" y="285"/>
                </a:cubicBezTo>
                <a:cubicBezTo>
                  <a:pt x="68" y="285"/>
                  <a:pt x="69" y="286"/>
                  <a:pt x="69" y="286"/>
                </a:cubicBezTo>
                <a:cubicBezTo>
                  <a:pt x="69" y="286"/>
                  <a:pt x="70" y="286"/>
                  <a:pt x="70" y="287"/>
                </a:cubicBezTo>
                <a:cubicBezTo>
                  <a:pt x="70" y="287"/>
                  <a:pt x="70" y="287"/>
                  <a:pt x="71" y="288"/>
                </a:cubicBezTo>
                <a:cubicBezTo>
                  <a:pt x="71" y="288"/>
                  <a:pt x="72" y="289"/>
                  <a:pt x="72" y="289"/>
                </a:cubicBezTo>
                <a:cubicBezTo>
                  <a:pt x="72" y="289"/>
                  <a:pt x="72" y="289"/>
                  <a:pt x="72" y="290"/>
                </a:cubicBezTo>
                <a:cubicBezTo>
                  <a:pt x="72" y="290"/>
                  <a:pt x="71" y="290"/>
                  <a:pt x="71" y="291"/>
                </a:cubicBezTo>
                <a:cubicBezTo>
                  <a:pt x="71" y="292"/>
                  <a:pt x="71" y="294"/>
                  <a:pt x="71" y="294"/>
                </a:cubicBezTo>
                <a:cubicBezTo>
                  <a:pt x="71" y="294"/>
                  <a:pt x="71" y="295"/>
                  <a:pt x="71" y="295"/>
                </a:cubicBezTo>
                <a:cubicBezTo>
                  <a:pt x="71" y="295"/>
                  <a:pt x="71" y="295"/>
                  <a:pt x="71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0" y="296"/>
                  <a:pt x="70" y="296"/>
                  <a:pt x="70" y="297"/>
                </a:cubicBezTo>
                <a:cubicBezTo>
                  <a:pt x="70" y="298"/>
                  <a:pt x="70" y="299"/>
                  <a:pt x="70" y="299"/>
                </a:cubicBezTo>
                <a:cubicBezTo>
                  <a:pt x="70" y="299"/>
                  <a:pt x="71" y="300"/>
                  <a:pt x="71" y="300"/>
                </a:cubicBezTo>
                <a:cubicBezTo>
                  <a:pt x="71" y="300"/>
                  <a:pt x="72" y="300"/>
                  <a:pt x="73" y="300"/>
                </a:cubicBezTo>
                <a:cubicBezTo>
                  <a:pt x="73" y="300"/>
                  <a:pt x="74" y="300"/>
                  <a:pt x="75" y="300"/>
                </a:cubicBezTo>
                <a:cubicBezTo>
                  <a:pt x="76" y="300"/>
                  <a:pt x="81" y="300"/>
                  <a:pt x="82" y="300"/>
                </a:cubicBezTo>
                <a:cubicBezTo>
                  <a:pt x="83" y="300"/>
                  <a:pt x="86" y="300"/>
                  <a:pt x="87" y="300"/>
                </a:cubicBezTo>
                <a:cubicBezTo>
                  <a:pt x="88" y="299"/>
                  <a:pt x="89" y="299"/>
                  <a:pt x="89" y="299"/>
                </a:cubicBezTo>
                <a:cubicBezTo>
                  <a:pt x="90" y="298"/>
                  <a:pt x="90" y="298"/>
                  <a:pt x="90" y="297"/>
                </a:cubicBezTo>
                <a:cubicBezTo>
                  <a:pt x="90" y="297"/>
                  <a:pt x="90" y="296"/>
                  <a:pt x="90" y="295"/>
                </a:cubicBezTo>
                <a:cubicBezTo>
                  <a:pt x="90" y="294"/>
                  <a:pt x="89" y="294"/>
                  <a:pt x="89" y="294"/>
                </a:cubicBezTo>
                <a:cubicBezTo>
                  <a:pt x="89" y="293"/>
                  <a:pt x="89" y="293"/>
                  <a:pt x="89" y="292"/>
                </a:cubicBezTo>
                <a:cubicBezTo>
                  <a:pt x="90" y="292"/>
                  <a:pt x="89" y="290"/>
                  <a:pt x="89" y="290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9" y="289"/>
                  <a:pt x="89" y="288"/>
                  <a:pt x="88" y="288"/>
                </a:cubicBezTo>
                <a:cubicBezTo>
                  <a:pt x="88" y="288"/>
                  <a:pt x="89" y="288"/>
                  <a:pt x="89" y="288"/>
                </a:cubicBezTo>
                <a:cubicBezTo>
                  <a:pt x="89" y="288"/>
                  <a:pt x="89" y="287"/>
                  <a:pt x="89" y="287"/>
                </a:cubicBezTo>
                <a:cubicBezTo>
                  <a:pt x="89" y="286"/>
                  <a:pt x="90" y="285"/>
                  <a:pt x="90" y="284"/>
                </a:cubicBezTo>
                <a:cubicBezTo>
                  <a:pt x="90" y="284"/>
                  <a:pt x="90" y="283"/>
                  <a:pt x="90" y="283"/>
                </a:cubicBezTo>
                <a:cubicBezTo>
                  <a:pt x="90" y="283"/>
                  <a:pt x="90" y="283"/>
                  <a:pt x="91" y="283"/>
                </a:cubicBezTo>
                <a:cubicBezTo>
                  <a:pt x="91" y="282"/>
                  <a:pt x="91" y="282"/>
                  <a:pt x="91" y="282"/>
                </a:cubicBezTo>
                <a:cubicBezTo>
                  <a:pt x="91" y="281"/>
                  <a:pt x="92" y="279"/>
                  <a:pt x="92" y="279"/>
                </a:cubicBezTo>
                <a:cubicBezTo>
                  <a:pt x="93" y="279"/>
                  <a:pt x="93" y="278"/>
                  <a:pt x="93" y="278"/>
                </a:cubicBezTo>
                <a:cubicBezTo>
                  <a:pt x="93" y="278"/>
                  <a:pt x="93" y="278"/>
                  <a:pt x="93" y="277"/>
                </a:cubicBezTo>
                <a:cubicBezTo>
                  <a:pt x="93" y="277"/>
                  <a:pt x="93" y="276"/>
                  <a:pt x="93" y="2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CuadroTexto 106"/>
          <p:cNvSpPr txBox="1"/>
          <p:nvPr/>
        </p:nvSpPr>
        <p:spPr>
          <a:xfrm>
            <a:off x="1605856" y="2554541"/>
            <a:ext cx="3685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 equipos de 6 personas</a:t>
            </a:r>
            <a:endParaRPr lang="es-MX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1605856" y="4012704"/>
            <a:ext cx="36852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MX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Ordenar el  siguiente listado de la teoría de cambio del 1 al 6</a:t>
            </a:r>
            <a:endParaRPr lang="es-MX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1693254" y="6667573"/>
            <a:ext cx="3685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s-MX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10 minutos; se presentará</a:t>
            </a:r>
            <a:endParaRPr lang="es-MX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heurón 113"/>
          <p:cNvSpPr/>
          <p:nvPr/>
        </p:nvSpPr>
        <p:spPr>
          <a:xfrm>
            <a:off x="4918224" y="2369949"/>
            <a:ext cx="534219" cy="1354723"/>
          </a:xfrm>
          <a:prstGeom prst="chevron">
            <a:avLst>
              <a:gd name="adj" fmla="val 927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5" name="Cheurón 114"/>
          <p:cNvSpPr/>
          <p:nvPr/>
        </p:nvSpPr>
        <p:spPr>
          <a:xfrm>
            <a:off x="4918224" y="6388968"/>
            <a:ext cx="534219" cy="1354723"/>
          </a:xfrm>
          <a:prstGeom prst="chevron">
            <a:avLst>
              <a:gd name="adj" fmla="val 927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6" name="Cheurón 115"/>
          <p:cNvSpPr/>
          <p:nvPr/>
        </p:nvSpPr>
        <p:spPr>
          <a:xfrm>
            <a:off x="4918224" y="3724673"/>
            <a:ext cx="534219" cy="2664296"/>
          </a:xfrm>
          <a:prstGeom prst="chevron">
            <a:avLst>
              <a:gd name="adj" fmla="val 927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0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/>
        </p:nvGrpSpPr>
        <p:grpSpPr>
          <a:xfrm>
            <a:off x="931615" y="3661203"/>
            <a:ext cx="11649356" cy="835920"/>
            <a:chOff x="2136268" y="4334494"/>
            <a:chExt cx="23393345" cy="1750132"/>
          </a:xfrm>
        </p:grpSpPr>
        <p:sp>
          <p:nvSpPr>
            <p:cNvPr id="40" name="Rectangle 21"/>
            <p:cNvSpPr/>
            <p:nvPr/>
          </p:nvSpPr>
          <p:spPr>
            <a:xfrm flipH="1">
              <a:off x="2136268" y="4488043"/>
              <a:ext cx="23393345" cy="1583267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flipH="1">
              <a:off x="2136268" y="4496420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 flipH="1">
              <a:off x="2186706" y="4334494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 flipH="1">
              <a:off x="2186706" y="4334494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949147" y="4510610"/>
            <a:ext cx="11649356" cy="835920"/>
            <a:chOff x="2136268" y="4334494"/>
            <a:chExt cx="23393345" cy="1750132"/>
          </a:xfrm>
        </p:grpSpPr>
        <p:sp>
          <p:nvSpPr>
            <p:cNvPr id="71" name="Rectangle 21"/>
            <p:cNvSpPr/>
            <p:nvPr/>
          </p:nvSpPr>
          <p:spPr>
            <a:xfrm flipH="1">
              <a:off x="2136268" y="4488043"/>
              <a:ext cx="23393345" cy="15832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 flipH="1">
              <a:off x="2136268" y="4496420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 flipH="1">
              <a:off x="2186706" y="4334494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 flipH="1">
              <a:off x="2186706" y="4334494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949147" y="5333164"/>
            <a:ext cx="11649356" cy="835920"/>
            <a:chOff x="2136268" y="4334494"/>
            <a:chExt cx="23393345" cy="1750132"/>
          </a:xfrm>
        </p:grpSpPr>
        <p:sp>
          <p:nvSpPr>
            <p:cNvPr id="76" name="Rectangle 21"/>
            <p:cNvSpPr/>
            <p:nvPr/>
          </p:nvSpPr>
          <p:spPr>
            <a:xfrm flipH="1">
              <a:off x="2136268" y="4488043"/>
              <a:ext cx="23393345" cy="1583267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 flipH="1">
              <a:off x="2136268" y="4496420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 flipH="1">
              <a:off x="2186706" y="4334494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 flipH="1">
              <a:off x="2186706" y="4334494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941234" y="6177623"/>
            <a:ext cx="11649356" cy="835920"/>
            <a:chOff x="2136268" y="4334494"/>
            <a:chExt cx="23393345" cy="1750132"/>
          </a:xfrm>
        </p:grpSpPr>
        <p:sp>
          <p:nvSpPr>
            <p:cNvPr id="81" name="Rectangle 21"/>
            <p:cNvSpPr/>
            <p:nvPr/>
          </p:nvSpPr>
          <p:spPr>
            <a:xfrm flipH="1">
              <a:off x="2136268" y="4488043"/>
              <a:ext cx="23393345" cy="15832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auto">
            <a:xfrm flipH="1">
              <a:off x="2136268" y="4496420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12"/>
            <p:cNvSpPr>
              <a:spLocks/>
            </p:cNvSpPr>
            <p:nvPr/>
          </p:nvSpPr>
          <p:spPr bwMode="auto">
            <a:xfrm flipH="1">
              <a:off x="2186706" y="4334494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 flipH="1">
              <a:off x="2186706" y="4334494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949147" y="7013543"/>
            <a:ext cx="11649356" cy="835920"/>
            <a:chOff x="2136268" y="4334494"/>
            <a:chExt cx="23393345" cy="1750132"/>
          </a:xfrm>
        </p:grpSpPr>
        <p:sp>
          <p:nvSpPr>
            <p:cNvPr id="86" name="Rectangle 21"/>
            <p:cNvSpPr/>
            <p:nvPr/>
          </p:nvSpPr>
          <p:spPr>
            <a:xfrm flipH="1">
              <a:off x="2136268" y="4488043"/>
              <a:ext cx="23393345" cy="1583267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 flipH="1">
              <a:off x="2136268" y="4496420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 flipH="1">
              <a:off x="2186706" y="4334494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 flipH="1">
              <a:off x="2186706" y="4334494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upo 89"/>
          <p:cNvGrpSpPr/>
          <p:nvPr/>
        </p:nvGrpSpPr>
        <p:grpSpPr>
          <a:xfrm>
            <a:off x="943767" y="7863070"/>
            <a:ext cx="11649356" cy="835920"/>
            <a:chOff x="2136268" y="4334494"/>
            <a:chExt cx="23393345" cy="1750132"/>
          </a:xfrm>
        </p:grpSpPr>
        <p:sp>
          <p:nvSpPr>
            <p:cNvPr id="91" name="Rectangle 21"/>
            <p:cNvSpPr/>
            <p:nvPr/>
          </p:nvSpPr>
          <p:spPr>
            <a:xfrm flipH="1">
              <a:off x="2136268" y="4488043"/>
              <a:ext cx="23393345" cy="15832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 flipH="1">
              <a:off x="2136268" y="4496420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2"/>
            <p:cNvSpPr>
              <a:spLocks/>
            </p:cNvSpPr>
            <p:nvPr/>
          </p:nvSpPr>
          <p:spPr bwMode="auto">
            <a:xfrm flipH="1">
              <a:off x="2186706" y="4334494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3"/>
            <p:cNvSpPr>
              <a:spLocks/>
            </p:cNvSpPr>
            <p:nvPr/>
          </p:nvSpPr>
          <p:spPr bwMode="auto">
            <a:xfrm flipH="1">
              <a:off x="2186706" y="4334494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17824" y="1014603"/>
            <a:ext cx="11217308" cy="62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Primer ejercicio práctico</a:t>
            </a:r>
            <a:endParaRPr lang="es-ES_tradnl"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81720" y="1564432"/>
            <a:ext cx="1111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Definir la teoría de cambio del siguiente ejemplo</a:t>
            </a:r>
            <a:endParaRPr lang="es-MX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074"/>
          <p:cNvSpPr txBox="1">
            <a:spLocks noChangeArrowheads="1"/>
          </p:cNvSpPr>
          <p:nvPr/>
        </p:nvSpPr>
        <p:spPr>
          <a:xfrm>
            <a:off x="1533848" y="3901947"/>
            <a:ext cx="10469194" cy="4643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  <a:buNone/>
            </a:pPr>
            <a:r>
              <a:rPr lang="es-MX" dirty="0" smtClean="0">
                <a:latin typeface="Futura Lt"/>
              </a:rPr>
              <a:t>	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13768" y="2502277"/>
            <a:ext cx="1509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Futura Lt"/>
              </a:rPr>
              <a:t>Tema: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47531" y="2390411"/>
            <a:ext cx="10261589" cy="90221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081572" y="2500536"/>
            <a:ext cx="9253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latin typeface="Futura Lt"/>
              </a:rPr>
              <a:t>Niños </a:t>
            </a:r>
            <a:r>
              <a:rPr lang="es-MX" sz="3200" dirty="0">
                <a:solidFill>
                  <a:schemeClr val="bg1"/>
                </a:solidFill>
                <a:latin typeface="Futura Lt"/>
              </a:rPr>
              <a:t>más saludables en las comunidades rurales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95" name="Rectángulo 94"/>
          <p:cNvSpPr/>
          <p:nvPr/>
        </p:nvSpPr>
        <p:spPr>
          <a:xfrm>
            <a:off x="1650355" y="3723005"/>
            <a:ext cx="10956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	Se </a:t>
            </a:r>
            <a:r>
              <a:rPr lang="es-MX" sz="2000" dirty="0">
                <a:solidFill>
                  <a:schemeClr val="bg1"/>
                </a:solidFill>
                <a:latin typeface="Futura Lt"/>
              </a:rPr>
              <a:t>pone a disposición de los padres información sobre la importancia de esterilizar el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	agua </a:t>
            </a:r>
            <a:r>
              <a:rPr lang="es-MX" sz="2000" dirty="0">
                <a:solidFill>
                  <a:schemeClr val="bg1"/>
                </a:solidFill>
                <a:latin typeface="Futura Lt"/>
              </a:rPr>
              <a:t>antes de preparar fórmula para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lactantes.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96" name="Rectángulo 95"/>
          <p:cNvSpPr/>
          <p:nvPr/>
        </p:nvSpPr>
        <p:spPr>
          <a:xfrm>
            <a:off x="1783025" y="4656396"/>
            <a:ext cx="10552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765" fontAlgn="auto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</a:pPr>
            <a:r>
              <a:rPr lang="es-MX" sz="2000" dirty="0">
                <a:solidFill>
                  <a:schemeClr val="bg1"/>
                </a:solidFill>
                <a:latin typeface="Futura Lt"/>
              </a:rPr>
              <a:t>Un número menor de niños acuden al hospital para ser atendidos por enfermedades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diarreicas.</a:t>
            </a:r>
            <a:endParaRPr lang="es-MX" sz="2000" dirty="0">
              <a:solidFill>
                <a:schemeClr val="bg1"/>
              </a:solidFill>
              <a:latin typeface="Futura Lt"/>
            </a:endParaRPr>
          </a:p>
        </p:txBody>
      </p:sp>
      <p:sp>
        <p:nvSpPr>
          <p:cNvPr id="97" name="Rectángulo 96"/>
          <p:cNvSpPr/>
          <p:nvPr/>
        </p:nvSpPr>
        <p:spPr>
          <a:xfrm>
            <a:off x="1800557" y="5622697"/>
            <a:ext cx="105344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765" indent="0" fontAlgn="auto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</a:pPr>
            <a:r>
              <a:rPr lang="es-MX" sz="2000" dirty="0">
                <a:solidFill>
                  <a:schemeClr val="bg1"/>
                </a:solidFill>
                <a:latin typeface="Futura Lt"/>
              </a:rPr>
              <a:t>Un número mayor de niños toman fórmula preparada con agua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esterilizada.</a:t>
            </a:r>
            <a:endParaRPr lang="es-MX" sz="2000" dirty="0">
              <a:solidFill>
                <a:schemeClr val="bg1"/>
              </a:solidFill>
              <a:latin typeface="Futura Lt"/>
            </a:endParaRPr>
          </a:p>
        </p:txBody>
      </p:sp>
      <p:sp>
        <p:nvSpPr>
          <p:cNvPr id="98" name="Rectángulo 97"/>
          <p:cNvSpPr/>
          <p:nvPr/>
        </p:nvSpPr>
        <p:spPr>
          <a:xfrm>
            <a:off x="1783025" y="6486793"/>
            <a:ext cx="105520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765" fontAlgn="auto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</a:pPr>
            <a:r>
              <a:rPr lang="es-MX" sz="2000" dirty="0">
                <a:solidFill>
                  <a:schemeClr val="bg1"/>
                </a:solidFill>
                <a:latin typeface="Futura Lt"/>
              </a:rPr>
              <a:t>Bajan las tasas de morbilidad infantil en la comunidad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local.</a:t>
            </a:r>
            <a:endParaRPr lang="es-MX" sz="2000" dirty="0">
              <a:solidFill>
                <a:schemeClr val="bg1"/>
              </a:solidFill>
              <a:latin typeface="Futura Lt"/>
            </a:endParaRPr>
          </a:p>
        </p:txBody>
      </p:sp>
      <p:sp>
        <p:nvSpPr>
          <p:cNvPr id="99" name="Rectángulo 98"/>
          <p:cNvSpPr/>
          <p:nvPr/>
        </p:nvSpPr>
        <p:spPr>
          <a:xfrm>
            <a:off x="1783026" y="7176676"/>
            <a:ext cx="10752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765" indent="0" fontAlgn="auto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</a:pPr>
            <a:r>
              <a:rPr lang="es-MX" sz="2000" dirty="0">
                <a:solidFill>
                  <a:schemeClr val="bg1"/>
                </a:solidFill>
                <a:latin typeface="Futura Lt"/>
              </a:rPr>
              <a:t>Se cuenta con nuevos recursos para lanzar una campaña de información sobre la esterilización del agua para preparar fórmula para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lactantes.</a:t>
            </a:r>
            <a:endParaRPr lang="es-MX" sz="2000" dirty="0">
              <a:solidFill>
                <a:schemeClr val="bg1"/>
              </a:solidFill>
              <a:latin typeface="Futura Lt"/>
            </a:endParaRPr>
          </a:p>
        </p:txBody>
      </p:sp>
      <p:sp>
        <p:nvSpPr>
          <p:cNvPr id="100" name="Rectángulo 99"/>
          <p:cNvSpPr/>
          <p:nvPr/>
        </p:nvSpPr>
        <p:spPr>
          <a:xfrm>
            <a:off x="1783026" y="7982827"/>
            <a:ext cx="10077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765" indent="0" fontAlgn="auto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</a:pPr>
            <a:r>
              <a:rPr lang="es-MX" sz="2000" dirty="0">
                <a:solidFill>
                  <a:schemeClr val="bg1"/>
                </a:solidFill>
                <a:latin typeface="Futura Lt"/>
              </a:rPr>
              <a:t>Mayor conocimiento entre los padres sobre la importancia de hervir el agua antes de preparar fórmula para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lactantes.</a:t>
            </a:r>
            <a:endParaRPr lang="es-MX" sz="2000" dirty="0">
              <a:solidFill>
                <a:schemeClr val="bg1"/>
              </a:solidFill>
              <a:latin typeface="Futura Lt"/>
            </a:endParaRPr>
          </a:p>
        </p:txBody>
      </p:sp>
      <p:grpSp>
        <p:nvGrpSpPr>
          <p:cNvPr id="112" name="Grupo 111"/>
          <p:cNvGrpSpPr/>
          <p:nvPr/>
        </p:nvGrpSpPr>
        <p:grpSpPr>
          <a:xfrm>
            <a:off x="5738557" y="987907"/>
            <a:ext cx="1555931" cy="648533"/>
            <a:chOff x="2205656" y="936478"/>
            <a:chExt cx="1555931" cy="648533"/>
          </a:xfrm>
        </p:grpSpPr>
        <p:grpSp>
          <p:nvGrpSpPr>
            <p:cNvPr id="113" name="Grupo 112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116" name="Cheurón 11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heurón 11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heurón 11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4" name="CuadroTexto 113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1001758" y="365266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a)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010821" y="4486537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b)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1010821" y="534154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1010821" y="6174883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d)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1037287" y="7030168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1101800" y="786943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f</a:t>
            </a:r>
            <a:r>
              <a:rPr lang="es-MX" dirty="0" smtClean="0">
                <a:solidFill>
                  <a:schemeClr val="bg1"/>
                </a:solidFill>
              </a:rPr>
              <a:t>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3337" y="3789237"/>
            <a:ext cx="6480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Rectángulo 58"/>
          <p:cNvSpPr/>
          <p:nvPr/>
        </p:nvSpPr>
        <p:spPr>
          <a:xfrm>
            <a:off x="193337" y="4623505"/>
            <a:ext cx="6480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Rectángulo 59"/>
          <p:cNvSpPr/>
          <p:nvPr/>
        </p:nvSpPr>
        <p:spPr>
          <a:xfrm>
            <a:off x="193337" y="5457773"/>
            <a:ext cx="6480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Rectángulo 60"/>
          <p:cNvSpPr/>
          <p:nvPr/>
        </p:nvSpPr>
        <p:spPr>
          <a:xfrm>
            <a:off x="193337" y="6292041"/>
            <a:ext cx="6480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Rectángulo 61"/>
          <p:cNvSpPr/>
          <p:nvPr/>
        </p:nvSpPr>
        <p:spPr>
          <a:xfrm>
            <a:off x="193337" y="7126309"/>
            <a:ext cx="6480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Rectángulo 62"/>
          <p:cNvSpPr/>
          <p:nvPr/>
        </p:nvSpPr>
        <p:spPr>
          <a:xfrm>
            <a:off x="193337" y="7960577"/>
            <a:ext cx="6480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369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4"/>
          <p:cNvGrpSpPr/>
          <p:nvPr/>
        </p:nvGrpSpPr>
        <p:grpSpPr>
          <a:xfrm>
            <a:off x="2300406" y="1578561"/>
            <a:ext cx="8208913" cy="1027237"/>
            <a:chOff x="4932040" y="1576059"/>
            <a:chExt cx="4221377" cy="556797"/>
          </a:xfrm>
        </p:grpSpPr>
        <p:sp>
          <p:nvSpPr>
            <p:cNvPr id="55" name="Rounded Rectangle 5"/>
            <p:cNvSpPr/>
            <p:nvPr/>
          </p:nvSpPr>
          <p:spPr>
            <a:xfrm>
              <a:off x="4932040" y="1576059"/>
              <a:ext cx="4221377" cy="556797"/>
            </a:xfrm>
            <a:prstGeom prst="roundRect">
              <a:avLst>
                <a:gd name="adj" fmla="val 13209"/>
              </a:avLst>
            </a:prstGeom>
            <a:solidFill>
              <a:srgbClr val="023A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es-MX" sz="2000" b="1" cap="small" dirty="0" smtClean="0"/>
                <a:t>       Introducción:</a:t>
              </a:r>
              <a:endParaRPr lang="es-MX" sz="2000" b="1" cap="small" dirty="0"/>
            </a:p>
          </p:txBody>
        </p:sp>
        <p:sp>
          <p:nvSpPr>
            <p:cNvPr id="56" name="Oval 30"/>
            <p:cNvSpPr/>
            <p:nvPr/>
          </p:nvSpPr>
          <p:spPr>
            <a:xfrm>
              <a:off x="5066517" y="1705672"/>
              <a:ext cx="297571" cy="2975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57" name="Group 2"/>
          <p:cNvGrpSpPr/>
          <p:nvPr/>
        </p:nvGrpSpPr>
        <p:grpSpPr>
          <a:xfrm>
            <a:off x="2372412" y="3681446"/>
            <a:ext cx="8136904" cy="1027237"/>
            <a:chOff x="4932039" y="2243398"/>
            <a:chExt cx="4184347" cy="556797"/>
          </a:xfrm>
        </p:grpSpPr>
        <p:sp>
          <p:nvSpPr>
            <p:cNvPr id="58" name="Rounded Rectangle 19"/>
            <p:cNvSpPr/>
            <p:nvPr/>
          </p:nvSpPr>
          <p:spPr>
            <a:xfrm>
              <a:off x="4932039" y="2243398"/>
              <a:ext cx="4184347" cy="556797"/>
            </a:xfrm>
            <a:prstGeom prst="roundRect">
              <a:avLst>
                <a:gd name="adj" fmla="val 13209"/>
              </a:avLst>
            </a:prstGeom>
            <a:solidFill>
              <a:srgbClr val="008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es-MX" sz="20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Elementos </a:t>
              </a:r>
              <a:r>
                <a:rPr lang="es-MX" sz="2000" b="1" cap="sm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mínimos a considerar en el diseño de programas</a:t>
              </a:r>
              <a:endPara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20"/>
            <p:cNvSpPr/>
            <p:nvPr/>
          </p:nvSpPr>
          <p:spPr>
            <a:xfrm>
              <a:off x="5066517" y="2373011"/>
              <a:ext cx="297571" cy="2975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2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60" name="Rectángulo 59"/>
          <p:cNvSpPr/>
          <p:nvPr/>
        </p:nvSpPr>
        <p:spPr>
          <a:xfrm>
            <a:off x="3674433" y="2828638"/>
            <a:ext cx="683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La importancia de la evidencia y de la teoría de cambio para construir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84"/>
          <p:cNvSpPr txBox="1"/>
          <p:nvPr/>
        </p:nvSpPr>
        <p:spPr>
          <a:xfrm>
            <a:off x="3661881" y="5020816"/>
            <a:ext cx="684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Diagnóstico del problema público que busca resolver el programa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84"/>
          <p:cNvSpPr txBox="1"/>
          <p:nvPr/>
        </p:nvSpPr>
        <p:spPr>
          <a:xfrm>
            <a:off x="3657842" y="5812904"/>
            <a:ext cx="685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Objetivos e indicadores claros: Matriz de Indicadores para Resultados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84"/>
          <p:cNvSpPr txBox="1"/>
          <p:nvPr/>
        </p:nvSpPr>
        <p:spPr>
          <a:xfrm>
            <a:off x="3657842" y="6698633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Generación de información 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84"/>
          <p:cNvSpPr txBox="1"/>
          <p:nvPr/>
        </p:nvSpPr>
        <p:spPr>
          <a:xfrm>
            <a:off x="3694088" y="7541096"/>
            <a:ext cx="6815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Horizonte de seguimiento y evaluación del programa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Grupo 69"/>
          <p:cNvGrpSpPr/>
          <p:nvPr/>
        </p:nvGrpSpPr>
        <p:grpSpPr>
          <a:xfrm>
            <a:off x="2954353" y="4856977"/>
            <a:ext cx="720080" cy="648533"/>
            <a:chOff x="3262040" y="4017659"/>
            <a:chExt cx="720080" cy="648533"/>
          </a:xfrm>
          <a:solidFill>
            <a:schemeClr val="accent6">
              <a:lumMod val="50000"/>
            </a:schemeClr>
          </a:solidFill>
        </p:grpSpPr>
        <p:sp>
          <p:nvSpPr>
            <p:cNvPr id="67" name="Cheurón 66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8" name="Cheurón 67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9" name="Cheurón 68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2947792" y="2785712"/>
            <a:ext cx="720080" cy="648533"/>
            <a:chOff x="3262040" y="4017659"/>
            <a:chExt cx="720080" cy="648533"/>
          </a:xfrm>
          <a:solidFill>
            <a:srgbClr val="0070C0"/>
          </a:solidFill>
        </p:grpSpPr>
        <p:sp>
          <p:nvSpPr>
            <p:cNvPr id="72" name="Cheurón 71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3" name="Cheurón 72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4" name="Cheurón 73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2951484" y="5659042"/>
            <a:ext cx="720080" cy="648533"/>
            <a:chOff x="3262040" y="4017659"/>
            <a:chExt cx="720080" cy="648533"/>
          </a:xfrm>
          <a:solidFill>
            <a:schemeClr val="accent6">
              <a:lumMod val="75000"/>
            </a:schemeClr>
          </a:solidFill>
        </p:grpSpPr>
        <p:sp>
          <p:nvSpPr>
            <p:cNvPr id="76" name="Cheurón 75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7" name="Cheurón 76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8" name="Cheurón 77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2902000" y="7437316"/>
            <a:ext cx="720080" cy="648533"/>
            <a:chOff x="3262040" y="4017659"/>
            <a:chExt cx="720080" cy="64853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0" name="Cheurón 79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1" name="Cheurón 80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2" name="Cheurón 81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2902460" y="6548179"/>
            <a:ext cx="720080" cy="648533"/>
            <a:chOff x="3262040" y="4017659"/>
            <a:chExt cx="720080" cy="648533"/>
          </a:xfrm>
          <a:solidFill>
            <a:schemeClr val="accent6"/>
          </a:solidFill>
        </p:grpSpPr>
        <p:sp>
          <p:nvSpPr>
            <p:cNvPr id="84" name="Cheurón 83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5" name="Cheurón 84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6" name="Cheurón 85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88" name="CuadroTexto 87"/>
          <p:cNvSpPr txBox="1"/>
          <p:nvPr/>
        </p:nvSpPr>
        <p:spPr>
          <a:xfrm>
            <a:off x="2683831" y="2871527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s-MX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CuadroTexto 88"/>
          <p:cNvSpPr txBox="1"/>
          <p:nvPr/>
        </p:nvSpPr>
        <p:spPr>
          <a:xfrm>
            <a:off x="2681005" y="7541096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2665498" y="667239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2683831" y="5780966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2704231" y="492108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s-MX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4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/>
          <p:cNvSpPr/>
          <p:nvPr/>
        </p:nvSpPr>
        <p:spPr>
          <a:xfrm>
            <a:off x="193337" y="3789237"/>
            <a:ext cx="6480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Rectángulo 68"/>
          <p:cNvSpPr/>
          <p:nvPr/>
        </p:nvSpPr>
        <p:spPr>
          <a:xfrm>
            <a:off x="193337" y="4623505"/>
            <a:ext cx="6480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ectángulo 100"/>
          <p:cNvSpPr/>
          <p:nvPr/>
        </p:nvSpPr>
        <p:spPr>
          <a:xfrm>
            <a:off x="193337" y="5457773"/>
            <a:ext cx="6480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ectángulo 101"/>
          <p:cNvSpPr/>
          <p:nvPr/>
        </p:nvSpPr>
        <p:spPr>
          <a:xfrm>
            <a:off x="193337" y="6292041"/>
            <a:ext cx="6480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ectángulo 102"/>
          <p:cNvSpPr/>
          <p:nvPr/>
        </p:nvSpPr>
        <p:spPr>
          <a:xfrm>
            <a:off x="193337" y="7126309"/>
            <a:ext cx="6480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ectángulo 103"/>
          <p:cNvSpPr/>
          <p:nvPr/>
        </p:nvSpPr>
        <p:spPr>
          <a:xfrm>
            <a:off x="193337" y="7960577"/>
            <a:ext cx="6480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4" name="Grupo 43"/>
          <p:cNvGrpSpPr/>
          <p:nvPr/>
        </p:nvGrpSpPr>
        <p:grpSpPr>
          <a:xfrm>
            <a:off x="931615" y="3661203"/>
            <a:ext cx="11649356" cy="835920"/>
            <a:chOff x="2136268" y="4334494"/>
            <a:chExt cx="23393345" cy="1750132"/>
          </a:xfrm>
        </p:grpSpPr>
        <p:sp>
          <p:nvSpPr>
            <p:cNvPr id="40" name="Rectangle 21"/>
            <p:cNvSpPr/>
            <p:nvPr/>
          </p:nvSpPr>
          <p:spPr>
            <a:xfrm flipH="1">
              <a:off x="2136268" y="4488043"/>
              <a:ext cx="23393345" cy="1583267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flipH="1">
              <a:off x="2136268" y="4496420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 flipH="1">
              <a:off x="2186706" y="4334494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 flipH="1">
              <a:off x="2186706" y="4334494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949147" y="4510610"/>
            <a:ext cx="11649356" cy="835920"/>
            <a:chOff x="2136268" y="4334494"/>
            <a:chExt cx="23393345" cy="1750132"/>
          </a:xfrm>
        </p:grpSpPr>
        <p:sp>
          <p:nvSpPr>
            <p:cNvPr id="71" name="Rectangle 21"/>
            <p:cNvSpPr/>
            <p:nvPr/>
          </p:nvSpPr>
          <p:spPr>
            <a:xfrm flipH="1">
              <a:off x="2136268" y="4488043"/>
              <a:ext cx="23393345" cy="15832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 flipH="1">
              <a:off x="2136268" y="4496420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 flipH="1">
              <a:off x="2186706" y="4334494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 flipH="1">
              <a:off x="2186706" y="4334494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949147" y="5333164"/>
            <a:ext cx="11649356" cy="835920"/>
            <a:chOff x="2136268" y="4334494"/>
            <a:chExt cx="23393345" cy="1750132"/>
          </a:xfrm>
        </p:grpSpPr>
        <p:sp>
          <p:nvSpPr>
            <p:cNvPr id="76" name="Rectangle 21"/>
            <p:cNvSpPr/>
            <p:nvPr/>
          </p:nvSpPr>
          <p:spPr>
            <a:xfrm flipH="1">
              <a:off x="2136268" y="4488043"/>
              <a:ext cx="23393345" cy="1583267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 flipH="1">
              <a:off x="2136268" y="4496420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 flipH="1">
              <a:off x="2186706" y="4334494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 flipH="1">
              <a:off x="2186706" y="4334494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941234" y="6177623"/>
            <a:ext cx="11649356" cy="835920"/>
            <a:chOff x="2136268" y="4334494"/>
            <a:chExt cx="23393345" cy="1750132"/>
          </a:xfrm>
        </p:grpSpPr>
        <p:sp>
          <p:nvSpPr>
            <p:cNvPr id="81" name="Rectangle 21"/>
            <p:cNvSpPr/>
            <p:nvPr/>
          </p:nvSpPr>
          <p:spPr>
            <a:xfrm flipH="1">
              <a:off x="2136268" y="4488043"/>
              <a:ext cx="23393345" cy="15832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auto">
            <a:xfrm flipH="1">
              <a:off x="2136268" y="4496420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12"/>
            <p:cNvSpPr>
              <a:spLocks/>
            </p:cNvSpPr>
            <p:nvPr/>
          </p:nvSpPr>
          <p:spPr bwMode="auto">
            <a:xfrm flipH="1">
              <a:off x="2186706" y="4334494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 flipH="1">
              <a:off x="2186706" y="4334494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949147" y="7013543"/>
            <a:ext cx="11649356" cy="835920"/>
            <a:chOff x="2136268" y="4334494"/>
            <a:chExt cx="23393345" cy="1750132"/>
          </a:xfrm>
        </p:grpSpPr>
        <p:sp>
          <p:nvSpPr>
            <p:cNvPr id="86" name="Rectangle 21"/>
            <p:cNvSpPr/>
            <p:nvPr/>
          </p:nvSpPr>
          <p:spPr>
            <a:xfrm flipH="1">
              <a:off x="2136268" y="4488043"/>
              <a:ext cx="23393345" cy="1583267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 flipH="1">
              <a:off x="2136268" y="4496420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 flipH="1">
              <a:off x="2186706" y="4334494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 flipH="1">
              <a:off x="2186706" y="4334494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upo 89"/>
          <p:cNvGrpSpPr/>
          <p:nvPr/>
        </p:nvGrpSpPr>
        <p:grpSpPr>
          <a:xfrm>
            <a:off x="943767" y="7863070"/>
            <a:ext cx="11649356" cy="835920"/>
            <a:chOff x="2136268" y="4334494"/>
            <a:chExt cx="23393345" cy="1750132"/>
          </a:xfrm>
        </p:grpSpPr>
        <p:sp>
          <p:nvSpPr>
            <p:cNvPr id="91" name="Rectangle 21"/>
            <p:cNvSpPr/>
            <p:nvPr/>
          </p:nvSpPr>
          <p:spPr>
            <a:xfrm flipH="1">
              <a:off x="2136268" y="4488043"/>
              <a:ext cx="23393345" cy="15832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 flipH="1">
              <a:off x="2136268" y="4496420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2"/>
            <p:cNvSpPr>
              <a:spLocks/>
            </p:cNvSpPr>
            <p:nvPr/>
          </p:nvSpPr>
          <p:spPr bwMode="auto">
            <a:xfrm flipH="1">
              <a:off x="2186706" y="4334494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3"/>
            <p:cNvSpPr>
              <a:spLocks/>
            </p:cNvSpPr>
            <p:nvPr/>
          </p:nvSpPr>
          <p:spPr bwMode="auto">
            <a:xfrm flipH="1">
              <a:off x="2186706" y="4334494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17824" y="1014603"/>
            <a:ext cx="11217308" cy="62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Primer ejercicio práctico</a:t>
            </a:r>
            <a:endParaRPr lang="es-ES_tradnl"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81720" y="1564432"/>
            <a:ext cx="1111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Definir la teoría de cambio del siguiente ejemplo</a:t>
            </a:r>
            <a:endParaRPr lang="es-MX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074"/>
          <p:cNvSpPr txBox="1">
            <a:spLocks noChangeArrowheads="1"/>
          </p:cNvSpPr>
          <p:nvPr/>
        </p:nvSpPr>
        <p:spPr>
          <a:xfrm>
            <a:off x="1533848" y="3901947"/>
            <a:ext cx="10469194" cy="4643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  <a:buNone/>
            </a:pPr>
            <a:r>
              <a:rPr lang="es-MX" dirty="0" smtClean="0">
                <a:latin typeface="Futura Lt"/>
              </a:rPr>
              <a:t>	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13768" y="2502277"/>
            <a:ext cx="1509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Futura Lt"/>
              </a:rPr>
              <a:t>Tema: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47531" y="2390411"/>
            <a:ext cx="10261589" cy="90221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081572" y="2500536"/>
            <a:ext cx="9253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latin typeface="Futura Lt"/>
              </a:rPr>
              <a:t>Niños </a:t>
            </a:r>
            <a:r>
              <a:rPr lang="es-MX" sz="3200" dirty="0">
                <a:solidFill>
                  <a:schemeClr val="bg1"/>
                </a:solidFill>
                <a:latin typeface="Futura Lt"/>
              </a:rPr>
              <a:t>más saludables en las comunidades rurales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95" name="Rectángulo 94"/>
          <p:cNvSpPr/>
          <p:nvPr/>
        </p:nvSpPr>
        <p:spPr>
          <a:xfrm>
            <a:off x="1650355" y="3723005"/>
            <a:ext cx="10956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	Se </a:t>
            </a:r>
            <a:r>
              <a:rPr lang="es-MX" sz="2000" dirty="0">
                <a:solidFill>
                  <a:schemeClr val="bg1"/>
                </a:solidFill>
                <a:latin typeface="Futura Lt"/>
              </a:rPr>
              <a:t>pone a disposición de los padres información sobre la importancia de esterilizar el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	agua </a:t>
            </a:r>
            <a:r>
              <a:rPr lang="es-MX" sz="2000" dirty="0">
                <a:solidFill>
                  <a:schemeClr val="bg1"/>
                </a:solidFill>
                <a:latin typeface="Futura Lt"/>
              </a:rPr>
              <a:t>antes de preparar fórmula para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lactantes.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96" name="Rectángulo 95"/>
          <p:cNvSpPr/>
          <p:nvPr/>
        </p:nvSpPr>
        <p:spPr>
          <a:xfrm>
            <a:off x="1783025" y="4656396"/>
            <a:ext cx="10552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765" fontAlgn="auto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</a:pPr>
            <a:r>
              <a:rPr lang="es-MX" sz="2000" dirty="0">
                <a:solidFill>
                  <a:schemeClr val="bg1"/>
                </a:solidFill>
                <a:latin typeface="Futura Lt"/>
              </a:rPr>
              <a:t>Un número menor de niños acuden al hospital para ser atendidos por enfermedades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diarreicas.</a:t>
            </a:r>
            <a:endParaRPr lang="es-MX" sz="2000" dirty="0">
              <a:solidFill>
                <a:schemeClr val="bg1"/>
              </a:solidFill>
              <a:latin typeface="Futura Lt"/>
            </a:endParaRPr>
          </a:p>
        </p:txBody>
      </p:sp>
      <p:sp>
        <p:nvSpPr>
          <p:cNvPr id="97" name="Rectángulo 96"/>
          <p:cNvSpPr/>
          <p:nvPr/>
        </p:nvSpPr>
        <p:spPr>
          <a:xfrm>
            <a:off x="1800557" y="5622697"/>
            <a:ext cx="105344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765" indent="0" fontAlgn="auto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</a:pPr>
            <a:r>
              <a:rPr lang="es-MX" sz="2000" dirty="0">
                <a:solidFill>
                  <a:schemeClr val="bg1"/>
                </a:solidFill>
                <a:latin typeface="Futura Lt"/>
              </a:rPr>
              <a:t>Un número mayor de niños toman fórmula preparada con agua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esterilizada.</a:t>
            </a:r>
            <a:endParaRPr lang="es-MX" sz="2000" dirty="0">
              <a:solidFill>
                <a:schemeClr val="bg1"/>
              </a:solidFill>
              <a:latin typeface="Futura Lt"/>
            </a:endParaRPr>
          </a:p>
        </p:txBody>
      </p:sp>
      <p:sp>
        <p:nvSpPr>
          <p:cNvPr id="98" name="Rectángulo 97"/>
          <p:cNvSpPr/>
          <p:nvPr/>
        </p:nvSpPr>
        <p:spPr>
          <a:xfrm>
            <a:off x="1783025" y="6486793"/>
            <a:ext cx="105520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765" fontAlgn="auto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</a:pPr>
            <a:r>
              <a:rPr lang="es-MX" sz="2000" dirty="0">
                <a:solidFill>
                  <a:schemeClr val="bg1"/>
                </a:solidFill>
                <a:latin typeface="Futura Lt"/>
              </a:rPr>
              <a:t>Bajan las tasas de morbilidad infantil en la comunidad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local.</a:t>
            </a:r>
            <a:endParaRPr lang="es-MX" sz="2000" dirty="0">
              <a:solidFill>
                <a:schemeClr val="bg1"/>
              </a:solidFill>
              <a:latin typeface="Futura Lt"/>
            </a:endParaRPr>
          </a:p>
        </p:txBody>
      </p:sp>
      <p:sp>
        <p:nvSpPr>
          <p:cNvPr id="99" name="Rectángulo 98"/>
          <p:cNvSpPr/>
          <p:nvPr/>
        </p:nvSpPr>
        <p:spPr>
          <a:xfrm>
            <a:off x="1783026" y="7176676"/>
            <a:ext cx="10752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765" indent="0" fontAlgn="auto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</a:pPr>
            <a:r>
              <a:rPr lang="es-MX" sz="2000" dirty="0">
                <a:solidFill>
                  <a:schemeClr val="bg1"/>
                </a:solidFill>
                <a:latin typeface="Futura Lt"/>
              </a:rPr>
              <a:t>Se cuenta con nuevos recursos para lanzar una campaña de información sobre la esterilización del agua para preparar fórmula para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lactantes.</a:t>
            </a:r>
            <a:endParaRPr lang="es-MX" sz="2000" dirty="0">
              <a:solidFill>
                <a:schemeClr val="bg1"/>
              </a:solidFill>
              <a:latin typeface="Futura Lt"/>
            </a:endParaRPr>
          </a:p>
        </p:txBody>
      </p:sp>
      <p:sp>
        <p:nvSpPr>
          <p:cNvPr id="100" name="Rectángulo 99"/>
          <p:cNvSpPr/>
          <p:nvPr/>
        </p:nvSpPr>
        <p:spPr>
          <a:xfrm>
            <a:off x="1783026" y="7982827"/>
            <a:ext cx="10077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765" indent="0" fontAlgn="auto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</a:pPr>
            <a:r>
              <a:rPr lang="es-MX" sz="2000" dirty="0">
                <a:solidFill>
                  <a:schemeClr val="bg1"/>
                </a:solidFill>
                <a:latin typeface="Futura Lt"/>
              </a:rPr>
              <a:t>Mayor conocimiento entre los padres sobre la importancia de hervir el agua antes de preparar fórmula para </a:t>
            </a:r>
            <a:r>
              <a:rPr lang="es-MX" sz="2000" dirty="0" smtClean="0">
                <a:solidFill>
                  <a:schemeClr val="bg1"/>
                </a:solidFill>
                <a:latin typeface="Futura Lt"/>
              </a:rPr>
              <a:t>lactantes.</a:t>
            </a:r>
            <a:endParaRPr lang="es-MX" sz="2000" dirty="0">
              <a:solidFill>
                <a:schemeClr val="bg1"/>
              </a:solidFill>
              <a:latin typeface="Futura Lt"/>
            </a:endParaRPr>
          </a:p>
        </p:txBody>
      </p:sp>
      <p:grpSp>
        <p:nvGrpSpPr>
          <p:cNvPr id="112" name="Grupo 111"/>
          <p:cNvGrpSpPr/>
          <p:nvPr/>
        </p:nvGrpSpPr>
        <p:grpSpPr>
          <a:xfrm>
            <a:off x="5738557" y="987907"/>
            <a:ext cx="1555931" cy="648533"/>
            <a:chOff x="2205656" y="936478"/>
            <a:chExt cx="1555931" cy="648533"/>
          </a:xfrm>
        </p:grpSpPr>
        <p:grpSp>
          <p:nvGrpSpPr>
            <p:cNvPr id="113" name="Grupo 112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116" name="Cheurón 11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heurón 11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heurón 11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4" name="CuadroTexto 113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1001758" y="365266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a)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010821" y="4486537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b)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1010821" y="534154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1010821" y="6174883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d)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1037287" y="7030168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1101800" y="786943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f</a:t>
            </a:r>
            <a:r>
              <a:rPr lang="es-MX" dirty="0" smtClean="0">
                <a:solidFill>
                  <a:schemeClr val="bg1"/>
                </a:solidFill>
              </a:rPr>
              <a:t>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1489" y="71210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321489" y="5482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4</a:t>
            </a:r>
            <a:endParaRPr lang="es-MX" dirty="0"/>
          </a:p>
        </p:txBody>
      </p:sp>
      <p:sp>
        <p:nvSpPr>
          <p:cNvPr id="60" name="CuadroTexto 59"/>
          <p:cNvSpPr txBox="1"/>
          <p:nvPr/>
        </p:nvSpPr>
        <p:spPr>
          <a:xfrm>
            <a:off x="321489" y="798372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61" name="CuadroTexto 60"/>
          <p:cNvSpPr txBox="1"/>
          <p:nvPr/>
        </p:nvSpPr>
        <p:spPr>
          <a:xfrm>
            <a:off x="321489" y="380378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62" name="CuadroTexto 61"/>
          <p:cNvSpPr txBox="1"/>
          <p:nvPr/>
        </p:nvSpPr>
        <p:spPr>
          <a:xfrm>
            <a:off x="321489" y="462533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321489" y="631656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248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4"/>
          <p:cNvGrpSpPr/>
          <p:nvPr/>
        </p:nvGrpSpPr>
        <p:grpSpPr>
          <a:xfrm>
            <a:off x="2300406" y="1506553"/>
            <a:ext cx="8208913" cy="1027237"/>
            <a:chOff x="4932040" y="1576059"/>
            <a:chExt cx="4221377" cy="556797"/>
          </a:xfrm>
          <a:solidFill>
            <a:schemeClr val="bg1">
              <a:lumMod val="85000"/>
            </a:schemeClr>
          </a:solidFill>
        </p:grpSpPr>
        <p:sp>
          <p:nvSpPr>
            <p:cNvPr id="55" name="Rounded Rectangle 5"/>
            <p:cNvSpPr/>
            <p:nvPr/>
          </p:nvSpPr>
          <p:spPr>
            <a:xfrm>
              <a:off x="4932040" y="1576059"/>
              <a:ext cx="4221377" cy="556797"/>
            </a:xfrm>
            <a:prstGeom prst="roundRect">
              <a:avLst>
                <a:gd name="adj" fmla="val 1320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es-MX" sz="2000" b="1" cap="small" dirty="0" smtClean="0"/>
                <a:t>       Introducción:</a:t>
              </a:r>
              <a:endParaRPr lang="es-MX" sz="2000" b="1" cap="small" dirty="0"/>
            </a:p>
          </p:txBody>
        </p:sp>
        <p:sp>
          <p:nvSpPr>
            <p:cNvPr id="56" name="Oval 30"/>
            <p:cNvSpPr/>
            <p:nvPr/>
          </p:nvSpPr>
          <p:spPr>
            <a:xfrm>
              <a:off x="5066517" y="1705672"/>
              <a:ext cx="297571" cy="297571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57" name="Group 2"/>
          <p:cNvGrpSpPr/>
          <p:nvPr/>
        </p:nvGrpSpPr>
        <p:grpSpPr>
          <a:xfrm>
            <a:off x="2372412" y="3609438"/>
            <a:ext cx="8136904" cy="1027237"/>
            <a:chOff x="4932039" y="2243398"/>
            <a:chExt cx="4184347" cy="556797"/>
          </a:xfrm>
        </p:grpSpPr>
        <p:sp>
          <p:nvSpPr>
            <p:cNvPr id="58" name="Rounded Rectangle 19"/>
            <p:cNvSpPr/>
            <p:nvPr/>
          </p:nvSpPr>
          <p:spPr>
            <a:xfrm>
              <a:off x="4932039" y="2243398"/>
              <a:ext cx="4184347" cy="556797"/>
            </a:xfrm>
            <a:prstGeom prst="roundRect">
              <a:avLst>
                <a:gd name="adj" fmla="val 13209"/>
              </a:avLst>
            </a:prstGeom>
            <a:solidFill>
              <a:srgbClr val="008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es-MX" sz="20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Elementos </a:t>
              </a:r>
              <a:r>
                <a:rPr lang="es-MX" sz="2000" b="1" cap="sm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mínimos a considerar en el diseño de programas</a:t>
              </a:r>
              <a:endPara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20"/>
            <p:cNvSpPr/>
            <p:nvPr/>
          </p:nvSpPr>
          <p:spPr>
            <a:xfrm>
              <a:off x="5066517" y="2373011"/>
              <a:ext cx="297571" cy="2975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2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60" name="Rectángulo 59"/>
          <p:cNvSpPr/>
          <p:nvPr/>
        </p:nvSpPr>
        <p:spPr>
          <a:xfrm>
            <a:off x="3674433" y="2756630"/>
            <a:ext cx="683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 la evidencia y de la teoría de cambio para construir </a:t>
            </a: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programas.</a:t>
            </a:r>
            <a:endParaRPr lang="es-MX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84"/>
          <p:cNvSpPr txBox="1"/>
          <p:nvPr/>
        </p:nvSpPr>
        <p:spPr>
          <a:xfrm>
            <a:off x="3661881" y="4772854"/>
            <a:ext cx="684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Diagnóstico del problema público que busca resolver el programa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84"/>
          <p:cNvSpPr txBox="1"/>
          <p:nvPr/>
        </p:nvSpPr>
        <p:spPr>
          <a:xfrm>
            <a:off x="3657842" y="5564942"/>
            <a:ext cx="685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Objetivos e indicadores claros: Matriz de Indicadores para Resultados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84"/>
          <p:cNvSpPr txBox="1"/>
          <p:nvPr/>
        </p:nvSpPr>
        <p:spPr>
          <a:xfrm>
            <a:off x="3657842" y="6626625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Generación de información 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84"/>
          <p:cNvSpPr txBox="1"/>
          <p:nvPr/>
        </p:nvSpPr>
        <p:spPr>
          <a:xfrm>
            <a:off x="3694088" y="7469088"/>
            <a:ext cx="6815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Horizonte de seguimiento y evaluación del programa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Grupo 69"/>
          <p:cNvGrpSpPr/>
          <p:nvPr/>
        </p:nvGrpSpPr>
        <p:grpSpPr>
          <a:xfrm>
            <a:off x="2954353" y="4784969"/>
            <a:ext cx="720080" cy="648533"/>
            <a:chOff x="3262040" y="4017659"/>
            <a:chExt cx="720080" cy="648533"/>
          </a:xfrm>
          <a:solidFill>
            <a:schemeClr val="accent6">
              <a:lumMod val="50000"/>
            </a:schemeClr>
          </a:solidFill>
        </p:grpSpPr>
        <p:sp>
          <p:nvSpPr>
            <p:cNvPr id="67" name="Cheurón 66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8" name="Cheurón 67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9" name="Cheurón 68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2947792" y="2713704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72" name="Cheurón 71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3" name="Cheurón 72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4" name="Cheurón 73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2951484" y="5587034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76" name="Cheurón 75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7" name="Cheurón 76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8" name="Cheurón 77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2902000" y="7365308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80" name="Cheurón 79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1" name="Cheurón 80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2" name="Cheurón 81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2902460" y="6476171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84" name="Cheurón 83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5" name="Cheurón 84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6" name="Cheurón 85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2683831" y="2799519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s-MX" sz="2000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681005" y="7469088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665498" y="660038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683831" y="5771354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704231" y="484907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s-MX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8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 bwMode="auto">
          <a:xfrm>
            <a:off x="4375694" y="772344"/>
            <a:ext cx="8679434" cy="1512168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auto" hangingPunct="0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diagnóstico: elemento para garantizar la pertinencia y los resultados de los programas sociales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206256" y="4300736"/>
            <a:ext cx="2954204" cy="2808311"/>
            <a:chOff x="3883026" y="2058988"/>
            <a:chExt cx="3702049" cy="3732213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883026" y="2058988"/>
              <a:ext cx="1851025" cy="1892300"/>
            </a:xfrm>
            <a:custGeom>
              <a:avLst/>
              <a:gdLst>
                <a:gd name="T0" fmla="*/ 2332 w 2332"/>
                <a:gd name="T1" fmla="*/ 0 h 2384"/>
                <a:gd name="T2" fmla="*/ 2332 w 2332"/>
                <a:gd name="T3" fmla="*/ 1871 h 2384"/>
                <a:gd name="T4" fmla="*/ 2266 w 2332"/>
                <a:gd name="T5" fmla="*/ 1875 h 2384"/>
                <a:gd name="T6" fmla="*/ 2204 w 2332"/>
                <a:gd name="T7" fmla="*/ 1888 h 2384"/>
                <a:gd name="T8" fmla="*/ 2145 w 2332"/>
                <a:gd name="T9" fmla="*/ 1908 h 2384"/>
                <a:gd name="T10" fmla="*/ 2090 w 2332"/>
                <a:gd name="T11" fmla="*/ 1936 h 2384"/>
                <a:gd name="T12" fmla="*/ 2038 w 2332"/>
                <a:gd name="T13" fmla="*/ 1970 h 2384"/>
                <a:gd name="T14" fmla="*/ 1993 w 2332"/>
                <a:gd name="T15" fmla="*/ 2012 h 2384"/>
                <a:gd name="T16" fmla="*/ 1953 w 2332"/>
                <a:gd name="T17" fmla="*/ 2057 h 2384"/>
                <a:gd name="T18" fmla="*/ 1917 w 2332"/>
                <a:gd name="T19" fmla="*/ 2109 h 2384"/>
                <a:gd name="T20" fmla="*/ 1890 w 2332"/>
                <a:gd name="T21" fmla="*/ 2163 h 2384"/>
                <a:gd name="T22" fmla="*/ 1869 w 2332"/>
                <a:gd name="T23" fmla="*/ 2223 h 2384"/>
                <a:gd name="T24" fmla="*/ 1857 w 2332"/>
                <a:gd name="T25" fmla="*/ 2286 h 2384"/>
                <a:gd name="T26" fmla="*/ 1851 w 2332"/>
                <a:gd name="T27" fmla="*/ 2350 h 2384"/>
                <a:gd name="T28" fmla="*/ 1853 w 2332"/>
                <a:gd name="T29" fmla="*/ 2384 h 2384"/>
                <a:gd name="T30" fmla="*/ 410 w 2332"/>
                <a:gd name="T31" fmla="*/ 2384 h 2384"/>
                <a:gd name="T32" fmla="*/ 412 w 2332"/>
                <a:gd name="T33" fmla="*/ 2274 h 2384"/>
                <a:gd name="T34" fmla="*/ 419 w 2332"/>
                <a:gd name="T35" fmla="*/ 2163 h 2384"/>
                <a:gd name="T36" fmla="*/ 0 w 2332"/>
                <a:gd name="T37" fmla="*/ 1921 h 2384"/>
                <a:gd name="T38" fmla="*/ 189 w 2332"/>
                <a:gd name="T39" fmla="*/ 1334 h 2384"/>
                <a:gd name="T40" fmla="*/ 671 w 2332"/>
                <a:gd name="T41" fmla="*/ 1384 h 2384"/>
                <a:gd name="T42" fmla="*/ 721 w 2332"/>
                <a:gd name="T43" fmla="*/ 1302 h 2384"/>
                <a:gd name="T44" fmla="*/ 775 w 2332"/>
                <a:gd name="T45" fmla="*/ 1223 h 2384"/>
                <a:gd name="T46" fmla="*/ 834 w 2332"/>
                <a:gd name="T47" fmla="*/ 1146 h 2384"/>
                <a:gd name="T48" fmla="*/ 895 w 2332"/>
                <a:gd name="T49" fmla="*/ 1075 h 2384"/>
                <a:gd name="T50" fmla="*/ 697 w 2332"/>
                <a:gd name="T51" fmla="*/ 633 h 2384"/>
                <a:gd name="T52" fmla="*/ 1196 w 2332"/>
                <a:gd name="T53" fmla="*/ 269 h 2384"/>
                <a:gd name="T54" fmla="*/ 1555 w 2332"/>
                <a:gd name="T55" fmla="*/ 593 h 2384"/>
                <a:gd name="T56" fmla="*/ 1643 w 2332"/>
                <a:gd name="T57" fmla="*/ 556 h 2384"/>
                <a:gd name="T58" fmla="*/ 1735 w 2332"/>
                <a:gd name="T59" fmla="*/ 525 h 2384"/>
                <a:gd name="T60" fmla="*/ 1826 w 2332"/>
                <a:gd name="T61" fmla="*/ 496 h 2384"/>
                <a:gd name="T62" fmla="*/ 1918 w 2332"/>
                <a:gd name="T63" fmla="*/ 473 h 2384"/>
                <a:gd name="T64" fmla="*/ 2018 w 2332"/>
                <a:gd name="T65" fmla="*/ 0 h 2384"/>
                <a:gd name="T66" fmla="*/ 2332 w 2332"/>
                <a:gd name="T67" fmla="*/ 0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32" h="2384">
                  <a:moveTo>
                    <a:pt x="2332" y="0"/>
                  </a:moveTo>
                  <a:lnTo>
                    <a:pt x="2332" y="1871"/>
                  </a:lnTo>
                  <a:lnTo>
                    <a:pt x="2266" y="1875"/>
                  </a:lnTo>
                  <a:lnTo>
                    <a:pt x="2204" y="1888"/>
                  </a:lnTo>
                  <a:lnTo>
                    <a:pt x="2145" y="1908"/>
                  </a:lnTo>
                  <a:lnTo>
                    <a:pt x="2090" y="1936"/>
                  </a:lnTo>
                  <a:lnTo>
                    <a:pt x="2038" y="1970"/>
                  </a:lnTo>
                  <a:lnTo>
                    <a:pt x="1993" y="2012"/>
                  </a:lnTo>
                  <a:lnTo>
                    <a:pt x="1953" y="2057"/>
                  </a:lnTo>
                  <a:lnTo>
                    <a:pt x="1917" y="2109"/>
                  </a:lnTo>
                  <a:lnTo>
                    <a:pt x="1890" y="2163"/>
                  </a:lnTo>
                  <a:lnTo>
                    <a:pt x="1869" y="2223"/>
                  </a:lnTo>
                  <a:lnTo>
                    <a:pt x="1857" y="2286"/>
                  </a:lnTo>
                  <a:lnTo>
                    <a:pt x="1851" y="2350"/>
                  </a:lnTo>
                  <a:lnTo>
                    <a:pt x="1853" y="2384"/>
                  </a:lnTo>
                  <a:lnTo>
                    <a:pt x="410" y="2384"/>
                  </a:lnTo>
                  <a:lnTo>
                    <a:pt x="412" y="2274"/>
                  </a:lnTo>
                  <a:lnTo>
                    <a:pt x="419" y="2163"/>
                  </a:lnTo>
                  <a:lnTo>
                    <a:pt x="0" y="1921"/>
                  </a:lnTo>
                  <a:lnTo>
                    <a:pt x="189" y="1334"/>
                  </a:lnTo>
                  <a:lnTo>
                    <a:pt x="671" y="1384"/>
                  </a:lnTo>
                  <a:lnTo>
                    <a:pt x="721" y="1302"/>
                  </a:lnTo>
                  <a:lnTo>
                    <a:pt x="775" y="1223"/>
                  </a:lnTo>
                  <a:lnTo>
                    <a:pt x="834" y="1146"/>
                  </a:lnTo>
                  <a:lnTo>
                    <a:pt x="895" y="1075"/>
                  </a:lnTo>
                  <a:lnTo>
                    <a:pt x="697" y="633"/>
                  </a:lnTo>
                  <a:lnTo>
                    <a:pt x="1196" y="269"/>
                  </a:lnTo>
                  <a:lnTo>
                    <a:pt x="1555" y="593"/>
                  </a:lnTo>
                  <a:lnTo>
                    <a:pt x="1643" y="556"/>
                  </a:lnTo>
                  <a:lnTo>
                    <a:pt x="1735" y="525"/>
                  </a:lnTo>
                  <a:lnTo>
                    <a:pt x="1826" y="496"/>
                  </a:lnTo>
                  <a:lnTo>
                    <a:pt x="1918" y="473"/>
                  </a:lnTo>
                  <a:lnTo>
                    <a:pt x="2018" y="0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EF42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5734050" y="2058988"/>
              <a:ext cx="1847850" cy="1892300"/>
            </a:xfrm>
            <a:custGeom>
              <a:avLst/>
              <a:gdLst>
                <a:gd name="T0" fmla="*/ 302 w 2328"/>
                <a:gd name="T1" fmla="*/ 0 h 2386"/>
                <a:gd name="T2" fmla="*/ 405 w 2328"/>
                <a:gd name="T3" fmla="*/ 474 h 2386"/>
                <a:gd name="T4" fmla="*/ 497 w 2328"/>
                <a:gd name="T5" fmla="*/ 497 h 2386"/>
                <a:gd name="T6" fmla="*/ 589 w 2328"/>
                <a:gd name="T7" fmla="*/ 524 h 2386"/>
                <a:gd name="T8" fmla="*/ 680 w 2328"/>
                <a:gd name="T9" fmla="*/ 555 h 2386"/>
                <a:gd name="T10" fmla="*/ 768 w 2328"/>
                <a:gd name="T11" fmla="*/ 591 h 2386"/>
                <a:gd name="T12" fmla="*/ 1128 w 2328"/>
                <a:gd name="T13" fmla="*/ 267 h 2386"/>
                <a:gd name="T14" fmla="*/ 1626 w 2328"/>
                <a:gd name="T15" fmla="*/ 628 h 2386"/>
                <a:gd name="T16" fmla="*/ 1431 w 2328"/>
                <a:gd name="T17" fmla="*/ 1071 h 2386"/>
                <a:gd name="T18" fmla="*/ 1492 w 2328"/>
                <a:gd name="T19" fmla="*/ 1144 h 2386"/>
                <a:gd name="T20" fmla="*/ 1551 w 2328"/>
                <a:gd name="T21" fmla="*/ 1220 h 2386"/>
                <a:gd name="T22" fmla="*/ 1605 w 2328"/>
                <a:gd name="T23" fmla="*/ 1298 h 2386"/>
                <a:gd name="T24" fmla="*/ 1656 w 2328"/>
                <a:gd name="T25" fmla="*/ 1379 h 2386"/>
                <a:gd name="T26" fmla="*/ 2137 w 2328"/>
                <a:gd name="T27" fmla="*/ 1329 h 2386"/>
                <a:gd name="T28" fmla="*/ 2328 w 2328"/>
                <a:gd name="T29" fmla="*/ 1914 h 2386"/>
                <a:gd name="T30" fmla="*/ 1910 w 2328"/>
                <a:gd name="T31" fmla="*/ 2158 h 2386"/>
                <a:gd name="T32" fmla="*/ 1919 w 2328"/>
                <a:gd name="T33" fmla="*/ 2272 h 2386"/>
                <a:gd name="T34" fmla="*/ 1920 w 2328"/>
                <a:gd name="T35" fmla="*/ 2386 h 2386"/>
                <a:gd name="T36" fmla="*/ 477 w 2328"/>
                <a:gd name="T37" fmla="*/ 2386 h 2386"/>
                <a:gd name="T38" fmla="*/ 479 w 2328"/>
                <a:gd name="T39" fmla="*/ 2352 h 2386"/>
                <a:gd name="T40" fmla="*/ 475 w 2328"/>
                <a:gd name="T41" fmla="*/ 2288 h 2386"/>
                <a:gd name="T42" fmla="*/ 462 w 2328"/>
                <a:gd name="T43" fmla="*/ 2225 h 2386"/>
                <a:gd name="T44" fmla="*/ 440 w 2328"/>
                <a:gd name="T45" fmla="*/ 2165 h 2386"/>
                <a:gd name="T46" fmla="*/ 413 w 2328"/>
                <a:gd name="T47" fmla="*/ 2111 h 2386"/>
                <a:gd name="T48" fmla="*/ 379 w 2328"/>
                <a:gd name="T49" fmla="*/ 2059 h 2386"/>
                <a:gd name="T50" fmla="*/ 338 w 2328"/>
                <a:gd name="T51" fmla="*/ 2014 h 2386"/>
                <a:gd name="T52" fmla="*/ 292 w 2328"/>
                <a:gd name="T53" fmla="*/ 1972 h 2386"/>
                <a:gd name="T54" fmla="*/ 241 w 2328"/>
                <a:gd name="T55" fmla="*/ 1938 h 2386"/>
                <a:gd name="T56" fmla="*/ 185 w 2328"/>
                <a:gd name="T57" fmla="*/ 1910 h 2386"/>
                <a:gd name="T58" fmla="*/ 127 w 2328"/>
                <a:gd name="T59" fmla="*/ 1890 h 2386"/>
                <a:gd name="T60" fmla="*/ 64 w 2328"/>
                <a:gd name="T61" fmla="*/ 1877 h 2386"/>
                <a:gd name="T62" fmla="*/ 0 w 2328"/>
                <a:gd name="T63" fmla="*/ 1873 h 2386"/>
                <a:gd name="T64" fmla="*/ 0 w 2328"/>
                <a:gd name="T65" fmla="*/ 2 h 2386"/>
                <a:gd name="T66" fmla="*/ 302 w 2328"/>
                <a:gd name="T67" fmla="*/ 0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8" h="2386">
                  <a:moveTo>
                    <a:pt x="302" y="0"/>
                  </a:moveTo>
                  <a:lnTo>
                    <a:pt x="405" y="474"/>
                  </a:lnTo>
                  <a:lnTo>
                    <a:pt x="497" y="497"/>
                  </a:lnTo>
                  <a:lnTo>
                    <a:pt x="589" y="524"/>
                  </a:lnTo>
                  <a:lnTo>
                    <a:pt x="680" y="555"/>
                  </a:lnTo>
                  <a:lnTo>
                    <a:pt x="768" y="591"/>
                  </a:lnTo>
                  <a:lnTo>
                    <a:pt x="1128" y="267"/>
                  </a:lnTo>
                  <a:lnTo>
                    <a:pt x="1626" y="628"/>
                  </a:lnTo>
                  <a:lnTo>
                    <a:pt x="1431" y="1071"/>
                  </a:lnTo>
                  <a:lnTo>
                    <a:pt x="1492" y="1144"/>
                  </a:lnTo>
                  <a:lnTo>
                    <a:pt x="1551" y="1220"/>
                  </a:lnTo>
                  <a:lnTo>
                    <a:pt x="1605" y="1298"/>
                  </a:lnTo>
                  <a:lnTo>
                    <a:pt x="1656" y="1379"/>
                  </a:lnTo>
                  <a:lnTo>
                    <a:pt x="2137" y="1329"/>
                  </a:lnTo>
                  <a:lnTo>
                    <a:pt x="2328" y="1914"/>
                  </a:lnTo>
                  <a:lnTo>
                    <a:pt x="1910" y="2158"/>
                  </a:lnTo>
                  <a:lnTo>
                    <a:pt x="1919" y="2272"/>
                  </a:lnTo>
                  <a:lnTo>
                    <a:pt x="1920" y="2386"/>
                  </a:lnTo>
                  <a:lnTo>
                    <a:pt x="477" y="2386"/>
                  </a:lnTo>
                  <a:lnTo>
                    <a:pt x="479" y="2352"/>
                  </a:lnTo>
                  <a:lnTo>
                    <a:pt x="475" y="2288"/>
                  </a:lnTo>
                  <a:lnTo>
                    <a:pt x="462" y="2225"/>
                  </a:lnTo>
                  <a:lnTo>
                    <a:pt x="440" y="2165"/>
                  </a:lnTo>
                  <a:lnTo>
                    <a:pt x="413" y="2111"/>
                  </a:lnTo>
                  <a:lnTo>
                    <a:pt x="379" y="2059"/>
                  </a:lnTo>
                  <a:lnTo>
                    <a:pt x="338" y="2014"/>
                  </a:lnTo>
                  <a:lnTo>
                    <a:pt x="292" y="1972"/>
                  </a:lnTo>
                  <a:lnTo>
                    <a:pt x="241" y="1938"/>
                  </a:lnTo>
                  <a:lnTo>
                    <a:pt x="185" y="1910"/>
                  </a:lnTo>
                  <a:lnTo>
                    <a:pt x="127" y="1890"/>
                  </a:lnTo>
                  <a:lnTo>
                    <a:pt x="64" y="1877"/>
                  </a:lnTo>
                  <a:lnTo>
                    <a:pt x="0" y="1873"/>
                  </a:lnTo>
                  <a:lnTo>
                    <a:pt x="0" y="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734050" y="3951288"/>
              <a:ext cx="1851025" cy="1839913"/>
            </a:xfrm>
            <a:custGeom>
              <a:avLst/>
              <a:gdLst>
                <a:gd name="T0" fmla="*/ 477 w 2331"/>
                <a:gd name="T1" fmla="*/ 0 h 2317"/>
                <a:gd name="T2" fmla="*/ 1920 w 2331"/>
                <a:gd name="T3" fmla="*/ 0 h 2317"/>
                <a:gd name="T4" fmla="*/ 1917 w 2331"/>
                <a:gd name="T5" fmla="*/ 77 h 2317"/>
                <a:gd name="T6" fmla="*/ 1910 w 2331"/>
                <a:gd name="T7" fmla="*/ 154 h 2317"/>
                <a:gd name="T8" fmla="*/ 2331 w 2331"/>
                <a:gd name="T9" fmla="*/ 395 h 2317"/>
                <a:gd name="T10" fmla="*/ 2141 w 2331"/>
                <a:gd name="T11" fmla="*/ 981 h 2317"/>
                <a:gd name="T12" fmla="*/ 1659 w 2331"/>
                <a:gd name="T13" fmla="*/ 932 h 2317"/>
                <a:gd name="T14" fmla="*/ 1609 w 2331"/>
                <a:gd name="T15" fmla="*/ 1014 h 2317"/>
                <a:gd name="T16" fmla="*/ 1555 w 2331"/>
                <a:gd name="T17" fmla="*/ 1094 h 2317"/>
                <a:gd name="T18" fmla="*/ 1497 w 2331"/>
                <a:gd name="T19" fmla="*/ 1169 h 2317"/>
                <a:gd name="T20" fmla="*/ 1435 w 2331"/>
                <a:gd name="T21" fmla="*/ 1242 h 2317"/>
                <a:gd name="T22" fmla="*/ 1632 w 2331"/>
                <a:gd name="T23" fmla="*/ 1684 h 2317"/>
                <a:gd name="T24" fmla="*/ 1136 w 2331"/>
                <a:gd name="T25" fmla="*/ 2046 h 2317"/>
                <a:gd name="T26" fmla="*/ 774 w 2331"/>
                <a:gd name="T27" fmla="*/ 1724 h 2317"/>
                <a:gd name="T28" fmla="*/ 657 w 2331"/>
                <a:gd name="T29" fmla="*/ 1771 h 2317"/>
                <a:gd name="T30" fmla="*/ 536 w 2331"/>
                <a:gd name="T31" fmla="*/ 1811 h 2317"/>
                <a:gd name="T32" fmla="*/ 412 w 2331"/>
                <a:gd name="T33" fmla="*/ 1842 h 2317"/>
                <a:gd name="T34" fmla="*/ 311 w 2331"/>
                <a:gd name="T35" fmla="*/ 2316 h 2317"/>
                <a:gd name="T36" fmla="*/ 0 w 2331"/>
                <a:gd name="T37" fmla="*/ 2317 h 2317"/>
                <a:gd name="T38" fmla="*/ 0 w 2331"/>
                <a:gd name="T39" fmla="*/ 445 h 2317"/>
                <a:gd name="T40" fmla="*/ 61 w 2331"/>
                <a:gd name="T41" fmla="*/ 442 h 2317"/>
                <a:gd name="T42" fmla="*/ 121 w 2331"/>
                <a:gd name="T43" fmla="*/ 429 h 2317"/>
                <a:gd name="T44" fmla="*/ 178 w 2331"/>
                <a:gd name="T45" fmla="*/ 411 h 2317"/>
                <a:gd name="T46" fmla="*/ 232 w 2331"/>
                <a:gd name="T47" fmla="*/ 385 h 2317"/>
                <a:gd name="T48" fmla="*/ 282 w 2331"/>
                <a:gd name="T49" fmla="*/ 354 h 2317"/>
                <a:gd name="T50" fmla="*/ 326 w 2331"/>
                <a:gd name="T51" fmla="*/ 316 h 2317"/>
                <a:gd name="T52" fmla="*/ 366 w 2331"/>
                <a:gd name="T53" fmla="*/ 274 h 2317"/>
                <a:gd name="T54" fmla="*/ 402 w 2331"/>
                <a:gd name="T55" fmla="*/ 227 h 2317"/>
                <a:gd name="T56" fmla="*/ 430 w 2331"/>
                <a:gd name="T57" fmla="*/ 174 h 2317"/>
                <a:gd name="T58" fmla="*/ 453 w 2331"/>
                <a:gd name="T59" fmla="*/ 120 h 2317"/>
                <a:gd name="T60" fmla="*/ 469 w 2331"/>
                <a:gd name="T61" fmla="*/ 61 h 2317"/>
                <a:gd name="T62" fmla="*/ 477 w 2331"/>
                <a:gd name="T63" fmla="*/ 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1" h="2317">
                  <a:moveTo>
                    <a:pt x="477" y="0"/>
                  </a:moveTo>
                  <a:lnTo>
                    <a:pt x="1920" y="0"/>
                  </a:lnTo>
                  <a:lnTo>
                    <a:pt x="1917" y="77"/>
                  </a:lnTo>
                  <a:lnTo>
                    <a:pt x="1910" y="154"/>
                  </a:lnTo>
                  <a:lnTo>
                    <a:pt x="2331" y="395"/>
                  </a:lnTo>
                  <a:lnTo>
                    <a:pt x="2141" y="981"/>
                  </a:lnTo>
                  <a:lnTo>
                    <a:pt x="1659" y="932"/>
                  </a:lnTo>
                  <a:lnTo>
                    <a:pt x="1609" y="1014"/>
                  </a:lnTo>
                  <a:lnTo>
                    <a:pt x="1555" y="1094"/>
                  </a:lnTo>
                  <a:lnTo>
                    <a:pt x="1497" y="1169"/>
                  </a:lnTo>
                  <a:lnTo>
                    <a:pt x="1435" y="1242"/>
                  </a:lnTo>
                  <a:lnTo>
                    <a:pt x="1632" y="1684"/>
                  </a:lnTo>
                  <a:lnTo>
                    <a:pt x="1136" y="2046"/>
                  </a:lnTo>
                  <a:lnTo>
                    <a:pt x="774" y="1724"/>
                  </a:lnTo>
                  <a:lnTo>
                    <a:pt x="657" y="1771"/>
                  </a:lnTo>
                  <a:lnTo>
                    <a:pt x="536" y="1811"/>
                  </a:lnTo>
                  <a:lnTo>
                    <a:pt x="412" y="1842"/>
                  </a:lnTo>
                  <a:lnTo>
                    <a:pt x="311" y="2316"/>
                  </a:lnTo>
                  <a:lnTo>
                    <a:pt x="0" y="2317"/>
                  </a:lnTo>
                  <a:lnTo>
                    <a:pt x="0" y="445"/>
                  </a:lnTo>
                  <a:lnTo>
                    <a:pt x="61" y="442"/>
                  </a:lnTo>
                  <a:lnTo>
                    <a:pt x="121" y="429"/>
                  </a:lnTo>
                  <a:lnTo>
                    <a:pt x="178" y="411"/>
                  </a:lnTo>
                  <a:lnTo>
                    <a:pt x="232" y="385"/>
                  </a:lnTo>
                  <a:lnTo>
                    <a:pt x="282" y="354"/>
                  </a:lnTo>
                  <a:lnTo>
                    <a:pt x="326" y="316"/>
                  </a:lnTo>
                  <a:lnTo>
                    <a:pt x="366" y="274"/>
                  </a:lnTo>
                  <a:lnTo>
                    <a:pt x="402" y="227"/>
                  </a:lnTo>
                  <a:lnTo>
                    <a:pt x="430" y="174"/>
                  </a:lnTo>
                  <a:lnTo>
                    <a:pt x="453" y="120"/>
                  </a:lnTo>
                  <a:lnTo>
                    <a:pt x="469" y="6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8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884613" y="3951288"/>
              <a:ext cx="1849437" cy="1839913"/>
            </a:xfrm>
            <a:custGeom>
              <a:avLst/>
              <a:gdLst>
                <a:gd name="T0" fmla="*/ 409 w 2331"/>
                <a:gd name="T1" fmla="*/ 0 h 2317"/>
                <a:gd name="T2" fmla="*/ 1852 w 2331"/>
                <a:gd name="T3" fmla="*/ 0 h 2317"/>
                <a:gd name="T4" fmla="*/ 1860 w 2331"/>
                <a:gd name="T5" fmla="*/ 61 h 2317"/>
                <a:gd name="T6" fmla="*/ 1876 w 2331"/>
                <a:gd name="T7" fmla="*/ 120 h 2317"/>
                <a:gd name="T8" fmla="*/ 1899 w 2331"/>
                <a:gd name="T9" fmla="*/ 174 h 2317"/>
                <a:gd name="T10" fmla="*/ 1927 w 2331"/>
                <a:gd name="T11" fmla="*/ 227 h 2317"/>
                <a:gd name="T12" fmla="*/ 1963 w 2331"/>
                <a:gd name="T13" fmla="*/ 274 h 2317"/>
                <a:gd name="T14" fmla="*/ 2003 w 2331"/>
                <a:gd name="T15" fmla="*/ 316 h 2317"/>
                <a:gd name="T16" fmla="*/ 2049 w 2331"/>
                <a:gd name="T17" fmla="*/ 354 h 2317"/>
                <a:gd name="T18" fmla="*/ 2097 w 2331"/>
                <a:gd name="T19" fmla="*/ 385 h 2317"/>
                <a:gd name="T20" fmla="*/ 2151 w 2331"/>
                <a:gd name="T21" fmla="*/ 411 h 2317"/>
                <a:gd name="T22" fmla="*/ 2208 w 2331"/>
                <a:gd name="T23" fmla="*/ 429 h 2317"/>
                <a:gd name="T24" fmla="*/ 2268 w 2331"/>
                <a:gd name="T25" fmla="*/ 442 h 2317"/>
                <a:gd name="T26" fmla="*/ 2331 w 2331"/>
                <a:gd name="T27" fmla="*/ 445 h 2317"/>
                <a:gd name="T28" fmla="*/ 2331 w 2331"/>
                <a:gd name="T29" fmla="*/ 2317 h 2317"/>
                <a:gd name="T30" fmla="*/ 2027 w 2331"/>
                <a:gd name="T31" fmla="*/ 2317 h 2317"/>
                <a:gd name="T32" fmla="*/ 1925 w 2331"/>
                <a:gd name="T33" fmla="*/ 1844 h 2317"/>
                <a:gd name="T34" fmla="*/ 1832 w 2331"/>
                <a:gd name="T35" fmla="*/ 1821 h 2317"/>
                <a:gd name="T36" fmla="*/ 1739 w 2331"/>
                <a:gd name="T37" fmla="*/ 1794 h 2317"/>
                <a:gd name="T38" fmla="*/ 1649 w 2331"/>
                <a:gd name="T39" fmla="*/ 1762 h 2317"/>
                <a:gd name="T40" fmla="*/ 1561 w 2331"/>
                <a:gd name="T41" fmla="*/ 1727 h 2317"/>
                <a:gd name="T42" fmla="*/ 1202 w 2331"/>
                <a:gd name="T43" fmla="*/ 2050 h 2317"/>
                <a:gd name="T44" fmla="*/ 703 w 2331"/>
                <a:gd name="T45" fmla="*/ 1690 h 2317"/>
                <a:gd name="T46" fmla="*/ 898 w 2331"/>
                <a:gd name="T47" fmla="*/ 1246 h 2317"/>
                <a:gd name="T48" fmla="*/ 837 w 2331"/>
                <a:gd name="T49" fmla="*/ 1173 h 2317"/>
                <a:gd name="T50" fmla="*/ 778 w 2331"/>
                <a:gd name="T51" fmla="*/ 1098 h 2317"/>
                <a:gd name="T52" fmla="*/ 724 w 2331"/>
                <a:gd name="T53" fmla="*/ 1019 h 2317"/>
                <a:gd name="T54" fmla="*/ 673 w 2331"/>
                <a:gd name="T55" fmla="*/ 938 h 2317"/>
                <a:gd name="T56" fmla="*/ 192 w 2331"/>
                <a:gd name="T57" fmla="*/ 989 h 2317"/>
                <a:gd name="T58" fmla="*/ 0 w 2331"/>
                <a:gd name="T59" fmla="*/ 403 h 2317"/>
                <a:gd name="T60" fmla="*/ 419 w 2331"/>
                <a:gd name="T61" fmla="*/ 160 h 2317"/>
                <a:gd name="T62" fmla="*/ 412 w 2331"/>
                <a:gd name="T63" fmla="*/ 80 h 2317"/>
                <a:gd name="T64" fmla="*/ 409 w 2331"/>
                <a:gd name="T65" fmla="*/ 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1" h="2317">
                  <a:moveTo>
                    <a:pt x="409" y="0"/>
                  </a:moveTo>
                  <a:lnTo>
                    <a:pt x="1852" y="0"/>
                  </a:lnTo>
                  <a:lnTo>
                    <a:pt x="1860" y="61"/>
                  </a:lnTo>
                  <a:lnTo>
                    <a:pt x="1876" y="120"/>
                  </a:lnTo>
                  <a:lnTo>
                    <a:pt x="1899" y="174"/>
                  </a:lnTo>
                  <a:lnTo>
                    <a:pt x="1927" y="227"/>
                  </a:lnTo>
                  <a:lnTo>
                    <a:pt x="1963" y="274"/>
                  </a:lnTo>
                  <a:lnTo>
                    <a:pt x="2003" y="316"/>
                  </a:lnTo>
                  <a:lnTo>
                    <a:pt x="2049" y="354"/>
                  </a:lnTo>
                  <a:lnTo>
                    <a:pt x="2097" y="385"/>
                  </a:lnTo>
                  <a:lnTo>
                    <a:pt x="2151" y="411"/>
                  </a:lnTo>
                  <a:lnTo>
                    <a:pt x="2208" y="429"/>
                  </a:lnTo>
                  <a:lnTo>
                    <a:pt x="2268" y="442"/>
                  </a:lnTo>
                  <a:lnTo>
                    <a:pt x="2331" y="445"/>
                  </a:lnTo>
                  <a:lnTo>
                    <a:pt x="2331" y="2317"/>
                  </a:lnTo>
                  <a:lnTo>
                    <a:pt x="2027" y="2317"/>
                  </a:lnTo>
                  <a:lnTo>
                    <a:pt x="1925" y="1844"/>
                  </a:lnTo>
                  <a:lnTo>
                    <a:pt x="1832" y="1821"/>
                  </a:lnTo>
                  <a:lnTo>
                    <a:pt x="1739" y="1794"/>
                  </a:lnTo>
                  <a:lnTo>
                    <a:pt x="1649" y="1762"/>
                  </a:lnTo>
                  <a:lnTo>
                    <a:pt x="1561" y="1727"/>
                  </a:lnTo>
                  <a:lnTo>
                    <a:pt x="1202" y="2050"/>
                  </a:lnTo>
                  <a:lnTo>
                    <a:pt x="703" y="1690"/>
                  </a:lnTo>
                  <a:lnTo>
                    <a:pt x="898" y="1246"/>
                  </a:lnTo>
                  <a:lnTo>
                    <a:pt x="837" y="1173"/>
                  </a:lnTo>
                  <a:lnTo>
                    <a:pt x="778" y="1098"/>
                  </a:lnTo>
                  <a:lnTo>
                    <a:pt x="724" y="1019"/>
                  </a:lnTo>
                  <a:lnTo>
                    <a:pt x="673" y="938"/>
                  </a:lnTo>
                  <a:lnTo>
                    <a:pt x="192" y="989"/>
                  </a:lnTo>
                  <a:lnTo>
                    <a:pt x="0" y="403"/>
                  </a:lnTo>
                  <a:lnTo>
                    <a:pt x="419" y="160"/>
                  </a:lnTo>
                  <a:lnTo>
                    <a:pt x="412" y="8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Oval 215"/>
          <p:cNvSpPr/>
          <p:nvPr/>
        </p:nvSpPr>
        <p:spPr>
          <a:xfrm>
            <a:off x="5899489" y="4973713"/>
            <a:ext cx="522579" cy="480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215"/>
          <p:cNvSpPr/>
          <p:nvPr/>
        </p:nvSpPr>
        <p:spPr>
          <a:xfrm>
            <a:off x="6882354" y="4971705"/>
            <a:ext cx="522579" cy="480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215"/>
          <p:cNvSpPr/>
          <p:nvPr/>
        </p:nvSpPr>
        <p:spPr>
          <a:xfrm>
            <a:off x="5896885" y="6007712"/>
            <a:ext cx="522579" cy="480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97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rgbClr val="97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15"/>
          <p:cNvSpPr/>
          <p:nvPr/>
        </p:nvSpPr>
        <p:spPr>
          <a:xfrm>
            <a:off x="6882354" y="6007713"/>
            <a:ext cx="522579" cy="480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84"/>
          <p:cNvSpPr txBox="1"/>
          <p:nvPr/>
        </p:nvSpPr>
        <p:spPr>
          <a:xfrm>
            <a:off x="459598" y="2600372"/>
            <a:ext cx="7196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Elementos que debe contener el diagnóstico del problema público que busca resolver el programa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84"/>
          <p:cNvSpPr txBox="1"/>
          <p:nvPr/>
        </p:nvSpPr>
        <p:spPr>
          <a:xfrm>
            <a:off x="741760" y="3940696"/>
            <a:ext cx="460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 algn="r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Identificación y descripción del problema (árbol de problemas)</a:t>
            </a:r>
            <a:endParaRPr lang="es-E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84"/>
          <p:cNvSpPr txBox="1"/>
          <p:nvPr/>
        </p:nvSpPr>
        <p:spPr>
          <a:xfrm>
            <a:off x="7873085" y="3940697"/>
            <a:ext cx="460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Objetivos del programa (árbol de objetivos)</a:t>
            </a:r>
            <a:endParaRPr lang="es-ES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84"/>
          <p:cNvSpPr txBox="1"/>
          <p:nvPr/>
        </p:nvSpPr>
        <p:spPr>
          <a:xfrm>
            <a:off x="274031" y="6365564"/>
            <a:ext cx="510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 algn="r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Caracterización y cuantificación de las poblaciones del programa (potencial y objetivo)</a:t>
            </a:r>
            <a:endParaRPr lang="es-E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84"/>
          <p:cNvSpPr txBox="1"/>
          <p:nvPr/>
        </p:nvSpPr>
        <p:spPr>
          <a:xfrm>
            <a:off x="7873084" y="6550231"/>
            <a:ext cx="460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Definición del tipo de apoyo y etapas de intervención</a:t>
            </a:r>
            <a:endParaRPr lang="es-E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78738" y="8262917"/>
            <a:ext cx="12047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información sobre los elementos mínimos que debe contener el diagnóstico de un programa nuevo, se sugiere consultar el siguiente documento:</a:t>
            </a:r>
          </a:p>
          <a:p>
            <a:pPr lvl="1"/>
            <a:r>
              <a:rPr lang="es-MX" sz="1200" dirty="0" smtClean="0"/>
              <a:t>“Elementos mínimos a considerar en la elaboración de diagnósticos de programas nuevos”</a:t>
            </a:r>
            <a:r>
              <a:rPr lang="es-ES" sz="1200" dirty="0" smtClean="0"/>
              <a:t>, </a:t>
            </a:r>
            <a:r>
              <a:rPr lang="es-ES" sz="1200" dirty="0"/>
              <a:t>disponible en </a:t>
            </a:r>
            <a:endParaRPr lang="es-MX" sz="1200" dirty="0"/>
          </a:p>
          <a:p>
            <a:pPr lvl="1"/>
            <a:r>
              <a:rPr lang="es-ES" sz="1200" u="sng" dirty="0">
                <a:hlinkClick r:id="rId2"/>
              </a:rPr>
              <a:t>http://</a:t>
            </a:r>
            <a:r>
              <a:rPr lang="es-ES" sz="1200" u="sng" dirty="0" smtClean="0">
                <a:hlinkClick r:id="rId2"/>
              </a:rPr>
              <a:t>www.coneval.org.mx/Informes/Evaluacion/Impacto/Diagnostico_Programas_Nuevos.pdf</a:t>
            </a:r>
            <a:r>
              <a:rPr lang="es-ES" sz="1200" u="sng" dirty="0" smtClean="0"/>
              <a:t> </a:t>
            </a:r>
            <a:r>
              <a:rPr lang="es-ES" sz="1200" dirty="0"/>
              <a:t> </a:t>
            </a:r>
            <a:endParaRPr lang="es-ES" sz="1200" dirty="0" smtClean="0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5293288" y="5724601"/>
            <a:ext cx="1387537" cy="1384446"/>
          </a:xfrm>
          <a:custGeom>
            <a:avLst/>
            <a:gdLst>
              <a:gd name="T0" fmla="*/ 409 w 2331"/>
              <a:gd name="T1" fmla="*/ 0 h 2317"/>
              <a:gd name="T2" fmla="*/ 1852 w 2331"/>
              <a:gd name="T3" fmla="*/ 0 h 2317"/>
              <a:gd name="T4" fmla="*/ 1860 w 2331"/>
              <a:gd name="T5" fmla="*/ 61 h 2317"/>
              <a:gd name="T6" fmla="*/ 1876 w 2331"/>
              <a:gd name="T7" fmla="*/ 120 h 2317"/>
              <a:gd name="T8" fmla="*/ 1899 w 2331"/>
              <a:gd name="T9" fmla="*/ 174 h 2317"/>
              <a:gd name="T10" fmla="*/ 1927 w 2331"/>
              <a:gd name="T11" fmla="*/ 227 h 2317"/>
              <a:gd name="T12" fmla="*/ 1963 w 2331"/>
              <a:gd name="T13" fmla="*/ 274 h 2317"/>
              <a:gd name="T14" fmla="*/ 2003 w 2331"/>
              <a:gd name="T15" fmla="*/ 316 h 2317"/>
              <a:gd name="T16" fmla="*/ 2049 w 2331"/>
              <a:gd name="T17" fmla="*/ 354 h 2317"/>
              <a:gd name="T18" fmla="*/ 2097 w 2331"/>
              <a:gd name="T19" fmla="*/ 385 h 2317"/>
              <a:gd name="T20" fmla="*/ 2151 w 2331"/>
              <a:gd name="T21" fmla="*/ 411 h 2317"/>
              <a:gd name="T22" fmla="*/ 2208 w 2331"/>
              <a:gd name="T23" fmla="*/ 429 h 2317"/>
              <a:gd name="T24" fmla="*/ 2268 w 2331"/>
              <a:gd name="T25" fmla="*/ 442 h 2317"/>
              <a:gd name="T26" fmla="*/ 2331 w 2331"/>
              <a:gd name="T27" fmla="*/ 445 h 2317"/>
              <a:gd name="T28" fmla="*/ 2331 w 2331"/>
              <a:gd name="T29" fmla="*/ 2317 h 2317"/>
              <a:gd name="T30" fmla="*/ 2027 w 2331"/>
              <a:gd name="T31" fmla="*/ 2317 h 2317"/>
              <a:gd name="T32" fmla="*/ 1925 w 2331"/>
              <a:gd name="T33" fmla="*/ 1844 h 2317"/>
              <a:gd name="T34" fmla="*/ 1832 w 2331"/>
              <a:gd name="T35" fmla="*/ 1821 h 2317"/>
              <a:gd name="T36" fmla="*/ 1739 w 2331"/>
              <a:gd name="T37" fmla="*/ 1794 h 2317"/>
              <a:gd name="T38" fmla="*/ 1649 w 2331"/>
              <a:gd name="T39" fmla="*/ 1762 h 2317"/>
              <a:gd name="T40" fmla="*/ 1561 w 2331"/>
              <a:gd name="T41" fmla="*/ 1727 h 2317"/>
              <a:gd name="T42" fmla="*/ 1202 w 2331"/>
              <a:gd name="T43" fmla="*/ 2050 h 2317"/>
              <a:gd name="T44" fmla="*/ 703 w 2331"/>
              <a:gd name="T45" fmla="*/ 1690 h 2317"/>
              <a:gd name="T46" fmla="*/ 898 w 2331"/>
              <a:gd name="T47" fmla="*/ 1246 h 2317"/>
              <a:gd name="T48" fmla="*/ 837 w 2331"/>
              <a:gd name="T49" fmla="*/ 1173 h 2317"/>
              <a:gd name="T50" fmla="*/ 778 w 2331"/>
              <a:gd name="T51" fmla="*/ 1098 h 2317"/>
              <a:gd name="T52" fmla="*/ 724 w 2331"/>
              <a:gd name="T53" fmla="*/ 1019 h 2317"/>
              <a:gd name="T54" fmla="*/ 673 w 2331"/>
              <a:gd name="T55" fmla="*/ 938 h 2317"/>
              <a:gd name="T56" fmla="*/ 192 w 2331"/>
              <a:gd name="T57" fmla="*/ 989 h 2317"/>
              <a:gd name="T58" fmla="*/ 0 w 2331"/>
              <a:gd name="T59" fmla="*/ 403 h 2317"/>
              <a:gd name="T60" fmla="*/ 419 w 2331"/>
              <a:gd name="T61" fmla="*/ 160 h 2317"/>
              <a:gd name="T62" fmla="*/ 412 w 2331"/>
              <a:gd name="T63" fmla="*/ 80 h 2317"/>
              <a:gd name="T64" fmla="*/ 409 w 2331"/>
              <a:gd name="T65" fmla="*/ 0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31" h="2317">
                <a:moveTo>
                  <a:pt x="409" y="0"/>
                </a:moveTo>
                <a:lnTo>
                  <a:pt x="1852" y="0"/>
                </a:lnTo>
                <a:lnTo>
                  <a:pt x="1860" y="61"/>
                </a:lnTo>
                <a:lnTo>
                  <a:pt x="1876" y="120"/>
                </a:lnTo>
                <a:lnTo>
                  <a:pt x="1899" y="174"/>
                </a:lnTo>
                <a:lnTo>
                  <a:pt x="1927" y="227"/>
                </a:lnTo>
                <a:lnTo>
                  <a:pt x="1963" y="274"/>
                </a:lnTo>
                <a:lnTo>
                  <a:pt x="2003" y="316"/>
                </a:lnTo>
                <a:lnTo>
                  <a:pt x="2049" y="354"/>
                </a:lnTo>
                <a:lnTo>
                  <a:pt x="2097" y="385"/>
                </a:lnTo>
                <a:lnTo>
                  <a:pt x="2151" y="411"/>
                </a:lnTo>
                <a:lnTo>
                  <a:pt x="2208" y="429"/>
                </a:lnTo>
                <a:lnTo>
                  <a:pt x="2268" y="442"/>
                </a:lnTo>
                <a:lnTo>
                  <a:pt x="2331" y="445"/>
                </a:lnTo>
                <a:lnTo>
                  <a:pt x="2331" y="2317"/>
                </a:lnTo>
                <a:lnTo>
                  <a:pt x="2027" y="2317"/>
                </a:lnTo>
                <a:lnTo>
                  <a:pt x="1925" y="1844"/>
                </a:lnTo>
                <a:lnTo>
                  <a:pt x="1832" y="1821"/>
                </a:lnTo>
                <a:lnTo>
                  <a:pt x="1739" y="1794"/>
                </a:lnTo>
                <a:lnTo>
                  <a:pt x="1649" y="1762"/>
                </a:lnTo>
                <a:lnTo>
                  <a:pt x="1561" y="1727"/>
                </a:lnTo>
                <a:lnTo>
                  <a:pt x="1202" y="2050"/>
                </a:lnTo>
                <a:lnTo>
                  <a:pt x="703" y="1690"/>
                </a:lnTo>
                <a:lnTo>
                  <a:pt x="898" y="1246"/>
                </a:lnTo>
                <a:lnTo>
                  <a:pt x="837" y="1173"/>
                </a:lnTo>
                <a:lnTo>
                  <a:pt x="778" y="1098"/>
                </a:lnTo>
                <a:lnTo>
                  <a:pt x="724" y="1019"/>
                </a:lnTo>
                <a:lnTo>
                  <a:pt x="673" y="938"/>
                </a:lnTo>
                <a:lnTo>
                  <a:pt x="192" y="989"/>
                </a:lnTo>
                <a:lnTo>
                  <a:pt x="0" y="403"/>
                </a:lnTo>
                <a:lnTo>
                  <a:pt x="419" y="160"/>
                </a:lnTo>
                <a:lnTo>
                  <a:pt x="412" y="80"/>
                </a:lnTo>
                <a:lnTo>
                  <a:pt x="409" y="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5287768" y="4299886"/>
            <a:ext cx="1404871" cy="1423865"/>
          </a:xfrm>
          <a:custGeom>
            <a:avLst/>
            <a:gdLst>
              <a:gd name="T0" fmla="*/ 2332 w 2332"/>
              <a:gd name="T1" fmla="*/ 0 h 2384"/>
              <a:gd name="T2" fmla="*/ 2332 w 2332"/>
              <a:gd name="T3" fmla="*/ 1871 h 2384"/>
              <a:gd name="T4" fmla="*/ 2266 w 2332"/>
              <a:gd name="T5" fmla="*/ 1875 h 2384"/>
              <a:gd name="T6" fmla="*/ 2204 w 2332"/>
              <a:gd name="T7" fmla="*/ 1888 h 2384"/>
              <a:gd name="T8" fmla="*/ 2145 w 2332"/>
              <a:gd name="T9" fmla="*/ 1908 h 2384"/>
              <a:gd name="T10" fmla="*/ 2090 w 2332"/>
              <a:gd name="T11" fmla="*/ 1936 h 2384"/>
              <a:gd name="T12" fmla="*/ 2038 w 2332"/>
              <a:gd name="T13" fmla="*/ 1970 h 2384"/>
              <a:gd name="T14" fmla="*/ 1993 w 2332"/>
              <a:gd name="T15" fmla="*/ 2012 h 2384"/>
              <a:gd name="T16" fmla="*/ 1953 w 2332"/>
              <a:gd name="T17" fmla="*/ 2057 h 2384"/>
              <a:gd name="T18" fmla="*/ 1917 w 2332"/>
              <a:gd name="T19" fmla="*/ 2109 h 2384"/>
              <a:gd name="T20" fmla="*/ 1890 w 2332"/>
              <a:gd name="T21" fmla="*/ 2163 h 2384"/>
              <a:gd name="T22" fmla="*/ 1869 w 2332"/>
              <a:gd name="T23" fmla="*/ 2223 h 2384"/>
              <a:gd name="T24" fmla="*/ 1857 w 2332"/>
              <a:gd name="T25" fmla="*/ 2286 h 2384"/>
              <a:gd name="T26" fmla="*/ 1851 w 2332"/>
              <a:gd name="T27" fmla="*/ 2350 h 2384"/>
              <a:gd name="T28" fmla="*/ 1853 w 2332"/>
              <a:gd name="T29" fmla="*/ 2384 h 2384"/>
              <a:gd name="T30" fmla="*/ 410 w 2332"/>
              <a:gd name="T31" fmla="*/ 2384 h 2384"/>
              <a:gd name="T32" fmla="*/ 412 w 2332"/>
              <a:gd name="T33" fmla="*/ 2274 h 2384"/>
              <a:gd name="T34" fmla="*/ 419 w 2332"/>
              <a:gd name="T35" fmla="*/ 2163 h 2384"/>
              <a:gd name="T36" fmla="*/ 0 w 2332"/>
              <a:gd name="T37" fmla="*/ 1921 h 2384"/>
              <a:gd name="T38" fmla="*/ 189 w 2332"/>
              <a:gd name="T39" fmla="*/ 1334 h 2384"/>
              <a:gd name="T40" fmla="*/ 671 w 2332"/>
              <a:gd name="T41" fmla="*/ 1384 h 2384"/>
              <a:gd name="T42" fmla="*/ 721 w 2332"/>
              <a:gd name="T43" fmla="*/ 1302 h 2384"/>
              <a:gd name="T44" fmla="*/ 775 w 2332"/>
              <a:gd name="T45" fmla="*/ 1223 h 2384"/>
              <a:gd name="T46" fmla="*/ 834 w 2332"/>
              <a:gd name="T47" fmla="*/ 1146 h 2384"/>
              <a:gd name="T48" fmla="*/ 895 w 2332"/>
              <a:gd name="T49" fmla="*/ 1075 h 2384"/>
              <a:gd name="T50" fmla="*/ 697 w 2332"/>
              <a:gd name="T51" fmla="*/ 633 h 2384"/>
              <a:gd name="T52" fmla="*/ 1196 w 2332"/>
              <a:gd name="T53" fmla="*/ 269 h 2384"/>
              <a:gd name="T54" fmla="*/ 1555 w 2332"/>
              <a:gd name="T55" fmla="*/ 593 h 2384"/>
              <a:gd name="T56" fmla="*/ 1643 w 2332"/>
              <a:gd name="T57" fmla="*/ 556 h 2384"/>
              <a:gd name="T58" fmla="*/ 1735 w 2332"/>
              <a:gd name="T59" fmla="*/ 525 h 2384"/>
              <a:gd name="T60" fmla="*/ 1826 w 2332"/>
              <a:gd name="T61" fmla="*/ 496 h 2384"/>
              <a:gd name="T62" fmla="*/ 1918 w 2332"/>
              <a:gd name="T63" fmla="*/ 473 h 2384"/>
              <a:gd name="T64" fmla="*/ 2018 w 2332"/>
              <a:gd name="T65" fmla="*/ 0 h 2384"/>
              <a:gd name="T66" fmla="*/ 2332 w 2332"/>
              <a:gd name="T6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32" h="2384">
                <a:moveTo>
                  <a:pt x="2332" y="0"/>
                </a:moveTo>
                <a:lnTo>
                  <a:pt x="2332" y="1871"/>
                </a:lnTo>
                <a:lnTo>
                  <a:pt x="2266" y="1875"/>
                </a:lnTo>
                <a:lnTo>
                  <a:pt x="2204" y="1888"/>
                </a:lnTo>
                <a:lnTo>
                  <a:pt x="2145" y="1908"/>
                </a:lnTo>
                <a:lnTo>
                  <a:pt x="2090" y="1936"/>
                </a:lnTo>
                <a:lnTo>
                  <a:pt x="2038" y="1970"/>
                </a:lnTo>
                <a:lnTo>
                  <a:pt x="1993" y="2012"/>
                </a:lnTo>
                <a:lnTo>
                  <a:pt x="1953" y="2057"/>
                </a:lnTo>
                <a:lnTo>
                  <a:pt x="1917" y="2109"/>
                </a:lnTo>
                <a:lnTo>
                  <a:pt x="1890" y="2163"/>
                </a:lnTo>
                <a:lnTo>
                  <a:pt x="1869" y="2223"/>
                </a:lnTo>
                <a:lnTo>
                  <a:pt x="1857" y="2286"/>
                </a:lnTo>
                <a:lnTo>
                  <a:pt x="1851" y="2350"/>
                </a:lnTo>
                <a:lnTo>
                  <a:pt x="1853" y="2384"/>
                </a:lnTo>
                <a:lnTo>
                  <a:pt x="410" y="2384"/>
                </a:lnTo>
                <a:lnTo>
                  <a:pt x="412" y="2274"/>
                </a:lnTo>
                <a:lnTo>
                  <a:pt x="419" y="2163"/>
                </a:lnTo>
                <a:lnTo>
                  <a:pt x="0" y="1921"/>
                </a:lnTo>
                <a:lnTo>
                  <a:pt x="189" y="1334"/>
                </a:lnTo>
                <a:lnTo>
                  <a:pt x="671" y="1384"/>
                </a:lnTo>
                <a:lnTo>
                  <a:pt x="721" y="1302"/>
                </a:lnTo>
                <a:lnTo>
                  <a:pt x="775" y="1223"/>
                </a:lnTo>
                <a:lnTo>
                  <a:pt x="834" y="1146"/>
                </a:lnTo>
                <a:lnTo>
                  <a:pt x="895" y="1075"/>
                </a:lnTo>
                <a:lnTo>
                  <a:pt x="697" y="633"/>
                </a:lnTo>
                <a:lnTo>
                  <a:pt x="1196" y="269"/>
                </a:lnTo>
                <a:lnTo>
                  <a:pt x="1555" y="593"/>
                </a:lnTo>
                <a:lnTo>
                  <a:pt x="1643" y="556"/>
                </a:lnTo>
                <a:lnTo>
                  <a:pt x="1735" y="525"/>
                </a:lnTo>
                <a:lnTo>
                  <a:pt x="1826" y="496"/>
                </a:lnTo>
                <a:lnTo>
                  <a:pt x="1918" y="473"/>
                </a:lnTo>
                <a:lnTo>
                  <a:pt x="2018" y="0"/>
                </a:lnTo>
                <a:lnTo>
                  <a:pt x="2332" y="0"/>
                </a:lnTo>
                <a:close/>
              </a:path>
            </a:pathLst>
          </a:custGeom>
          <a:solidFill>
            <a:schemeClr val="bg1">
              <a:lumMod val="95000"/>
              <a:alpha val="14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6683357" y="4373205"/>
            <a:ext cx="1503530" cy="1362328"/>
          </a:xfrm>
          <a:custGeom>
            <a:avLst/>
            <a:gdLst>
              <a:gd name="T0" fmla="*/ 302 w 2328"/>
              <a:gd name="T1" fmla="*/ 0 h 2386"/>
              <a:gd name="T2" fmla="*/ 405 w 2328"/>
              <a:gd name="T3" fmla="*/ 474 h 2386"/>
              <a:gd name="T4" fmla="*/ 497 w 2328"/>
              <a:gd name="T5" fmla="*/ 497 h 2386"/>
              <a:gd name="T6" fmla="*/ 589 w 2328"/>
              <a:gd name="T7" fmla="*/ 524 h 2386"/>
              <a:gd name="T8" fmla="*/ 680 w 2328"/>
              <a:gd name="T9" fmla="*/ 555 h 2386"/>
              <a:gd name="T10" fmla="*/ 768 w 2328"/>
              <a:gd name="T11" fmla="*/ 591 h 2386"/>
              <a:gd name="T12" fmla="*/ 1128 w 2328"/>
              <a:gd name="T13" fmla="*/ 267 h 2386"/>
              <a:gd name="T14" fmla="*/ 1626 w 2328"/>
              <a:gd name="T15" fmla="*/ 628 h 2386"/>
              <a:gd name="T16" fmla="*/ 1431 w 2328"/>
              <a:gd name="T17" fmla="*/ 1071 h 2386"/>
              <a:gd name="T18" fmla="*/ 1492 w 2328"/>
              <a:gd name="T19" fmla="*/ 1144 h 2386"/>
              <a:gd name="T20" fmla="*/ 1551 w 2328"/>
              <a:gd name="T21" fmla="*/ 1220 h 2386"/>
              <a:gd name="T22" fmla="*/ 1605 w 2328"/>
              <a:gd name="T23" fmla="*/ 1298 h 2386"/>
              <a:gd name="T24" fmla="*/ 1656 w 2328"/>
              <a:gd name="T25" fmla="*/ 1379 h 2386"/>
              <a:gd name="T26" fmla="*/ 2137 w 2328"/>
              <a:gd name="T27" fmla="*/ 1329 h 2386"/>
              <a:gd name="T28" fmla="*/ 2328 w 2328"/>
              <a:gd name="T29" fmla="*/ 1914 h 2386"/>
              <a:gd name="T30" fmla="*/ 1910 w 2328"/>
              <a:gd name="T31" fmla="*/ 2158 h 2386"/>
              <a:gd name="T32" fmla="*/ 1919 w 2328"/>
              <a:gd name="T33" fmla="*/ 2272 h 2386"/>
              <a:gd name="T34" fmla="*/ 1920 w 2328"/>
              <a:gd name="T35" fmla="*/ 2386 h 2386"/>
              <a:gd name="T36" fmla="*/ 477 w 2328"/>
              <a:gd name="T37" fmla="*/ 2386 h 2386"/>
              <a:gd name="T38" fmla="*/ 479 w 2328"/>
              <a:gd name="T39" fmla="*/ 2352 h 2386"/>
              <a:gd name="T40" fmla="*/ 475 w 2328"/>
              <a:gd name="T41" fmla="*/ 2288 h 2386"/>
              <a:gd name="T42" fmla="*/ 462 w 2328"/>
              <a:gd name="T43" fmla="*/ 2225 h 2386"/>
              <a:gd name="T44" fmla="*/ 440 w 2328"/>
              <a:gd name="T45" fmla="*/ 2165 h 2386"/>
              <a:gd name="T46" fmla="*/ 413 w 2328"/>
              <a:gd name="T47" fmla="*/ 2111 h 2386"/>
              <a:gd name="T48" fmla="*/ 379 w 2328"/>
              <a:gd name="T49" fmla="*/ 2059 h 2386"/>
              <a:gd name="T50" fmla="*/ 338 w 2328"/>
              <a:gd name="T51" fmla="*/ 2014 h 2386"/>
              <a:gd name="T52" fmla="*/ 292 w 2328"/>
              <a:gd name="T53" fmla="*/ 1972 h 2386"/>
              <a:gd name="T54" fmla="*/ 241 w 2328"/>
              <a:gd name="T55" fmla="*/ 1938 h 2386"/>
              <a:gd name="T56" fmla="*/ 185 w 2328"/>
              <a:gd name="T57" fmla="*/ 1910 h 2386"/>
              <a:gd name="T58" fmla="*/ 127 w 2328"/>
              <a:gd name="T59" fmla="*/ 1890 h 2386"/>
              <a:gd name="T60" fmla="*/ 64 w 2328"/>
              <a:gd name="T61" fmla="*/ 1877 h 2386"/>
              <a:gd name="T62" fmla="*/ 0 w 2328"/>
              <a:gd name="T63" fmla="*/ 1873 h 2386"/>
              <a:gd name="T64" fmla="*/ 0 w 2328"/>
              <a:gd name="T65" fmla="*/ 2 h 2386"/>
              <a:gd name="T66" fmla="*/ 302 w 2328"/>
              <a:gd name="T67" fmla="*/ 0 h 2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8" h="2386">
                <a:moveTo>
                  <a:pt x="302" y="0"/>
                </a:moveTo>
                <a:lnTo>
                  <a:pt x="405" y="474"/>
                </a:lnTo>
                <a:lnTo>
                  <a:pt x="497" y="497"/>
                </a:lnTo>
                <a:lnTo>
                  <a:pt x="589" y="524"/>
                </a:lnTo>
                <a:lnTo>
                  <a:pt x="680" y="555"/>
                </a:lnTo>
                <a:lnTo>
                  <a:pt x="768" y="591"/>
                </a:lnTo>
                <a:lnTo>
                  <a:pt x="1128" y="267"/>
                </a:lnTo>
                <a:lnTo>
                  <a:pt x="1626" y="628"/>
                </a:lnTo>
                <a:lnTo>
                  <a:pt x="1431" y="1071"/>
                </a:lnTo>
                <a:lnTo>
                  <a:pt x="1492" y="1144"/>
                </a:lnTo>
                <a:lnTo>
                  <a:pt x="1551" y="1220"/>
                </a:lnTo>
                <a:lnTo>
                  <a:pt x="1605" y="1298"/>
                </a:lnTo>
                <a:lnTo>
                  <a:pt x="1656" y="1379"/>
                </a:lnTo>
                <a:lnTo>
                  <a:pt x="2137" y="1329"/>
                </a:lnTo>
                <a:lnTo>
                  <a:pt x="2328" y="1914"/>
                </a:lnTo>
                <a:lnTo>
                  <a:pt x="1910" y="2158"/>
                </a:lnTo>
                <a:lnTo>
                  <a:pt x="1919" y="2272"/>
                </a:lnTo>
                <a:lnTo>
                  <a:pt x="1920" y="2386"/>
                </a:lnTo>
                <a:lnTo>
                  <a:pt x="477" y="2386"/>
                </a:lnTo>
                <a:lnTo>
                  <a:pt x="479" y="2352"/>
                </a:lnTo>
                <a:lnTo>
                  <a:pt x="475" y="2288"/>
                </a:lnTo>
                <a:lnTo>
                  <a:pt x="462" y="2225"/>
                </a:lnTo>
                <a:lnTo>
                  <a:pt x="440" y="2165"/>
                </a:lnTo>
                <a:lnTo>
                  <a:pt x="413" y="2111"/>
                </a:lnTo>
                <a:lnTo>
                  <a:pt x="379" y="2059"/>
                </a:lnTo>
                <a:lnTo>
                  <a:pt x="338" y="2014"/>
                </a:lnTo>
                <a:lnTo>
                  <a:pt x="292" y="1972"/>
                </a:lnTo>
                <a:lnTo>
                  <a:pt x="241" y="1938"/>
                </a:lnTo>
                <a:lnTo>
                  <a:pt x="185" y="1910"/>
                </a:lnTo>
                <a:lnTo>
                  <a:pt x="127" y="1890"/>
                </a:lnTo>
                <a:lnTo>
                  <a:pt x="64" y="1877"/>
                </a:lnTo>
                <a:lnTo>
                  <a:pt x="0" y="1873"/>
                </a:lnTo>
                <a:lnTo>
                  <a:pt x="0" y="2"/>
                </a:lnTo>
                <a:lnTo>
                  <a:pt x="302" y="0"/>
                </a:ln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6646416" y="5710203"/>
            <a:ext cx="1436328" cy="1365794"/>
          </a:xfrm>
          <a:custGeom>
            <a:avLst/>
            <a:gdLst>
              <a:gd name="T0" fmla="*/ 477 w 2331"/>
              <a:gd name="T1" fmla="*/ 0 h 2317"/>
              <a:gd name="T2" fmla="*/ 1920 w 2331"/>
              <a:gd name="T3" fmla="*/ 0 h 2317"/>
              <a:gd name="T4" fmla="*/ 1917 w 2331"/>
              <a:gd name="T5" fmla="*/ 77 h 2317"/>
              <a:gd name="T6" fmla="*/ 1910 w 2331"/>
              <a:gd name="T7" fmla="*/ 154 h 2317"/>
              <a:gd name="T8" fmla="*/ 2331 w 2331"/>
              <a:gd name="T9" fmla="*/ 395 h 2317"/>
              <a:gd name="T10" fmla="*/ 2141 w 2331"/>
              <a:gd name="T11" fmla="*/ 981 h 2317"/>
              <a:gd name="T12" fmla="*/ 1659 w 2331"/>
              <a:gd name="T13" fmla="*/ 932 h 2317"/>
              <a:gd name="T14" fmla="*/ 1609 w 2331"/>
              <a:gd name="T15" fmla="*/ 1014 h 2317"/>
              <a:gd name="T16" fmla="*/ 1555 w 2331"/>
              <a:gd name="T17" fmla="*/ 1094 h 2317"/>
              <a:gd name="T18" fmla="*/ 1497 w 2331"/>
              <a:gd name="T19" fmla="*/ 1169 h 2317"/>
              <a:gd name="T20" fmla="*/ 1435 w 2331"/>
              <a:gd name="T21" fmla="*/ 1242 h 2317"/>
              <a:gd name="T22" fmla="*/ 1632 w 2331"/>
              <a:gd name="T23" fmla="*/ 1684 h 2317"/>
              <a:gd name="T24" fmla="*/ 1136 w 2331"/>
              <a:gd name="T25" fmla="*/ 2046 h 2317"/>
              <a:gd name="T26" fmla="*/ 774 w 2331"/>
              <a:gd name="T27" fmla="*/ 1724 h 2317"/>
              <a:gd name="T28" fmla="*/ 657 w 2331"/>
              <a:gd name="T29" fmla="*/ 1771 h 2317"/>
              <a:gd name="T30" fmla="*/ 536 w 2331"/>
              <a:gd name="T31" fmla="*/ 1811 h 2317"/>
              <a:gd name="T32" fmla="*/ 412 w 2331"/>
              <a:gd name="T33" fmla="*/ 1842 h 2317"/>
              <a:gd name="T34" fmla="*/ 311 w 2331"/>
              <a:gd name="T35" fmla="*/ 2316 h 2317"/>
              <a:gd name="T36" fmla="*/ 0 w 2331"/>
              <a:gd name="T37" fmla="*/ 2317 h 2317"/>
              <a:gd name="T38" fmla="*/ 0 w 2331"/>
              <a:gd name="T39" fmla="*/ 445 h 2317"/>
              <a:gd name="T40" fmla="*/ 61 w 2331"/>
              <a:gd name="T41" fmla="*/ 442 h 2317"/>
              <a:gd name="T42" fmla="*/ 121 w 2331"/>
              <a:gd name="T43" fmla="*/ 429 h 2317"/>
              <a:gd name="T44" fmla="*/ 178 w 2331"/>
              <a:gd name="T45" fmla="*/ 411 h 2317"/>
              <a:gd name="T46" fmla="*/ 232 w 2331"/>
              <a:gd name="T47" fmla="*/ 385 h 2317"/>
              <a:gd name="T48" fmla="*/ 282 w 2331"/>
              <a:gd name="T49" fmla="*/ 354 h 2317"/>
              <a:gd name="T50" fmla="*/ 326 w 2331"/>
              <a:gd name="T51" fmla="*/ 316 h 2317"/>
              <a:gd name="T52" fmla="*/ 366 w 2331"/>
              <a:gd name="T53" fmla="*/ 274 h 2317"/>
              <a:gd name="T54" fmla="*/ 402 w 2331"/>
              <a:gd name="T55" fmla="*/ 227 h 2317"/>
              <a:gd name="T56" fmla="*/ 430 w 2331"/>
              <a:gd name="T57" fmla="*/ 174 h 2317"/>
              <a:gd name="T58" fmla="*/ 453 w 2331"/>
              <a:gd name="T59" fmla="*/ 120 h 2317"/>
              <a:gd name="T60" fmla="*/ 469 w 2331"/>
              <a:gd name="T61" fmla="*/ 61 h 2317"/>
              <a:gd name="T62" fmla="*/ 477 w 2331"/>
              <a:gd name="T63" fmla="*/ 0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31" h="2317">
                <a:moveTo>
                  <a:pt x="477" y="0"/>
                </a:moveTo>
                <a:lnTo>
                  <a:pt x="1920" y="0"/>
                </a:lnTo>
                <a:lnTo>
                  <a:pt x="1917" y="77"/>
                </a:lnTo>
                <a:lnTo>
                  <a:pt x="1910" y="154"/>
                </a:lnTo>
                <a:lnTo>
                  <a:pt x="2331" y="395"/>
                </a:lnTo>
                <a:lnTo>
                  <a:pt x="2141" y="981"/>
                </a:lnTo>
                <a:lnTo>
                  <a:pt x="1659" y="932"/>
                </a:lnTo>
                <a:lnTo>
                  <a:pt x="1609" y="1014"/>
                </a:lnTo>
                <a:lnTo>
                  <a:pt x="1555" y="1094"/>
                </a:lnTo>
                <a:lnTo>
                  <a:pt x="1497" y="1169"/>
                </a:lnTo>
                <a:lnTo>
                  <a:pt x="1435" y="1242"/>
                </a:lnTo>
                <a:lnTo>
                  <a:pt x="1632" y="1684"/>
                </a:lnTo>
                <a:lnTo>
                  <a:pt x="1136" y="2046"/>
                </a:lnTo>
                <a:lnTo>
                  <a:pt x="774" y="1724"/>
                </a:lnTo>
                <a:lnTo>
                  <a:pt x="657" y="1771"/>
                </a:lnTo>
                <a:lnTo>
                  <a:pt x="536" y="1811"/>
                </a:lnTo>
                <a:lnTo>
                  <a:pt x="412" y="1842"/>
                </a:lnTo>
                <a:lnTo>
                  <a:pt x="311" y="2316"/>
                </a:lnTo>
                <a:lnTo>
                  <a:pt x="0" y="2317"/>
                </a:lnTo>
                <a:lnTo>
                  <a:pt x="0" y="445"/>
                </a:lnTo>
                <a:lnTo>
                  <a:pt x="61" y="442"/>
                </a:lnTo>
                <a:lnTo>
                  <a:pt x="121" y="429"/>
                </a:lnTo>
                <a:lnTo>
                  <a:pt x="178" y="411"/>
                </a:lnTo>
                <a:lnTo>
                  <a:pt x="232" y="385"/>
                </a:lnTo>
                <a:lnTo>
                  <a:pt x="282" y="354"/>
                </a:lnTo>
                <a:lnTo>
                  <a:pt x="326" y="316"/>
                </a:lnTo>
                <a:lnTo>
                  <a:pt x="366" y="274"/>
                </a:lnTo>
                <a:lnTo>
                  <a:pt x="402" y="227"/>
                </a:lnTo>
                <a:lnTo>
                  <a:pt x="430" y="174"/>
                </a:lnTo>
                <a:lnTo>
                  <a:pt x="453" y="120"/>
                </a:lnTo>
                <a:lnTo>
                  <a:pt x="469" y="61"/>
                </a:lnTo>
                <a:lnTo>
                  <a:pt x="477" y="0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112612" y="987907"/>
            <a:ext cx="1517580" cy="648533"/>
            <a:chOff x="2962960" y="1624068"/>
            <a:chExt cx="1517580" cy="648533"/>
          </a:xfrm>
        </p:grpSpPr>
        <p:grpSp>
          <p:nvGrpSpPr>
            <p:cNvPr id="42" name="Grupo 41"/>
            <p:cNvGrpSpPr/>
            <p:nvPr/>
          </p:nvGrpSpPr>
          <p:grpSpPr>
            <a:xfrm>
              <a:off x="3760460" y="1624068"/>
              <a:ext cx="720080" cy="648533"/>
              <a:chOff x="3262040" y="4017659"/>
              <a:chExt cx="720080" cy="64853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43" name="Cheurón 42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Cheurón 43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Cheurón 44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CuadroTexto 45"/>
            <p:cNvSpPr txBox="1"/>
            <p:nvPr/>
          </p:nvSpPr>
          <p:spPr>
            <a:xfrm>
              <a:off x="3510338" y="168817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30"/>
            <p:cNvSpPr/>
            <p:nvPr/>
          </p:nvSpPr>
          <p:spPr>
            <a:xfrm>
              <a:off x="2962960" y="1643238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001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79"/>
          <a:stretch/>
        </p:blipFill>
        <p:spPr>
          <a:xfrm>
            <a:off x="260206" y="844352"/>
            <a:ext cx="11537243" cy="7971117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7942560" y="987907"/>
            <a:ext cx="1517580" cy="648533"/>
            <a:chOff x="2962960" y="1624068"/>
            <a:chExt cx="1517580" cy="648533"/>
          </a:xfrm>
        </p:grpSpPr>
        <p:grpSp>
          <p:nvGrpSpPr>
            <p:cNvPr id="11" name="Grupo 10"/>
            <p:cNvGrpSpPr/>
            <p:nvPr/>
          </p:nvGrpSpPr>
          <p:grpSpPr>
            <a:xfrm>
              <a:off x="3760460" y="1624068"/>
              <a:ext cx="720080" cy="648533"/>
              <a:chOff x="3262040" y="4017659"/>
              <a:chExt cx="720080" cy="64853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4" name="Cheurón 13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heurón 14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urón 15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CuadroTexto 11"/>
            <p:cNvSpPr txBox="1"/>
            <p:nvPr/>
          </p:nvSpPr>
          <p:spPr>
            <a:xfrm>
              <a:off x="3510338" y="168817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Oval 30"/>
            <p:cNvSpPr/>
            <p:nvPr/>
          </p:nvSpPr>
          <p:spPr>
            <a:xfrm>
              <a:off x="2962960" y="1643238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9382720" y="742963"/>
            <a:ext cx="35028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algn="r" defTabSz="1300460" eaLnBrk="1" hangingPunct="1"/>
            <a:r>
              <a:rPr lang="es-ES_tradnl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Clasificación de </a:t>
            </a:r>
          </a:p>
          <a:p>
            <a:pPr marL="0" lvl="1" indent="0" algn="r" defTabSz="1300460" eaLnBrk="1" hangingPunct="1"/>
            <a:r>
              <a:rPr lang="es-ES_tradnl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Población</a:t>
            </a:r>
            <a:endParaRPr lang="es-E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8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39159" y="979657"/>
            <a:ext cx="6915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r" defTabSz="1300460" eaLnBrk="1" hangingPunct="1"/>
            <a:r>
              <a:rPr lang="es-ES_tradn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Errores en </a:t>
            </a:r>
            <a:r>
              <a:rPr lang="es-ES_tradnl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 objetivo</a:t>
            </a:r>
            <a:endParaRPr lang="es-E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704423" y="2500536"/>
            <a:ext cx="9883986" cy="4290433"/>
            <a:chOff x="381720" y="2268704"/>
            <a:chExt cx="9883986" cy="4290433"/>
          </a:xfrm>
        </p:grpSpPr>
        <p:grpSp>
          <p:nvGrpSpPr>
            <p:cNvPr id="94" name="Grupo 93"/>
            <p:cNvGrpSpPr/>
            <p:nvPr/>
          </p:nvGrpSpPr>
          <p:grpSpPr>
            <a:xfrm>
              <a:off x="381720" y="2268704"/>
              <a:ext cx="9883986" cy="4290433"/>
              <a:chOff x="749745" y="1477515"/>
              <a:chExt cx="9883986" cy="4290433"/>
            </a:xfrm>
          </p:grpSpPr>
          <p:grpSp>
            <p:nvGrpSpPr>
              <p:cNvPr id="11" name="Grupo 10"/>
              <p:cNvGrpSpPr/>
              <p:nvPr/>
            </p:nvGrpSpPr>
            <p:grpSpPr>
              <a:xfrm flipH="1">
                <a:off x="749745" y="1477515"/>
                <a:ext cx="3132166" cy="4290433"/>
                <a:chOff x="6965668" y="1013908"/>
                <a:chExt cx="3269626" cy="4290433"/>
              </a:xfrm>
            </p:grpSpPr>
            <p:sp>
              <p:nvSpPr>
                <p:cNvPr id="78" name="Freeform 2"/>
                <p:cNvSpPr>
                  <a:spLocks/>
                </p:cNvSpPr>
                <p:nvPr/>
              </p:nvSpPr>
              <p:spPr bwMode="auto">
                <a:xfrm>
                  <a:off x="6965893" y="1013908"/>
                  <a:ext cx="964349" cy="2219325"/>
                </a:xfrm>
                <a:custGeom>
                  <a:avLst/>
                  <a:gdLst>
                    <a:gd name="T0" fmla="*/ 572 w 572"/>
                    <a:gd name="T1" fmla="*/ 809 h 1398"/>
                    <a:gd name="T2" fmla="*/ 0 w 572"/>
                    <a:gd name="T3" fmla="*/ 1398 h 1398"/>
                    <a:gd name="T4" fmla="*/ 2 w 572"/>
                    <a:gd name="T5" fmla="*/ 774 h 1398"/>
                    <a:gd name="T6" fmla="*/ 572 w 572"/>
                    <a:gd name="T7" fmla="*/ 0 h 1398"/>
                    <a:gd name="T8" fmla="*/ 572 w 572"/>
                    <a:gd name="T9" fmla="*/ 809 h 1398"/>
                    <a:gd name="connsiteX0" fmla="*/ 10538 w 10538"/>
                    <a:gd name="connsiteY0" fmla="*/ 5787 h 10000"/>
                    <a:gd name="connsiteX1" fmla="*/ 538 w 10538"/>
                    <a:gd name="connsiteY1" fmla="*/ 10000 h 10000"/>
                    <a:gd name="connsiteX2" fmla="*/ 0 w 10538"/>
                    <a:gd name="connsiteY2" fmla="*/ 5369 h 10000"/>
                    <a:gd name="connsiteX3" fmla="*/ 10538 w 10538"/>
                    <a:gd name="connsiteY3" fmla="*/ 0 h 10000"/>
                    <a:gd name="connsiteX4" fmla="*/ 10538 w 10538"/>
                    <a:gd name="connsiteY4" fmla="*/ 5787 h 10000"/>
                    <a:gd name="connsiteX0" fmla="*/ 10620 w 10620"/>
                    <a:gd name="connsiteY0" fmla="*/ 5787 h 10000"/>
                    <a:gd name="connsiteX1" fmla="*/ 47 w 10620"/>
                    <a:gd name="connsiteY1" fmla="*/ 10000 h 10000"/>
                    <a:gd name="connsiteX2" fmla="*/ 82 w 10620"/>
                    <a:gd name="connsiteY2" fmla="*/ 5369 h 10000"/>
                    <a:gd name="connsiteX3" fmla="*/ 10620 w 10620"/>
                    <a:gd name="connsiteY3" fmla="*/ 0 h 10000"/>
                    <a:gd name="connsiteX4" fmla="*/ 10620 w 10620"/>
                    <a:gd name="connsiteY4" fmla="*/ 578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0" h="10000">
                      <a:moveTo>
                        <a:pt x="10620" y="5787"/>
                      </a:moveTo>
                      <a:lnTo>
                        <a:pt x="47" y="10000"/>
                      </a:lnTo>
                      <a:cubicBezTo>
                        <a:pt x="-132" y="8456"/>
                        <a:pt x="261" y="6913"/>
                        <a:pt x="82" y="5369"/>
                      </a:cubicBezTo>
                      <a:lnTo>
                        <a:pt x="10620" y="0"/>
                      </a:lnTo>
                      <a:lnTo>
                        <a:pt x="10620" y="5787"/>
                      </a:lnTo>
                      <a:close/>
                    </a:path>
                  </a:pathLst>
                </a:custGeom>
                <a:solidFill>
                  <a:srgbClr val="FFC000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Rectangle 3"/>
                <p:cNvSpPr>
                  <a:spLocks noChangeArrowheads="1"/>
                </p:cNvSpPr>
                <p:nvPr/>
              </p:nvSpPr>
              <p:spPr bwMode="auto">
                <a:xfrm>
                  <a:off x="7930243" y="1013908"/>
                  <a:ext cx="1370013" cy="128428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Freeform 4"/>
                <p:cNvSpPr>
                  <a:spLocks/>
                </p:cNvSpPr>
                <p:nvPr/>
              </p:nvSpPr>
              <p:spPr bwMode="auto">
                <a:xfrm>
                  <a:off x="6965668" y="2298196"/>
                  <a:ext cx="2322713" cy="928680"/>
                </a:xfrm>
                <a:custGeom>
                  <a:avLst/>
                  <a:gdLst>
                    <a:gd name="T0" fmla="*/ 1435 w 1435"/>
                    <a:gd name="T1" fmla="*/ 0 h 589"/>
                    <a:gd name="T2" fmla="*/ 572 w 1435"/>
                    <a:gd name="T3" fmla="*/ 0 h 589"/>
                    <a:gd name="T4" fmla="*/ 0 w 1435"/>
                    <a:gd name="T5" fmla="*/ 589 h 589"/>
                    <a:gd name="T6" fmla="*/ 752 w 1435"/>
                    <a:gd name="T7" fmla="*/ 585 h 589"/>
                    <a:gd name="T8" fmla="*/ 1435 w 1435"/>
                    <a:gd name="T9" fmla="*/ 0 h 589"/>
                    <a:gd name="connsiteX0" fmla="*/ 10196 w 10196"/>
                    <a:gd name="connsiteY0" fmla="*/ 0 h 9932"/>
                    <a:gd name="connsiteX1" fmla="*/ 4182 w 10196"/>
                    <a:gd name="connsiteY1" fmla="*/ 0 h 9932"/>
                    <a:gd name="connsiteX2" fmla="*/ 0 w 10196"/>
                    <a:gd name="connsiteY2" fmla="*/ 9920 h 9932"/>
                    <a:gd name="connsiteX3" fmla="*/ 5436 w 10196"/>
                    <a:gd name="connsiteY3" fmla="*/ 9932 h 9932"/>
                    <a:gd name="connsiteX4" fmla="*/ 10196 w 10196"/>
                    <a:gd name="connsiteY4" fmla="*/ 0 h 9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96" h="9932">
                      <a:moveTo>
                        <a:pt x="10196" y="0"/>
                      </a:moveTo>
                      <a:lnTo>
                        <a:pt x="4182" y="0"/>
                      </a:lnTo>
                      <a:lnTo>
                        <a:pt x="0" y="9920"/>
                      </a:lnTo>
                      <a:lnTo>
                        <a:pt x="5436" y="9932"/>
                      </a:lnTo>
                      <a:lnTo>
                        <a:pt x="10196" y="0"/>
                      </a:lnTo>
                      <a:close/>
                    </a:path>
                  </a:pathLst>
                </a:custGeom>
                <a:solidFill>
                  <a:srgbClr val="FFC000">
                    <a:lumMod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5"/>
                <p:cNvSpPr>
                  <a:spLocks/>
                </p:cNvSpPr>
                <p:nvPr/>
              </p:nvSpPr>
              <p:spPr bwMode="auto">
                <a:xfrm>
                  <a:off x="7638143" y="2466974"/>
                  <a:ext cx="833438" cy="1789113"/>
                </a:xfrm>
                <a:custGeom>
                  <a:avLst/>
                  <a:gdLst>
                    <a:gd name="T0" fmla="*/ 0 w 525"/>
                    <a:gd name="T1" fmla="*/ 1127 h 1127"/>
                    <a:gd name="T2" fmla="*/ 525 w 525"/>
                    <a:gd name="T3" fmla="*/ 817 h 1127"/>
                    <a:gd name="T4" fmla="*/ 525 w 525"/>
                    <a:gd name="T5" fmla="*/ 0 h 1127"/>
                    <a:gd name="T6" fmla="*/ 0 w 525"/>
                    <a:gd name="T7" fmla="*/ 490 h 1127"/>
                    <a:gd name="T8" fmla="*/ 0 w 525"/>
                    <a:gd name="T9" fmla="*/ 1127 h 1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5" h="1127">
                      <a:moveTo>
                        <a:pt x="0" y="1127"/>
                      </a:moveTo>
                      <a:lnTo>
                        <a:pt x="525" y="817"/>
                      </a:lnTo>
                      <a:lnTo>
                        <a:pt x="525" y="0"/>
                      </a:lnTo>
                      <a:lnTo>
                        <a:pt x="0" y="490"/>
                      </a:lnTo>
                      <a:lnTo>
                        <a:pt x="0" y="1127"/>
                      </a:lnTo>
                      <a:close/>
                    </a:path>
                  </a:pathLst>
                </a:custGeom>
                <a:solidFill>
                  <a:srgbClr val="00B050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Rectangle 6"/>
                <p:cNvSpPr>
                  <a:spLocks noChangeArrowheads="1"/>
                </p:cNvSpPr>
                <p:nvPr/>
              </p:nvSpPr>
              <p:spPr bwMode="auto">
                <a:xfrm>
                  <a:off x="8466818" y="2466974"/>
                  <a:ext cx="1385888" cy="129698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Freeform 7"/>
                <p:cNvSpPr>
                  <a:spLocks/>
                </p:cNvSpPr>
                <p:nvPr/>
              </p:nvSpPr>
              <p:spPr bwMode="auto">
                <a:xfrm>
                  <a:off x="7638143" y="3763962"/>
                  <a:ext cx="2214563" cy="492125"/>
                </a:xfrm>
                <a:custGeom>
                  <a:avLst/>
                  <a:gdLst>
                    <a:gd name="T0" fmla="*/ 1395 w 1395"/>
                    <a:gd name="T1" fmla="*/ 0 h 310"/>
                    <a:gd name="T2" fmla="*/ 522 w 1395"/>
                    <a:gd name="T3" fmla="*/ 0 h 310"/>
                    <a:gd name="T4" fmla="*/ 0 w 1395"/>
                    <a:gd name="T5" fmla="*/ 310 h 310"/>
                    <a:gd name="T6" fmla="*/ 754 w 1395"/>
                    <a:gd name="T7" fmla="*/ 305 h 310"/>
                    <a:gd name="T8" fmla="*/ 1395 w 1395"/>
                    <a:gd name="T9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5" h="310">
                      <a:moveTo>
                        <a:pt x="1395" y="0"/>
                      </a:moveTo>
                      <a:lnTo>
                        <a:pt x="522" y="0"/>
                      </a:lnTo>
                      <a:lnTo>
                        <a:pt x="0" y="310"/>
                      </a:lnTo>
                      <a:lnTo>
                        <a:pt x="754" y="305"/>
                      </a:lnTo>
                      <a:lnTo>
                        <a:pt x="1395" y="0"/>
                      </a:lnTo>
                      <a:close/>
                    </a:path>
                  </a:pathLst>
                </a:custGeom>
                <a:solidFill>
                  <a:srgbClr val="00B050">
                    <a:lumMod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 8"/>
                <p:cNvSpPr>
                  <a:spLocks/>
                </p:cNvSpPr>
                <p:nvPr/>
              </p:nvSpPr>
              <p:spPr bwMode="auto">
                <a:xfrm>
                  <a:off x="8328706" y="3902074"/>
                  <a:ext cx="637164" cy="1382713"/>
                </a:xfrm>
                <a:custGeom>
                  <a:avLst/>
                  <a:gdLst>
                    <a:gd name="T0" fmla="*/ 0 w 395"/>
                    <a:gd name="T1" fmla="*/ 871 h 871"/>
                    <a:gd name="T2" fmla="*/ 395 w 395"/>
                    <a:gd name="T3" fmla="*/ 815 h 871"/>
                    <a:gd name="T4" fmla="*/ 392 w 395"/>
                    <a:gd name="T5" fmla="*/ 0 h 871"/>
                    <a:gd name="T6" fmla="*/ 0 w 395"/>
                    <a:gd name="T7" fmla="*/ 232 h 871"/>
                    <a:gd name="T8" fmla="*/ 0 w 395"/>
                    <a:gd name="T9" fmla="*/ 871 h 8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5" h="871">
                      <a:moveTo>
                        <a:pt x="0" y="871"/>
                      </a:moveTo>
                      <a:lnTo>
                        <a:pt x="395" y="815"/>
                      </a:lnTo>
                      <a:lnTo>
                        <a:pt x="392" y="0"/>
                      </a:lnTo>
                      <a:lnTo>
                        <a:pt x="0" y="232"/>
                      </a:lnTo>
                      <a:lnTo>
                        <a:pt x="0" y="871"/>
                      </a:lnTo>
                      <a:close/>
                    </a:path>
                  </a:pathLst>
                </a:custGeom>
                <a:solidFill>
                  <a:srgbClr val="00B0F0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9"/>
                <p:cNvSpPr>
                  <a:spLocks/>
                </p:cNvSpPr>
                <p:nvPr/>
              </p:nvSpPr>
              <p:spPr bwMode="auto">
                <a:xfrm>
                  <a:off x="8951006" y="3898899"/>
                  <a:ext cx="1284288" cy="1308100"/>
                </a:xfrm>
                <a:custGeom>
                  <a:avLst/>
                  <a:gdLst>
                    <a:gd name="T0" fmla="*/ 809 w 809"/>
                    <a:gd name="T1" fmla="*/ 819 h 824"/>
                    <a:gd name="T2" fmla="*/ 0 w 809"/>
                    <a:gd name="T3" fmla="*/ 824 h 824"/>
                    <a:gd name="T4" fmla="*/ 0 w 809"/>
                    <a:gd name="T5" fmla="*/ 2 h 824"/>
                    <a:gd name="T6" fmla="*/ 802 w 809"/>
                    <a:gd name="T7" fmla="*/ 0 h 824"/>
                    <a:gd name="T8" fmla="*/ 809 w 809"/>
                    <a:gd name="T9" fmla="*/ 819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9" h="824">
                      <a:moveTo>
                        <a:pt x="809" y="819"/>
                      </a:moveTo>
                      <a:lnTo>
                        <a:pt x="0" y="824"/>
                      </a:lnTo>
                      <a:lnTo>
                        <a:pt x="0" y="2"/>
                      </a:lnTo>
                      <a:lnTo>
                        <a:pt x="802" y="0"/>
                      </a:lnTo>
                      <a:lnTo>
                        <a:pt x="809" y="819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28"/>
                <p:cNvSpPr>
                  <a:spLocks/>
                </p:cNvSpPr>
                <p:nvPr/>
              </p:nvSpPr>
              <p:spPr bwMode="auto">
                <a:xfrm>
                  <a:off x="8328706" y="5188453"/>
                  <a:ext cx="1906588" cy="115888"/>
                </a:xfrm>
                <a:custGeom>
                  <a:avLst/>
                  <a:gdLst>
                    <a:gd name="T0" fmla="*/ 1201 w 1201"/>
                    <a:gd name="T1" fmla="*/ 2 h 73"/>
                    <a:gd name="T2" fmla="*/ 395 w 1201"/>
                    <a:gd name="T3" fmla="*/ 0 h 73"/>
                    <a:gd name="T4" fmla="*/ 0 w 1201"/>
                    <a:gd name="T5" fmla="*/ 56 h 73"/>
                    <a:gd name="T6" fmla="*/ 1107 w 1201"/>
                    <a:gd name="T7" fmla="*/ 73 h 73"/>
                    <a:gd name="T8" fmla="*/ 1201 w 1201"/>
                    <a:gd name="T9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1" h="73">
                      <a:moveTo>
                        <a:pt x="1201" y="2"/>
                      </a:moveTo>
                      <a:lnTo>
                        <a:pt x="395" y="0"/>
                      </a:lnTo>
                      <a:lnTo>
                        <a:pt x="0" y="56"/>
                      </a:lnTo>
                      <a:lnTo>
                        <a:pt x="1107" y="73"/>
                      </a:lnTo>
                      <a:lnTo>
                        <a:pt x="1201" y="2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3" name="Rectángulo 92"/>
              <p:cNvSpPr/>
              <p:nvPr/>
            </p:nvSpPr>
            <p:spPr>
              <a:xfrm>
                <a:off x="3864979" y="2668106"/>
                <a:ext cx="6768752" cy="103362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s-MX" sz="24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ángulo 94"/>
              <p:cNvSpPr/>
              <p:nvPr/>
            </p:nvSpPr>
            <p:spPr>
              <a:xfrm>
                <a:off x="3226332" y="3679196"/>
                <a:ext cx="6768752" cy="103362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s-MX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ángulo 95"/>
              <p:cNvSpPr/>
              <p:nvPr/>
            </p:nvSpPr>
            <p:spPr>
              <a:xfrm>
                <a:off x="2522447" y="4714771"/>
                <a:ext cx="6768752" cy="103362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s-MX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Elipse 3"/>
            <p:cNvSpPr/>
            <p:nvPr/>
          </p:nvSpPr>
          <p:spPr>
            <a:xfrm>
              <a:off x="1644138" y="2500381"/>
              <a:ext cx="665674" cy="66567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 eaLnBrk="1" hangingPunct="1"/>
              <a:r>
                <a:rPr lang="es-MX" sz="3413" b="1" dirty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1033230" y="3940878"/>
              <a:ext cx="665674" cy="66567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 eaLnBrk="1" hangingPunct="1"/>
              <a:r>
                <a:rPr lang="es-MX" sz="3413" b="1" dirty="0">
                  <a:solidFill>
                    <a:prstClr val="white"/>
                  </a:solidFill>
                </a:rPr>
                <a:t>2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637668" y="5414038"/>
              <a:ext cx="665674" cy="6656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 eaLnBrk="1" hangingPunct="1"/>
              <a:r>
                <a:rPr lang="es-MX" sz="3413" b="1" dirty="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2869370" y="4588768"/>
              <a:ext cx="6945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confunde la población potencial con la población objetivo.</a:t>
              </a:r>
              <a:endPara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3525261" y="3539267"/>
              <a:ext cx="66273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desconoce cómo definir la población objetivo del programa.</a:t>
              </a:r>
              <a:endPara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2237804" y="5629979"/>
              <a:ext cx="64248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hay consistencia entre la población objetivo y el propósito de las MIR.</a:t>
              </a:r>
              <a:endPara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416868" y="987907"/>
            <a:ext cx="1517580" cy="648533"/>
            <a:chOff x="2962960" y="1624068"/>
            <a:chExt cx="1517580" cy="648533"/>
          </a:xfrm>
        </p:grpSpPr>
        <p:grpSp>
          <p:nvGrpSpPr>
            <p:cNvPr id="28" name="Grupo 27"/>
            <p:cNvGrpSpPr/>
            <p:nvPr/>
          </p:nvGrpSpPr>
          <p:grpSpPr>
            <a:xfrm>
              <a:off x="3760460" y="1624068"/>
              <a:ext cx="720080" cy="648533"/>
              <a:chOff x="3262040" y="4017659"/>
              <a:chExt cx="720080" cy="64853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31" name="Cheurón 30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heurón 31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heurón 32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CuadroTexto 28"/>
            <p:cNvSpPr txBox="1"/>
            <p:nvPr/>
          </p:nvSpPr>
          <p:spPr>
            <a:xfrm>
              <a:off x="3510338" y="168817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30"/>
            <p:cNvSpPr/>
            <p:nvPr/>
          </p:nvSpPr>
          <p:spPr>
            <a:xfrm>
              <a:off x="2962960" y="1643238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0184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25431" y="988368"/>
            <a:ext cx="687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Explicación Árbol de problemas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3105" y="3397773"/>
            <a:ext cx="65136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Árbol del problema se utiliza para identificar la naturaleza y contexto de la problemática que se pretende </a:t>
            </a: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resolver.</a:t>
            </a:r>
          </a:p>
          <a:p>
            <a:pPr algn="just"/>
            <a:endParaRPr lang="es-MX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desarrollo se identifican tanto las causas que originan el problema como los efectos directos e indirectos que ocasiona en el mediano y largo </a:t>
            </a: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plazo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779162" y="5020816"/>
            <a:ext cx="2088232" cy="428858"/>
          </a:xfrm>
          <a:prstGeom prst="rect">
            <a:avLst/>
          </a:prstGeom>
          <a:solidFill>
            <a:srgbClr val="C0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8779162" y="5020816"/>
            <a:ext cx="2122697" cy="400110"/>
          </a:xfrm>
          <a:prstGeom prst="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central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771050" y="4042566"/>
            <a:ext cx="1224136" cy="36004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211210" y="4042566"/>
            <a:ext cx="1224136" cy="36004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651370" y="4042566"/>
            <a:ext cx="1224136" cy="36004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angular 11"/>
          <p:cNvCxnSpPr>
            <a:stCxn id="7" idx="0"/>
            <a:endCxn id="8" idx="2"/>
          </p:cNvCxnSpPr>
          <p:nvPr/>
        </p:nvCxnSpPr>
        <p:spPr>
          <a:xfrm rot="16200000" flipV="1">
            <a:off x="8794093" y="3991631"/>
            <a:ext cx="618210" cy="1440160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7" idx="0"/>
            <a:endCxn id="10" idx="2"/>
          </p:cNvCxnSpPr>
          <p:nvPr/>
        </p:nvCxnSpPr>
        <p:spPr>
          <a:xfrm rot="5400000" flipH="1" flipV="1">
            <a:off x="10234253" y="3991631"/>
            <a:ext cx="618210" cy="1440160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endCxn id="9" idx="2"/>
          </p:cNvCxnSpPr>
          <p:nvPr/>
        </p:nvCxnSpPr>
        <p:spPr>
          <a:xfrm flipH="1" flipV="1">
            <a:off x="9823278" y="4402606"/>
            <a:ext cx="817" cy="329940"/>
          </a:xfrm>
          <a:prstGeom prst="straightConnector1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9806050" y="3364394"/>
            <a:ext cx="1224136" cy="36004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122978" y="3381405"/>
            <a:ext cx="1224136" cy="36004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491130" y="3371228"/>
            <a:ext cx="1224136" cy="36004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1227434" y="3371228"/>
            <a:ext cx="1224136" cy="36004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510063" y="2553313"/>
            <a:ext cx="1224136" cy="36004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987843" y="2536302"/>
            <a:ext cx="1224136" cy="36004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0465623" y="2543136"/>
            <a:ext cx="1224136" cy="36004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angular 26"/>
          <p:cNvCxnSpPr>
            <a:stCxn id="9" idx="0"/>
            <a:endCxn id="21" idx="2"/>
          </p:cNvCxnSpPr>
          <p:nvPr/>
        </p:nvCxnSpPr>
        <p:spPr>
          <a:xfrm rot="16200000" flipV="1">
            <a:off x="9307589" y="3526877"/>
            <a:ext cx="311298" cy="720080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>
            <a:stCxn id="9" idx="0"/>
            <a:endCxn id="19" idx="2"/>
          </p:cNvCxnSpPr>
          <p:nvPr/>
        </p:nvCxnSpPr>
        <p:spPr>
          <a:xfrm rot="5400000" flipH="1" flipV="1">
            <a:off x="9961632" y="3586080"/>
            <a:ext cx="318132" cy="594840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8" idx="0"/>
            <a:endCxn id="20" idx="2"/>
          </p:cNvCxnSpPr>
          <p:nvPr/>
        </p:nvCxnSpPr>
        <p:spPr>
          <a:xfrm rot="16200000" flipV="1">
            <a:off x="7908522" y="3567970"/>
            <a:ext cx="301121" cy="648072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/>
          <p:cNvCxnSpPr>
            <a:stCxn id="10" idx="0"/>
            <a:endCxn id="22" idx="2"/>
          </p:cNvCxnSpPr>
          <p:nvPr/>
        </p:nvCxnSpPr>
        <p:spPr>
          <a:xfrm rot="5400000" flipH="1" flipV="1">
            <a:off x="11395821" y="3598885"/>
            <a:ext cx="311298" cy="576064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>
            <a:stCxn id="20" idx="0"/>
            <a:endCxn id="23" idx="2"/>
          </p:cNvCxnSpPr>
          <p:nvPr/>
        </p:nvCxnSpPr>
        <p:spPr>
          <a:xfrm rot="5400000" flipH="1" flipV="1">
            <a:off x="7694562" y="2953837"/>
            <a:ext cx="468052" cy="387085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6"/>
          <p:cNvCxnSpPr>
            <a:stCxn id="21" idx="0"/>
            <a:endCxn id="24" idx="2"/>
          </p:cNvCxnSpPr>
          <p:nvPr/>
        </p:nvCxnSpPr>
        <p:spPr>
          <a:xfrm rot="5400000" flipH="1" flipV="1">
            <a:off x="9114111" y="2885429"/>
            <a:ext cx="474886" cy="496713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/>
          <p:cNvCxnSpPr>
            <a:stCxn id="22" idx="0"/>
            <a:endCxn id="25" idx="2"/>
          </p:cNvCxnSpPr>
          <p:nvPr/>
        </p:nvCxnSpPr>
        <p:spPr>
          <a:xfrm rot="16200000" flipV="1">
            <a:off x="11224571" y="2756296"/>
            <a:ext cx="468052" cy="761811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/>
          <p:cNvSpPr/>
          <p:nvPr/>
        </p:nvSpPr>
        <p:spPr>
          <a:xfrm>
            <a:off x="9211210" y="5841975"/>
            <a:ext cx="1224136" cy="3600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7510063" y="5841975"/>
            <a:ext cx="1224136" cy="3600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10867394" y="6474328"/>
            <a:ext cx="1224136" cy="3600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9211210" y="6474328"/>
            <a:ext cx="1224136" cy="3600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7510063" y="6490047"/>
            <a:ext cx="1224136" cy="3600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7078464" y="7138910"/>
            <a:ext cx="1224136" cy="3600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8518624" y="7113857"/>
            <a:ext cx="1224136" cy="3600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9886776" y="7115987"/>
            <a:ext cx="1224136" cy="3600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11254928" y="7122400"/>
            <a:ext cx="1224136" cy="3600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10867394" y="5872245"/>
            <a:ext cx="1224136" cy="3600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Conector angular 60"/>
          <p:cNvCxnSpPr>
            <a:stCxn id="57" idx="0"/>
            <a:endCxn id="53" idx="2"/>
          </p:cNvCxnSpPr>
          <p:nvPr/>
        </p:nvCxnSpPr>
        <p:spPr>
          <a:xfrm rot="16200000" flipV="1">
            <a:off x="10020252" y="6637395"/>
            <a:ext cx="281619" cy="675566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r 62"/>
          <p:cNvCxnSpPr>
            <a:stCxn id="56" idx="0"/>
            <a:endCxn id="53" idx="2"/>
          </p:cNvCxnSpPr>
          <p:nvPr/>
        </p:nvCxnSpPr>
        <p:spPr>
          <a:xfrm rot="5400000" flipH="1" flipV="1">
            <a:off x="9337241" y="6627820"/>
            <a:ext cx="279489" cy="692586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r 64"/>
          <p:cNvCxnSpPr>
            <a:stCxn id="55" idx="0"/>
            <a:endCxn id="54" idx="2"/>
          </p:cNvCxnSpPr>
          <p:nvPr/>
        </p:nvCxnSpPr>
        <p:spPr>
          <a:xfrm rot="5400000" flipH="1" flipV="1">
            <a:off x="7761920" y="6778700"/>
            <a:ext cx="288823" cy="431599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angular 66"/>
          <p:cNvCxnSpPr>
            <a:stCxn id="58" idx="0"/>
            <a:endCxn id="52" idx="2"/>
          </p:cNvCxnSpPr>
          <p:nvPr/>
        </p:nvCxnSpPr>
        <p:spPr>
          <a:xfrm rot="16200000" flipV="1">
            <a:off x="11529213" y="6784617"/>
            <a:ext cx="288032" cy="387534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r 68"/>
          <p:cNvCxnSpPr>
            <a:stCxn id="59" idx="0"/>
            <a:endCxn id="7" idx="2"/>
          </p:cNvCxnSpPr>
          <p:nvPr/>
        </p:nvCxnSpPr>
        <p:spPr>
          <a:xfrm rot="16200000" flipV="1">
            <a:off x="10440085" y="4832868"/>
            <a:ext cx="422571" cy="1656184"/>
          </a:xfrm>
          <a:prstGeom prst="bentConnector3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r 72"/>
          <p:cNvCxnSpPr>
            <a:stCxn id="51" idx="0"/>
          </p:cNvCxnSpPr>
          <p:nvPr/>
        </p:nvCxnSpPr>
        <p:spPr>
          <a:xfrm rot="5400000" flipH="1" flipV="1">
            <a:off x="8898278" y="4899744"/>
            <a:ext cx="166084" cy="1718379"/>
          </a:xfrm>
          <a:prstGeom prst="bentConnector2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>
            <a:stCxn id="50" idx="0"/>
          </p:cNvCxnSpPr>
          <p:nvPr/>
        </p:nvCxnSpPr>
        <p:spPr>
          <a:xfrm flipV="1">
            <a:off x="9823278" y="5675891"/>
            <a:ext cx="0" cy="166084"/>
          </a:xfrm>
          <a:prstGeom prst="lin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>
            <a:stCxn id="52" idx="0"/>
            <a:endCxn id="59" idx="2"/>
          </p:cNvCxnSpPr>
          <p:nvPr/>
        </p:nvCxnSpPr>
        <p:spPr>
          <a:xfrm flipV="1">
            <a:off x="11479462" y="6232285"/>
            <a:ext cx="0" cy="242043"/>
          </a:xfrm>
          <a:prstGeom prst="straightConnector1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/>
          <p:cNvCxnSpPr>
            <a:stCxn id="53" idx="0"/>
            <a:endCxn id="50" idx="2"/>
          </p:cNvCxnSpPr>
          <p:nvPr/>
        </p:nvCxnSpPr>
        <p:spPr>
          <a:xfrm flipV="1">
            <a:off x="9823278" y="6202015"/>
            <a:ext cx="0" cy="272313"/>
          </a:xfrm>
          <a:prstGeom prst="straightConnector1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/>
          <p:cNvCxnSpPr>
            <a:stCxn id="54" idx="0"/>
            <a:endCxn id="51" idx="2"/>
          </p:cNvCxnSpPr>
          <p:nvPr/>
        </p:nvCxnSpPr>
        <p:spPr>
          <a:xfrm flipV="1">
            <a:off x="8122131" y="6202015"/>
            <a:ext cx="0" cy="288032"/>
          </a:xfrm>
          <a:prstGeom prst="straightConnector1">
            <a:avLst/>
          </a:prstGeom>
          <a:ln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upo 65"/>
          <p:cNvGrpSpPr/>
          <p:nvPr/>
        </p:nvGrpSpPr>
        <p:grpSpPr>
          <a:xfrm>
            <a:off x="4768796" y="987907"/>
            <a:ext cx="1517580" cy="648533"/>
            <a:chOff x="2962960" y="1624068"/>
            <a:chExt cx="1517580" cy="648533"/>
          </a:xfrm>
        </p:grpSpPr>
        <p:grpSp>
          <p:nvGrpSpPr>
            <p:cNvPr id="68" name="Grupo 67"/>
            <p:cNvGrpSpPr/>
            <p:nvPr/>
          </p:nvGrpSpPr>
          <p:grpSpPr>
            <a:xfrm>
              <a:off x="3760460" y="1624068"/>
              <a:ext cx="720080" cy="648533"/>
              <a:chOff x="3262040" y="4017659"/>
              <a:chExt cx="720080" cy="64853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72" name="Cheurón 71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Cheurón 73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Cheurón 75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0" name="CuadroTexto 69"/>
            <p:cNvSpPr txBox="1"/>
            <p:nvPr/>
          </p:nvSpPr>
          <p:spPr>
            <a:xfrm>
              <a:off x="3510338" y="168817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30"/>
            <p:cNvSpPr/>
            <p:nvPr/>
          </p:nvSpPr>
          <p:spPr>
            <a:xfrm>
              <a:off x="2962960" y="1643238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383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1920" y="628328"/>
            <a:ext cx="8208912" cy="8808751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7366496" y="987907"/>
            <a:ext cx="1517580" cy="648533"/>
            <a:chOff x="2962960" y="1624068"/>
            <a:chExt cx="1517580" cy="648533"/>
          </a:xfrm>
        </p:grpSpPr>
        <p:grpSp>
          <p:nvGrpSpPr>
            <p:cNvPr id="11" name="Grupo 10"/>
            <p:cNvGrpSpPr/>
            <p:nvPr/>
          </p:nvGrpSpPr>
          <p:grpSpPr>
            <a:xfrm>
              <a:off x="3760460" y="1624068"/>
              <a:ext cx="720080" cy="648533"/>
              <a:chOff x="3262040" y="4017659"/>
              <a:chExt cx="720080" cy="64853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4" name="Cheurón 13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heurón 14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urón 15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CuadroTexto 11"/>
            <p:cNvSpPr txBox="1"/>
            <p:nvPr/>
          </p:nvSpPr>
          <p:spPr>
            <a:xfrm>
              <a:off x="3510338" y="168817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Oval 30"/>
            <p:cNvSpPr/>
            <p:nvPr/>
          </p:nvSpPr>
          <p:spPr>
            <a:xfrm>
              <a:off x="2962960" y="1643238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8668052" y="988368"/>
            <a:ext cx="427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Árbol </a:t>
            </a:r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problemas</a:t>
            </a:r>
            <a:endParaRPr 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2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2951" y="6407581"/>
            <a:ext cx="11881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7582520" y="987907"/>
            <a:ext cx="1517580" cy="648533"/>
            <a:chOff x="2962960" y="1624068"/>
            <a:chExt cx="1517580" cy="648533"/>
          </a:xfrm>
        </p:grpSpPr>
        <p:grpSp>
          <p:nvGrpSpPr>
            <p:cNvPr id="18" name="Grupo 17"/>
            <p:cNvGrpSpPr/>
            <p:nvPr/>
          </p:nvGrpSpPr>
          <p:grpSpPr>
            <a:xfrm>
              <a:off x="3760460" y="1624068"/>
              <a:ext cx="720080" cy="648533"/>
              <a:chOff x="3262040" y="4017659"/>
              <a:chExt cx="720080" cy="64853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21" name="Cheurón 20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heurón 21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heurón 22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CuadroTexto 18"/>
            <p:cNvSpPr txBox="1"/>
            <p:nvPr/>
          </p:nvSpPr>
          <p:spPr>
            <a:xfrm>
              <a:off x="3510338" y="168817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Oval 30"/>
            <p:cNvSpPr/>
            <p:nvPr/>
          </p:nvSpPr>
          <p:spPr>
            <a:xfrm>
              <a:off x="2962960" y="1643238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8305337" y="1051665"/>
            <a:ext cx="4699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Árbol de </a:t>
            </a:r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Objetivos</a:t>
            </a:r>
            <a:endParaRPr 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-712554" y="1817077"/>
            <a:ext cx="14163495" cy="7236187"/>
            <a:chOff x="-712554" y="1681772"/>
            <a:chExt cx="14163495" cy="7236187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5326"/>
            <a:stretch/>
          </p:blipFill>
          <p:spPr>
            <a:xfrm>
              <a:off x="1" y="1681772"/>
              <a:ext cx="7582519" cy="1791089"/>
            </a:xfrm>
            <a:prstGeom prst="rect">
              <a:avLst/>
            </a:prstGeom>
          </p:spPr>
        </p:pic>
        <p:sp>
          <p:nvSpPr>
            <p:cNvPr id="26" name="Rectángulo 25"/>
            <p:cNvSpPr/>
            <p:nvPr/>
          </p:nvSpPr>
          <p:spPr>
            <a:xfrm>
              <a:off x="3550072" y="1996480"/>
              <a:ext cx="90064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Representación gráfica de la </a:t>
              </a:r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situación deseada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 a futuro, resultado de la intervención. Se elabora identificando las situaciones contrarias a las indicadas en el árbol del problema.</a:t>
              </a:r>
            </a:p>
          </p:txBody>
        </p:sp>
        <p:grpSp>
          <p:nvGrpSpPr>
            <p:cNvPr id="30" name="Grupo 29"/>
            <p:cNvGrpSpPr/>
            <p:nvPr/>
          </p:nvGrpSpPr>
          <p:grpSpPr>
            <a:xfrm>
              <a:off x="3987302" y="3395872"/>
              <a:ext cx="9463639" cy="1897059"/>
              <a:chOff x="2253928" y="4216082"/>
              <a:chExt cx="10873208" cy="2272705"/>
            </a:xfrm>
          </p:grpSpPr>
          <p:pic>
            <p:nvPicPr>
              <p:cNvPr id="27" name="Imagen 2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8" t="49162" r="41659" b="26164"/>
              <a:stretch/>
            </p:blipFill>
            <p:spPr>
              <a:xfrm flipH="1">
                <a:off x="7214096" y="4216082"/>
                <a:ext cx="5913040" cy="2244894"/>
              </a:xfrm>
              <a:prstGeom prst="rect">
                <a:avLst/>
              </a:prstGeom>
            </p:spPr>
          </p:pic>
          <p:pic>
            <p:nvPicPr>
              <p:cNvPr id="28" name="Imagen 2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9919" b="75326"/>
              <a:stretch/>
            </p:blipFill>
            <p:spPr>
              <a:xfrm flipH="1">
                <a:off x="2253928" y="4243893"/>
                <a:ext cx="4968552" cy="2244894"/>
              </a:xfrm>
              <a:prstGeom prst="rect">
                <a:avLst/>
              </a:prstGeom>
            </p:spPr>
          </p:pic>
        </p:grpSp>
        <p:sp>
          <p:nvSpPr>
            <p:cNvPr id="29" name="Rectángulo 28"/>
            <p:cNvSpPr/>
            <p:nvPr/>
          </p:nvSpPr>
          <p:spPr>
            <a:xfrm>
              <a:off x="1389832" y="3851514"/>
              <a:ext cx="89243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Se reformulan los elementos del árbol en la forma de objetivos o </a:t>
              </a:r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cambios positivos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que se desea lograr.</a:t>
              </a: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95" t="75778" r="-8195" b="-452"/>
            <a:stretch/>
          </p:blipFill>
          <p:spPr>
            <a:xfrm rot="10800000">
              <a:off x="-712554" y="4876800"/>
              <a:ext cx="7791018" cy="1840339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3190032" y="5256085"/>
              <a:ext cx="878497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Efectos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se transforman en </a:t>
              </a:r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fines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causas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 se transforman en </a:t>
              </a:r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medios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33" name="Grupo 32"/>
            <p:cNvGrpSpPr/>
            <p:nvPr/>
          </p:nvGrpSpPr>
          <p:grpSpPr>
            <a:xfrm>
              <a:off x="3263931" y="6364117"/>
              <a:ext cx="9463639" cy="1897059"/>
              <a:chOff x="2253928" y="4216082"/>
              <a:chExt cx="10873208" cy="2272705"/>
            </a:xfrm>
          </p:grpSpPr>
          <p:pic>
            <p:nvPicPr>
              <p:cNvPr id="34" name="Imagen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8" t="49162" r="41659" b="26164"/>
              <a:stretch/>
            </p:blipFill>
            <p:spPr>
              <a:xfrm flipH="1">
                <a:off x="7214096" y="4216082"/>
                <a:ext cx="5913040" cy="2244894"/>
              </a:xfrm>
              <a:prstGeom prst="rect">
                <a:avLst/>
              </a:prstGeom>
            </p:spPr>
          </p:pic>
          <p:pic>
            <p:nvPicPr>
              <p:cNvPr id="35" name="Imagen 3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9919" b="75326"/>
              <a:stretch/>
            </p:blipFill>
            <p:spPr>
              <a:xfrm flipH="1">
                <a:off x="2253928" y="4243893"/>
                <a:ext cx="4968552" cy="2244894"/>
              </a:xfrm>
              <a:prstGeom prst="rect">
                <a:avLst/>
              </a:prstGeom>
            </p:spPr>
          </p:pic>
        </p:grpSp>
        <p:sp>
          <p:nvSpPr>
            <p:cNvPr id="36" name="Rectángulo 35"/>
            <p:cNvSpPr/>
            <p:nvPr/>
          </p:nvSpPr>
          <p:spPr>
            <a:xfrm>
              <a:off x="1173808" y="6908912"/>
              <a:ext cx="80405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Eliminar los objetivos poco realistas o no viables (“hechos de la naturaleza o de la vida”).</a:t>
              </a: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2330539" y="8333184"/>
              <a:ext cx="84923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3200" dirty="0">
                  <a:latin typeface="Arial" panose="020B0604020202020204" pitchFamily="34" charset="0"/>
                  <a:cs typeface="Arial" panose="020B0604020202020204" pitchFamily="34" charset="0"/>
                </a:rPr>
                <a:t>Incluir objetivos adicionales de ser necesario.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306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434131478"/>
              </p:ext>
            </p:extLst>
          </p:nvPr>
        </p:nvGraphicFramePr>
        <p:xfrm>
          <a:off x="1303026" y="2716560"/>
          <a:ext cx="10422354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187043" y="1996480"/>
            <a:ext cx="5008124" cy="530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44" b="1" dirty="0" smtClean="0"/>
              <a:t>ÁRBOL </a:t>
            </a:r>
            <a:r>
              <a:rPr lang="es-MX" sz="2844" b="1" dirty="0"/>
              <a:t>DE PROBLEMAS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922080" y="1996480"/>
            <a:ext cx="5008124" cy="53001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44" b="1" dirty="0">
                <a:latin typeface="Helvetica" panose="020B0504020202030204" pitchFamily="34" charset="0"/>
              </a:rPr>
              <a:t>ÁRBOL DE OBJETIVOS</a:t>
            </a:r>
          </a:p>
        </p:txBody>
      </p:sp>
      <p:sp>
        <p:nvSpPr>
          <p:cNvPr id="5" name="4 Flecha derecha"/>
          <p:cNvSpPr/>
          <p:nvPr/>
        </p:nvSpPr>
        <p:spPr bwMode="auto">
          <a:xfrm>
            <a:off x="6256405" y="5064021"/>
            <a:ext cx="1331348" cy="921702"/>
          </a:xfrm>
          <a:prstGeom prst="rightArrow">
            <a:avLst/>
          </a:prstGeom>
          <a:gradFill flip="none" rotWithShape="1">
            <a:gsLst>
              <a:gs pos="0">
                <a:srgbClr val="D8181D">
                  <a:tint val="66000"/>
                  <a:satMod val="160000"/>
                </a:srgbClr>
              </a:gs>
              <a:gs pos="50000">
                <a:srgbClr val="D8181D">
                  <a:tint val="44500"/>
                  <a:satMod val="160000"/>
                </a:srgbClr>
              </a:gs>
              <a:gs pos="100000">
                <a:srgbClr val="D8181D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schemeClr val="tx1"/>
              </a:solidFill>
              <a:latin typeface="Times"/>
            </a:endParaRPr>
          </a:p>
        </p:txBody>
      </p:sp>
      <p:sp>
        <p:nvSpPr>
          <p:cNvPr id="10" name="9 Flecha derecha"/>
          <p:cNvSpPr/>
          <p:nvPr/>
        </p:nvSpPr>
        <p:spPr bwMode="auto">
          <a:xfrm>
            <a:off x="6195166" y="3220616"/>
            <a:ext cx="1331348" cy="921702"/>
          </a:xfrm>
          <a:prstGeom prst="rightArrow">
            <a:avLst/>
          </a:prstGeom>
          <a:gradFill flip="none" rotWithShape="1">
            <a:gsLst>
              <a:gs pos="0">
                <a:srgbClr val="F1700F">
                  <a:tint val="66000"/>
                  <a:satMod val="160000"/>
                </a:srgbClr>
              </a:gs>
              <a:gs pos="50000">
                <a:srgbClr val="F1700F">
                  <a:tint val="44500"/>
                  <a:satMod val="160000"/>
                </a:srgbClr>
              </a:gs>
              <a:gs pos="100000">
                <a:srgbClr val="F1700F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schemeClr val="tx1"/>
              </a:solidFill>
              <a:latin typeface="Times"/>
            </a:endParaRPr>
          </a:p>
        </p:txBody>
      </p:sp>
      <p:sp>
        <p:nvSpPr>
          <p:cNvPr id="11" name="10 Flecha derecha"/>
          <p:cNvSpPr/>
          <p:nvPr/>
        </p:nvSpPr>
        <p:spPr bwMode="auto">
          <a:xfrm>
            <a:off x="6195166" y="7112248"/>
            <a:ext cx="1331348" cy="921702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schemeClr val="tx1"/>
              </a:solidFill>
              <a:latin typeface="Time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582520" y="987907"/>
            <a:ext cx="1517580" cy="648533"/>
            <a:chOff x="2962960" y="1624068"/>
            <a:chExt cx="1517580" cy="648533"/>
          </a:xfrm>
        </p:grpSpPr>
        <p:grpSp>
          <p:nvGrpSpPr>
            <p:cNvPr id="13" name="Grupo 12"/>
            <p:cNvGrpSpPr/>
            <p:nvPr/>
          </p:nvGrpSpPr>
          <p:grpSpPr>
            <a:xfrm>
              <a:off x="3760460" y="1624068"/>
              <a:ext cx="720080" cy="648533"/>
              <a:chOff x="3262040" y="4017659"/>
              <a:chExt cx="720080" cy="64853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6" name="Cheurón 1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urón 1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urón 1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>
              <a:off x="3510338" y="168817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30"/>
            <p:cNvSpPr/>
            <p:nvPr/>
          </p:nvSpPr>
          <p:spPr>
            <a:xfrm>
              <a:off x="2962960" y="1643238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8305337" y="1051665"/>
            <a:ext cx="4699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Árbol de </a:t>
            </a:r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Objetivos</a:t>
            </a:r>
            <a:endParaRPr 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3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4867" y="637197"/>
            <a:ext cx="8043957" cy="8656724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7582520" y="987907"/>
            <a:ext cx="1517580" cy="648533"/>
            <a:chOff x="2962960" y="1624068"/>
            <a:chExt cx="1517580" cy="648533"/>
          </a:xfrm>
        </p:grpSpPr>
        <p:grpSp>
          <p:nvGrpSpPr>
            <p:cNvPr id="11" name="Grupo 10"/>
            <p:cNvGrpSpPr/>
            <p:nvPr/>
          </p:nvGrpSpPr>
          <p:grpSpPr>
            <a:xfrm>
              <a:off x="3760460" y="1624068"/>
              <a:ext cx="720080" cy="648533"/>
              <a:chOff x="3262040" y="4017659"/>
              <a:chExt cx="720080" cy="64853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4" name="Cheurón 13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heurón 14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urón 15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CuadroTexto 11"/>
            <p:cNvSpPr txBox="1"/>
            <p:nvPr/>
          </p:nvSpPr>
          <p:spPr>
            <a:xfrm>
              <a:off x="3510338" y="168817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Oval 30"/>
            <p:cNvSpPr/>
            <p:nvPr/>
          </p:nvSpPr>
          <p:spPr>
            <a:xfrm>
              <a:off x="2962960" y="1643238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8305337" y="1051665"/>
            <a:ext cx="4699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Árbol de </a:t>
            </a:r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Objetivos</a:t>
            </a:r>
            <a:endParaRPr 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7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4"/>
          <p:cNvGrpSpPr/>
          <p:nvPr/>
        </p:nvGrpSpPr>
        <p:grpSpPr>
          <a:xfrm>
            <a:off x="2301871" y="1576464"/>
            <a:ext cx="8208913" cy="1027237"/>
            <a:chOff x="4932040" y="1576059"/>
            <a:chExt cx="4221377" cy="556797"/>
          </a:xfrm>
        </p:grpSpPr>
        <p:sp>
          <p:nvSpPr>
            <p:cNvPr id="55" name="Rounded Rectangle 5"/>
            <p:cNvSpPr/>
            <p:nvPr/>
          </p:nvSpPr>
          <p:spPr>
            <a:xfrm>
              <a:off x="4932040" y="1576059"/>
              <a:ext cx="4221377" cy="556797"/>
            </a:xfrm>
            <a:prstGeom prst="roundRect">
              <a:avLst>
                <a:gd name="adj" fmla="val 13209"/>
              </a:avLst>
            </a:prstGeom>
            <a:solidFill>
              <a:srgbClr val="023A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es-MX" sz="2000" b="1" cap="small" dirty="0" smtClean="0"/>
                <a:t>       Introducción:</a:t>
              </a:r>
              <a:endParaRPr lang="es-MX" sz="2000" b="1" cap="small" dirty="0"/>
            </a:p>
          </p:txBody>
        </p:sp>
        <p:sp>
          <p:nvSpPr>
            <p:cNvPr id="56" name="Oval 30"/>
            <p:cNvSpPr/>
            <p:nvPr/>
          </p:nvSpPr>
          <p:spPr>
            <a:xfrm>
              <a:off x="5066517" y="1705672"/>
              <a:ext cx="297571" cy="2975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57" name="Group 2"/>
          <p:cNvGrpSpPr/>
          <p:nvPr/>
        </p:nvGrpSpPr>
        <p:grpSpPr>
          <a:xfrm>
            <a:off x="2373877" y="3679349"/>
            <a:ext cx="8136904" cy="1027237"/>
            <a:chOff x="4932039" y="2243398"/>
            <a:chExt cx="4184347" cy="556797"/>
          </a:xfrm>
          <a:solidFill>
            <a:schemeClr val="bg1">
              <a:lumMod val="85000"/>
            </a:schemeClr>
          </a:solidFill>
        </p:grpSpPr>
        <p:sp>
          <p:nvSpPr>
            <p:cNvPr id="58" name="Rounded Rectangle 19"/>
            <p:cNvSpPr/>
            <p:nvPr/>
          </p:nvSpPr>
          <p:spPr>
            <a:xfrm>
              <a:off x="4932039" y="2243398"/>
              <a:ext cx="4184347" cy="556797"/>
            </a:xfrm>
            <a:prstGeom prst="roundRect">
              <a:avLst>
                <a:gd name="adj" fmla="val 1320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es-MX" sz="20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Elementos </a:t>
              </a:r>
              <a:r>
                <a:rPr lang="es-MX" sz="2000" b="1" cap="sm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mínimos a considerar en el diseño de programas</a:t>
              </a:r>
              <a:endPara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20"/>
            <p:cNvSpPr/>
            <p:nvPr/>
          </p:nvSpPr>
          <p:spPr>
            <a:xfrm>
              <a:off x="5066517" y="2373011"/>
              <a:ext cx="297571" cy="297571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2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60" name="Rectángulo 59"/>
          <p:cNvSpPr/>
          <p:nvPr/>
        </p:nvSpPr>
        <p:spPr>
          <a:xfrm>
            <a:off x="3675898" y="2826541"/>
            <a:ext cx="683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La importancia de la evidencia y de la teoría de cambio para construir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programas.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84"/>
          <p:cNvSpPr txBox="1"/>
          <p:nvPr/>
        </p:nvSpPr>
        <p:spPr>
          <a:xfrm>
            <a:off x="3663346" y="4842765"/>
            <a:ext cx="684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Diagnóstico del problema público que busca resolver el programa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84"/>
          <p:cNvSpPr txBox="1"/>
          <p:nvPr/>
        </p:nvSpPr>
        <p:spPr>
          <a:xfrm>
            <a:off x="3659307" y="5634853"/>
            <a:ext cx="685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Objetivos e indicadores claros: Matriz de Indicadores para Resultados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84"/>
          <p:cNvSpPr txBox="1"/>
          <p:nvPr/>
        </p:nvSpPr>
        <p:spPr>
          <a:xfrm>
            <a:off x="3659307" y="669653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Generación de información 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84"/>
          <p:cNvSpPr txBox="1"/>
          <p:nvPr/>
        </p:nvSpPr>
        <p:spPr>
          <a:xfrm>
            <a:off x="3695553" y="7538999"/>
            <a:ext cx="6815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Horizonte de seguimiento y evaluación del programa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Grupo 69"/>
          <p:cNvGrpSpPr/>
          <p:nvPr/>
        </p:nvGrpSpPr>
        <p:grpSpPr>
          <a:xfrm>
            <a:off x="2955818" y="4854880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67" name="Cheurón 66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8" name="Cheurón 67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9" name="Cheurón 68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2949257" y="2783615"/>
            <a:ext cx="720080" cy="648533"/>
            <a:chOff x="3262040" y="4017659"/>
            <a:chExt cx="720080" cy="648533"/>
          </a:xfrm>
          <a:solidFill>
            <a:srgbClr val="0070C0"/>
          </a:solidFill>
        </p:grpSpPr>
        <p:sp>
          <p:nvSpPr>
            <p:cNvPr id="72" name="Cheurón 71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3" name="Cheurón 72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4" name="Cheurón 73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2952949" y="5656945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76" name="Cheurón 75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7" name="Cheurón 76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8" name="Cheurón 77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2903465" y="7435219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80" name="Cheurón 79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1" name="Cheurón 80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2" name="Cheurón 81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2903925" y="6546082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84" name="Cheurón 83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5" name="Cheurón 84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6" name="Cheurón 85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2685296" y="286943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s-MX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682470" y="7538999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666963" y="6670293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685296" y="5778869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705696" y="4918983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8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844962" y="4136850"/>
            <a:ext cx="9994141" cy="1171998"/>
          </a:xfrm>
          <a:prstGeom prst="rect">
            <a:avLst/>
          </a:prstGeom>
          <a:solidFill>
            <a:schemeClr val="accent1">
              <a:lumMod val="40000"/>
              <a:lumOff val="6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2818378" y="5570711"/>
            <a:ext cx="9994141" cy="1171998"/>
          </a:xfrm>
          <a:prstGeom prst="rect">
            <a:avLst/>
          </a:prstGeom>
          <a:solidFill>
            <a:schemeClr val="accent1">
              <a:lumMod val="40000"/>
              <a:lumOff val="6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2848994" y="6985922"/>
            <a:ext cx="9994141" cy="1171998"/>
          </a:xfrm>
          <a:prstGeom prst="rect">
            <a:avLst/>
          </a:prstGeom>
          <a:solidFill>
            <a:schemeClr val="accent1">
              <a:lumMod val="40000"/>
              <a:lumOff val="6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93804" y="988368"/>
            <a:ext cx="11217308" cy="62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Segundo ejercicio práctico</a:t>
            </a:r>
            <a:endParaRPr lang="es-ES_tradnl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93" t="3780" r="3576" b="73110"/>
          <a:stretch/>
        </p:blipFill>
        <p:spPr>
          <a:xfrm>
            <a:off x="1605856" y="4012704"/>
            <a:ext cx="1212522" cy="129614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85776" y="2428528"/>
            <a:ext cx="11796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Definir </a:t>
            </a:r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 árbol </a:t>
            </a:r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problemas de </a:t>
            </a:r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los ejemplos </a:t>
            </a:r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asignados, incluyendo: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18378" y="7037919"/>
            <a:ext cx="10020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Identificación </a:t>
            </a:r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los 3 </a:t>
            </a:r>
            <a:r>
              <a:rPr lang="es-MX" sz="3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ó</a:t>
            </a:r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 efectos principales del </a:t>
            </a:r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problema en fines.</a:t>
            </a:r>
            <a:endParaRPr lang="es-MX" sz="32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93" t="3780" r="3576" b="73110"/>
          <a:stretch/>
        </p:blipFill>
        <p:spPr>
          <a:xfrm>
            <a:off x="1605856" y="6893024"/>
            <a:ext cx="1212522" cy="12961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93" t="3780" r="3576" b="73110"/>
          <a:stretch/>
        </p:blipFill>
        <p:spPr>
          <a:xfrm>
            <a:off x="1625216" y="5461248"/>
            <a:ext cx="1212522" cy="129614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818378" y="4354832"/>
            <a:ext cx="5559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Definición del problema </a:t>
            </a:r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focal.</a:t>
            </a:r>
            <a:endParaRPr lang="es-MX" sz="32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844962" y="5570711"/>
            <a:ext cx="9837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Identificación de las 3 </a:t>
            </a:r>
            <a:r>
              <a:rPr lang="es-MX" sz="3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ó</a:t>
            </a:r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 causas principales del </a:t>
            </a:r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problema.</a:t>
            </a:r>
            <a:endParaRPr lang="es-MX" sz="32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33848" y="437274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s-MX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52621" y="584974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52621" y="7289902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5776908" y="987907"/>
            <a:ext cx="1517580" cy="648533"/>
            <a:chOff x="2962960" y="1624068"/>
            <a:chExt cx="1517580" cy="648533"/>
          </a:xfrm>
        </p:grpSpPr>
        <p:grpSp>
          <p:nvGrpSpPr>
            <p:cNvPr id="27" name="Grupo 26"/>
            <p:cNvGrpSpPr/>
            <p:nvPr/>
          </p:nvGrpSpPr>
          <p:grpSpPr>
            <a:xfrm>
              <a:off x="3760460" y="1624068"/>
              <a:ext cx="720080" cy="648533"/>
              <a:chOff x="3262040" y="4017659"/>
              <a:chExt cx="720080" cy="64853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30" name="Cheurón 29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heurón 30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heurón 31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3510338" y="168817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Oval 30"/>
            <p:cNvSpPr/>
            <p:nvPr/>
          </p:nvSpPr>
          <p:spPr>
            <a:xfrm>
              <a:off x="2962960" y="1643238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10966896" y="8447583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>
                    <a:lumMod val="85000"/>
                  </a:schemeClr>
                </a:solidFill>
              </a:rPr>
              <a:t>15 minutos</a:t>
            </a:r>
            <a:endParaRPr lang="es-MX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8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7704" y="1780456"/>
            <a:ext cx="96490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Solución: posibles definiciones del problema</a:t>
            </a:r>
            <a:endParaRPr lang="es-MX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93804" y="988368"/>
            <a:ext cx="11217308" cy="62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Segundo ejercicio práctico</a:t>
            </a:r>
            <a:endParaRPr lang="es-ES_tradnl" sz="3200" dirty="0"/>
          </a:p>
        </p:txBody>
      </p:sp>
      <p:grpSp>
        <p:nvGrpSpPr>
          <p:cNvPr id="4" name="Grupo 3"/>
          <p:cNvGrpSpPr/>
          <p:nvPr/>
        </p:nvGrpSpPr>
        <p:grpSpPr>
          <a:xfrm>
            <a:off x="5776908" y="987907"/>
            <a:ext cx="1517580" cy="648533"/>
            <a:chOff x="2962960" y="1624068"/>
            <a:chExt cx="1517580" cy="648533"/>
          </a:xfrm>
        </p:grpSpPr>
        <p:grpSp>
          <p:nvGrpSpPr>
            <p:cNvPr id="5" name="Grupo 4"/>
            <p:cNvGrpSpPr/>
            <p:nvPr/>
          </p:nvGrpSpPr>
          <p:grpSpPr>
            <a:xfrm>
              <a:off x="3760460" y="1624068"/>
              <a:ext cx="720080" cy="648533"/>
              <a:chOff x="3262040" y="4017659"/>
              <a:chExt cx="720080" cy="64853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8" name="Cheurón 7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heurón 8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urón 9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CuadroTexto 5"/>
            <p:cNvSpPr txBox="1"/>
            <p:nvPr/>
          </p:nvSpPr>
          <p:spPr>
            <a:xfrm>
              <a:off x="3510338" y="168817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Oval 30"/>
            <p:cNvSpPr/>
            <p:nvPr/>
          </p:nvSpPr>
          <p:spPr>
            <a:xfrm>
              <a:off x="2962960" y="1643238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1317824" y="2567659"/>
            <a:ext cx="1872208" cy="44181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334048" y="2563992"/>
            <a:ext cx="8424936" cy="8726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usuarios del transporte público en la Ciudad de México enfrentan </a:t>
            </a:r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 de traslado elevados</a:t>
            </a:r>
            <a:endParaRPr lang="es-MX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326039" y="3754611"/>
            <a:ext cx="8424936" cy="8726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usuarios del transporte público en la Ciudad de México enfrentan </a:t>
            </a:r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altos índices delictivos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sus traslados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326039" y="4934609"/>
            <a:ext cx="8424936" cy="12155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usuarios del transporte público en la Ciudad de México ven disminuida su calidad de vida por la </a:t>
            </a:r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calidad del transporte público</a:t>
            </a:r>
            <a:endParaRPr lang="es-MX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7704" y="1780456"/>
            <a:ext cx="96490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Solución: posibles definiciones del problema</a:t>
            </a:r>
            <a:endParaRPr lang="es-MX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93804" y="988368"/>
            <a:ext cx="11217308" cy="62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Segundo ejercicio práctico</a:t>
            </a:r>
            <a:endParaRPr lang="es-ES_tradnl" sz="3200" dirty="0"/>
          </a:p>
        </p:txBody>
      </p:sp>
      <p:grpSp>
        <p:nvGrpSpPr>
          <p:cNvPr id="4" name="Grupo 3"/>
          <p:cNvGrpSpPr/>
          <p:nvPr/>
        </p:nvGrpSpPr>
        <p:grpSpPr>
          <a:xfrm>
            <a:off x="5776908" y="987907"/>
            <a:ext cx="1517580" cy="648533"/>
            <a:chOff x="2962960" y="1624068"/>
            <a:chExt cx="1517580" cy="648533"/>
          </a:xfrm>
        </p:grpSpPr>
        <p:grpSp>
          <p:nvGrpSpPr>
            <p:cNvPr id="5" name="Grupo 4"/>
            <p:cNvGrpSpPr/>
            <p:nvPr/>
          </p:nvGrpSpPr>
          <p:grpSpPr>
            <a:xfrm>
              <a:off x="3760460" y="1624068"/>
              <a:ext cx="720080" cy="648533"/>
              <a:chOff x="3262040" y="4017659"/>
              <a:chExt cx="720080" cy="64853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8" name="Cheurón 7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heurón 8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urón 9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CuadroTexto 5"/>
            <p:cNvSpPr txBox="1"/>
            <p:nvPr/>
          </p:nvSpPr>
          <p:spPr>
            <a:xfrm>
              <a:off x="3510338" y="168817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Oval 30"/>
            <p:cNvSpPr/>
            <p:nvPr/>
          </p:nvSpPr>
          <p:spPr>
            <a:xfrm>
              <a:off x="2962960" y="1643238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1317824" y="2567659"/>
            <a:ext cx="1872208" cy="44181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Carriolas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334048" y="2563992"/>
            <a:ext cx="8424936" cy="8726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padres de bebés presentan </a:t>
            </a:r>
            <a:r>
              <a:rPr lang="es-MX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restricciones de movilidad</a:t>
            </a:r>
            <a:endParaRPr lang="es-MX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334048" y="3954103"/>
            <a:ext cx="8424936" cy="8726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padres </a:t>
            </a:r>
            <a:r>
              <a:rPr lang="es-MX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sufren lesiones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cargar a sus bebés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334048" y="5344214"/>
            <a:ext cx="8424936" cy="8726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padres </a:t>
            </a:r>
            <a:r>
              <a:rPr lang="es-MX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enfrentan gastos extra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después del nacimiento de sus bebés 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6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844962" y="4136850"/>
            <a:ext cx="9994141" cy="1171998"/>
          </a:xfrm>
          <a:prstGeom prst="rect">
            <a:avLst/>
          </a:prstGeom>
          <a:solidFill>
            <a:schemeClr val="accent1">
              <a:lumMod val="40000"/>
              <a:lumOff val="6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2818378" y="5570711"/>
            <a:ext cx="9994141" cy="1171998"/>
          </a:xfrm>
          <a:prstGeom prst="rect">
            <a:avLst/>
          </a:prstGeom>
          <a:solidFill>
            <a:schemeClr val="accent1">
              <a:lumMod val="40000"/>
              <a:lumOff val="6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2848994" y="6985922"/>
            <a:ext cx="9994141" cy="1171998"/>
          </a:xfrm>
          <a:prstGeom prst="rect">
            <a:avLst/>
          </a:prstGeom>
          <a:solidFill>
            <a:schemeClr val="accent1">
              <a:lumMod val="40000"/>
              <a:lumOff val="6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93" t="3780" r="3576" b="73110"/>
          <a:stretch/>
        </p:blipFill>
        <p:spPr>
          <a:xfrm>
            <a:off x="1605856" y="4012704"/>
            <a:ext cx="1212522" cy="129614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85776" y="2428528"/>
            <a:ext cx="11796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Definir </a:t>
            </a:r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 </a:t>
            </a:r>
            <a:r>
              <a:rPr lang="es-MX" sz="320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árbol de </a:t>
            </a:r>
            <a:r>
              <a:rPr lang="es-MX" sz="320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objetivos </a:t>
            </a:r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los ejemplos </a:t>
            </a:r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asignados, incluyendo: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18378" y="7037919"/>
            <a:ext cx="10020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Transformar los efectos </a:t>
            </a:r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principales del </a:t>
            </a:r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problema .</a:t>
            </a:r>
            <a:endParaRPr lang="es-MX" sz="32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93" t="3780" r="3576" b="73110"/>
          <a:stretch/>
        </p:blipFill>
        <p:spPr>
          <a:xfrm>
            <a:off x="1605856" y="6893024"/>
            <a:ext cx="1212522" cy="12961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93" t="3780" r="3576" b="73110"/>
          <a:stretch/>
        </p:blipFill>
        <p:spPr>
          <a:xfrm>
            <a:off x="1625216" y="5461248"/>
            <a:ext cx="1212522" cy="129614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892883" y="4419462"/>
            <a:ext cx="9845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Transformar el problema focal en situación deseada. </a:t>
            </a:r>
            <a:endParaRPr lang="es-MX" sz="32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844962" y="5570711"/>
            <a:ext cx="9837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Transformar las causas </a:t>
            </a:r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principales del </a:t>
            </a:r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problema en medios.</a:t>
            </a:r>
            <a:endParaRPr lang="es-MX" sz="32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33848" y="437274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s-MX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52621" y="584974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52621" y="7289902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693804" y="988368"/>
            <a:ext cx="11217308" cy="62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Segundo ejercicio práctico</a:t>
            </a:r>
            <a:endParaRPr lang="es-ES_tradnl" sz="3200" dirty="0"/>
          </a:p>
        </p:txBody>
      </p:sp>
      <p:grpSp>
        <p:nvGrpSpPr>
          <p:cNvPr id="34" name="Grupo 33"/>
          <p:cNvGrpSpPr/>
          <p:nvPr/>
        </p:nvGrpSpPr>
        <p:grpSpPr>
          <a:xfrm>
            <a:off x="5776908" y="987907"/>
            <a:ext cx="1517580" cy="648533"/>
            <a:chOff x="2962960" y="1624068"/>
            <a:chExt cx="1517580" cy="648533"/>
          </a:xfrm>
        </p:grpSpPr>
        <p:grpSp>
          <p:nvGrpSpPr>
            <p:cNvPr id="35" name="Grupo 34"/>
            <p:cNvGrpSpPr/>
            <p:nvPr/>
          </p:nvGrpSpPr>
          <p:grpSpPr>
            <a:xfrm>
              <a:off x="3760460" y="1624068"/>
              <a:ext cx="720080" cy="648533"/>
              <a:chOff x="3262040" y="4017659"/>
              <a:chExt cx="720080" cy="64853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38" name="Cheurón 37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Cheurón 38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Cheurón 39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CuadroTexto 35"/>
            <p:cNvSpPr txBox="1"/>
            <p:nvPr/>
          </p:nvSpPr>
          <p:spPr>
            <a:xfrm>
              <a:off x="3510338" y="168817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Oval 30"/>
            <p:cNvSpPr/>
            <p:nvPr/>
          </p:nvSpPr>
          <p:spPr>
            <a:xfrm>
              <a:off x="2962960" y="1643238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10966896" y="84772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>
                    <a:lumMod val="85000"/>
                  </a:schemeClr>
                </a:solidFill>
              </a:rPr>
              <a:t>10 minutos</a:t>
            </a:r>
            <a:endParaRPr lang="es-MX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3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4"/>
          <p:cNvGrpSpPr/>
          <p:nvPr/>
        </p:nvGrpSpPr>
        <p:grpSpPr>
          <a:xfrm>
            <a:off x="2516430" y="1434545"/>
            <a:ext cx="8208913" cy="1027237"/>
            <a:chOff x="4932040" y="1576059"/>
            <a:chExt cx="4221377" cy="556797"/>
          </a:xfrm>
          <a:solidFill>
            <a:schemeClr val="bg1">
              <a:lumMod val="85000"/>
            </a:schemeClr>
          </a:solidFill>
        </p:grpSpPr>
        <p:sp>
          <p:nvSpPr>
            <p:cNvPr id="55" name="Rounded Rectangle 5"/>
            <p:cNvSpPr/>
            <p:nvPr/>
          </p:nvSpPr>
          <p:spPr>
            <a:xfrm>
              <a:off x="4932040" y="1576059"/>
              <a:ext cx="4221377" cy="556797"/>
            </a:xfrm>
            <a:prstGeom prst="roundRect">
              <a:avLst>
                <a:gd name="adj" fmla="val 1320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es-MX" sz="2000" b="1" cap="small" dirty="0" smtClean="0"/>
                <a:t>       Introducción:</a:t>
              </a:r>
              <a:endParaRPr lang="es-MX" sz="2000" b="1" cap="small" dirty="0"/>
            </a:p>
          </p:txBody>
        </p:sp>
        <p:sp>
          <p:nvSpPr>
            <p:cNvPr id="56" name="Oval 30"/>
            <p:cNvSpPr/>
            <p:nvPr/>
          </p:nvSpPr>
          <p:spPr>
            <a:xfrm>
              <a:off x="5066517" y="1705672"/>
              <a:ext cx="297571" cy="297571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57" name="Group 2"/>
          <p:cNvGrpSpPr/>
          <p:nvPr/>
        </p:nvGrpSpPr>
        <p:grpSpPr>
          <a:xfrm>
            <a:off x="2588436" y="3537430"/>
            <a:ext cx="8136904" cy="1027237"/>
            <a:chOff x="4932039" y="2243398"/>
            <a:chExt cx="4184347" cy="556797"/>
          </a:xfrm>
        </p:grpSpPr>
        <p:sp>
          <p:nvSpPr>
            <p:cNvPr id="58" name="Rounded Rectangle 19"/>
            <p:cNvSpPr/>
            <p:nvPr/>
          </p:nvSpPr>
          <p:spPr>
            <a:xfrm>
              <a:off x="4932039" y="2243398"/>
              <a:ext cx="4184347" cy="556797"/>
            </a:xfrm>
            <a:prstGeom prst="roundRect">
              <a:avLst>
                <a:gd name="adj" fmla="val 13209"/>
              </a:avLst>
            </a:prstGeom>
            <a:solidFill>
              <a:srgbClr val="008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es-MX" sz="20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Elementos </a:t>
              </a:r>
              <a:r>
                <a:rPr lang="es-MX" sz="2000" b="1" cap="sm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mínimos a considerar en el diseño de programas</a:t>
              </a:r>
              <a:endPara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20"/>
            <p:cNvSpPr/>
            <p:nvPr/>
          </p:nvSpPr>
          <p:spPr>
            <a:xfrm>
              <a:off x="5066517" y="2373011"/>
              <a:ext cx="297571" cy="2975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2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60" name="Rectángulo 59"/>
          <p:cNvSpPr/>
          <p:nvPr/>
        </p:nvSpPr>
        <p:spPr>
          <a:xfrm>
            <a:off x="3890457" y="2684622"/>
            <a:ext cx="683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 la evidencia y de la teoría de cambio para construir </a:t>
            </a: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programas.</a:t>
            </a:r>
            <a:endParaRPr lang="es-MX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84"/>
          <p:cNvSpPr txBox="1"/>
          <p:nvPr/>
        </p:nvSpPr>
        <p:spPr>
          <a:xfrm>
            <a:off x="3877905" y="4700846"/>
            <a:ext cx="684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Diagnóstico del problema público que busca resolver el programa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84"/>
          <p:cNvSpPr txBox="1"/>
          <p:nvPr/>
        </p:nvSpPr>
        <p:spPr>
          <a:xfrm>
            <a:off x="3873866" y="5492934"/>
            <a:ext cx="685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Objetivos e indicadores claros: Matriz de Indicadores para Resultados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84"/>
          <p:cNvSpPr txBox="1"/>
          <p:nvPr/>
        </p:nvSpPr>
        <p:spPr>
          <a:xfrm>
            <a:off x="3873866" y="655461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Generación de información 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84"/>
          <p:cNvSpPr txBox="1"/>
          <p:nvPr/>
        </p:nvSpPr>
        <p:spPr>
          <a:xfrm>
            <a:off x="3910112" y="7397080"/>
            <a:ext cx="6815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Horizonte de seguimiento y evaluación del programa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Grupo 69"/>
          <p:cNvGrpSpPr/>
          <p:nvPr/>
        </p:nvGrpSpPr>
        <p:grpSpPr>
          <a:xfrm>
            <a:off x="3170377" y="4712961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67" name="Cheurón 66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8" name="Cheurón 67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9" name="Cheurón 68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3163816" y="2641696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72" name="Cheurón 71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3" name="Cheurón 72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4" name="Cheurón 73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3167508" y="5515026"/>
            <a:ext cx="720080" cy="648533"/>
            <a:chOff x="3262040" y="4017659"/>
            <a:chExt cx="720080" cy="648533"/>
          </a:xfrm>
          <a:solidFill>
            <a:schemeClr val="accent6">
              <a:lumMod val="75000"/>
            </a:schemeClr>
          </a:solidFill>
        </p:grpSpPr>
        <p:sp>
          <p:nvSpPr>
            <p:cNvPr id="76" name="Cheurón 75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7" name="Cheurón 76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8" name="Cheurón 77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3118024" y="7293300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80" name="Cheurón 79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1" name="Cheurón 80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2" name="Cheurón 81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3118484" y="6404163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84" name="Cheurón 83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5" name="Cheurón 84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6" name="Cheurón 85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2899855" y="272751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897029" y="739708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881522" y="6501046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899855" y="5636950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920255" y="477706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0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 bwMode="auto">
          <a:xfrm>
            <a:off x="4927398" y="753717"/>
            <a:ext cx="8055722" cy="1135400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>
            <a:defPPr>
              <a:defRPr lang="es-MX"/>
            </a:defPPr>
            <a:lvl1pPr defTabSz="914400" fontAlgn="auto" latinLnBrk="0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" dirty="0"/>
              <a:t>Objetivos e indicadores claros: Matriz de Indicadores para Resultados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378738" y="7877965"/>
            <a:ext cx="12047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información sobre el diseño de programas con la Matriz de indicadores para resultados, se sugiere consultar los siguientes manuales del CONEVAL:</a:t>
            </a:r>
          </a:p>
          <a:p>
            <a:pPr lvl="1"/>
            <a:r>
              <a:rPr lang="es-ES" sz="1200" dirty="0"/>
              <a:t>Guía para la Elaboración de la Matriz de Indicadores para Resultados, disponible en </a:t>
            </a:r>
            <a:endParaRPr lang="es-MX" sz="1200" dirty="0"/>
          </a:p>
          <a:p>
            <a:pPr lvl="1"/>
            <a:r>
              <a:rPr lang="es-ES" sz="1200" u="sng" dirty="0">
                <a:hlinkClick r:id="rId2"/>
              </a:rPr>
              <a:t>http://</a:t>
            </a:r>
            <a:r>
              <a:rPr lang="es-ES" sz="1200" u="sng" dirty="0" smtClean="0">
                <a:hlinkClick r:id="rId2"/>
              </a:rPr>
              <a:t>www.coneval.org.mx/Informes/Coordinacion/Publicaciones%20oficiales/GUIA_PARA_LA_ELABORACION_DE_MATRIZ_DE_INDICADORES.pdf</a:t>
            </a:r>
            <a:r>
              <a:rPr lang="es-ES" sz="1200" u="sng" dirty="0" smtClean="0"/>
              <a:t> </a:t>
            </a:r>
            <a:r>
              <a:rPr lang="es-ES" sz="1200" dirty="0"/>
              <a:t> </a:t>
            </a:r>
            <a:endParaRPr lang="es-ES" sz="1200" dirty="0" smtClean="0"/>
          </a:p>
          <a:p>
            <a:pPr lvl="1"/>
            <a:r>
              <a:rPr lang="es-ES" sz="1200" dirty="0" smtClean="0"/>
              <a:t>Manual </a:t>
            </a:r>
            <a:r>
              <a:rPr lang="es-ES" sz="1200" dirty="0"/>
              <a:t>para el diseño y la construcción de indicadores. Instrumentos principales para el monitoreo de programas sociales de México, disponible en </a:t>
            </a:r>
            <a:endParaRPr lang="es-MX" sz="1200" dirty="0"/>
          </a:p>
          <a:p>
            <a:pPr lvl="1"/>
            <a:r>
              <a:rPr lang="es-ES" sz="1200" u="sng" dirty="0">
                <a:hlinkClick r:id="rId3"/>
              </a:rPr>
              <a:t>http://</a:t>
            </a:r>
            <a:r>
              <a:rPr lang="es-ES" sz="1200" u="sng" dirty="0" smtClean="0">
                <a:hlinkClick r:id="rId3"/>
              </a:rPr>
              <a:t>www.coneval.org.mx/Informes/Coordinacion/Publicaciones%20oficiales/MANUAL_PARA_EL_DISENO_Y_CONTRUCCION_DE_INDICADORES.pdf</a:t>
            </a:r>
            <a:r>
              <a:rPr lang="es-ES" sz="1200" u="sng" dirty="0" smtClean="0"/>
              <a:t>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1 Diagrama"/>
          <p:cNvGraphicFramePr/>
          <p:nvPr>
            <p:extLst>
              <p:ext uri="{D42A27DB-BD31-4B8C-83A1-F6EECF244321}">
                <p14:modId xmlns:p14="http://schemas.microsoft.com/office/powerpoint/2010/main" xmlns="" val="3641192872"/>
              </p:ext>
            </p:extLst>
          </p:nvPr>
        </p:nvGraphicFramePr>
        <p:xfrm>
          <a:off x="911664" y="2139685"/>
          <a:ext cx="8496944" cy="594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TextBox 84"/>
          <p:cNvSpPr txBox="1"/>
          <p:nvPr/>
        </p:nvSpPr>
        <p:spPr>
          <a:xfrm>
            <a:off x="597744" y="2012661"/>
            <a:ext cx="309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de la MIR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coneval.gob.mx/PublishingImages/publicaciones/Guia_MIR_portad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4768" y="2238579"/>
            <a:ext cx="2088232" cy="24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oneval.gob.mx/PublishingImages/publicaciones/MANUAL%20INDICADORES_portada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6384" y="5058272"/>
            <a:ext cx="2088232" cy="24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3616668" y="988368"/>
            <a:ext cx="1517580" cy="648533"/>
            <a:chOff x="3112612" y="1059975"/>
            <a:chExt cx="1517580" cy="648533"/>
          </a:xfrm>
        </p:grpSpPr>
        <p:grpSp>
          <p:nvGrpSpPr>
            <p:cNvPr id="21" name="Grupo 20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2" name="Cheurón 21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heurón 22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heurón 23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38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4 Rectángulo"/>
          <p:cNvSpPr>
            <a:spLocks noChangeArrowheads="1"/>
          </p:cNvSpPr>
          <p:nvPr/>
        </p:nvSpPr>
        <p:spPr bwMode="auto">
          <a:xfrm>
            <a:off x="460129" y="2050485"/>
            <a:ext cx="119874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SzPct val="80000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 Matriz de Indicadores para Resultados (MIR) es un cuadro con cuatro filas y cuatro columnas.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60129" y="6617907"/>
            <a:ext cx="2355200" cy="1024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76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Componentes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460129" y="4364743"/>
            <a:ext cx="2355200" cy="1024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76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0129" y="7744432"/>
            <a:ext cx="2355200" cy="1024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76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60129" y="5491382"/>
            <a:ext cx="2355200" cy="1024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76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Propósito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918002" y="6617907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918002" y="4364743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2918002" y="7744432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918002" y="5491382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5310982" y="6617907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310982" y="4364743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310982" y="7744432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5310982" y="5491382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7680131" y="6617907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680131" y="4364743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680131" y="7744432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680131" y="5491382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0087054" y="6617907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10087054" y="4364743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10087054" y="7744432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0087054" y="5491382"/>
            <a:ext cx="2304000" cy="10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7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918002" y="3238218"/>
            <a:ext cx="2304000" cy="1024000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76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Resumen Narrativo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5310982" y="3238218"/>
            <a:ext cx="2304000" cy="1024000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76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7680131" y="3238218"/>
            <a:ext cx="2304000" cy="1024000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76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Medio de Verificación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10087054" y="3238218"/>
            <a:ext cx="2304000" cy="1024000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76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Supuesto</a:t>
            </a:r>
          </a:p>
        </p:txBody>
      </p:sp>
      <p:sp>
        <p:nvSpPr>
          <p:cNvPr id="47" name="46 CuadroTexto"/>
          <p:cNvSpPr txBox="1"/>
          <p:nvPr/>
        </p:nvSpPr>
        <p:spPr>
          <a:xfrm rot="19905397">
            <a:off x="4205275" y="5856420"/>
            <a:ext cx="5911384" cy="131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982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Matriz de Indicadores para Resultados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4795382" y="988368"/>
            <a:ext cx="8187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Matriz de Indicadores para Resultados</a:t>
            </a:r>
          </a:p>
        </p:txBody>
      </p:sp>
      <p:grpSp>
        <p:nvGrpSpPr>
          <p:cNvPr id="67" name="Grupo 66"/>
          <p:cNvGrpSpPr/>
          <p:nvPr/>
        </p:nvGrpSpPr>
        <p:grpSpPr>
          <a:xfrm>
            <a:off x="3256628" y="988368"/>
            <a:ext cx="1517580" cy="648533"/>
            <a:chOff x="3112612" y="1059975"/>
            <a:chExt cx="1517580" cy="648533"/>
          </a:xfrm>
        </p:grpSpPr>
        <p:grpSp>
          <p:nvGrpSpPr>
            <p:cNvPr id="68" name="Grupo 67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1" name="Cheurón 70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Cheurón 71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Cheurón 72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CuadroTexto 68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193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41312" y="3379361"/>
            <a:ext cx="2646240" cy="1032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6561651" y="3379361"/>
            <a:ext cx="2646240" cy="1032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9334034" y="3367535"/>
            <a:ext cx="2646240" cy="1032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958496" y="3386146"/>
            <a:ext cx="2646240" cy="1032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3766096" y="4418877"/>
            <a:ext cx="2638280" cy="3892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6574408" y="4418877"/>
            <a:ext cx="2638280" cy="3892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9356704" y="4424084"/>
            <a:ext cx="2638280" cy="3892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966456" y="4429290"/>
            <a:ext cx="2638280" cy="3892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1731678" y="3640901"/>
            <a:ext cx="2252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179164" y="3608042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Propósito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82904" y="3623381"/>
            <a:ext cx="2575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Componentes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645498" y="3554690"/>
            <a:ext cx="220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58496" y="4386403"/>
            <a:ext cx="26635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buClr>
                <a:srgbClr val="00B050"/>
              </a:buClr>
              <a:buSzPct val="80000"/>
            </a:pPr>
            <a:r>
              <a:rPr lang="es-MX" sz="2000" dirty="0">
                <a:latin typeface="Futura Lt" pitchFamily="34" charset="0"/>
              </a:rPr>
              <a:t>Es la descripción de cómo el programa contribuye, en el mediano o largo plazo, a la solución de un </a:t>
            </a:r>
            <a:r>
              <a:rPr lang="es-MX" sz="2000" u="sng" dirty="0">
                <a:latin typeface="Futura Lt" pitchFamily="34" charset="0"/>
              </a:rPr>
              <a:t>problema de desarrollo</a:t>
            </a:r>
            <a:r>
              <a:rPr lang="es-MX" sz="2000" dirty="0">
                <a:latin typeface="Futura Lt" pitchFamily="34" charset="0"/>
              </a:rPr>
              <a:t> o a la consecución de </a:t>
            </a:r>
            <a:r>
              <a:rPr lang="es-MX" sz="2000" u="sng" dirty="0">
                <a:latin typeface="Futura Lt" pitchFamily="34" charset="0"/>
              </a:rPr>
              <a:t>objetivos estratégicos de la </a:t>
            </a:r>
            <a:r>
              <a:rPr lang="es-MX" sz="2000" u="sng" dirty="0" smtClean="0">
                <a:latin typeface="Futura Lt" pitchFamily="34" charset="0"/>
              </a:rPr>
              <a:t>institución o del estado.</a:t>
            </a:r>
            <a:endParaRPr lang="es-MX" sz="2000" u="sng" dirty="0">
              <a:latin typeface="Futura Lt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807812" y="4448718"/>
            <a:ext cx="26041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buClr>
                <a:srgbClr val="00B050"/>
              </a:buClr>
              <a:buSzPct val="80000"/>
              <a:defRPr/>
            </a:pPr>
            <a:r>
              <a:rPr lang="es-MX" sz="2000" dirty="0">
                <a:latin typeface="Futura Lt" pitchFamily="34" charset="0"/>
              </a:rPr>
              <a:t>Es el </a:t>
            </a:r>
            <a:r>
              <a:rPr lang="es-MX" sz="2000" u="sng" dirty="0">
                <a:latin typeface="Futura Lt" pitchFamily="34" charset="0"/>
              </a:rPr>
              <a:t>resultado directo </a:t>
            </a:r>
            <a:r>
              <a:rPr lang="es-MX" sz="2000" dirty="0">
                <a:latin typeface="Futura Lt" pitchFamily="34" charset="0"/>
              </a:rPr>
              <a:t>a ser logrado en la población objetivo como consecuencia de la utilización de los componentes (bienes y/o servicios) producidos o entregados por el </a:t>
            </a:r>
            <a:r>
              <a:rPr lang="es-MX" sz="2000" dirty="0" smtClean="0">
                <a:latin typeface="Futura Lt" pitchFamily="34" charset="0"/>
              </a:rPr>
              <a:t>programa.</a:t>
            </a:r>
            <a:endParaRPr lang="es-MX" sz="2000" dirty="0">
              <a:latin typeface="Futura Lt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577182" y="5040561"/>
            <a:ext cx="25228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buClr>
                <a:srgbClr val="00B050"/>
              </a:buClr>
              <a:buSzPct val="80000"/>
              <a:defRPr/>
            </a:pPr>
            <a:r>
              <a:rPr lang="es-MX" sz="2000" dirty="0">
                <a:latin typeface="Futura Lt" pitchFamily="34" charset="0"/>
              </a:rPr>
              <a:t>Son los </a:t>
            </a:r>
            <a:r>
              <a:rPr lang="es-MX" sz="2000" u="sng" dirty="0">
                <a:latin typeface="Futura Lt" pitchFamily="34" charset="0"/>
              </a:rPr>
              <a:t>bienes y/o servicios </a:t>
            </a:r>
            <a:r>
              <a:rPr lang="es-MX" sz="2000" dirty="0">
                <a:latin typeface="Futura Lt" pitchFamily="34" charset="0"/>
              </a:rPr>
              <a:t>que produce o entrega el programa para cumplir con su </a:t>
            </a:r>
            <a:r>
              <a:rPr lang="es-MX" sz="2000" dirty="0" smtClean="0">
                <a:latin typeface="Futura Lt" pitchFamily="34" charset="0"/>
              </a:rPr>
              <a:t>propósito.</a:t>
            </a:r>
            <a:endParaRPr lang="es-MX" sz="2000" dirty="0">
              <a:latin typeface="Futura Lt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382720" y="4732784"/>
            <a:ext cx="2577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Futura Lt" pitchFamily="34" charset="0"/>
              </a:rPr>
              <a:t>Son las </a:t>
            </a:r>
            <a:r>
              <a:rPr lang="es-MX" sz="2000" u="sng" dirty="0">
                <a:latin typeface="Futura Lt" pitchFamily="34" charset="0"/>
              </a:rPr>
              <a:t>principales tareas </a:t>
            </a:r>
            <a:r>
              <a:rPr lang="es-MX" sz="2000" dirty="0">
                <a:latin typeface="Futura Lt" pitchFamily="34" charset="0"/>
              </a:rPr>
              <a:t>que se deben cumplir para el logro de cada uno de los componentes del </a:t>
            </a:r>
            <a:r>
              <a:rPr lang="es-MX" sz="2000" dirty="0" smtClean="0">
                <a:latin typeface="Futura Lt" pitchFamily="34" charset="0"/>
              </a:rPr>
              <a:t>programa. </a:t>
            </a:r>
            <a:endParaRPr lang="es-MX" sz="2000" dirty="0"/>
          </a:p>
        </p:txBody>
      </p:sp>
      <p:sp>
        <p:nvSpPr>
          <p:cNvPr id="20" name="4 Rectángulo"/>
          <p:cNvSpPr>
            <a:spLocks noChangeArrowheads="1"/>
          </p:cNvSpPr>
          <p:nvPr/>
        </p:nvSpPr>
        <p:spPr bwMode="auto">
          <a:xfrm>
            <a:off x="885776" y="2431060"/>
            <a:ext cx="1082381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es-MX" sz="2800" dirty="0" smtClean="0">
                <a:latin typeface="Arial" pitchFamily="34" charset="0"/>
                <a:ea typeface="+mn-ea"/>
                <a:cs typeface="Arial" pitchFamily="34" charset="0"/>
              </a:rPr>
              <a:t>Las </a:t>
            </a:r>
            <a:r>
              <a:rPr lang="es-MX" sz="2800" b="1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filas </a:t>
            </a:r>
            <a:r>
              <a:rPr lang="es-MX" sz="2800" dirty="0" smtClean="0">
                <a:latin typeface="Arial" pitchFamily="34" charset="0"/>
                <a:ea typeface="+mn-ea"/>
                <a:cs typeface="Arial" pitchFamily="34" charset="0"/>
              </a:rPr>
              <a:t>registran </a:t>
            </a:r>
            <a:r>
              <a:rPr lang="es-MX" sz="2800" dirty="0">
                <a:latin typeface="Arial" pitchFamily="34" charset="0"/>
                <a:ea typeface="+mn-ea"/>
                <a:cs typeface="Arial" pitchFamily="34" charset="0"/>
              </a:rPr>
              <a:t>la información sobre </a:t>
            </a:r>
            <a:r>
              <a:rPr lang="es-MX" sz="2800" dirty="0" smtClean="0"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algn="just" defTabSz="914400" eaLnBrk="1" hangingPunct="1">
              <a:spcBef>
                <a:spcPts val="600"/>
              </a:spcBef>
              <a:spcAft>
                <a:spcPts val="600"/>
              </a:spcAft>
            </a:pPr>
            <a:endParaRPr lang="es-MX" sz="28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795382" y="988368"/>
            <a:ext cx="81877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Matriz de Indicadores para </a:t>
            </a:r>
            <a:r>
              <a:rPr lang="es-ES_tradnl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Resultados: </a:t>
            </a:r>
            <a:r>
              <a:rPr lang="es-ES_tradnl" sz="32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Lógica vertical</a:t>
            </a:r>
            <a:endParaRPr lang="es-ES_tradnl" sz="32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3256628" y="988368"/>
            <a:ext cx="1517580" cy="648533"/>
            <a:chOff x="3112612" y="1059975"/>
            <a:chExt cx="1517580" cy="648533"/>
          </a:xfrm>
        </p:grpSpPr>
        <p:grpSp>
          <p:nvGrpSpPr>
            <p:cNvPr id="33" name="Grupo 32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6" name="Cheurón 3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heurón 3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heurón 3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CuadroTexto 33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12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3623312" y="3778775"/>
            <a:ext cx="2646240" cy="1032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/>
          <p:cNvSpPr/>
          <p:nvPr/>
        </p:nvSpPr>
        <p:spPr>
          <a:xfrm>
            <a:off x="6443651" y="3778775"/>
            <a:ext cx="2646240" cy="1032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27"/>
          <p:cNvSpPr/>
          <p:nvPr/>
        </p:nvSpPr>
        <p:spPr>
          <a:xfrm>
            <a:off x="9216034" y="3766949"/>
            <a:ext cx="2646240" cy="1032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/>
          <p:cNvSpPr/>
          <p:nvPr/>
        </p:nvSpPr>
        <p:spPr>
          <a:xfrm>
            <a:off x="840496" y="3785560"/>
            <a:ext cx="2646240" cy="1032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/>
          <p:cNvSpPr/>
          <p:nvPr/>
        </p:nvSpPr>
        <p:spPr>
          <a:xfrm>
            <a:off x="3648096" y="4818291"/>
            <a:ext cx="2638280" cy="3892512"/>
          </a:xfrm>
          <a:prstGeom prst="rect">
            <a:avLst/>
          </a:prstGeom>
          <a:solidFill>
            <a:srgbClr val="C9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/>
          <p:cNvSpPr/>
          <p:nvPr/>
        </p:nvSpPr>
        <p:spPr>
          <a:xfrm>
            <a:off x="6456408" y="4818291"/>
            <a:ext cx="2638280" cy="3892512"/>
          </a:xfrm>
          <a:prstGeom prst="rect">
            <a:avLst/>
          </a:prstGeom>
          <a:solidFill>
            <a:srgbClr val="C9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/>
          <p:cNvSpPr/>
          <p:nvPr/>
        </p:nvSpPr>
        <p:spPr>
          <a:xfrm>
            <a:off x="9238704" y="4823498"/>
            <a:ext cx="2638280" cy="3892512"/>
          </a:xfrm>
          <a:prstGeom prst="rect">
            <a:avLst/>
          </a:prstGeom>
          <a:solidFill>
            <a:srgbClr val="C9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4 Rectángulo"/>
          <p:cNvSpPr>
            <a:spLocks noChangeArrowheads="1"/>
          </p:cNvSpPr>
          <p:nvPr/>
        </p:nvSpPr>
        <p:spPr bwMode="auto">
          <a:xfrm>
            <a:off x="840496" y="2284512"/>
            <a:ext cx="110217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es-MX" sz="2800" dirty="0" smtClean="0">
                <a:latin typeface="Arial" pitchFamily="34" charset="0"/>
                <a:ea typeface="+mn-ea"/>
                <a:cs typeface="Arial" pitchFamily="34" charset="0"/>
              </a:rPr>
              <a:t>Las </a:t>
            </a:r>
            <a:r>
              <a:rPr lang="es-MX" sz="28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columnas</a:t>
            </a:r>
            <a:r>
              <a:rPr lang="es-MX" sz="2800" dirty="0">
                <a:latin typeface="Arial" pitchFamily="34" charset="0"/>
                <a:ea typeface="+mn-ea"/>
                <a:cs typeface="Arial" pitchFamily="34" charset="0"/>
              </a:rPr>
              <a:t> registran la información sobre </a:t>
            </a:r>
            <a:r>
              <a:rPr lang="es-MX" sz="2800" dirty="0" smtClean="0">
                <a:latin typeface="Arial" pitchFamily="34" charset="0"/>
                <a:ea typeface="+mn-ea"/>
                <a:cs typeface="Arial" pitchFamily="34" charset="0"/>
              </a:rPr>
              <a:t>los </a:t>
            </a:r>
            <a:r>
              <a:rPr lang="es-MX" sz="2800" dirty="0">
                <a:latin typeface="Arial" pitchFamily="34" charset="0"/>
                <a:ea typeface="+mn-ea"/>
                <a:cs typeface="Arial" pitchFamily="34" charset="0"/>
              </a:rPr>
              <a:t>objetivos del </a:t>
            </a:r>
            <a:r>
              <a:rPr lang="es-MX" sz="2800" dirty="0" smtClean="0">
                <a:latin typeface="Arial" pitchFamily="34" charset="0"/>
                <a:ea typeface="+mn-ea"/>
                <a:cs typeface="Arial" pitchFamily="34" charset="0"/>
              </a:rPr>
              <a:t>programa, </a:t>
            </a:r>
            <a:r>
              <a:rPr lang="es-MX" sz="2800" dirty="0">
                <a:latin typeface="Arial" pitchFamily="34" charset="0"/>
                <a:ea typeface="+mn-ea"/>
                <a:cs typeface="Arial" pitchFamily="34" charset="0"/>
              </a:rPr>
              <a:t>los indicadores, las fuentes de información y los </a:t>
            </a:r>
            <a:r>
              <a:rPr lang="es-MX" sz="2800" dirty="0" smtClean="0">
                <a:latin typeface="Arial" pitchFamily="34" charset="0"/>
                <a:ea typeface="+mn-ea"/>
                <a:cs typeface="Arial" pitchFamily="34" charset="0"/>
              </a:rPr>
              <a:t>supuestos, en </a:t>
            </a:r>
            <a:r>
              <a:rPr lang="es-MX" sz="2800" dirty="0">
                <a:latin typeface="Arial" pitchFamily="34" charset="0"/>
                <a:ea typeface="+mn-ea"/>
                <a:cs typeface="Arial" pitchFamily="34" charset="0"/>
              </a:rPr>
              <a:t>donde</a:t>
            </a:r>
            <a:r>
              <a:rPr lang="es-MX" sz="2800" dirty="0" smtClean="0"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lang="es-MX" sz="28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48456" y="4828704"/>
            <a:ext cx="2638280" cy="3892512"/>
          </a:xfrm>
          <a:prstGeom prst="rect">
            <a:avLst/>
          </a:prstGeom>
          <a:solidFill>
            <a:srgbClr val="C9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1121229" y="3811010"/>
            <a:ext cx="2252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Resumen Narrativo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40496" y="4981856"/>
            <a:ext cx="2680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Es la descripción de los objetivos de cada nivel de la matriz.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865812" y="4003689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Indicadores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667140" y="4981856"/>
            <a:ext cx="26024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Son el instrumento para medir el logro de los objetivos de los programas y un referente para el seguimiento de los avances y para la evaluación de los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resultados alcanzados.</a:t>
            </a:r>
            <a:endParaRPr lang="es-MX" sz="2000" dirty="0"/>
          </a:p>
        </p:txBody>
      </p:sp>
      <p:sp>
        <p:nvSpPr>
          <p:cNvPr id="18" name="Rectángulo 17"/>
          <p:cNvSpPr/>
          <p:nvPr/>
        </p:nvSpPr>
        <p:spPr>
          <a:xfrm>
            <a:off x="6590847" y="3806260"/>
            <a:ext cx="239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Medios de </a:t>
            </a:r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Verificación 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481158" y="5042568"/>
            <a:ext cx="2629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Son las fuentes de información para el cálculo y monitoreo de los indicadores. </a:t>
            </a:r>
            <a:endParaRPr lang="es-MX" sz="2000" dirty="0"/>
          </a:p>
        </p:txBody>
      </p:sp>
      <p:sp>
        <p:nvSpPr>
          <p:cNvPr id="20" name="Rectángulo 19"/>
          <p:cNvSpPr/>
          <p:nvPr/>
        </p:nvSpPr>
        <p:spPr>
          <a:xfrm>
            <a:off x="9527498" y="3954104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Supuestos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183981" y="4821322"/>
            <a:ext cx="2710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Son los factores externos o situaciones ajenas al programa que deben cumplirse para el logro de los objetivos del programa.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795382" y="988368"/>
            <a:ext cx="81877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Matriz de Indicadores para </a:t>
            </a:r>
            <a:r>
              <a:rPr lang="es-ES_tradnl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Resultados: </a:t>
            </a:r>
            <a:r>
              <a:rPr lang="es-ES_tradnl" sz="32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Lógica horizontal</a:t>
            </a:r>
            <a:endParaRPr lang="es-ES_tradnl" sz="32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3256628" y="988368"/>
            <a:ext cx="1517580" cy="648533"/>
            <a:chOff x="3112612" y="1059975"/>
            <a:chExt cx="1517580" cy="648533"/>
          </a:xfrm>
        </p:grpSpPr>
        <p:grpSp>
          <p:nvGrpSpPr>
            <p:cNvPr id="45" name="Grupo 44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8" name="Cheurón 47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Cheurón 48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Cheurón 49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CuadroTexto 45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914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66296" y="1003863"/>
            <a:ext cx="7398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Clr>
                <a:srgbClr val="00A94F"/>
              </a:buClr>
              <a:buSzPct val="11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Lógica Vertical: Resumen Narrativo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4126136" y="988368"/>
            <a:ext cx="1517580" cy="648533"/>
            <a:chOff x="3112612" y="1059975"/>
            <a:chExt cx="1517580" cy="648533"/>
          </a:xfrm>
        </p:grpSpPr>
        <p:grpSp>
          <p:nvGrpSpPr>
            <p:cNvPr id="13" name="Grupo 12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6" name="Cheurón 1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urón 1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urón 1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525736" y="1780456"/>
            <a:ext cx="2087276" cy="7848872"/>
            <a:chOff x="525736" y="1780456"/>
            <a:chExt cx="2016224" cy="6864380"/>
          </a:xfrm>
        </p:grpSpPr>
        <p:sp>
          <p:nvSpPr>
            <p:cNvPr id="64" name="Rounded Rectangle 11"/>
            <p:cNvSpPr/>
            <p:nvPr/>
          </p:nvSpPr>
          <p:spPr>
            <a:xfrm rot="18900000">
              <a:off x="1130272" y="6886399"/>
              <a:ext cx="972114" cy="895657"/>
            </a:xfrm>
            <a:prstGeom prst="roundRect">
              <a:avLst/>
            </a:prstGeom>
            <a:solidFill>
              <a:srgbClr val="FF5325"/>
            </a:solidFill>
            <a:ln w="25400" cap="flat" cmpd="sng" algn="ctr">
              <a:noFill/>
              <a:prstDash val="solid"/>
            </a:ln>
            <a:effectLst>
              <a:innerShdw blurRad="76200" dist="50800" dir="135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Rounded Rectangle 12"/>
            <p:cNvSpPr/>
            <p:nvPr/>
          </p:nvSpPr>
          <p:spPr>
            <a:xfrm rot="18900000">
              <a:off x="525736" y="5615192"/>
              <a:ext cx="972114" cy="895657"/>
            </a:xfrm>
            <a:prstGeom prst="roundRect">
              <a:avLst/>
            </a:prstGeom>
            <a:solidFill>
              <a:srgbClr val="D00C54"/>
            </a:solidFill>
            <a:ln w="25400" cap="flat" cmpd="sng" algn="ctr">
              <a:noFill/>
              <a:prstDash val="solid"/>
            </a:ln>
            <a:effectLst>
              <a:innerShdw blurRad="76200" dist="50800" dir="135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Rounded Rectangle 13"/>
            <p:cNvSpPr/>
            <p:nvPr/>
          </p:nvSpPr>
          <p:spPr>
            <a:xfrm rot="18900000">
              <a:off x="1130272" y="4343985"/>
              <a:ext cx="972114" cy="895657"/>
            </a:xfrm>
            <a:prstGeom prst="roundRect">
              <a:avLst/>
            </a:prstGeom>
            <a:solidFill>
              <a:srgbClr val="FEC633"/>
            </a:solidFill>
            <a:ln w="25400" cap="flat" cmpd="sng" algn="ctr">
              <a:noFill/>
              <a:prstDash val="solid"/>
            </a:ln>
            <a:effectLst>
              <a:innerShdw blurRad="76200" dist="50800" dir="135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ounded Rectangle 14"/>
            <p:cNvSpPr/>
            <p:nvPr/>
          </p:nvSpPr>
          <p:spPr>
            <a:xfrm rot="18900000">
              <a:off x="525736" y="3072777"/>
              <a:ext cx="972114" cy="895657"/>
            </a:xfrm>
            <a:prstGeom prst="roundRect">
              <a:avLst/>
            </a:prstGeom>
            <a:solidFill>
              <a:srgbClr val="4CC87F"/>
            </a:solidFill>
            <a:ln w="25400" cap="flat" cmpd="sng" algn="ctr">
              <a:noFill/>
              <a:prstDash val="solid"/>
            </a:ln>
            <a:effectLst>
              <a:innerShdw blurRad="76200" dist="50800" dir="135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Rounded Rectangle 16"/>
            <p:cNvSpPr/>
            <p:nvPr/>
          </p:nvSpPr>
          <p:spPr>
            <a:xfrm rot="18900000">
              <a:off x="1130272" y="1801570"/>
              <a:ext cx="972114" cy="895657"/>
            </a:xfrm>
            <a:prstGeom prst="roundRect">
              <a:avLst/>
            </a:prstGeom>
            <a:solidFill>
              <a:srgbClr val="BA9A74"/>
            </a:solidFill>
            <a:ln w="25400" cap="flat" cmpd="sng" algn="ctr">
              <a:noFill/>
              <a:prstDash val="solid"/>
            </a:ln>
            <a:effectLst>
              <a:innerShdw blurRad="76200" dist="50800" dir="135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Rounded Rectangle 17"/>
            <p:cNvSpPr/>
            <p:nvPr/>
          </p:nvSpPr>
          <p:spPr>
            <a:xfrm rot="18009825">
              <a:off x="826619" y="6804830"/>
              <a:ext cx="895657" cy="97211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>
              <a:outerShdw blurRad="342900" sx="103000" sy="103000" algn="ctr" rotWithShape="0">
                <a:prstClr val="black">
                  <a:alpha val="29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ounded Rectangle 19"/>
            <p:cNvSpPr/>
            <p:nvPr/>
          </p:nvSpPr>
          <p:spPr>
            <a:xfrm rot="19764405">
              <a:off x="811185" y="5551894"/>
              <a:ext cx="972114" cy="895657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>
              <a:outerShdw blurRad="342900" sx="103000" sy="103000" algn="ctr" rotWithShape="0">
                <a:prstClr val="black">
                  <a:alpha val="29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ounded Rectangle 20"/>
            <p:cNvSpPr/>
            <p:nvPr/>
          </p:nvSpPr>
          <p:spPr>
            <a:xfrm rot="18009825">
              <a:off x="759035" y="4228574"/>
              <a:ext cx="962241" cy="1097429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>
              <a:outerShdw blurRad="342900" sx="103000" sy="103000" algn="ctr" rotWithShape="0">
                <a:prstClr val="black">
                  <a:alpha val="29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Rounded Rectangle 21"/>
            <p:cNvSpPr/>
            <p:nvPr/>
          </p:nvSpPr>
          <p:spPr>
            <a:xfrm rot="19764405">
              <a:off x="815439" y="3045017"/>
              <a:ext cx="972114" cy="895657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>
              <a:outerShdw blurRad="342900" sx="103000" sy="103000" algn="ctr" rotWithShape="0">
                <a:prstClr val="black">
                  <a:alpha val="29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Rounded Rectangle 22"/>
            <p:cNvSpPr/>
            <p:nvPr/>
          </p:nvSpPr>
          <p:spPr>
            <a:xfrm rot="18009825">
              <a:off x="814054" y="1742228"/>
              <a:ext cx="895657" cy="97211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>
              <a:outerShdw blurRad="342900" sx="103000" sy="103000" algn="ctr" rotWithShape="0">
                <a:prstClr val="black">
                  <a:alpha val="29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6" name="Group 125"/>
            <p:cNvGrpSpPr/>
            <p:nvPr/>
          </p:nvGrpSpPr>
          <p:grpSpPr>
            <a:xfrm rot="5400000">
              <a:off x="2325275" y="2152997"/>
              <a:ext cx="233502" cy="199868"/>
              <a:chOff x="1924699" y="2309895"/>
              <a:chExt cx="423800" cy="334225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99" name="Oval 126"/>
              <p:cNvSpPr/>
              <p:nvPr/>
            </p:nvSpPr>
            <p:spPr>
              <a:xfrm>
                <a:off x="2085619" y="2309895"/>
                <a:ext cx="101967" cy="101967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00" name="Group 127"/>
              <p:cNvGrpSpPr/>
              <p:nvPr/>
            </p:nvGrpSpPr>
            <p:grpSpPr>
              <a:xfrm>
                <a:off x="2009144" y="2438298"/>
                <a:ext cx="254918" cy="67978"/>
                <a:chOff x="6094412" y="2895600"/>
                <a:chExt cx="1143000" cy="304800"/>
              </a:xfrm>
              <a:grpFill/>
            </p:grpSpPr>
            <p:sp>
              <p:nvSpPr>
                <p:cNvPr id="107" name="Oval 134"/>
                <p:cNvSpPr/>
                <p:nvPr/>
              </p:nvSpPr>
              <p:spPr>
                <a:xfrm>
                  <a:off x="6094412" y="2895600"/>
                  <a:ext cx="304800" cy="3048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l 135"/>
                <p:cNvSpPr/>
                <p:nvPr/>
              </p:nvSpPr>
              <p:spPr>
                <a:xfrm>
                  <a:off x="6932612" y="2895600"/>
                  <a:ext cx="304800" cy="3048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28"/>
              <p:cNvGrpSpPr/>
              <p:nvPr/>
            </p:nvGrpSpPr>
            <p:grpSpPr>
              <a:xfrm>
                <a:off x="1958702" y="2532712"/>
                <a:ext cx="355826" cy="50983"/>
                <a:chOff x="5870574" y="3397250"/>
                <a:chExt cx="1595438" cy="228600"/>
              </a:xfrm>
              <a:grpFill/>
            </p:grpSpPr>
            <p:sp>
              <p:nvSpPr>
                <p:cNvPr id="105" name="Oval 132"/>
                <p:cNvSpPr/>
                <p:nvPr/>
              </p:nvSpPr>
              <p:spPr>
                <a:xfrm>
                  <a:off x="5870574" y="3397250"/>
                  <a:ext cx="228600" cy="2286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Oval 133"/>
                <p:cNvSpPr/>
                <p:nvPr/>
              </p:nvSpPr>
              <p:spPr>
                <a:xfrm>
                  <a:off x="7237412" y="3397250"/>
                  <a:ext cx="228600" cy="2286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2" name="Group 129"/>
              <p:cNvGrpSpPr/>
              <p:nvPr/>
            </p:nvGrpSpPr>
            <p:grpSpPr>
              <a:xfrm>
                <a:off x="1924699" y="2610131"/>
                <a:ext cx="423800" cy="33989"/>
                <a:chOff x="5718174" y="3708400"/>
                <a:chExt cx="1900238" cy="152400"/>
              </a:xfrm>
              <a:grpFill/>
            </p:grpSpPr>
            <p:sp>
              <p:nvSpPr>
                <p:cNvPr id="103" name="Oval 130"/>
                <p:cNvSpPr/>
                <p:nvPr/>
              </p:nvSpPr>
              <p:spPr>
                <a:xfrm>
                  <a:off x="7466012" y="3708400"/>
                  <a:ext cx="152400" cy="1524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Oval 131"/>
                <p:cNvSpPr/>
                <p:nvPr/>
              </p:nvSpPr>
              <p:spPr>
                <a:xfrm>
                  <a:off x="5718174" y="3708400"/>
                  <a:ext cx="152400" cy="1524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7" name="Group 136"/>
            <p:cNvGrpSpPr/>
            <p:nvPr/>
          </p:nvGrpSpPr>
          <p:grpSpPr>
            <a:xfrm rot="5400000">
              <a:off x="2325275" y="4695410"/>
              <a:ext cx="233502" cy="199868"/>
              <a:chOff x="1924699" y="2309895"/>
              <a:chExt cx="423800" cy="334225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89" name="Oval 137"/>
              <p:cNvSpPr/>
              <p:nvPr/>
            </p:nvSpPr>
            <p:spPr>
              <a:xfrm>
                <a:off x="2085619" y="2309895"/>
                <a:ext cx="101967" cy="101967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0" name="Group 138"/>
              <p:cNvGrpSpPr/>
              <p:nvPr/>
            </p:nvGrpSpPr>
            <p:grpSpPr>
              <a:xfrm>
                <a:off x="2009144" y="2438298"/>
                <a:ext cx="254918" cy="67978"/>
                <a:chOff x="6094412" y="2895600"/>
                <a:chExt cx="1143000" cy="304800"/>
              </a:xfrm>
              <a:grpFill/>
            </p:grpSpPr>
            <p:sp>
              <p:nvSpPr>
                <p:cNvPr id="97" name="Oval 145"/>
                <p:cNvSpPr/>
                <p:nvPr/>
              </p:nvSpPr>
              <p:spPr>
                <a:xfrm>
                  <a:off x="6094412" y="2895600"/>
                  <a:ext cx="304800" cy="3048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Oval 146"/>
                <p:cNvSpPr/>
                <p:nvPr/>
              </p:nvSpPr>
              <p:spPr>
                <a:xfrm>
                  <a:off x="6932612" y="2895600"/>
                  <a:ext cx="304800" cy="3048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1" name="Group 139"/>
              <p:cNvGrpSpPr/>
              <p:nvPr/>
            </p:nvGrpSpPr>
            <p:grpSpPr>
              <a:xfrm>
                <a:off x="1958702" y="2532712"/>
                <a:ext cx="355826" cy="50983"/>
                <a:chOff x="5870574" y="3397250"/>
                <a:chExt cx="1595438" cy="228600"/>
              </a:xfrm>
              <a:grpFill/>
            </p:grpSpPr>
            <p:sp>
              <p:nvSpPr>
                <p:cNvPr id="95" name="Oval 143"/>
                <p:cNvSpPr/>
                <p:nvPr/>
              </p:nvSpPr>
              <p:spPr>
                <a:xfrm>
                  <a:off x="5870574" y="3397250"/>
                  <a:ext cx="228600" cy="2286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Oval 144"/>
                <p:cNvSpPr/>
                <p:nvPr/>
              </p:nvSpPr>
              <p:spPr>
                <a:xfrm>
                  <a:off x="7237412" y="3397250"/>
                  <a:ext cx="228600" cy="2286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2" name="Group 140"/>
              <p:cNvGrpSpPr/>
              <p:nvPr/>
            </p:nvGrpSpPr>
            <p:grpSpPr>
              <a:xfrm>
                <a:off x="1924699" y="2610131"/>
                <a:ext cx="423800" cy="33989"/>
                <a:chOff x="5718174" y="3708400"/>
                <a:chExt cx="1900238" cy="152400"/>
              </a:xfrm>
              <a:grpFill/>
            </p:grpSpPr>
            <p:sp>
              <p:nvSpPr>
                <p:cNvPr id="93" name="Oval 141"/>
                <p:cNvSpPr/>
                <p:nvPr/>
              </p:nvSpPr>
              <p:spPr>
                <a:xfrm>
                  <a:off x="7466012" y="3708400"/>
                  <a:ext cx="152400" cy="1524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Oval 142"/>
                <p:cNvSpPr/>
                <p:nvPr/>
              </p:nvSpPr>
              <p:spPr>
                <a:xfrm>
                  <a:off x="5718174" y="3708400"/>
                  <a:ext cx="152400" cy="1524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8" name="Group 147"/>
            <p:cNvGrpSpPr/>
            <p:nvPr/>
          </p:nvGrpSpPr>
          <p:grpSpPr>
            <a:xfrm rot="5400000">
              <a:off x="2325275" y="7237825"/>
              <a:ext cx="233502" cy="199868"/>
              <a:chOff x="1924699" y="2309895"/>
              <a:chExt cx="423800" cy="334225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79" name="Oval 148"/>
              <p:cNvSpPr/>
              <p:nvPr/>
            </p:nvSpPr>
            <p:spPr>
              <a:xfrm>
                <a:off x="2085619" y="2309895"/>
                <a:ext cx="101967" cy="101967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Group 149"/>
              <p:cNvGrpSpPr/>
              <p:nvPr/>
            </p:nvGrpSpPr>
            <p:grpSpPr>
              <a:xfrm>
                <a:off x="2009144" y="2438298"/>
                <a:ext cx="254918" cy="67978"/>
                <a:chOff x="6094412" y="2895600"/>
                <a:chExt cx="1143000" cy="304800"/>
              </a:xfrm>
              <a:grpFill/>
            </p:grpSpPr>
            <p:sp>
              <p:nvSpPr>
                <p:cNvPr id="87" name="Oval 156"/>
                <p:cNvSpPr/>
                <p:nvPr/>
              </p:nvSpPr>
              <p:spPr>
                <a:xfrm>
                  <a:off x="6094412" y="2895600"/>
                  <a:ext cx="304800" cy="3048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Oval 157"/>
                <p:cNvSpPr/>
                <p:nvPr/>
              </p:nvSpPr>
              <p:spPr>
                <a:xfrm>
                  <a:off x="6932612" y="2895600"/>
                  <a:ext cx="304800" cy="3048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1" name="Group 150"/>
              <p:cNvGrpSpPr/>
              <p:nvPr/>
            </p:nvGrpSpPr>
            <p:grpSpPr>
              <a:xfrm>
                <a:off x="1958702" y="2532712"/>
                <a:ext cx="355826" cy="50983"/>
                <a:chOff x="5870574" y="3397250"/>
                <a:chExt cx="1595438" cy="228600"/>
              </a:xfrm>
              <a:grpFill/>
            </p:grpSpPr>
            <p:sp>
              <p:nvSpPr>
                <p:cNvPr id="85" name="Oval 154"/>
                <p:cNvSpPr/>
                <p:nvPr/>
              </p:nvSpPr>
              <p:spPr>
                <a:xfrm>
                  <a:off x="5870574" y="3397250"/>
                  <a:ext cx="228600" cy="2286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Oval 155"/>
                <p:cNvSpPr/>
                <p:nvPr/>
              </p:nvSpPr>
              <p:spPr>
                <a:xfrm>
                  <a:off x="7237412" y="3397250"/>
                  <a:ext cx="228600" cy="2286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2" name="Group 151"/>
              <p:cNvGrpSpPr/>
              <p:nvPr/>
            </p:nvGrpSpPr>
            <p:grpSpPr>
              <a:xfrm>
                <a:off x="1924699" y="2610131"/>
                <a:ext cx="423800" cy="33989"/>
                <a:chOff x="5718174" y="3708400"/>
                <a:chExt cx="1900238" cy="152400"/>
              </a:xfrm>
              <a:grpFill/>
            </p:grpSpPr>
            <p:sp>
              <p:nvSpPr>
                <p:cNvPr id="83" name="Oval 152"/>
                <p:cNvSpPr/>
                <p:nvPr/>
              </p:nvSpPr>
              <p:spPr>
                <a:xfrm>
                  <a:off x="7466012" y="3708400"/>
                  <a:ext cx="152400" cy="1524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Oval 153"/>
                <p:cNvSpPr/>
                <p:nvPr/>
              </p:nvSpPr>
              <p:spPr>
                <a:xfrm>
                  <a:off x="5718174" y="3708400"/>
                  <a:ext cx="152400" cy="1524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3" name="CuadroTexto 112"/>
            <p:cNvSpPr txBox="1"/>
            <p:nvPr/>
          </p:nvSpPr>
          <p:spPr>
            <a:xfrm>
              <a:off x="738497" y="7144749"/>
              <a:ext cx="1130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SUPUESTOS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CuadroTexto 113"/>
            <p:cNvSpPr txBox="1"/>
            <p:nvPr/>
          </p:nvSpPr>
          <p:spPr>
            <a:xfrm>
              <a:off x="525736" y="467180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COMPONENTES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CuadroTexto 115"/>
            <p:cNvSpPr txBox="1"/>
            <p:nvPr/>
          </p:nvSpPr>
          <p:spPr>
            <a:xfrm>
              <a:off x="759811" y="5897805"/>
              <a:ext cx="1226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ACTIVIDADES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CuadroTexto 116"/>
            <p:cNvSpPr txBox="1"/>
            <p:nvPr/>
          </p:nvSpPr>
          <p:spPr>
            <a:xfrm>
              <a:off x="1076231" y="2126199"/>
              <a:ext cx="433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FIN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CuadroTexto 117"/>
            <p:cNvSpPr txBox="1"/>
            <p:nvPr/>
          </p:nvSpPr>
          <p:spPr>
            <a:xfrm>
              <a:off x="768032" y="3372888"/>
              <a:ext cx="1098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PROPÓSITO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" name="Group 125"/>
            <p:cNvGrpSpPr/>
            <p:nvPr/>
          </p:nvGrpSpPr>
          <p:grpSpPr>
            <a:xfrm rot="5400000">
              <a:off x="2283078" y="3377390"/>
              <a:ext cx="233502" cy="199868"/>
              <a:chOff x="1924699" y="2309895"/>
              <a:chExt cx="423800" cy="334225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120" name="Oval 126"/>
              <p:cNvSpPr/>
              <p:nvPr/>
            </p:nvSpPr>
            <p:spPr>
              <a:xfrm>
                <a:off x="2085619" y="2309895"/>
                <a:ext cx="101967" cy="101967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21" name="Group 127"/>
              <p:cNvGrpSpPr/>
              <p:nvPr/>
            </p:nvGrpSpPr>
            <p:grpSpPr>
              <a:xfrm>
                <a:off x="2009144" y="2438298"/>
                <a:ext cx="254918" cy="67978"/>
                <a:chOff x="6094412" y="2895600"/>
                <a:chExt cx="1143000" cy="304800"/>
              </a:xfrm>
              <a:grpFill/>
            </p:grpSpPr>
            <p:sp>
              <p:nvSpPr>
                <p:cNvPr id="128" name="Oval 134"/>
                <p:cNvSpPr/>
                <p:nvPr/>
              </p:nvSpPr>
              <p:spPr>
                <a:xfrm>
                  <a:off x="6094412" y="2895600"/>
                  <a:ext cx="304800" cy="3048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Oval 135"/>
                <p:cNvSpPr/>
                <p:nvPr/>
              </p:nvSpPr>
              <p:spPr>
                <a:xfrm>
                  <a:off x="6932612" y="2895600"/>
                  <a:ext cx="304800" cy="3048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2" name="Group 128"/>
              <p:cNvGrpSpPr/>
              <p:nvPr/>
            </p:nvGrpSpPr>
            <p:grpSpPr>
              <a:xfrm>
                <a:off x="1958702" y="2532712"/>
                <a:ext cx="355826" cy="50983"/>
                <a:chOff x="5870574" y="3397250"/>
                <a:chExt cx="1595438" cy="228600"/>
              </a:xfrm>
              <a:grpFill/>
            </p:grpSpPr>
            <p:sp>
              <p:nvSpPr>
                <p:cNvPr id="126" name="Oval 132"/>
                <p:cNvSpPr/>
                <p:nvPr/>
              </p:nvSpPr>
              <p:spPr>
                <a:xfrm>
                  <a:off x="5870574" y="3397250"/>
                  <a:ext cx="228600" cy="2286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Oval 133"/>
                <p:cNvSpPr/>
                <p:nvPr/>
              </p:nvSpPr>
              <p:spPr>
                <a:xfrm>
                  <a:off x="7237412" y="3397250"/>
                  <a:ext cx="228600" cy="2286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29"/>
              <p:cNvGrpSpPr/>
              <p:nvPr/>
            </p:nvGrpSpPr>
            <p:grpSpPr>
              <a:xfrm>
                <a:off x="1924699" y="2610131"/>
                <a:ext cx="423800" cy="33989"/>
                <a:chOff x="5718174" y="3708400"/>
                <a:chExt cx="1900238" cy="152400"/>
              </a:xfrm>
              <a:grpFill/>
            </p:grpSpPr>
            <p:sp>
              <p:nvSpPr>
                <p:cNvPr id="124" name="Oval 130"/>
                <p:cNvSpPr/>
                <p:nvPr/>
              </p:nvSpPr>
              <p:spPr>
                <a:xfrm>
                  <a:off x="7466012" y="3708400"/>
                  <a:ext cx="152400" cy="1524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Oval 131"/>
                <p:cNvSpPr/>
                <p:nvPr/>
              </p:nvSpPr>
              <p:spPr>
                <a:xfrm>
                  <a:off x="5718174" y="3708400"/>
                  <a:ext cx="152400" cy="1524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0" name="Group 125"/>
            <p:cNvGrpSpPr/>
            <p:nvPr/>
          </p:nvGrpSpPr>
          <p:grpSpPr>
            <a:xfrm rot="5400000">
              <a:off x="2225341" y="5819085"/>
              <a:ext cx="233502" cy="199868"/>
              <a:chOff x="1924699" y="2309895"/>
              <a:chExt cx="423800" cy="334225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131" name="Oval 126"/>
              <p:cNvSpPr/>
              <p:nvPr/>
            </p:nvSpPr>
            <p:spPr>
              <a:xfrm>
                <a:off x="2085619" y="2309895"/>
                <a:ext cx="101967" cy="101967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32" name="Group 127"/>
              <p:cNvGrpSpPr/>
              <p:nvPr/>
            </p:nvGrpSpPr>
            <p:grpSpPr>
              <a:xfrm>
                <a:off x="2009144" y="2438298"/>
                <a:ext cx="254918" cy="67978"/>
                <a:chOff x="6094412" y="2895600"/>
                <a:chExt cx="1143000" cy="304800"/>
              </a:xfrm>
              <a:grpFill/>
            </p:grpSpPr>
            <p:sp>
              <p:nvSpPr>
                <p:cNvPr id="139" name="Oval 134"/>
                <p:cNvSpPr/>
                <p:nvPr/>
              </p:nvSpPr>
              <p:spPr>
                <a:xfrm>
                  <a:off x="6094412" y="2895600"/>
                  <a:ext cx="304800" cy="3048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Oval 135"/>
                <p:cNvSpPr/>
                <p:nvPr/>
              </p:nvSpPr>
              <p:spPr>
                <a:xfrm>
                  <a:off x="6932612" y="2895600"/>
                  <a:ext cx="304800" cy="3048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28"/>
              <p:cNvGrpSpPr/>
              <p:nvPr/>
            </p:nvGrpSpPr>
            <p:grpSpPr>
              <a:xfrm>
                <a:off x="1958702" y="2532712"/>
                <a:ext cx="355826" cy="50983"/>
                <a:chOff x="5870574" y="3397250"/>
                <a:chExt cx="1595438" cy="228600"/>
              </a:xfrm>
              <a:grpFill/>
            </p:grpSpPr>
            <p:sp>
              <p:nvSpPr>
                <p:cNvPr id="137" name="Oval 132"/>
                <p:cNvSpPr/>
                <p:nvPr/>
              </p:nvSpPr>
              <p:spPr>
                <a:xfrm>
                  <a:off x="5870574" y="3397250"/>
                  <a:ext cx="228600" cy="2286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Oval 133"/>
                <p:cNvSpPr/>
                <p:nvPr/>
              </p:nvSpPr>
              <p:spPr>
                <a:xfrm>
                  <a:off x="7237412" y="3397250"/>
                  <a:ext cx="228600" cy="2286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4" name="Group 129"/>
              <p:cNvGrpSpPr/>
              <p:nvPr/>
            </p:nvGrpSpPr>
            <p:grpSpPr>
              <a:xfrm>
                <a:off x="1924699" y="2610131"/>
                <a:ext cx="423800" cy="33989"/>
                <a:chOff x="5718174" y="3708400"/>
                <a:chExt cx="1900238" cy="152400"/>
              </a:xfrm>
              <a:grpFill/>
            </p:grpSpPr>
            <p:sp>
              <p:nvSpPr>
                <p:cNvPr id="135" name="Oval 130"/>
                <p:cNvSpPr/>
                <p:nvPr/>
              </p:nvSpPr>
              <p:spPr>
                <a:xfrm>
                  <a:off x="7466012" y="3708400"/>
                  <a:ext cx="152400" cy="1524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Oval 131"/>
                <p:cNvSpPr/>
                <p:nvPr/>
              </p:nvSpPr>
              <p:spPr>
                <a:xfrm>
                  <a:off x="5718174" y="3708400"/>
                  <a:ext cx="152400" cy="1524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1" name="Group 125"/>
            <p:cNvGrpSpPr/>
            <p:nvPr/>
          </p:nvGrpSpPr>
          <p:grpSpPr>
            <a:xfrm rot="5400000">
              <a:off x="2214406" y="8428151"/>
              <a:ext cx="233502" cy="199868"/>
              <a:chOff x="1924699" y="2309895"/>
              <a:chExt cx="423800" cy="334225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142" name="Oval 126"/>
              <p:cNvSpPr/>
              <p:nvPr/>
            </p:nvSpPr>
            <p:spPr>
              <a:xfrm>
                <a:off x="2085619" y="2309895"/>
                <a:ext cx="101967" cy="101967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43" name="Group 127"/>
              <p:cNvGrpSpPr/>
              <p:nvPr/>
            </p:nvGrpSpPr>
            <p:grpSpPr>
              <a:xfrm>
                <a:off x="2009144" y="2438298"/>
                <a:ext cx="254918" cy="67978"/>
                <a:chOff x="6094412" y="2895600"/>
                <a:chExt cx="1143000" cy="304800"/>
              </a:xfrm>
              <a:grpFill/>
            </p:grpSpPr>
            <p:sp>
              <p:nvSpPr>
                <p:cNvPr id="150" name="Oval 134"/>
                <p:cNvSpPr/>
                <p:nvPr/>
              </p:nvSpPr>
              <p:spPr>
                <a:xfrm>
                  <a:off x="6094412" y="2895600"/>
                  <a:ext cx="304800" cy="3048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Oval 135"/>
                <p:cNvSpPr/>
                <p:nvPr/>
              </p:nvSpPr>
              <p:spPr>
                <a:xfrm>
                  <a:off x="6932612" y="2895600"/>
                  <a:ext cx="304800" cy="3048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4" name="Group 128"/>
              <p:cNvGrpSpPr/>
              <p:nvPr/>
            </p:nvGrpSpPr>
            <p:grpSpPr>
              <a:xfrm>
                <a:off x="1958702" y="2532712"/>
                <a:ext cx="355826" cy="50983"/>
                <a:chOff x="5870574" y="3397250"/>
                <a:chExt cx="1595438" cy="228600"/>
              </a:xfrm>
              <a:grpFill/>
            </p:grpSpPr>
            <p:sp>
              <p:nvSpPr>
                <p:cNvPr id="148" name="Oval 132"/>
                <p:cNvSpPr/>
                <p:nvPr/>
              </p:nvSpPr>
              <p:spPr>
                <a:xfrm>
                  <a:off x="5870574" y="3397250"/>
                  <a:ext cx="228600" cy="2286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Oval 133"/>
                <p:cNvSpPr/>
                <p:nvPr/>
              </p:nvSpPr>
              <p:spPr>
                <a:xfrm>
                  <a:off x="7237412" y="3397250"/>
                  <a:ext cx="228600" cy="2286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5" name="Group 129"/>
              <p:cNvGrpSpPr/>
              <p:nvPr/>
            </p:nvGrpSpPr>
            <p:grpSpPr>
              <a:xfrm>
                <a:off x="1924699" y="2610131"/>
                <a:ext cx="423800" cy="33989"/>
                <a:chOff x="5718174" y="3708400"/>
                <a:chExt cx="1900238" cy="152400"/>
              </a:xfrm>
              <a:grpFill/>
            </p:grpSpPr>
            <p:sp>
              <p:nvSpPr>
                <p:cNvPr id="146" name="Oval 130"/>
                <p:cNvSpPr/>
                <p:nvPr/>
              </p:nvSpPr>
              <p:spPr>
                <a:xfrm>
                  <a:off x="7466012" y="3708400"/>
                  <a:ext cx="152400" cy="1524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Oval 131"/>
                <p:cNvSpPr/>
                <p:nvPr/>
              </p:nvSpPr>
              <p:spPr>
                <a:xfrm>
                  <a:off x="5718174" y="3708400"/>
                  <a:ext cx="152400" cy="1524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52" name="Rectángulo 151"/>
          <p:cNvSpPr/>
          <p:nvPr/>
        </p:nvSpPr>
        <p:spPr>
          <a:xfrm>
            <a:off x="2630456" y="2039847"/>
            <a:ext cx="9488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SzPct val="80000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¿Cuál es la finalidad del programa?</a:t>
            </a:r>
          </a:p>
        </p:txBody>
      </p:sp>
      <p:sp>
        <p:nvSpPr>
          <p:cNvPr id="153" name="Rectángulo 152"/>
          <p:cNvSpPr/>
          <p:nvPr/>
        </p:nvSpPr>
        <p:spPr>
          <a:xfrm>
            <a:off x="2712924" y="3476827"/>
            <a:ext cx="940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SzPct val="80000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¿Qué efecto concreto se espera del programa? </a:t>
            </a:r>
          </a:p>
        </p:txBody>
      </p:sp>
      <p:sp>
        <p:nvSpPr>
          <p:cNvPr id="156" name="Rectángulo 155"/>
          <p:cNvSpPr/>
          <p:nvPr/>
        </p:nvSpPr>
        <p:spPr>
          <a:xfrm>
            <a:off x="2569328" y="4704084"/>
            <a:ext cx="9549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SzPct val="80000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¿Qué productos o servicios deben ser generados y/o entregados? </a:t>
            </a:r>
          </a:p>
        </p:txBody>
      </p:sp>
      <p:sp>
        <p:nvSpPr>
          <p:cNvPr id="157" name="Rectángulo 156"/>
          <p:cNvSpPr/>
          <p:nvPr/>
        </p:nvSpPr>
        <p:spPr>
          <a:xfrm>
            <a:off x="2549886" y="6147602"/>
            <a:ext cx="9569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¿Qué se tiene que hacer para generar esos productos o servicios?</a:t>
            </a:r>
          </a:p>
        </p:txBody>
      </p:sp>
      <p:sp>
        <p:nvSpPr>
          <p:cNvPr id="158" name="Rectángulo 157"/>
          <p:cNvSpPr/>
          <p:nvPr/>
        </p:nvSpPr>
        <p:spPr>
          <a:xfrm>
            <a:off x="2539443" y="7716624"/>
            <a:ext cx="9579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SzPct val="80000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¿Cuáles son las condiciones que deben cumplirse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para que se logre el nivel siguiente en la jerarquía de objetivos?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99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Diagrama"/>
          <p:cNvGraphicFramePr/>
          <p:nvPr>
            <p:extLst>
              <p:ext uri="{D42A27DB-BD31-4B8C-83A1-F6EECF244321}">
                <p14:modId xmlns:p14="http://schemas.microsoft.com/office/powerpoint/2010/main" xmlns="" val="392265738"/>
              </p:ext>
            </p:extLst>
          </p:nvPr>
        </p:nvGraphicFramePr>
        <p:xfrm>
          <a:off x="152895" y="3405703"/>
          <a:ext cx="12699011" cy="514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14 Grupo"/>
          <p:cNvGrpSpPr/>
          <p:nvPr/>
        </p:nvGrpSpPr>
        <p:grpSpPr>
          <a:xfrm>
            <a:off x="1638400" y="3678528"/>
            <a:ext cx="5785702" cy="2002662"/>
            <a:chOff x="1152000" y="1588830"/>
            <a:chExt cx="4068072" cy="1408122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rot="16200000">
              <a:off x="457049" y="2294952"/>
              <a:ext cx="140400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560" b="1" u="sng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16200000" flipH="1">
              <a:off x="3186000" y="-445170"/>
              <a:ext cx="0" cy="40680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560" b="1" u="sng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rot="16200000" flipH="1">
              <a:off x="5039891" y="1769011"/>
              <a:ext cx="360362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 sz="2560" b="1" u="sng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9" name="29 Grupo"/>
          <p:cNvGrpSpPr/>
          <p:nvPr/>
        </p:nvGrpSpPr>
        <p:grpSpPr>
          <a:xfrm>
            <a:off x="7833748" y="2915625"/>
            <a:ext cx="3379894" cy="1229394"/>
            <a:chOff x="5508104" y="1052414"/>
            <a:chExt cx="2376488" cy="864418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rot="16200000">
              <a:off x="5076104" y="1484832"/>
              <a:ext cx="86400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560" b="1" u="sng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rot="16200000" flipH="1">
              <a:off x="6696348" y="-135508"/>
              <a:ext cx="0" cy="23764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560" b="1" u="sng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rot="16200000" flipH="1">
              <a:off x="7704411" y="1232595"/>
              <a:ext cx="360362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 sz="2560" b="1" u="sng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3" name="18 Grupo"/>
          <p:cNvGrpSpPr/>
          <p:nvPr/>
        </p:nvGrpSpPr>
        <p:grpSpPr>
          <a:xfrm>
            <a:off x="2969759" y="6551649"/>
            <a:ext cx="4966400" cy="665712"/>
            <a:chOff x="2088112" y="3608993"/>
            <a:chExt cx="3492000" cy="468079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 rot="16200000" flipH="1">
              <a:off x="5346111" y="3842993"/>
              <a:ext cx="46800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560" b="1" u="sng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rot="10800000">
              <a:off x="2088112" y="4077072"/>
              <a:ext cx="349200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 sz="2560" b="1" u="sng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6" name="22 Grupo"/>
          <p:cNvGrpSpPr/>
          <p:nvPr/>
        </p:nvGrpSpPr>
        <p:grpSpPr>
          <a:xfrm>
            <a:off x="9267666" y="4657076"/>
            <a:ext cx="1996800" cy="1126525"/>
            <a:chOff x="6516328" y="2276872"/>
            <a:chExt cx="1404000" cy="792088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7912943" y="2276872"/>
              <a:ext cx="0" cy="7920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560" b="1" u="sng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 flipV="1">
              <a:off x="6516328" y="3068960"/>
              <a:ext cx="140400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 sz="2560" b="1" u="sng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sp>
        <p:nvSpPr>
          <p:cNvPr id="19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4846194" y="7253064"/>
            <a:ext cx="8136926" cy="188661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37A737"/>
              </a:buClr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Existen diversos elementos que un programa debería considerar para ser exitoso… </a:t>
            </a:r>
          </a:p>
          <a:p>
            <a:pPr>
              <a:buClr>
                <a:srgbClr val="37A737"/>
              </a:buClr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Los hacedores de política se enfrentan a diversos retos…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50272" y="1564432"/>
            <a:ext cx="7654529" cy="11647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s-ES" sz="20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 Light" charset="0"/>
              </a:rPr>
              <a:t>Construir una política pública requiere elementos técnicos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33216" y="857689"/>
            <a:ext cx="9749904" cy="1124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 algn="r" defTabSz="914400" eaLnBrk="1" hangingPunct="1">
              <a:lnSpc>
                <a:spcPct val="110000"/>
              </a:lnSpc>
            </a:pPr>
            <a:r>
              <a:rPr 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importancia de la evidencia y de la teoría de cambio para construir programas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2282173" y="987907"/>
            <a:ext cx="1555931" cy="648533"/>
            <a:chOff x="2205656" y="936478"/>
            <a:chExt cx="1555931" cy="648533"/>
          </a:xfrm>
        </p:grpSpPr>
        <p:grpSp>
          <p:nvGrpSpPr>
            <p:cNvPr id="32" name="Grupo 31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35" name="Cheurón 34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heurón 35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heurón 36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CuadroTexto 32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460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4 Rectángulo"/>
          <p:cNvSpPr>
            <a:spLocks noChangeArrowheads="1"/>
          </p:cNvSpPr>
          <p:nvPr/>
        </p:nvSpPr>
        <p:spPr bwMode="auto">
          <a:xfrm>
            <a:off x="357719" y="1704655"/>
            <a:ext cx="12319175" cy="72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9301" indent="-379301" algn="just">
              <a:buClr>
                <a:srgbClr val="00B050"/>
              </a:buClr>
              <a:buSzPct val="80000"/>
            </a:pPr>
            <a:r>
              <a:rPr lang="es-MX" sz="2844" b="1" u="sng" dirty="0">
                <a:latin typeface="Futura Lt" pitchFamily="34" charset="0"/>
              </a:rPr>
              <a:t>Resumen Narrativo (Fin)</a:t>
            </a: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endParaRPr lang="es-MX" sz="1138" b="1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r>
              <a:rPr lang="es-MX" sz="2400" b="1" dirty="0">
                <a:latin typeface="Futura Lt" pitchFamily="34" charset="0"/>
              </a:rPr>
              <a:t>Fin: </a:t>
            </a:r>
            <a:r>
              <a:rPr lang="es-MX" sz="2400" dirty="0">
                <a:latin typeface="Futura Lt" pitchFamily="34" charset="0"/>
              </a:rPr>
              <a:t>Es la descripción de cómo el programa contribuye, en el mediano o largo plazo, a la solución de un </a:t>
            </a:r>
            <a:r>
              <a:rPr lang="es-MX" sz="2400" u="sng" dirty="0">
                <a:latin typeface="Futura Lt" pitchFamily="34" charset="0"/>
              </a:rPr>
              <a:t>problema de desarrollo</a:t>
            </a:r>
            <a:r>
              <a:rPr lang="es-MX" sz="2400" dirty="0">
                <a:latin typeface="Futura Lt" pitchFamily="34" charset="0"/>
              </a:rPr>
              <a:t> o a la consecución de </a:t>
            </a:r>
            <a:r>
              <a:rPr lang="es-MX" sz="2400" u="sng" dirty="0">
                <a:latin typeface="Futura Lt" pitchFamily="34" charset="0"/>
              </a:rPr>
              <a:t>objetivos estratégicos de la </a:t>
            </a:r>
            <a:r>
              <a:rPr lang="es-MX" sz="2400" u="sng" dirty="0" smtClean="0">
                <a:latin typeface="Futura Lt" pitchFamily="34" charset="0"/>
              </a:rPr>
              <a:t>institución.</a:t>
            </a:r>
            <a:endParaRPr lang="es-MX" sz="2400" u="sng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</a:pPr>
            <a:endParaRPr lang="es-MX" sz="1138" dirty="0">
              <a:latin typeface="Futura Lt" pitchFamily="34" charset="0"/>
            </a:endParaRPr>
          </a:p>
          <a:p>
            <a:pPr marL="636683" lvl="2" indent="13546" algn="ctr">
              <a:buClr>
                <a:srgbClr val="00B050"/>
              </a:buClr>
              <a:buSzPct val="80000"/>
            </a:pPr>
            <a:r>
              <a:rPr lang="es-MX" sz="2276" dirty="0">
                <a:latin typeface="Futura Lt" pitchFamily="34" charset="0"/>
              </a:rPr>
              <a:t>Objetivo Nacional  (</a:t>
            </a:r>
            <a:r>
              <a:rPr lang="es-MX" sz="2276" dirty="0" err="1">
                <a:latin typeface="Futura Lt" pitchFamily="34" charset="0"/>
              </a:rPr>
              <a:t>PND</a:t>
            </a:r>
            <a:r>
              <a:rPr lang="es-MX" sz="2276" dirty="0">
                <a:latin typeface="Futura Lt" pitchFamily="34" charset="0"/>
              </a:rPr>
              <a:t>)</a:t>
            </a:r>
          </a:p>
          <a:p>
            <a:pPr marL="636683" lvl="2" indent="13546" algn="ctr">
              <a:buClr>
                <a:srgbClr val="00B050"/>
              </a:buClr>
              <a:buSzPct val="80000"/>
            </a:pPr>
            <a:r>
              <a:rPr lang="es-MX" sz="2276" dirty="0">
                <a:latin typeface="Futura Lt" pitchFamily="34" charset="0"/>
              </a:rPr>
              <a:t>Promover el desarrollo sano e integral de la niñez mexicana garantizando el pleno respeto de sus derechos, la atención a sus necesidades de salud, alimentación, educación y vivienda, y promoviendo el desarrollo pleno de sus </a:t>
            </a:r>
            <a:r>
              <a:rPr lang="es-MX" sz="2276" dirty="0" smtClean="0">
                <a:latin typeface="Futura Lt" pitchFamily="34" charset="0"/>
              </a:rPr>
              <a:t>capacidades.</a:t>
            </a:r>
            <a:endParaRPr lang="es-MX" sz="2276" dirty="0">
              <a:latin typeface="Futura Lt" pitchFamily="34" charset="0"/>
            </a:endParaRPr>
          </a:p>
          <a:p>
            <a:pPr marL="636683" lvl="2" indent="13546" algn="just">
              <a:buClr>
                <a:srgbClr val="00B050"/>
              </a:buClr>
              <a:buSzPct val="80000"/>
            </a:pPr>
            <a:endParaRPr lang="es-MX" sz="2844" b="1" i="1" dirty="0">
              <a:latin typeface="Futura Lt" pitchFamily="34" charset="0"/>
            </a:endParaRPr>
          </a:p>
          <a:p>
            <a:pPr marL="636683" lvl="2" indent="13546" algn="ctr">
              <a:buClr>
                <a:srgbClr val="00B050"/>
              </a:buClr>
              <a:buSzPct val="80000"/>
            </a:pPr>
            <a:r>
              <a:rPr lang="es-MX" sz="2276" dirty="0">
                <a:latin typeface="Futura Lt" pitchFamily="34" charset="0"/>
              </a:rPr>
              <a:t>Objetivo Estratégico de la Dependencia y/o Entidad</a:t>
            </a:r>
          </a:p>
          <a:p>
            <a:pPr marL="636683" lvl="2" indent="13546" algn="ctr">
              <a:buClr>
                <a:srgbClr val="00B050"/>
              </a:buClr>
              <a:buSzPct val="80000"/>
            </a:pPr>
            <a:r>
              <a:rPr lang="es-MX" sz="2276" dirty="0">
                <a:latin typeface="Futura Lt" pitchFamily="34" charset="0"/>
              </a:rPr>
              <a:t>Contribuir al desarrollo sano e integral de la niñez mexicana garantizando la atención a sus necesidades de salud y </a:t>
            </a:r>
            <a:r>
              <a:rPr lang="es-MX" sz="2276" dirty="0" smtClean="0">
                <a:latin typeface="Futura Lt" pitchFamily="34" charset="0"/>
              </a:rPr>
              <a:t>alimentación.</a:t>
            </a:r>
            <a:endParaRPr lang="es-MX" sz="2276" dirty="0">
              <a:latin typeface="Futura Lt" pitchFamily="34" charset="0"/>
            </a:endParaRPr>
          </a:p>
          <a:p>
            <a:pPr marL="636683" lvl="2" indent="13546" algn="just">
              <a:buClr>
                <a:srgbClr val="00B050"/>
              </a:buClr>
              <a:buSzPct val="80000"/>
            </a:pPr>
            <a:endParaRPr lang="es-MX" sz="2844" b="1" i="1" dirty="0">
              <a:latin typeface="Futura Lt" pitchFamily="34" charset="0"/>
            </a:endParaRPr>
          </a:p>
          <a:p>
            <a:pPr marL="636683" lvl="2" indent="13546" algn="ctr">
              <a:buClr>
                <a:srgbClr val="00B050"/>
              </a:buClr>
              <a:buSzPct val="80000"/>
            </a:pPr>
            <a:r>
              <a:rPr lang="es-MX" sz="2800" b="1" i="1" dirty="0">
                <a:latin typeface="Futura Lt" pitchFamily="34" charset="0"/>
              </a:rPr>
              <a:t>Contribuir a mejorar  el estado de salud de la niñez mexicana</a:t>
            </a:r>
          </a:p>
          <a:p>
            <a:pPr marL="636683" lvl="2" indent="13546" algn="ctr">
              <a:buClr>
                <a:srgbClr val="00B050"/>
              </a:buClr>
              <a:buSzPct val="80000"/>
            </a:pPr>
            <a:endParaRPr lang="es-MX" sz="2844" dirty="0">
              <a:latin typeface="Futura Lt" pitchFamily="34" charset="0"/>
            </a:endParaRPr>
          </a:p>
          <a:p>
            <a:pPr marL="379301" lvl="1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</a:pPr>
            <a:r>
              <a:rPr lang="es-MX" sz="2400" dirty="0">
                <a:latin typeface="Futura Lt" pitchFamily="34" charset="0"/>
              </a:rPr>
              <a:t>No implica que el programa, en sí mismo, será suficiente para lograr el Fin. Pueden existir otros programas que contribuyan al logro del mismo, pero si debe tener una contribución.</a:t>
            </a:r>
          </a:p>
        </p:txBody>
      </p:sp>
      <p:cxnSp>
        <p:nvCxnSpPr>
          <p:cNvPr id="18437" name="5 Conector recto de flecha"/>
          <p:cNvCxnSpPr>
            <a:cxnSpLocks noChangeShapeType="1"/>
          </p:cNvCxnSpPr>
          <p:nvPr/>
        </p:nvCxnSpPr>
        <p:spPr bwMode="auto">
          <a:xfrm rot="5400000" flipH="1" flipV="1">
            <a:off x="6295814" y="5299411"/>
            <a:ext cx="415431" cy="225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38" name="6 Conector recto de flecha"/>
          <p:cNvCxnSpPr>
            <a:cxnSpLocks noChangeShapeType="1"/>
          </p:cNvCxnSpPr>
          <p:nvPr/>
        </p:nvCxnSpPr>
        <p:spPr bwMode="auto">
          <a:xfrm rot="5400000" flipH="1" flipV="1">
            <a:off x="6295814" y="6739571"/>
            <a:ext cx="415431" cy="225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66296" y="1003863"/>
            <a:ext cx="7398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Clr>
                <a:srgbClr val="00A94F"/>
              </a:buClr>
              <a:buSzPct val="11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Lógica Vertical: Resumen Narrativo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4126136" y="988368"/>
            <a:ext cx="1517580" cy="648533"/>
            <a:chOff x="3112612" y="1059975"/>
            <a:chExt cx="1517580" cy="648533"/>
          </a:xfrm>
        </p:grpSpPr>
        <p:grpSp>
          <p:nvGrpSpPr>
            <p:cNvPr id="23" name="Grupo 22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6" name="Cheurón 2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urón 2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heurón 2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CuadroTexto 23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2460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717" y="1798010"/>
            <a:ext cx="12255386" cy="7399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9301" indent="-379301" algn="just">
              <a:buClr>
                <a:srgbClr val="00B050"/>
              </a:buClr>
              <a:buSzPct val="80000"/>
              <a:defRPr/>
            </a:pPr>
            <a:r>
              <a:rPr lang="es-ES_tradnl" sz="2844" b="1" u="sng" dirty="0">
                <a:latin typeface="Futura Lt" pitchFamily="34" charset="0"/>
              </a:rPr>
              <a:t>Resumen Narrativo (Propósito)</a:t>
            </a:r>
          </a:p>
          <a:p>
            <a:pPr marL="379301" indent="-379301" algn="just">
              <a:buClr>
                <a:srgbClr val="00B050"/>
              </a:buClr>
              <a:buSzPct val="80000"/>
              <a:defRPr/>
            </a:pPr>
            <a:endParaRPr lang="es-MX" sz="1138" b="1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r>
              <a:rPr lang="es-MX" sz="2800" b="1" dirty="0">
                <a:latin typeface="Futura Lt" pitchFamily="34" charset="0"/>
              </a:rPr>
              <a:t>Propósito:</a:t>
            </a:r>
            <a:r>
              <a:rPr lang="es-MX" sz="2800" dirty="0">
                <a:latin typeface="Futura Lt" pitchFamily="34" charset="0"/>
              </a:rPr>
              <a:t> Es el </a:t>
            </a:r>
            <a:r>
              <a:rPr lang="es-MX" sz="2800" u="sng" dirty="0">
                <a:latin typeface="Futura Lt" pitchFamily="34" charset="0"/>
              </a:rPr>
              <a:t>resultado directo </a:t>
            </a:r>
            <a:r>
              <a:rPr lang="es-MX" sz="2800" dirty="0">
                <a:latin typeface="Futura Lt" pitchFamily="34" charset="0"/>
              </a:rPr>
              <a:t>a ser logrado en la población objetivo como consecuencia de la utilización de los componentes (bienes y/o servicios) producidos o entregados por el </a:t>
            </a:r>
            <a:r>
              <a:rPr lang="es-MX" sz="2800" dirty="0" smtClean="0">
                <a:latin typeface="Futura Lt" pitchFamily="34" charset="0"/>
              </a:rPr>
              <a:t>programa.</a:t>
            </a:r>
            <a:endParaRPr lang="es-MX" sz="28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defRPr/>
            </a:pPr>
            <a:endParaRPr lang="es-MX" sz="2800" dirty="0">
              <a:latin typeface="Futura Lt" pitchFamily="34" charset="0"/>
            </a:endParaRPr>
          </a:p>
          <a:p>
            <a:pPr marL="636683" indent="-636683" algn="ctr">
              <a:buClr>
                <a:srgbClr val="00B050"/>
              </a:buClr>
              <a:buSzPct val="80000"/>
              <a:defRPr/>
            </a:pPr>
            <a:r>
              <a:rPr lang="es-MX" sz="2800" b="1" dirty="0">
                <a:latin typeface="Futura Lt" pitchFamily="34" charset="0"/>
              </a:rPr>
              <a:t>Fin</a:t>
            </a:r>
          </a:p>
          <a:p>
            <a:pPr marL="636683" lvl="2" indent="13546" algn="ctr">
              <a:buClr>
                <a:srgbClr val="00B050"/>
              </a:buClr>
              <a:buSzPct val="80000"/>
              <a:defRPr/>
            </a:pPr>
            <a:r>
              <a:rPr lang="es-MX" sz="2800" dirty="0">
                <a:latin typeface="Futura Lt" pitchFamily="34" charset="0"/>
              </a:rPr>
              <a:t>Contribuir a mejorar el estado de salud de la niñez mexicana</a:t>
            </a:r>
          </a:p>
          <a:p>
            <a:pPr marL="636683" indent="-636683" algn="ctr">
              <a:buClr>
                <a:srgbClr val="00B050"/>
              </a:buClr>
              <a:buSzPct val="80000"/>
              <a:defRPr/>
            </a:pPr>
            <a:endParaRPr lang="es-MX" sz="2800" dirty="0">
              <a:latin typeface="Futura Lt" pitchFamily="34" charset="0"/>
            </a:endParaRPr>
          </a:p>
          <a:p>
            <a:pPr marL="0" lvl="2" algn="ctr">
              <a:buClr>
                <a:srgbClr val="00B050"/>
              </a:buClr>
              <a:buSzPct val="80000"/>
              <a:defRPr/>
            </a:pPr>
            <a:r>
              <a:rPr lang="es-MX" sz="2800" b="1" i="1" dirty="0">
                <a:latin typeface="Futura Lt" pitchFamily="34" charset="0"/>
              </a:rPr>
              <a:t>Los niños menores de 5 años, integrantes de las familias </a:t>
            </a:r>
          </a:p>
          <a:p>
            <a:pPr marL="0" lvl="2" algn="ctr">
              <a:buClr>
                <a:srgbClr val="00B050"/>
              </a:buClr>
              <a:buSzPct val="80000"/>
              <a:defRPr/>
            </a:pPr>
            <a:r>
              <a:rPr lang="es-MX" sz="2800" b="1" i="1" dirty="0">
                <a:latin typeface="Futura Lt" pitchFamily="34" charset="0"/>
              </a:rPr>
              <a:t>en pobreza extrema beneficiarias, disminuyen sus niveles de </a:t>
            </a:r>
            <a:r>
              <a:rPr lang="es-MX" sz="2800" b="1" i="1" dirty="0" smtClean="0">
                <a:latin typeface="Futura Lt" pitchFamily="34" charset="0"/>
              </a:rPr>
              <a:t>desnutrición.</a:t>
            </a:r>
            <a:endParaRPr lang="es-MX" sz="2800" b="1" i="1" dirty="0">
              <a:latin typeface="Futura Lt" pitchFamily="34" charset="0"/>
            </a:endParaRPr>
          </a:p>
          <a:p>
            <a:pPr marL="0" lvl="2" algn="ctr">
              <a:buClr>
                <a:srgbClr val="00B050"/>
              </a:buClr>
              <a:buSzPct val="80000"/>
              <a:defRPr/>
            </a:pPr>
            <a:endParaRPr lang="es-MX" sz="2800" b="1" i="1" dirty="0">
              <a:latin typeface="Futura Lt" pitchFamily="34" charset="0"/>
            </a:endParaRPr>
          </a:p>
          <a:p>
            <a:pPr marL="636683" lvl="2" indent="13546" algn="just">
              <a:buClr>
                <a:srgbClr val="00B050"/>
              </a:buClr>
              <a:buSzPct val="80000"/>
              <a:defRPr/>
            </a:pPr>
            <a:endParaRPr lang="es-MX" sz="600" b="1" i="1" dirty="0">
              <a:latin typeface="Futura Lt" pitchFamily="34" charset="0"/>
            </a:endParaRPr>
          </a:p>
          <a:p>
            <a:pPr marL="379301" lvl="2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r>
              <a:rPr lang="es-MX" sz="2400" dirty="0">
                <a:latin typeface="Futura Lt" pitchFamily="34" charset="0"/>
              </a:rPr>
              <a:t>Es la aportación específica a la solución del </a:t>
            </a:r>
            <a:r>
              <a:rPr lang="es-MX" sz="2400" dirty="0" smtClean="0">
                <a:latin typeface="Futura Lt" pitchFamily="34" charset="0"/>
              </a:rPr>
              <a:t>problema.</a:t>
            </a:r>
            <a:endParaRPr lang="es-MX" sz="2400" dirty="0">
              <a:latin typeface="Futura Lt" pitchFamily="34" charset="0"/>
            </a:endParaRPr>
          </a:p>
          <a:p>
            <a:pPr marL="379301" lvl="2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endParaRPr lang="es-MX" sz="500" dirty="0">
              <a:latin typeface="Futura Lt" pitchFamily="34" charset="0"/>
            </a:endParaRPr>
          </a:p>
          <a:p>
            <a:pPr marL="379301" lvl="2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r>
              <a:rPr lang="es-MX" sz="2400" dirty="0">
                <a:latin typeface="Futura Lt" pitchFamily="34" charset="0"/>
              </a:rPr>
              <a:t>Cada programa debe tener </a:t>
            </a:r>
            <a:r>
              <a:rPr lang="es-MX" sz="2400" b="1" dirty="0">
                <a:latin typeface="Futura Lt" pitchFamily="34" charset="0"/>
              </a:rPr>
              <a:t>un solo </a:t>
            </a:r>
            <a:r>
              <a:rPr lang="es-MX" sz="2400" b="1" dirty="0" smtClean="0">
                <a:latin typeface="Futura Lt" pitchFamily="34" charset="0"/>
              </a:rPr>
              <a:t>propósito.</a:t>
            </a:r>
            <a:endParaRPr lang="es-MX" sz="2400" b="1" dirty="0">
              <a:latin typeface="Futura Lt" pitchFamily="34" charset="0"/>
            </a:endParaRPr>
          </a:p>
          <a:p>
            <a:pPr marL="379301" lvl="2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endParaRPr lang="es-MX" sz="500" b="1" dirty="0">
              <a:latin typeface="Futura Lt" pitchFamily="34" charset="0"/>
            </a:endParaRPr>
          </a:p>
          <a:p>
            <a:pPr marL="379301" lvl="2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r>
              <a:rPr lang="es-MX" sz="2400" dirty="0">
                <a:latin typeface="Futura Lt" pitchFamily="34" charset="0"/>
              </a:rPr>
              <a:t>Su expresión como algo </a:t>
            </a:r>
            <a:r>
              <a:rPr lang="es-MX" sz="2400" dirty="0" smtClean="0">
                <a:latin typeface="Futura Lt" pitchFamily="34" charset="0"/>
              </a:rPr>
              <a:t>logrado.</a:t>
            </a:r>
            <a:endParaRPr lang="es-MX" sz="2400" dirty="0">
              <a:latin typeface="Futura Lt" pitchFamily="34" charset="0"/>
            </a:endParaRPr>
          </a:p>
          <a:p>
            <a:pPr marL="379301" lvl="2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endParaRPr lang="es-MX" sz="500" dirty="0">
              <a:latin typeface="Futura Lt" pitchFamily="34" charset="0"/>
            </a:endParaRPr>
          </a:p>
          <a:p>
            <a:pPr marL="379301" lvl="2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r>
              <a:rPr lang="es-MX" sz="2400" dirty="0">
                <a:latin typeface="Futura Lt" pitchFamily="34" charset="0"/>
              </a:rPr>
              <a:t>Normalmente tiene una estrecha relación con el nombre del </a:t>
            </a:r>
            <a:r>
              <a:rPr lang="es-MX" sz="2400" dirty="0" smtClean="0">
                <a:latin typeface="Futura Lt" pitchFamily="34" charset="0"/>
              </a:rPr>
              <a:t>programa.</a:t>
            </a:r>
            <a:endParaRPr lang="es-MX" sz="2400" dirty="0">
              <a:latin typeface="Futura Lt" pitchFamily="34" charset="0"/>
            </a:endParaRPr>
          </a:p>
        </p:txBody>
      </p:sp>
      <p:cxnSp>
        <p:nvCxnSpPr>
          <p:cNvPr id="19461" name="8 Conector recto de flecha"/>
          <p:cNvCxnSpPr>
            <a:cxnSpLocks noChangeShapeType="1"/>
          </p:cNvCxnSpPr>
          <p:nvPr/>
        </p:nvCxnSpPr>
        <p:spPr bwMode="auto">
          <a:xfrm rot="5400000" flipH="1" flipV="1">
            <a:off x="6294686" y="5242890"/>
            <a:ext cx="415431" cy="4516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66296" y="1003863"/>
            <a:ext cx="7398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Clr>
                <a:srgbClr val="00A94F"/>
              </a:buClr>
              <a:buSzPct val="11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Lógica Vertical: Resumen Narrativo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4126136" y="988368"/>
            <a:ext cx="1517580" cy="648533"/>
            <a:chOff x="3112612" y="1059975"/>
            <a:chExt cx="1517580" cy="648533"/>
          </a:xfrm>
        </p:grpSpPr>
        <p:grpSp>
          <p:nvGrpSpPr>
            <p:cNvPr id="23" name="Grupo 22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6" name="Cheurón 2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urón 2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heurón 2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CuadroTexto 23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246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74707" y="2096933"/>
            <a:ext cx="1225538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9301" indent="-379301" algn="just">
              <a:buClr>
                <a:srgbClr val="00B050"/>
              </a:buClr>
              <a:buSzPct val="80000"/>
              <a:defRPr/>
            </a:pPr>
            <a:r>
              <a:rPr lang="es-ES_tradnl" sz="2800" b="1" u="sng" dirty="0">
                <a:latin typeface="Futura Lt" pitchFamily="34" charset="0"/>
              </a:rPr>
              <a:t>Resumen Narrativo (Componentes)</a:t>
            </a: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endParaRPr lang="es-MX" sz="1100" b="1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r>
              <a:rPr lang="es-MX" sz="2400" b="1" dirty="0">
                <a:latin typeface="Futura Lt" pitchFamily="34" charset="0"/>
              </a:rPr>
              <a:t>Componentes:</a:t>
            </a:r>
            <a:r>
              <a:rPr lang="es-MX" sz="2400" dirty="0">
                <a:latin typeface="Futura Lt" pitchFamily="34" charset="0"/>
              </a:rPr>
              <a:t> Son los </a:t>
            </a:r>
            <a:r>
              <a:rPr lang="es-MX" sz="2400" u="sng" dirty="0">
                <a:latin typeface="Futura Lt" pitchFamily="34" charset="0"/>
              </a:rPr>
              <a:t>bienes y/o servicios </a:t>
            </a:r>
            <a:r>
              <a:rPr lang="es-MX" sz="2400" dirty="0">
                <a:latin typeface="Futura Lt" pitchFamily="34" charset="0"/>
              </a:rPr>
              <a:t>que produce o entrega el programa para cumplir con su </a:t>
            </a:r>
            <a:r>
              <a:rPr lang="es-MX" sz="2400" dirty="0" smtClean="0">
                <a:latin typeface="Futura Lt" pitchFamily="34" charset="0"/>
              </a:rPr>
              <a:t>propósito.</a:t>
            </a:r>
            <a:endParaRPr lang="es-MX" sz="24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defRPr/>
            </a:pPr>
            <a:endParaRPr lang="es-MX" sz="1200" dirty="0">
              <a:latin typeface="Futura Lt" pitchFamily="34" charset="0"/>
            </a:endParaRPr>
          </a:p>
          <a:p>
            <a:pPr marL="0" lvl="2" algn="ctr">
              <a:buClr>
                <a:srgbClr val="00B050"/>
              </a:buClr>
              <a:buSzPct val="80000"/>
              <a:defRPr/>
            </a:pPr>
            <a:r>
              <a:rPr lang="es-MX" sz="2400" dirty="0">
                <a:latin typeface="Futura Lt" pitchFamily="34" charset="0"/>
              </a:rPr>
              <a:t>Propósito</a:t>
            </a:r>
          </a:p>
          <a:p>
            <a:pPr marL="0" lvl="2" algn="ctr">
              <a:buClr>
                <a:srgbClr val="00B050"/>
              </a:buClr>
              <a:buSzPct val="80000"/>
              <a:defRPr/>
            </a:pPr>
            <a:r>
              <a:rPr lang="es-MX" sz="2400" dirty="0">
                <a:latin typeface="Futura Lt" pitchFamily="34" charset="0"/>
              </a:rPr>
              <a:t>Los niños menores de 5 años, integrantes de las familias </a:t>
            </a:r>
          </a:p>
          <a:p>
            <a:pPr marL="0" lvl="2" algn="ctr">
              <a:buClr>
                <a:srgbClr val="00B050"/>
              </a:buClr>
              <a:buSzPct val="80000"/>
              <a:defRPr/>
            </a:pPr>
            <a:r>
              <a:rPr lang="es-MX" sz="2400" dirty="0">
                <a:latin typeface="Futura Lt" pitchFamily="34" charset="0"/>
              </a:rPr>
              <a:t>en pobreza extrema beneficiarias, disminuyen sus niveles de </a:t>
            </a:r>
            <a:r>
              <a:rPr lang="es-MX" sz="2400" dirty="0" smtClean="0">
                <a:latin typeface="Futura Lt" pitchFamily="34" charset="0"/>
              </a:rPr>
              <a:t>desnutrición.</a:t>
            </a:r>
            <a:endParaRPr lang="es-MX" sz="24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defRPr/>
            </a:pPr>
            <a:endParaRPr lang="es-MX" sz="2800" dirty="0">
              <a:latin typeface="Futura Lt" pitchFamily="34" charset="0"/>
            </a:endParaRPr>
          </a:p>
          <a:p>
            <a:pPr marL="650230" indent="-650230" algn="ctr">
              <a:buClr>
                <a:srgbClr val="00B050"/>
              </a:buClr>
              <a:buSzPct val="80000"/>
              <a:buFontTx/>
              <a:buAutoNum type="arabicParenBoth"/>
              <a:defRPr/>
            </a:pPr>
            <a:r>
              <a:rPr lang="es-MX" sz="2800" b="1" dirty="0">
                <a:latin typeface="Futura Lt" pitchFamily="34" charset="0"/>
              </a:rPr>
              <a:t>Paquete básico de servicios de salud</a:t>
            </a:r>
          </a:p>
          <a:p>
            <a:pPr marL="650230" indent="-650230" algn="ctr">
              <a:buClr>
                <a:srgbClr val="00B050"/>
              </a:buClr>
              <a:buSzPct val="80000"/>
              <a:buFontTx/>
              <a:buAutoNum type="arabicParenBoth"/>
              <a:defRPr/>
            </a:pPr>
            <a:r>
              <a:rPr lang="es-MX" sz="2800" b="1" dirty="0">
                <a:latin typeface="Futura Lt" pitchFamily="34" charset="0"/>
              </a:rPr>
              <a:t>Complemento alimenticio</a:t>
            </a:r>
          </a:p>
          <a:p>
            <a:pPr marL="650230" indent="-650230" algn="just">
              <a:buClr>
                <a:srgbClr val="00B050"/>
              </a:buClr>
              <a:buSzPct val="80000"/>
              <a:defRPr/>
            </a:pPr>
            <a:endParaRPr lang="es-MX" sz="2800" b="1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r>
              <a:rPr lang="es-ES" sz="2400" dirty="0">
                <a:latin typeface="Futura Lt" pitchFamily="34" charset="0"/>
              </a:rPr>
              <a:t>Están dirigidos al beneficiario final (</a:t>
            </a:r>
            <a:r>
              <a:rPr lang="es-ES" sz="2400" u="sng" dirty="0">
                <a:latin typeface="Futura Lt" pitchFamily="34" charset="0"/>
              </a:rPr>
              <a:t>población objetivo</a:t>
            </a:r>
            <a:r>
              <a:rPr lang="es-ES" sz="2400" dirty="0">
                <a:latin typeface="Futura Lt" pitchFamily="34" charset="0"/>
              </a:rPr>
              <a:t>) o en algunos casos, a beneficiarios </a:t>
            </a:r>
            <a:r>
              <a:rPr lang="es-ES" sz="2400" dirty="0" smtClean="0">
                <a:latin typeface="Futura Lt" pitchFamily="34" charset="0"/>
              </a:rPr>
              <a:t>intermedios.</a:t>
            </a:r>
            <a:endParaRPr lang="es-ES" sz="24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endParaRPr lang="es-ES" sz="5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r>
              <a:rPr lang="es-ES" sz="2400" dirty="0">
                <a:latin typeface="Futura Lt" pitchFamily="34" charset="0"/>
              </a:rPr>
              <a:t>No es una etapa en el proceso de </a:t>
            </a:r>
            <a:r>
              <a:rPr lang="es-MX" sz="2400" dirty="0">
                <a:latin typeface="Futura Lt" pitchFamily="34" charset="0"/>
              </a:rPr>
              <a:t>producción o entrega de los bienes y/o </a:t>
            </a:r>
            <a:r>
              <a:rPr lang="es-MX" sz="2400" dirty="0" smtClean="0">
                <a:latin typeface="Futura Lt" pitchFamily="34" charset="0"/>
              </a:rPr>
              <a:t>servicios.</a:t>
            </a:r>
            <a:endParaRPr lang="es-MX" sz="24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endParaRPr lang="en-US" sz="5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r>
              <a:rPr lang="es-ES" sz="2400" dirty="0">
                <a:latin typeface="Futura Lt" pitchFamily="34" charset="0"/>
              </a:rPr>
              <a:t>Deben ser los </a:t>
            </a:r>
            <a:r>
              <a:rPr lang="es-ES" sz="2400" u="sng" dirty="0">
                <a:latin typeface="Futura Lt" pitchFamily="34" charset="0"/>
              </a:rPr>
              <a:t>necesarios </a:t>
            </a:r>
            <a:r>
              <a:rPr lang="es-ES" sz="2400" dirty="0">
                <a:latin typeface="Futura Lt" pitchFamily="34" charset="0"/>
              </a:rPr>
              <a:t>(</a:t>
            </a:r>
            <a:r>
              <a:rPr lang="es-ES" sz="2400" i="1" dirty="0">
                <a:latin typeface="Futura Lt" pitchFamily="34" charset="0"/>
              </a:rPr>
              <a:t>y “suficientes”) </a:t>
            </a:r>
            <a:r>
              <a:rPr lang="es-ES" sz="2400" dirty="0">
                <a:latin typeface="Futura Lt" pitchFamily="34" charset="0"/>
              </a:rPr>
              <a:t>para lograr el </a:t>
            </a:r>
            <a:r>
              <a:rPr lang="es-ES" sz="2400" dirty="0" smtClean="0">
                <a:latin typeface="Futura Lt" pitchFamily="34" charset="0"/>
              </a:rPr>
              <a:t>propósito.</a:t>
            </a:r>
            <a:endParaRPr lang="es-ES" sz="24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endParaRPr lang="es-ES" sz="5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r>
              <a:rPr lang="es-MX" sz="2400" dirty="0">
                <a:latin typeface="Futura Lt" pitchFamily="34" charset="0"/>
              </a:rPr>
              <a:t>Tienen una estrecha relación con las vertientes o </a:t>
            </a:r>
            <a:r>
              <a:rPr lang="es-MX" sz="2400" dirty="0" smtClean="0">
                <a:latin typeface="Futura Lt" pitchFamily="34" charset="0"/>
              </a:rPr>
              <a:t>subprogramas.</a:t>
            </a:r>
            <a:endParaRPr lang="es-ES" sz="2400" dirty="0">
              <a:latin typeface="Futura Lt" pitchFamily="34" charset="0"/>
            </a:endParaRPr>
          </a:p>
        </p:txBody>
      </p:sp>
      <p:cxnSp>
        <p:nvCxnSpPr>
          <p:cNvPr id="20485" name="5 Conector recto de flecha"/>
          <p:cNvCxnSpPr>
            <a:cxnSpLocks noChangeShapeType="1"/>
          </p:cNvCxnSpPr>
          <p:nvPr/>
        </p:nvCxnSpPr>
        <p:spPr bwMode="auto">
          <a:xfrm rot="5400000" flipH="1" flipV="1">
            <a:off x="6295814" y="4955987"/>
            <a:ext cx="415431" cy="225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66296" y="1003863"/>
            <a:ext cx="7398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Clr>
                <a:srgbClr val="00A94F"/>
              </a:buClr>
              <a:buSzPct val="11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Lógica Vertical: Resumen Narrativo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4126136" y="988368"/>
            <a:ext cx="1517580" cy="648533"/>
            <a:chOff x="3112612" y="1059975"/>
            <a:chExt cx="1517580" cy="648533"/>
          </a:xfrm>
        </p:grpSpPr>
        <p:grpSp>
          <p:nvGrpSpPr>
            <p:cNvPr id="23" name="Grupo 22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6" name="Cheurón 2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urón 2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heurón 2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CuadroTexto 23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9604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717" y="2184330"/>
            <a:ext cx="12255386" cy="672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9301" indent="-379301" algn="just">
              <a:buClr>
                <a:srgbClr val="00B050"/>
              </a:buClr>
              <a:buSzPct val="80000"/>
              <a:defRPr/>
            </a:pPr>
            <a:r>
              <a:rPr lang="es-ES_tradnl" sz="2800" b="1" u="sng" dirty="0">
                <a:latin typeface="Futura Lt" pitchFamily="34" charset="0"/>
              </a:rPr>
              <a:t>Resumen Narrativo (Actividades)</a:t>
            </a: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endParaRPr lang="es-MX" sz="1100" b="1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r>
              <a:rPr lang="es-MX" sz="2400" b="1" dirty="0">
                <a:latin typeface="Futura Lt" pitchFamily="34" charset="0"/>
              </a:rPr>
              <a:t>Actividades:</a:t>
            </a:r>
            <a:r>
              <a:rPr lang="es-MX" sz="2400" dirty="0">
                <a:latin typeface="Futura Lt" pitchFamily="34" charset="0"/>
              </a:rPr>
              <a:t> Son las </a:t>
            </a:r>
            <a:r>
              <a:rPr lang="es-MX" sz="2400" u="sng" dirty="0">
                <a:latin typeface="Futura Lt" pitchFamily="34" charset="0"/>
              </a:rPr>
              <a:t>principales tareas </a:t>
            </a:r>
            <a:r>
              <a:rPr lang="es-MX" sz="2400" dirty="0">
                <a:latin typeface="Futura Lt" pitchFamily="34" charset="0"/>
              </a:rPr>
              <a:t>que se deben cumplir para el logro de cada uno de los componentes del </a:t>
            </a:r>
            <a:r>
              <a:rPr lang="es-MX" sz="2400" dirty="0" smtClean="0">
                <a:latin typeface="Futura Lt" pitchFamily="34" charset="0"/>
              </a:rPr>
              <a:t>programa.</a:t>
            </a:r>
            <a:endParaRPr lang="es-MX" sz="2400" dirty="0">
              <a:latin typeface="Futura Lt" pitchFamily="34" charset="0"/>
            </a:endParaRPr>
          </a:p>
          <a:p>
            <a:pPr marL="0" lvl="1" algn="ctr">
              <a:buClr>
                <a:srgbClr val="FF9900"/>
              </a:buClr>
              <a:buSzPct val="80000"/>
              <a:defRPr/>
            </a:pPr>
            <a:endParaRPr lang="es-MX" sz="1400" dirty="0">
              <a:latin typeface="Futura Lt" pitchFamily="34" charset="0"/>
            </a:endParaRPr>
          </a:p>
          <a:p>
            <a:pPr marL="0" lvl="1" algn="ctr">
              <a:buClr>
                <a:srgbClr val="FF9900"/>
              </a:buClr>
              <a:buSzPct val="80000"/>
              <a:defRPr/>
            </a:pPr>
            <a:r>
              <a:rPr lang="es-MX" sz="2000" dirty="0">
                <a:latin typeface="Futura Lt" pitchFamily="34" charset="0"/>
              </a:rPr>
              <a:t>Componente</a:t>
            </a:r>
          </a:p>
          <a:p>
            <a:pPr marL="0" lvl="1" algn="ctr">
              <a:buClr>
                <a:srgbClr val="FF9900"/>
              </a:buClr>
              <a:buSzPct val="80000"/>
              <a:defRPr/>
            </a:pPr>
            <a:r>
              <a:rPr lang="es-MX" sz="2000" dirty="0">
                <a:latin typeface="Futura Lt" pitchFamily="34" charset="0"/>
              </a:rPr>
              <a:t>(1) Paquete Básico de Servicios de Salud</a:t>
            </a:r>
          </a:p>
          <a:p>
            <a:pPr marL="1300460" lvl="1" indent="-650230" algn="ctr">
              <a:buClr>
                <a:srgbClr val="FF9900"/>
              </a:buClr>
              <a:buSzPct val="80000"/>
              <a:defRPr/>
            </a:pPr>
            <a:endParaRPr lang="es-MX" sz="2800" dirty="0">
              <a:latin typeface="Futura Lt" pitchFamily="34" charset="0"/>
            </a:endParaRPr>
          </a:p>
          <a:p>
            <a:pPr marL="0" lvl="1">
              <a:lnSpc>
                <a:spcPct val="130000"/>
              </a:lnSpc>
              <a:buClr>
                <a:srgbClr val="FF9900"/>
              </a:buClr>
              <a:buSzPct val="80000"/>
              <a:defRPr/>
            </a:pPr>
            <a:r>
              <a:rPr lang="es-MX" sz="2000" dirty="0">
                <a:latin typeface="Futura Lt" pitchFamily="34" charset="0"/>
              </a:rPr>
              <a:t>(1.0) </a:t>
            </a:r>
            <a:r>
              <a:rPr lang="es-MX" sz="2000" b="1" dirty="0">
                <a:latin typeface="Futura Lt" pitchFamily="34" charset="0"/>
              </a:rPr>
              <a:t>Conformación del padrón de familias beneficiarias con niños menores de 5 años</a:t>
            </a:r>
          </a:p>
          <a:p>
            <a:pPr marL="0" lvl="1">
              <a:lnSpc>
                <a:spcPct val="130000"/>
              </a:lnSpc>
              <a:buClr>
                <a:srgbClr val="FF9900"/>
              </a:buClr>
              <a:buSzPct val="80000"/>
              <a:defRPr/>
            </a:pPr>
            <a:r>
              <a:rPr lang="es-MX" sz="2000" dirty="0">
                <a:latin typeface="Futura Lt" pitchFamily="34" charset="0"/>
              </a:rPr>
              <a:t>(1.1) </a:t>
            </a:r>
            <a:r>
              <a:rPr lang="es-MX" sz="2000" b="1" dirty="0">
                <a:latin typeface="Futura Lt" pitchFamily="34" charset="0"/>
              </a:rPr>
              <a:t>Adquisición de equipo médico para hospitales y clínicas</a:t>
            </a:r>
          </a:p>
          <a:p>
            <a:pPr marL="0" lvl="1">
              <a:lnSpc>
                <a:spcPct val="130000"/>
              </a:lnSpc>
              <a:buClr>
                <a:srgbClr val="FF9900"/>
              </a:buClr>
              <a:buSzPct val="80000"/>
              <a:defRPr/>
            </a:pPr>
            <a:r>
              <a:rPr lang="es-MX" sz="2000" dirty="0">
                <a:latin typeface="Futura Lt" pitchFamily="34" charset="0"/>
              </a:rPr>
              <a:t>(1.2) </a:t>
            </a:r>
            <a:r>
              <a:rPr lang="es-MX" sz="2000" b="1" dirty="0">
                <a:latin typeface="Futura Lt" pitchFamily="34" charset="0"/>
              </a:rPr>
              <a:t>Instalación de equipos</a:t>
            </a:r>
          </a:p>
          <a:p>
            <a:pPr marL="0" lvl="1">
              <a:lnSpc>
                <a:spcPct val="130000"/>
              </a:lnSpc>
              <a:buClr>
                <a:srgbClr val="FF9900"/>
              </a:buClr>
              <a:buSzPct val="80000"/>
              <a:tabLst>
                <a:tab pos="636683" algn="l"/>
              </a:tabLst>
              <a:defRPr/>
            </a:pPr>
            <a:r>
              <a:rPr lang="es-MX" sz="2000" dirty="0">
                <a:latin typeface="Futura Lt" pitchFamily="34" charset="0"/>
              </a:rPr>
              <a:t>(1.3) </a:t>
            </a:r>
            <a:r>
              <a:rPr lang="es-MX" sz="2000" b="1" dirty="0">
                <a:latin typeface="Futura Lt" pitchFamily="34" charset="0"/>
              </a:rPr>
              <a:t>Realización de cursos de capacitación a doctores y enfermeras para el otorgamiento de 	servicios básicos de salud</a:t>
            </a:r>
          </a:p>
          <a:p>
            <a:pPr marL="1300460" lvl="3">
              <a:lnSpc>
                <a:spcPct val="130000"/>
              </a:lnSpc>
              <a:buClr>
                <a:srgbClr val="FF9900"/>
              </a:buClr>
              <a:buSzPct val="80000"/>
              <a:defRPr/>
            </a:pPr>
            <a:r>
              <a:rPr lang="es-MX" sz="2000" b="1" dirty="0">
                <a:latin typeface="Futura Lt" pitchFamily="34" charset="0"/>
              </a:rPr>
              <a:t>- Presupuesto Federal</a:t>
            </a:r>
          </a:p>
          <a:p>
            <a:pPr marL="1300460" lvl="3">
              <a:lnSpc>
                <a:spcPct val="130000"/>
              </a:lnSpc>
              <a:buClr>
                <a:srgbClr val="FF9900"/>
              </a:buClr>
              <a:buSzPct val="80000"/>
              <a:defRPr/>
            </a:pPr>
            <a:r>
              <a:rPr lang="es-MX" sz="2000" b="1" dirty="0">
                <a:latin typeface="Futura Lt" pitchFamily="34" charset="0"/>
              </a:rPr>
              <a:t>- Residentes para levantamiento de cédula de beneficiario</a:t>
            </a:r>
          </a:p>
          <a:p>
            <a:pPr marL="0" lvl="1">
              <a:buClr>
                <a:srgbClr val="FF9900"/>
              </a:buClr>
              <a:buSzPct val="80000"/>
              <a:defRPr/>
            </a:pPr>
            <a:endParaRPr lang="es-MX" sz="2000" b="1" dirty="0">
              <a:latin typeface="Futura Lt" pitchFamily="34" charset="0"/>
            </a:endParaRPr>
          </a:p>
          <a:p>
            <a:pPr marL="0" lvl="1">
              <a:buClr>
                <a:srgbClr val="00B050"/>
              </a:buClr>
              <a:buSzPct val="80000"/>
              <a:buFont typeface="Wingdings" pitchFamily="2" charset="2"/>
              <a:buChar char="v"/>
              <a:defRPr/>
            </a:pPr>
            <a:r>
              <a:rPr lang="es-MX" sz="2800" dirty="0">
                <a:latin typeface="Futura Lt" pitchFamily="34" charset="0"/>
              </a:rPr>
              <a:t> </a:t>
            </a:r>
            <a:r>
              <a:rPr lang="es-MX" sz="2400" dirty="0">
                <a:latin typeface="Futura Lt" pitchFamily="34" charset="0"/>
              </a:rPr>
              <a:t>Deben enlistarse en </a:t>
            </a:r>
            <a:r>
              <a:rPr lang="es-MX" sz="2400" u="sng" dirty="0">
                <a:latin typeface="Futura Lt" pitchFamily="34" charset="0"/>
              </a:rPr>
              <a:t>orden cronológico o de importancia</a:t>
            </a:r>
            <a:r>
              <a:rPr lang="es-MX" sz="2400" dirty="0">
                <a:latin typeface="Futura Lt" pitchFamily="34" charset="0"/>
              </a:rPr>
              <a:t>, </a:t>
            </a:r>
            <a:r>
              <a:rPr lang="es-MX" sz="2400" u="sng" dirty="0">
                <a:latin typeface="Futura Lt" pitchFamily="34" charset="0"/>
              </a:rPr>
              <a:t>agruparse por componente</a:t>
            </a:r>
            <a:r>
              <a:rPr lang="es-MX" sz="2400" dirty="0">
                <a:latin typeface="Futura Lt" pitchFamily="34" charset="0"/>
              </a:rPr>
              <a:t> e incluir los insumos principales con los que cuenta para </a:t>
            </a:r>
            <a:r>
              <a:rPr lang="es-MX" sz="2400" dirty="0" smtClean="0">
                <a:latin typeface="Futura Lt" pitchFamily="34" charset="0"/>
              </a:rPr>
              <a:t>realizarlas.</a:t>
            </a:r>
            <a:endParaRPr lang="es-MX" sz="2400" dirty="0">
              <a:latin typeface="Futura Lt" pitchFamily="34" charset="0"/>
            </a:endParaRPr>
          </a:p>
        </p:txBody>
      </p:sp>
      <p:cxnSp>
        <p:nvCxnSpPr>
          <p:cNvPr id="21509" name="5 Conector recto de flecha"/>
          <p:cNvCxnSpPr>
            <a:cxnSpLocks noChangeShapeType="1"/>
          </p:cNvCxnSpPr>
          <p:nvPr/>
        </p:nvCxnSpPr>
        <p:spPr bwMode="auto">
          <a:xfrm rot="5400000" flipH="1" flipV="1">
            <a:off x="6293555" y="4667956"/>
            <a:ext cx="415431" cy="225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66296" y="1003863"/>
            <a:ext cx="7398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Clr>
                <a:srgbClr val="00A94F"/>
              </a:buClr>
              <a:buSzPct val="11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Lógica Vertical: Resumen Narrativo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4126136" y="988368"/>
            <a:ext cx="1517580" cy="648533"/>
            <a:chOff x="3112612" y="1059975"/>
            <a:chExt cx="1517580" cy="648533"/>
          </a:xfrm>
        </p:grpSpPr>
        <p:grpSp>
          <p:nvGrpSpPr>
            <p:cNvPr id="23" name="Grupo 22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6" name="Cheurón 2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urón 2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heurón 2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CuadroTexto 23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4282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603022" y="9645227"/>
            <a:ext cx="1625600" cy="0"/>
          </a:xfrm>
          <a:prstGeom prst="line">
            <a:avLst/>
          </a:prstGeom>
          <a:noFill/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5120">
              <a:latin typeface="Futura Lt"/>
            </a:endParaRPr>
          </a:p>
        </p:txBody>
      </p:sp>
      <p:graphicFrame>
        <p:nvGraphicFramePr>
          <p:cNvPr id="96320" name="Group 6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810630561"/>
              </p:ext>
            </p:extLst>
          </p:nvPr>
        </p:nvGraphicFramePr>
        <p:xfrm>
          <a:off x="3020907" y="2228390"/>
          <a:ext cx="9746188" cy="6436927"/>
        </p:xfrm>
        <a:graphic>
          <a:graphicData uri="http://schemas.openxmlformats.org/drawingml/2006/table">
            <a:tbl>
              <a:tblPr/>
              <a:tblGrid>
                <a:gridCol w="2416952"/>
                <a:gridCol w="4081702"/>
                <a:gridCol w="1786680"/>
                <a:gridCol w="1460854"/>
              </a:tblGrid>
              <a:tr h="767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OBJETIVOS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s-E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endParaRPr kumimoji="0" lang="es-E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s-E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402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FIN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460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PROPÓSITO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40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COMPONENTES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402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ACTIVIDADES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DD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21 Grupo"/>
          <p:cNvGrpSpPr/>
          <p:nvPr/>
        </p:nvGrpSpPr>
        <p:grpSpPr>
          <a:xfrm>
            <a:off x="612987" y="2328763"/>
            <a:ext cx="2160476" cy="6663280"/>
            <a:chOff x="431006" y="1812907"/>
            <a:chExt cx="1519085" cy="4685118"/>
          </a:xfrm>
        </p:grpSpPr>
        <p:sp>
          <p:nvSpPr>
            <p:cNvPr id="96331" name="Rectangle 75"/>
            <p:cNvSpPr>
              <a:spLocks noChangeArrowheads="1"/>
            </p:cNvSpPr>
            <p:nvPr/>
          </p:nvSpPr>
          <p:spPr bwMode="auto">
            <a:xfrm>
              <a:off x="431006" y="5777300"/>
              <a:ext cx="1512887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2844" b="1" dirty="0">
                  <a:solidFill>
                    <a:srgbClr val="FF6600"/>
                  </a:solidFill>
                  <a:latin typeface="Futura Lt"/>
                </a:rPr>
                <a:t>PARA QUÉ?</a:t>
              </a:r>
              <a:endParaRPr lang="es-ES" sz="2844" b="1" dirty="0">
                <a:solidFill>
                  <a:srgbClr val="FF6600"/>
                </a:solidFill>
                <a:latin typeface="Futura Lt"/>
              </a:endParaRPr>
            </a:p>
          </p:txBody>
        </p:sp>
        <p:sp>
          <p:nvSpPr>
            <p:cNvPr id="96338" name="Rectangle 82"/>
            <p:cNvSpPr>
              <a:spLocks noChangeArrowheads="1"/>
            </p:cNvSpPr>
            <p:nvPr/>
          </p:nvSpPr>
          <p:spPr bwMode="auto">
            <a:xfrm>
              <a:off x="726128" y="1812907"/>
              <a:ext cx="1223963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3413" b="1" dirty="0">
                  <a:solidFill>
                    <a:srgbClr val="00B050"/>
                  </a:solidFill>
                  <a:latin typeface="Futura Lt"/>
                </a:rPr>
                <a:t>CÓMO?</a:t>
              </a:r>
              <a:endParaRPr lang="es-ES" sz="3413" b="1" dirty="0">
                <a:solidFill>
                  <a:srgbClr val="00B050"/>
                </a:solidFill>
                <a:latin typeface="Futura Lt"/>
              </a:endParaRPr>
            </a:p>
          </p:txBody>
        </p:sp>
      </p:grpSp>
      <p:sp>
        <p:nvSpPr>
          <p:cNvPr id="96339" name="Rectangle 83"/>
          <p:cNvSpPr>
            <a:spLocks noChangeArrowheads="1"/>
          </p:cNvSpPr>
          <p:nvPr/>
        </p:nvSpPr>
        <p:spPr bwMode="auto">
          <a:xfrm>
            <a:off x="6262579" y="7510227"/>
            <a:ext cx="6504517" cy="139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96324" lvl="3" indent="-406394" algn="just">
              <a:lnSpc>
                <a:spcPct val="11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Actividades son las necesarias y suficientes para producir cada Componente. </a:t>
            </a:r>
          </a:p>
          <a:p>
            <a:pPr algn="just">
              <a:lnSpc>
                <a:spcPct val="110000"/>
              </a:lnSpc>
              <a:buFontTx/>
              <a:buChar char="•"/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340" name="Rectangle 84"/>
          <p:cNvSpPr>
            <a:spLocks noChangeArrowheads="1"/>
          </p:cNvSpPr>
          <p:nvPr/>
        </p:nvSpPr>
        <p:spPr bwMode="auto">
          <a:xfrm>
            <a:off x="6934448" y="6064992"/>
            <a:ext cx="5544616" cy="8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424470" algn="just">
              <a:lnSpc>
                <a:spcPct val="110000"/>
              </a:lnSpc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Componentes son los necesarios y suficientes para lograr el propósito. 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341" name="Rectangle 85"/>
          <p:cNvSpPr>
            <a:spLocks noChangeArrowheads="1"/>
          </p:cNvSpPr>
          <p:nvPr/>
        </p:nvSpPr>
        <p:spPr bwMode="auto">
          <a:xfrm>
            <a:off x="6729350" y="4830023"/>
            <a:ext cx="6037746" cy="90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Si se logra el Propósito, el programa, contribuirá al logro del Fin. 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035034" y="774025"/>
            <a:ext cx="69869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r">
              <a:buClr>
                <a:srgbClr val="00A94F"/>
              </a:buClr>
              <a:buSzPct val="11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Resumen Narrativo: </a:t>
            </a:r>
            <a:r>
              <a:rPr lang="es-MX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Consistencia </a:t>
            </a: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Lógica Vertical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4558184" y="988368"/>
            <a:ext cx="1517580" cy="648533"/>
            <a:chOff x="3112612" y="1059975"/>
            <a:chExt cx="1517580" cy="648533"/>
          </a:xfrm>
        </p:grpSpPr>
        <p:grpSp>
          <p:nvGrpSpPr>
            <p:cNvPr id="37" name="Grupo 36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0" name="Cheurón 39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Cheurón 40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Cheurón 41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CuadroTexto 37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725678" y="4431030"/>
            <a:ext cx="1633610" cy="109381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718437" y="7207024"/>
            <a:ext cx="1633610" cy="109381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725679" y="5851508"/>
            <a:ext cx="1633610" cy="1093817"/>
          </a:xfrm>
          <a:prstGeom prst="rect">
            <a:avLst/>
          </a:prstGeom>
        </p:spPr>
      </p:pic>
      <p:sp>
        <p:nvSpPr>
          <p:cNvPr id="29" name="Curved Left Arrow 74"/>
          <p:cNvSpPr/>
          <p:nvPr/>
        </p:nvSpPr>
        <p:spPr>
          <a:xfrm flipH="1" flipV="1">
            <a:off x="2307503" y="6671722"/>
            <a:ext cx="680591" cy="1517446"/>
          </a:xfrm>
          <a:prstGeom prst="curved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rved Left Arrow 74"/>
          <p:cNvSpPr/>
          <p:nvPr/>
        </p:nvSpPr>
        <p:spPr>
          <a:xfrm flipH="1" flipV="1">
            <a:off x="2260338" y="3359937"/>
            <a:ext cx="680591" cy="1517446"/>
          </a:xfrm>
          <a:prstGeom prst="curved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rved Left Arrow 74"/>
          <p:cNvSpPr/>
          <p:nvPr/>
        </p:nvSpPr>
        <p:spPr>
          <a:xfrm flipH="1" flipV="1">
            <a:off x="2254518" y="4943530"/>
            <a:ext cx="680591" cy="1517446"/>
          </a:xfrm>
          <a:prstGeom prst="curved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rved Left Arrow 74"/>
          <p:cNvSpPr/>
          <p:nvPr/>
        </p:nvSpPr>
        <p:spPr>
          <a:xfrm rot="10641896" flipV="1">
            <a:off x="1769850" y="3553107"/>
            <a:ext cx="611414" cy="1517446"/>
          </a:xfrm>
          <a:prstGeom prst="curvedLef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rved Left Arrow 74"/>
          <p:cNvSpPr/>
          <p:nvPr/>
        </p:nvSpPr>
        <p:spPr>
          <a:xfrm rot="10641896" flipV="1">
            <a:off x="1778777" y="6658470"/>
            <a:ext cx="611414" cy="1517446"/>
          </a:xfrm>
          <a:prstGeom prst="curvedLef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rved Left Arrow 74"/>
          <p:cNvSpPr/>
          <p:nvPr/>
        </p:nvSpPr>
        <p:spPr>
          <a:xfrm rot="10641896" flipV="1">
            <a:off x="1778777" y="5070551"/>
            <a:ext cx="611414" cy="1517446"/>
          </a:xfrm>
          <a:prstGeom prst="curvedLef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80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39" grpId="0"/>
      <p:bldP spid="96340" grpId="0"/>
      <p:bldP spid="963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4206242" y="2196484"/>
            <a:ext cx="5320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Contribuir al crecimiento económico a través de la generación de más y mejores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empleos.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4307150" y="3658346"/>
            <a:ext cx="531102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Las Micro, Pequeñas y Medianas Empresas son competitivas.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31"/>
          <p:cNvSpPr>
            <a:spLocks noChangeArrowheads="1"/>
          </p:cNvSpPr>
          <p:nvPr/>
        </p:nvSpPr>
        <p:spPr bwMode="auto">
          <a:xfrm>
            <a:off x="4366304" y="4910946"/>
            <a:ext cx="5296819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1.-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Micro, Pequeñas y Medianas Empresas con apoyos para la Potenciación de Recursos.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2.-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Apoyos Otorgados a Micro, Pequeñas y Medianas Empresas.</a:t>
            </a:r>
          </a:p>
          <a:p>
            <a:pPr algn="just">
              <a:lnSpc>
                <a:spcPct val="120000"/>
              </a:lnSpc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3. Recursos Otorgados para financiar proyectos de Micro, Pequeñas y Medianas Empresas.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32"/>
          <p:cNvSpPr>
            <a:spLocks noChangeArrowheads="1"/>
          </p:cNvSpPr>
          <p:nvPr/>
        </p:nvSpPr>
        <p:spPr bwMode="auto">
          <a:xfrm>
            <a:off x="4257026" y="7435298"/>
            <a:ext cx="545260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Atención de Demanda de organismos intermedios.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Micro, Pequeñas y Medianas Empresas con Acceso al Financiamiento.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Line 47"/>
          <p:cNvSpPr>
            <a:spLocks noChangeShapeType="1"/>
          </p:cNvSpPr>
          <p:nvPr/>
        </p:nvSpPr>
        <p:spPr bwMode="auto">
          <a:xfrm flipV="1">
            <a:off x="2790613" y="4718757"/>
            <a:ext cx="0" cy="11175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83" name="Line 48"/>
          <p:cNvSpPr>
            <a:spLocks noChangeShapeType="1"/>
          </p:cNvSpPr>
          <p:nvPr/>
        </p:nvSpPr>
        <p:spPr bwMode="auto">
          <a:xfrm flipV="1">
            <a:off x="2790613" y="6563361"/>
            <a:ext cx="0" cy="11176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s-ES" sz="512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415628" y="5551876"/>
            <a:ext cx="2790614" cy="1040836"/>
            <a:chOff x="1303" y="2210"/>
            <a:chExt cx="1236" cy="461"/>
          </a:xfrm>
        </p:grpSpPr>
        <p:sp>
          <p:nvSpPr>
            <p:cNvPr id="128" name="AutoShape 5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03" y="2210"/>
              <a:ext cx="1236" cy="461"/>
            </a:xfrm>
            <a:prstGeom prst="actionButtonBlank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2800" b="1" u="sng">
                <a:latin typeface="Futura Lt" pitchFamily="34" charset="0"/>
              </a:endParaRPr>
            </a:p>
          </p:txBody>
        </p:sp>
        <p:sp>
          <p:nvSpPr>
            <p:cNvPr id="129" name="Rectangle 51"/>
            <p:cNvSpPr>
              <a:spLocks noChangeArrowheads="1"/>
            </p:cNvSpPr>
            <p:nvPr/>
          </p:nvSpPr>
          <p:spPr bwMode="auto">
            <a:xfrm>
              <a:off x="1347" y="2358"/>
              <a:ext cx="11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>
                  <a:solidFill>
                    <a:schemeClr val="bg1"/>
                  </a:solidFill>
                  <a:latin typeface="Futura Lt" pitchFamily="34" charset="0"/>
                </a:rPr>
                <a:t>Componentes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350152" y="7448415"/>
            <a:ext cx="2790614" cy="1040837"/>
            <a:chOff x="1303" y="2931"/>
            <a:chExt cx="1236" cy="461"/>
          </a:xfrm>
        </p:grpSpPr>
        <p:sp>
          <p:nvSpPr>
            <p:cNvPr id="126" name="AutoShape 5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03" y="2931"/>
              <a:ext cx="1236" cy="461"/>
            </a:xfrm>
            <a:prstGeom prst="actionButtonBlank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2800" b="1" u="sng">
                <a:latin typeface="Futura Lt" pitchFamily="34" charset="0"/>
              </a:endParaRPr>
            </a:p>
          </p:txBody>
        </p:sp>
        <p:sp>
          <p:nvSpPr>
            <p:cNvPr id="127" name="Rectangle 54"/>
            <p:cNvSpPr>
              <a:spLocks noChangeArrowheads="1"/>
            </p:cNvSpPr>
            <p:nvPr/>
          </p:nvSpPr>
          <p:spPr bwMode="auto">
            <a:xfrm>
              <a:off x="1434" y="3084"/>
              <a:ext cx="97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>
                  <a:solidFill>
                    <a:schemeClr val="bg1"/>
                  </a:solidFill>
                  <a:latin typeface="Futura Lt" pitchFamily="34" charset="0"/>
                </a:rPr>
                <a:t>Actividades</a:t>
              </a:r>
            </a:p>
          </p:txBody>
        </p:sp>
      </p:grpSp>
      <p:sp>
        <p:nvSpPr>
          <p:cNvPr id="86" name="Line 55"/>
          <p:cNvSpPr>
            <a:spLocks noChangeShapeType="1"/>
          </p:cNvSpPr>
          <p:nvPr/>
        </p:nvSpPr>
        <p:spPr bwMode="auto">
          <a:xfrm flipV="1">
            <a:off x="2790613" y="3102188"/>
            <a:ext cx="0" cy="11175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s-ES" sz="5120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381761" y="3691471"/>
            <a:ext cx="2790614" cy="1040837"/>
            <a:chOff x="1553" y="1535"/>
            <a:chExt cx="1236" cy="461"/>
          </a:xfrm>
        </p:grpSpPr>
        <p:sp>
          <p:nvSpPr>
            <p:cNvPr id="124" name="AutoShape 5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3" y="1535"/>
              <a:ext cx="1236" cy="461"/>
            </a:xfrm>
            <a:prstGeom prst="actionButtonBlank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2800" b="1" u="sng">
                <a:latin typeface="Futura Lt" pitchFamily="34" charset="0"/>
              </a:endParaRPr>
            </a:p>
          </p:txBody>
        </p:sp>
        <p:sp>
          <p:nvSpPr>
            <p:cNvPr id="125" name="Rectangle 58"/>
            <p:cNvSpPr>
              <a:spLocks noChangeArrowheads="1"/>
            </p:cNvSpPr>
            <p:nvPr/>
          </p:nvSpPr>
          <p:spPr bwMode="auto">
            <a:xfrm>
              <a:off x="1771" y="1688"/>
              <a:ext cx="8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>
                  <a:solidFill>
                    <a:schemeClr val="bg1"/>
                  </a:solidFill>
                  <a:latin typeface="Futura Lt" pitchFamily="34" charset="0"/>
                </a:rPr>
                <a:t>Propósito</a:t>
              </a:r>
              <a:endParaRPr lang="es-MX" sz="2800" b="1" u="sng">
                <a:solidFill>
                  <a:schemeClr val="bg1"/>
                </a:solidFill>
                <a:latin typeface="Futura Lt" pitchFamily="34" charset="0"/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381760" y="2101992"/>
            <a:ext cx="2790613" cy="1040836"/>
            <a:chOff x="1550" y="806"/>
            <a:chExt cx="1236" cy="461"/>
          </a:xfrm>
        </p:grpSpPr>
        <p:sp>
          <p:nvSpPr>
            <p:cNvPr id="122" name="AutoShape 6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0" y="806"/>
              <a:ext cx="1236" cy="461"/>
            </a:xfrm>
            <a:prstGeom prst="actionButtonBlank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2800" b="1" u="sng">
                <a:latin typeface="Futura Lt" pitchFamily="34" charset="0"/>
              </a:endParaRPr>
            </a:p>
          </p:txBody>
        </p:sp>
        <p:sp>
          <p:nvSpPr>
            <p:cNvPr id="123" name="Rectangle 61"/>
            <p:cNvSpPr>
              <a:spLocks noChangeArrowheads="1"/>
            </p:cNvSpPr>
            <p:nvPr/>
          </p:nvSpPr>
          <p:spPr bwMode="auto">
            <a:xfrm>
              <a:off x="2008" y="933"/>
              <a:ext cx="3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 dirty="0">
                  <a:solidFill>
                    <a:schemeClr val="bg1"/>
                  </a:solidFill>
                  <a:latin typeface="Futura Lt" pitchFamily="34" charset="0"/>
                </a:rPr>
                <a:t>Fin</a:t>
              </a:r>
            </a:p>
          </p:txBody>
        </p:sp>
      </p:grpSp>
      <p:grpSp>
        <p:nvGrpSpPr>
          <p:cNvPr id="6" name="45 Grupo"/>
          <p:cNvGrpSpPr>
            <a:grpSpLocks/>
          </p:cNvGrpSpPr>
          <p:nvPr/>
        </p:nvGrpSpPr>
        <p:grpSpPr bwMode="auto">
          <a:xfrm>
            <a:off x="230294" y="5187560"/>
            <a:ext cx="745067" cy="1810111"/>
            <a:chOff x="161925" y="3610976"/>
            <a:chExt cx="523875" cy="1273042"/>
          </a:xfrm>
        </p:grpSpPr>
        <p:sp>
          <p:nvSpPr>
            <p:cNvPr id="115" name="Text Box 22"/>
            <p:cNvSpPr txBox="1">
              <a:spLocks noChangeArrowheads="1"/>
            </p:cNvSpPr>
            <p:nvPr/>
          </p:nvSpPr>
          <p:spPr bwMode="auto">
            <a:xfrm rot="16200000">
              <a:off x="-161062" y="4076559"/>
              <a:ext cx="1273042" cy="34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44" b="1">
                  <a:latin typeface="Futura Lt" pitchFamily="34" charset="0"/>
                </a:rPr>
                <a:t>Servicios</a:t>
              </a:r>
            </a:p>
          </p:txBody>
        </p:sp>
        <p:grpSp>
          <p:nvGrpSpPr>
            <p:cNvPr id="7" name="34 Grupo"/>
            <p:cNvGrpSpPr>
              <a:grpSpLocks/>
            </p:cNvGrpSpPr>
            <p:nvPr/>
          </p:nvGrpSpPr>
          <p:grpSpPr bwMode="auto">
            <a:xfrm>
              <a:off x="161925" y="4581663"/>
              <a:ext cx="523875" cy="279400"/>
              <a:chOff x="161925" y="5916732"/>
              <a:chExt cx="523875" cy="279400"/>
            </a:xfrm>
          </p:grpSpPr>
          <p:sp>
            <p:nvSpPr>
              <p:cNvPr id="120" name="Line 24"/>
              <p:cNvSpPr>
                <a:spLocks noChangeShapeType="1"/>
              </p:cNvSpPr>
              <p:nvPr/>
            </p:nvSpPr>
            <p:spPr bwMode="auto">
              <a:xfrm>
                <a:off x="161925" y="6196132"/>
                <a:ext cx="5238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  <p:sp>
            <p:nvSpPr>
              <p:cNvPr id="121" name="Line 25"/>
              <p:cNvSpPr>
                <a:spLocks noChangeShapeType="1"/>
              </p:cNvSpPr>
              <p:nvPr/>
            </p:nvSpPr>
            <p:spPr bwMode="auto">
              <a:xfrm>
                <a:off x="161925" y="5916732"/>
                <a:ext cx="0" cy="279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</p:grpSp>
        <p:grpSp>
          <p:nvGrpSpPr>
            <p:cNvPr id="8" name="31 Grupo"/>
            <p:cNvGrpSpPr>
              <a:grpSpLocks/>
            </p:cNvGrpSpPr>
            <p:nvPr/>
          </p:nvGrpSpPr>
          <p:grpSpPr bwMode="auto">
            <a:xfrm>
              <a:off x="177800" y="3645634"/>
              <a:ext cx="492125" cy="247651"/>
              <a:chOff x="177800" y="3737706"/>
              <a:chExt cx="492125" cy="247651"/>
            </a:xfrm>
          </p:grpSpPr>
          <p:sp>
            <p:nvSpPr>
              <p:cNvPr id="118" name="Line 23"/>
              <p:cNvSpPr>
                <a:spLocks noChangeShapeType="1"/>
              </p:cNvSpPr>
              <p:nvPr/>
            </p:nvSpPr>
            <p:spPr bwMode="auto">
              <a:xfrm>
                <a:off x="177800" y="3737706"/>
                <a:ext cx="4921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  <p:sp>
            <p:nvSpPr>
              <p:cNvPr id="119" name="Line 26"/>
              <p:cNvSpPr>
                <a:spLocks noChangeShapeType="1"/>
              </p:cNvSpPr>
              <p:nvPr/>
            </p:nvSpPr>
            <p:spPr bwMode="auto">
              <a:xfrm>
                <a:off x="179388" y="3737707"/>
                <a:ext cx="0" cy="2476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</p:grpSp>
      </p:grpSp>
      <p:grpSp>
        <p:nvGrpSpPr>
          <p:cNvPr id="9" name="53 Grupo"/>
          <p:cNvGrpSpPr>
            <a:grpSpLocks/>
          </p:cNvGrpSpPr>
          <p:nvPr/>
        </p:nvGrpSpPr>
        <p:grpSpPr bwMode="auto">
          <a:xfrm>
            <a:off x="257388" y="2257781"/>
            <a:ext cx="745067" cy="2359377"/>
            <a:chOff x="180975" y="1550989"/>
            <a:chExt cx="523875" cy="1658937"/>
          </a:xfrm>
        </p:grpSpPr>
        <p:sp>
          <p:nvSpPr>
            <p:cNvPr id="108" name="Text Box 27"/>
            <p:cNvSpPr txBox="1">
              <a:spLocks noChangeArrowheads="1"/>
            </p:cNvSpPr>
            <p:nvPr/>
          </p:nvSpPr>
          <p:spPr bwMode="auto">
            <a:xfrm rot="16200000">
              <a:off x="-320675" y="2209520"/>
              <a:ext cx="1658937" cy="34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44" b="1">
                  <a:latin typeface="Futura Lt" pitchFamily="34" charset="0"/>
                </a:rPr>
                <a:t>Resultados</a:t>
              </a:r>
            </a:p>
          </p:txBody>
        </p:sp>
        <p:grpSp>
          <p:nvGrpSpPr>
            <p:cNvPr id="10" name="108 Grupo"/>
            <p:cNvGrpSpPr>
              <a:grpSpLocks/>
            </p:cNvGrpSpPr>
            <p:nvPr/>
          </p:nvGrpSpPr>
          <p:grpSpPr bwMode="auto">
            <a:xfrm>
              <a:off x="180975" y="1611291"/>
              <a:ext cx="492125" cy="247650"/>
              <a:chOff x="180975" y="1479550"/>
              <a:chExt cx="492125" cy="247650"/>
            </a:xfrm>
          </p:grpSpPr>
          <p:sp>
            <p:nvSpPr>
              <p:cNvPr id="113" name="Line 28"/>
              <p:cNvSpPr>
                <a:spLocks noChangeShapeType="1"/>
              </p:cNvSpPr>
              <p:nvPr/>
            </p:nvSpPr>
            <p:spPr bwMode="auto">
              <a:xfrm>
                <a:off x="180975" y="1479550"/>
                <a:ext cx="4921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  <p:sp>
            <p:nvSpPr>
              <p:cNvPr id="114" name="Line 30"/>
              <p:cNvSpPr>
                <a:spLocks noChangeShapeType="1"/>
              </p:cNvSpPr>
              <p:nvPr/>
            </p:nvSpPr>
            <p:spPr bwMode="auto">
              <a:xfrm>
                <a:off x="180975" y="1479550"/>
                <a:ext cx="0" cy="2476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</p:grpSp>
        <p:grpSp>
          <p:nvGrpSpPr>
            <p:cNvPr id="11" name="32 Grupo"/>
            <p:cNvGrpSpPr>
              <a:grpSpLocks/>
            </p:cNvGrpSpPr>
            <p:nvPr/>
          </p:nvGrpSpPr>
          <p:grpSpPr bwMode="auto">
            <a:xfrm>
              <a:off x="180975" y="2881305"/>
              <a:ext cx="523875" cy="247650"/>
              <a:chOff x="180975" y="3062288"/>
              <a:chExt cx="523875" cy="247650"/>
            </a:xfrm>
          </p:grpSpPr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180975" y="3279775"/>
                <a:ext cx="5238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  <p:sp>
            <p:nvSpPr>
              <p:cNvPr id="112" name="Line 31"/>
              <p:cNvSpPr>
                <a:spLocks noChangeShapeType="1"/>
              </p:cNvSpPr>
              <p:nvPr/>
            </p:nvSpPr>
            <p:spPr bwMode="auto">
              <a:xfrm>
                <a:off x="180975" y="3062288"/>
                <a:ext cx="0" cy="2476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</p:grpSp>
      </p:grpSp>
      <p:grpSp>
        <p:nvGrpSpPr>
          <p:cNvPr id="12" name="61 Grupo"/>
          <p:cNvGrpSpPr>
            <a:grpSpLocks/>
          </p:cNvGrpSpPr>
          <p:nvPr/>
        </p:nvGrpSpPr>
        <p:grpSpPr bwMode="auto">
          <a:xfrm>
            <a:off x="232552" y="7195530"/>
            <a:ext cx="745067" cy="1572570"/>
            <a:chOff x="161925" y="3684591"/>
            <a:chExt cx="523875" cy="1105730"/>
          </a:xfrm>
        </p:grpSpPr>
        <p:sp>
          <p:nvSpPr>
            <p:cNvPr id="101" name="Text Box 22"/>
            <p:cNvSpPr txBox="1">
              <a:spLocks noChangeArrowheads="1"/>
            </p:cNvSpPr>
            <p:nvPr/>
          </p:nvSpPr>
          <p:spPr bwMode="auto">
            <a:xfrm rot="16200000">
              <a:off x="-67364" y="4076558"/>
              <a:ext cx="1085650" cy="34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44" b="1">
                  <a:latin typeface="Futura Lt" pitchFamily="34" charset="0"/>
                </a:rPr>
                <a:t>Gestión</a:t>
              </a:r>
            </a:p>
          </p:txBody>
        </p:sp>
        <p:grpSp>
          <p:nvGrpSpPr>
            <p:cNvPr id="13" name="34 Grupo"/>
            <p:cNvGrpSpPr>
              <a:grpSpLocks/>
            </p:cNvGrpSpPr>
            <p:nvPr/>
          </p:nvGrpSpPr>
          <p:grpSpPr bwMode="auto">
            <a:xfrm>
              <a:off x="161925" y="4505344"/>
              <a:ext cx="523875" cy="279400"/>
              <a:chOff x="161925" y="5840413"/>
              <a:chExt cx="523875" cy="279400"/>
            </a:xfrm>
          </p:grpSpPr>
          <p:sp>
            <p:nvSpPr>
              <p:cNvPr id="106" name="Line 24"/>
              <p:cNvSpPr>
                <a:spLocks noChangeShapeType="1"/>
              </p:cNvSpPr>
              <p:nvPr/>
            </p:nvSpPr>
            <p:spPr bwMode="auto">
              <a:xfrm>
                <a:off x="161925" y="6116638"/>
                <a:ext cx="5238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161925" y="5840413"/>
                <a:ext cx="0" cy="279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</p:grpSp>
        <p:grpSp>
          <p:nvGrpSpPr>
            <p:cNvPr id="14" name="31 Grupo"/>
            <p:cNvGrpSpPr>
              <a:grpSpLocks/>
            </p:cNvGrpSpPr>
            <p:nvPr/>
          </p:nvGrpSpPr>
          <p:grpSpPr bwMode="auto">
            <a:xfrm>
              <a:off x="177800" y="3684591"/>
              <a:ext cx="492125" cy="247650"/>
              <a:chOff x="177800" y="3776663"/>
              <a:chExt cx="492125" cy="247650"/>
            </a:xfrm>
          </p:grpSpPr>
          <p:sp>
            <p:nvSpPr>
              <p:cNvPr id="104" name="Line 23"/>
              <p:cNvSpPr>
                <a:spLocks noChangeShapeType="1"/>
              </p:cNvSpPr>
              <p:nvPr/>
            </p:nvSpPr>
            <p:spPr bwMode="auto">
              <a:xfrm>
                <a:off x="177800" y="3779838"/>
                <a:ext cx="4921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  <p:sp>
            <p:nvSpPr>
              <p:cNvPr id="105" name="Line 26"/>
              <p:cNvSpPr>
                <a:spLocks noChangeShapeType="1"/>
              </p:cNvSpPr>
              <p:nvPr/>
            </p:nvSpPr>
            <p:spPr bwMode="auto">
              <a:xfrm>
                <a:off x="179388" y="3776663"/>
                <a:ext cx="0" cy="2476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</p:grpSp>
      </p:grpSp>
      <p:grpSp>
        <p:nvGrpSpPr>
          <p:cNvPr id="15" name="54 Grupo"/>
          <p:cNvGrpSpPr/>
          <p:nvPr/>
        </p:nvGrpSpPr>
        <p:grpSpPr>
          <a:xfrm>
            <a:off x="9785629" y="2284512"/>
            <a:ext cx="2908059" cy="2000793"/>
            <a:chOff x="6762780" y="1201706"/>
            <a:chExt cx="2044729" cy="1303878"/>
          </a:xfrm>
        </p:grpSpPr>
        <p:sp>
          <p:nvSpPr>
            <p:cNvPr id="99" name="98 Llamada rectangular redondeada"/>
            <p:cNvSpPr/>
            <p:nvPr/>
          </p:nvSpPr>
          <p:spPr bwMode="auto">
            <a:xfrm>
              <a:off x="6762781" y="1201706"/>
              <a:ext cx="2044728" cy="1303878"/>
            </a:xfrm>
            <a:prstGeom prst="wedgeRoundRectCallou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s-ES" sz="3413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100" name="Rectangle 32"/>
            <p:cNvSpPr>
              <a:spLocks noChangeArrowheads="1"/>
            </p:cNvSpPr>
            <p:nvPr/>
          </p:nvSpPr>
          <p:spPr bwMode="auto">
            <a:xfrm>
              <a:off x="6762780" y="1288075"/>
              <a:ext cx="2044728" cy="108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/>
              <a:r>
                <a:rPr lang="es-ES" sz="1849" dirty="0">
                  <a:latin typeface="Futura Lt" pitchFamily="34" charset="0"/>
                </a:rPr>
                <a:t>Ojo: el “a través”, ya es el medio que se consigna en el nivel inmediato inferior, pero no corresponde con el propósito</a:t>
              </a:r>
              <a:endParaRPr lang="es-MX" sz="1849" dirty="0">
                <a:latin typeface="Futura Lt" pitchFamily="34" charset="0"/>
              </a:endParaRPr>
            </a:p>
          </p:txBody>
        </p:sp>
      </p:grpSp>
      <p:grpSp>
        <p:nvGrpSpPr>
          <p:cNvPr id="16" name="65 Grupo"/>
          <p:cNvGrpSpPr/>
          <p:nvPr/>
        </p:nvGrpSpPr>
        <p:grpSpPr>
          <a:xfrm>
            <a:off x="9773966" y="4563127"/>
            <a:ext cx="2908059" cy="1609817"/>
            <a:chOff x="6215085" y="1055655"/>
            <a:chExt cx="2044729" cy="1131903"/>
          </a:xfrm>
        </p:grpSpPr>
        <p:sp>
          <p:nvSpPr>
            <p:cNvPr id="97" name="96 Llamada rectangular redondeada"/>
            <p:cNvSpPr/>
            <p:nvPr/>
          </p:nvSpPr>
          <p:spPr bwMode="auto">
            <a:xfrm>
              <a:off x="6215086" y="1055655"/>
              <a:ext cx="2044728" cy="1131903"/>
            </a:xfrm>
            <a:prstGeom prst="wedgeRoundRectCallou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s-ES" sz="3413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98" name="Rectangle 32"/>
            <p:cNvSpPr>
              <a:spLocks noChangeArrowheads="1"/>
            </p:cNvSpPr>
            <p:nvPr/>
          </p:nvSpPr>
          <p:spPr bwMode="auto">
            <a:xfrm>
              <a:off x="6215085" y="1122212"/>
              <a:ext cx="2044728" cy="1065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/>
              <a:r>
                <a:rPr lang="es-ES" sz="1849" dirty="0">
                  <a:latin typeface="Futura Lt" pitchFamily="34" charset="0"/>
                </a:rPr>
                <a:t>NO queda clara la diferencia entre los tres componentes, ya que los tres hablan de “apoyos” sin especificar el tipo.</a:t>
              </a:r>
              <a:endParaRPr lang="es-MX" sz="1849" dirty="0">
                <a:latin typeface="Futura Lt" pitchFamily="34" charset="0"/>
              </a:endParaRPr>
            </a:p>
          </p:txBody>
        </p:sp>
      </p:grpSp>
      <p:grpSp>
        <p:nvGrpSpPr>
          <p:cNvPr id="17" name="68 Grupo"/>
          <p:cNvGrpSpPr/>
          <p:nvPr/>
        </p:nvGrpSpPr>
        <p:grpSpPr>
          <a:xfrm>
            <a:off x="9825895" y="6388968"/>
            <a:ext cx="2908059" cy="2162438"/>
            <a:chOff x="6215085" y="1210354"/>
            <a:chExt cx="2044729" cy="977204"/>
          </a:xfrm>
        </p:grpSpPr>
        <p:sp>
          <p:nvSpPr>
            <p:cNvPr id="95" name="94 Llamada rectangular redondeada"/>
            <p:cNvSpPr/>
            <p:nvPr/>
          </p:nvSpPr>
          <p:spPr bwMode="auto">
            <a:xfrm>
              <a:off x="6215086" y="1262919"/>
              <a:ext cx="2044728" cy="924639"/>
            </a:xfrm>
            <a:prstGeom prst="wedgeRoundRectCallou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s-ES" sz="3413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6215085" y="1210354"/>
              <a:ext cx="2044728" cy="977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/>
              <a:r>
                <a:rPr lang="es-ES" sz="1849" dirty="0">
                  <a:latin typeface="Futura Lt" pitchFamily="34" charset="0"/>
                </a:rPr>
                <a:t>Las actividades no son las suficientes puesto que no hay correspondencia entre el numero de componentes y actividades</a:t>
              </a:r>
              <a:endParaRPr lang="es-MX" sz="1849" dirty="0">
                <a:latin typeface="Futura Lt" pitchFamily="34" charset="0"/>
              </a:endParaRPr>
            </a:p>
          </p:txBody>
        </p:sp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3622080" y="979657"/>
            <a:ext cx="94082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9301" lvl="1" indent="-379301" algn="r" defTabSz="1300460" eaLnBrk="1" hangingPunct="1">
              <a:buClr>
                <a:srgbClr val="00B050"/>
              </a:buClr>
              <a:buSzPct val="6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Ejercicio </a:t>
            </a:r>
            <a:r>
              <a:rPr lang="es-MX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hipotético  de resumen narrativo</a:t>
            </a:r>
            <a:endParaRPr lang="es-MX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8" name="Grupo 67"/>
          <p:cNvGrpSpPr/>
          <p:nvPr/>
        </p:nvGrpSpPr>
        <p:grpSpPr>
          <a:xfrm>
            <a:off x="2829992" y="988368"/>
            <a:ext cx="1517580" cy="648533"/>
            <a:chOff x="3112612" y="1059975"/>
            <a:chExt cx="1517580" cy="648533"/>
          </a:xfrm>
        </p:grpSpPr>
        <p:grpSp>
          <p:nvGrpSpPr>
            <p:cNvPr id="69" name="Grupo 68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2" name="Cheurón 71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Cheurón 72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Cheurón 73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0" name="CuadroTexto 69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4332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5 Grupo"/>
          <p:cNvGrpSpPr/>
          <p:nvPr/>
        </p:nvGrpSpPr>
        <p:grpSpPr>
          <a:xfrm>
            <a:off x="4237777" y="2196484"/>
            <a:ext cx="5290018" cy="2478697"/>
            <a:chOff x="3159820" y="1545090"/>
            <a:chExt cx="3395710" cy="1742834"/>
          </a:xfrm>
        </p:grpSpPr>
        <p:sp>
          <p:nvSpPr>
            <p:cNvPr id="714781" name="Rectangle 29"/>
            <p:cNvSpPr>
              <a:spLocks noChangeArrowheads="1"/>
            </p:cNvSpPr>
            <p:nvPr/>
          </p:nvSpPr>
          <p:spPr bwMode="auto">
            <a:xfrm>
              <a:off x="3159820" y="1545090"/>
              <a:ext cx="3395710" cy="45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/>
              <a:r>
                <a:rPr lang="es-ES" sz="1800" dirty="0">
                  <a:latin typeface="Arial" panose="020B0604020202020204" pitchFamily="34" charset="0"/>
                  <a:cs typeface="Arial" panose="020B0604020202020204" pitchFamily="34" charset="0"/>
                </a:rPr>
                <a:t>Contribuir a reactivar la ocupación productiva en zonas de contingencia laboral.</a:t>
              </a:r>
              <a:endParaRPr lang="es-MX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4782" name="Rectangle 30"/>
            <p:cNvSpPr>
              <a:spLocks noChangeArrowheads="1"/>
            </p:cNvSpPr>
            <p:nvPr/>
          </p:nvSpPr>
          <p:spPr bwMode="auto">
            <a:xfrm>
              <a:off x="3159820" y="2521849"/>
              <a:ext cx="3395709" cy="76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s-ES" sz="1800" dirty="0">
                  <a:latin typeface="Arial" panose="020B0604020202020204" pitchFamily="34" charset="0"/>
                  <a:cs typeface="Arial" panose="020B0604020202020204" pitchFamily="34" charset="0"/>
                </a:rPr>
                <a:t>Personas afectadas en su actividad laboral y apoyadas con diferentes estrategias para su reintegración, están satisfechas con las </a:t>
              </a:r>
              <a:r>
                <a:rPr lang="es-E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acciones.</a:t>
              </a:r>
              <a:endParaRPr lang="es-MX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9" name="Rectangle 30"/>
          <p:cNvSpPr>
            <a:spLocks noChangeArrowheads="1"/>
          </p:cNvSpPr>
          <p:nvPr/>
        </p:nvSpPr>
        <p:spPr bwMode="auto">
          <a:xfrm>
            <a:off x="4438343" y="5236839"/>
            <a:ext cx="4944572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Estímulo a la capacitación.</a:t>
            </a:r>
          </a:p>
          <a:p>
            <a:pPr algn="just">
              <a:lnSpc>
                <a:spcPct val="120000"/>
              </a:lnSpc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Apoyo al ingreso de los trabajadores.</a:t>
            </a:r>
          </a:p>
          <a:p>
            <a:pPr algn="just">
              <a:lnSpc>
                <a:spcPct val="120000"/>
              </a:lnSpc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Reactivación económica de unidades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productivas.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tangle 30"/>
          <p:cNvSpPr>
            <a:spLocks noChangeArrowheads="1"/>
          </p:cNvSpPr>
          <p:nvPr/>
        </p:nvSpPr>
        <p:spPr bwMode="auto">
          <a:xfrm>
            <a:off x="4403367" y="7680962"/>
            <a:ext cx="4179171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Ejecución del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48 Grupo"/>
          <p:cNvGrpSpPr/>
          <p:nvPr/>
        </p:nvGrpSpPr>
        <p:grpSpPr>
          <a:xfrm>
            <a:off x="9773965" y="2330878"/>
            <a:ext cx="2908058" cy="1609818"/>
            <a:chOff x="6908832" y="836577"/>
            <a:chExt cx="2044728" cy="1131903"/>
          </a:xfrm>
        </p:grpSpPr>
        <p:sp>
          <p:nvSpPr>
            <p:cNvPr id="47" name="46 Llamada rectangular redondeada"/>
            <p:cNvSpPr/>
            <p:nvPr/>
          </p:nvSpPr>
          <p:spPr bwMode="auto">
            <a:xfrm>
              <a:off x="6908832" y="836577"/>
              <a:ext cx="2044728" cy="1131903"/>
            </a:xfrm>
            <a:prstGeom prst="wedgeRoundRectCallou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s-ES" sz="3413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48" name="Rectangle 32"/>
            <p:cNvSpPr>
              <a:spLocks noChangeArrowheads="1"/>
            </p:cNvSpPr>
            <p:nvPr/>
          </p:nvSpPr>
          <p:spPr bwMode="auto">
            <a:xfrm>
              <a:off x="6908832" y="937134"/>
              <a:ext cx="2044728" cy="92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/>
              <a:r>
                <a:rPr lang="es-ES" sz="1991" dirty="0">
                  <a:latin typeface="Futura Lt" pitchFamily="34" charset="0"/>
                </a:rPr>
                <a:t>Se habla de “satisfacción y no de un cambio en la población objetivo</a:t>
              </a:r>
              <a:endParaRPr lang="es-MX" sz="1991" dirty="0">
                <a:latin typeface="Futura Lt" pitchFamily="34" charset="0"/>
              </a:endParaRPr>
            </a:p>
          </p:txBody>
        </p:sp>
      </p:grpSp>
      <p:sp>
        <p:nvSpPr>
          <p:cNvPr id="50" name="49 Llamada rectangular redondeada"/>
          <p:cNvSpPr/>
          <p:nvPr/>
        </p:nvSpPr>
        <p:spPr bwMode="auto">
          <a:xfrm>
            <a:off x="9618177" y="4201717"/>
            <a:ext cx="3167706" cy="4050509"/>
          </a:xfrm>
          <a:prstGeom prst="wedgeRoundRectCallou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ES" sz="3413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9722035" y="4239760"/>
            <a:ext cx="2908058" cy="438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/>
            <a:r>
              <a:rPr lang="es-ES" sz="1991" dirty="0">
                <a:latin typeface="Futura Lt" pitchFamily="34" charset="0"/>
              </a:rPr>
              <a:t>No hay causalidad en los cuatro niveles:</a:t>
            </a:r>
          </a:p>
          <a:p>
            <a:pPr algn="just">
              <a:buFont typeface="Arial" pitchFamily="34" charset="0"/>
              <a:buChar char="•"/>
            </a:pPr>
            <a:r>
              <a:rPr lang="es-MX" sz="1991" dirty="0">
                <a:latin typeface="Futura Lt" pitchFamily="34" charset="0"/>
              </a:rPr>
              <a:t>Las actividades no son las necesarias y suficientes para producir los componentes</a:t>
            </a:r>
          </a:p>
          <a:p>
            <a:pPr algn="just">
              <a:buFont typeface="Arial" pitchFamily="34" charset="0"/>
              <a:buChar char="•"/>
            </a:pPr>
            <a:r>
              <a:rPr lang="es-MX" sz="1991" dirty="0">
                <a:latin typeface="Futura Lt" pitchFamily="34" charset="0"/>
              </a:rPr>
              <a:t>Los componentes no tienen vínculo con el Propósito</a:t>
            </a:r>
          </a:p>
          <a:p>
            <a:pPr algn="just">
              <a:buFont typeface="Arial" pitchFamily="34" charset="0"/>
              <a:buChar char="•"/>
            </a:pPr>
            <a:r>
              <a:rPr lang="es-MX" sz="1991" dirty="0">
                <a:latin typeface="Futura Lt" pitchFamily="34" charset="0"/>
              </a:rPr>
              <a:t>El Propósito esta muy alejado del FIN</a:t>
            </a:r>
            <a:endParaRPr lang="es-ES" sz="1991" dirty="0">
              <a:latin typeface="Futura Lt" pitchFamily="34" charset="0"/>
            </a:endParaRPr>
          </a:p>
          <a:p>
            <a:pPr algn="just"/>
            <a:endParaRPr lang="es-ES" sz="1991" b="1" dirty="0">
              <a:latin typeface="Futura Lt" pitchFamily="34" charset="0"/>
            </a:endParaRPr>
          </a:p>
          <a:p>
            <a:pPr algn="just"/>
            <a:endParaRPr lang="es-MX" sz="1991" b="1" dirty="0">
              <a:latin typeface="Futura Lt" pitchFamily="34" charset="0"/>
            </a:endParaRPr>
          </a:p>
        </p:txBody>
      </p:sp>
      <p:sp>
        <p:nvSpPr>
          <p:cNvPr id="55" name="Line 47"/>
          <p:cNvSpPr>
            <a:spLocks noChangeShapeType="1"/>
          </p:cNvSpPr>
          <p:nvPr/>
        </p:nvSpPr>
        <p:spPr bwMode="auto">
          <a:xfrm flipV="1">
            <a:off x="2790613" y="4718757"/>
            <a:ext cx="0" cy="11175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59" name="Line 48"/>
          <p:cNvSpPr>
            <a:spLocks noChangeShapeType="1"/>
          </p:cNvSpPr>
          <p:nvPr/>
        </p:nvSpPr>
        <p:spPr bwMode="auto">
          <a:xfrm flipV="1">
            <a:off x="2790613" y="6563361"/>
            <a:ext cx="0" cy="11176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s-ES" sz="5120"/>
          </a:p>
        </p:txBody>
      </p:sp>
      <p:grpSp>
        <p:nvGrpSpPr>
          <p:cNvPr id="60" name="Group 49"/>
          <p:cNvGrpSpPr>
            <a:grpSpLocks/>
          </p:cNvGrpSpPr>
          <p:nvPr/>
        </p:nvGrpSpPr>
        <p:grpSpPr bwMode="auto">
          <a:xfrm>
            <a:off x="1415628" y="5551876"/>
            <a:ext cx="2790614" cy="1040836"/>
            <a:chOff x="1303" y="2210"/>
            <a:chExt cx="1236" cy="461"/>
          </a:xfrm>
        </p:grpSpPr>
        <p:sp>
          <p:nvSpPr>
            <p:cNvPr id="61" name="AutoShape 5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03" y="2210"/>
              <a:ext cx="1236" cy="461"/>
            </a:xfrm>
            <a:prstGeom prst="actionButtonBlank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2800" b="1" u="sng">
                <a:latin typeface="Futura Lt" pitchFamily="34" charset="0"/>
              </a:endParaRPr>
            </a:p>
          </p:txBody>
        </p:sp>
        <p:sp>
          <p:nvSpPr>
            <p:cNvPr id="62" name="Rectangle 51"/>
            <p:cNvSpPr>
              <a:spLocks noChangeArrowheads="1"/>
            </p:cNvSpPr>
            <p:nvPr/>
          </p:nvSpPr>
          <p:spPr bwMode="auto">
            <a:xfrm>
              <a:off x="1347" y="2358"/>
              <a:ext cx="11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>
                  <a:solidFill>
                    <a:schemeClr val="bg1"/>
                  </a:solidFill>
                  <a:latin typeface="Futura Lt" pitchFamily="34" charset="0"/>
                </a:rPr>
                <a:t>Componentes</a:t>
              </a:r>
            </a:p>
          </p:txBody>
        </p:sp>
      </p:grpSp>
      <p:grpSp>
        <p:nvGrpSpPr>
          <p:cNvPr id="63" name="Group 52"/>
          <p:cNvGrpSpPr>
            <a:grpSpLocks/>
          </p:cNvGrpSpPr>
          <p:nvPr/>
        </p:nvGrpSpPr>
        <p:grpSpPr bwMode="auto">
          <a:xfrm>
            <a:off x="1350152" y="7448415"/>
            <a:ext cx="2790614" cy="1040837"/>
            <a:chOff x="1303" y="2931"/>
            <a:chExt cx="1236" cy="461"/>
          </a:xfrm>
        </p:grpSpPr>
        <p:sp>
          <p:nvSpPr>
            <p:cNvPr id="64" name="AutoShape 5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03" y="2931"/>
              <a:ext cx="1236" cy="461"/>
            </a:xfrm>
            <a:prstGeom prst="actionButtonBlank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2800" b="1" u="sng">
                <a:latin typeface="Futura Lt" pitchFamily="34" charset="0"/>
              </a:endParaRPr>
            </a:p>
          </p:txBody>
        </p:sp>
        <p:sp>
          <p:nvSpPr>
            <p:cNvPr id="65" name="Rectangle 54"/>
            <p:cNvSpPr>
              <a:spLocks noChangeArrowheads="1"/>
            </p:cNvSpPr>
            <p:nvPr/>
          </p:nvSpPr>
          <p:spPr bwMode="auto">
            <a:xfrm>
              <a:off x="1434" y="3084"/>
              <a:ext cx="97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>
                  <a:solidFill>
                    <a:schemeClr val="bg1"/>
                  </a:solidFill>
                  <a:latin typeface="Futura Lt" pitchFamily="34" charset="0"/>
                </a:rPr>
                <a:t>Actividades</a:t>
              </a:r>
            </a:p>
          </p:txBody>
        </p:sp>
      </p:grpSp>
      <p:sp>
        <p:nvSpPr>
          <p:cNvPr id="66" name="Line 55"/>
          <p:cNvSpPr>
            <a:spLocks noChangeShapeType="1"/>
          </p:cNvSpPr>
          <p:nvPr/>
        </p:nvSpPr>
        <p:spPr bwMode="auto">
          <a:xfrm flipV="1">
            <a:off x="2790613" y="3102188"/>
            <a:ext cx="0" cy="11175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s-ES" sz="5120"/>
          </a:p>
        </p:txBody>
      </p:sp>
      <p:grpSp>
        <p:nvGrpSpPr>
          <p:cNvPr id="67" name="Group 56"/>
          <p:cNvGrpSpPr>
            <a:grpSpLocks/>
          </p:cNvGrpSpPr>
          <p:nvPr/>
        </p:nvGrpSpPr>
        <p:grpSpPr bwMode="auto">
          <a:xfrm>
            <a:off x="1381761" y="3691471"/>
            <a:ext cx="2790614" cy="1040837"/>
            <a:chOff x="1553" y="1535"/>
            <a:chExt cx="1236" cy="461"/>
          </a:xfrm>
        </p:grpSpPr>
        <p:sp>
          <p:nvSpPr>
            <p:cNvPr id="68" name="AutoShape 5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3" y="1535"/>
              <a:ext cx="1236" cy="461"/>
            </a:xfrm>
            <a:prstGeom prst="actionButtonBlank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2800" b="1" u="sng">
                <a:latin typeface="Futura Lt" pitchFamily="34" charset="0"/>
              </a:endParaRPr>
            </a:p>
          </p:txBody>
        </p:sp>
        <p:sp>
          <p:nvSpPr>
            <p:cNvPr id="69" name="Rectangle 58"/>
            <p:cNvSpPr>
              <a:spLocks noChangeArrowheads="1"/>
            </p:cNvSpPr>
            <p:nvPr/>
          </p:nvSpPr>
          <p:spPr bwMode="auto">
            <a:xfrm>
              <a:off x="1771" y="1688"/>
              <a:ext cx="8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>
                  <a:solidFill>
                    <a:schemeClr val="bg1"/>
                  </a:solidFill>
                  <a:latin typeface="Futura Lt" pitchFamily="34" charset="0"/>
                </a:rPr>
                <a:t>Propósito</a:t>
              </a:r>
              <a:endParaRPr lang="es-MX" sz="2800" b="1" u="sng">
                <a:solidFill>
                  <a:schemeClr val="bg1"/>
                </a:solidFill>
                <a:latin typeface="Futura Lt" pitchFamily="34" charset="0"/>
              </a:endParaRPr>
            </a:p>
          </p:txBody>
        </p:sp>
      </p:grpSp>
      <p:grpSp>
        <p:nvGrpSpPr>
          <p:cNvPr id="70" name="Group 59"/>
          <p:cNvGrpSpPr>
            <a:grpSpLocks/>
          </p:cNvGrpSpPr>
          <p:nvPr/>
        </p:nvGrpSpPr>
        <p:grpSpPr bwMode="auto">
          <a:xfrm>
            <a:off x="1381760" y="2101992"/>
            <a:ext cx="2790613" cy="1040836"/>
            <a:chOff x="1550" y="806"/>
            <a:chExt cx="1236" cy="461"/>
          </a:xfrm>
        </p:grpSpPr>
        <p:sp>
          <p:nvSpPr>
            <p:cNvPr id="71" name="AutoShape 6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0" y="806"/>
              <a:ext cx="1236" cy="461"/>
            </a:xfrm>
            <a:prstGeom prst="actionButtonBlank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2800" b="1" u="sng">
                <a:latin typeface="Futura Lt" pitchFamily="34" charset="0"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2008" y="933"/>
              <a:ext cx="3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 dirty="0">
                  <a:solidFill>
                    <a:schemeClr val="bg1"/>
                  </a:solidFill>
                  <a:latin typeface="Futura Lt" pitchFamily="34" charset="0"/>
                </a:rPr>
                <a:t>Fin</a:t>
              </a:r>
            </a:p>
          </p:txBody>
        </p:sp>
      </p:grpSp>
      <p:grpSp>
        <p:nvGrpSpPr>
          <p:cNvPr id="73" name="45 Grupo"/>
          <p:cNvGrpSpPr>
            <a:grpSpLocks/>
          </p:cNvGrpSpPr>
          <p:nvPr/>
        </p:nvGrpSpPr>
        <p:grpSpPr bwMode="auto">
          <a:xfrm>
            <a:off x="230294" y="5187560"/>
            <a:ext cx="745067" cy="1810111"/>
            <a:chOff x="161925" y="3610976"/>
            <a:chExt cx="523875" cy="1273042"/>
          </a:xfrm>
        </p:grpSpPr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 rot="16200000">
              <a:off x="-161062" y="4076559"/>
              <a:ext cx="1273042" cy="34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44" b="1">
                  <a:latin typeface="Futura Lt" pitchFamily="34" charset="0"/>
                </a:rPr>
                <a:t>Servicios</a:t>
              </a:r>
            </a:p>
          </p:txBody>
        </p:sp>
        <p:grpSp>
          <p:nvGrpSpPr>
            <p:cNvPr id="75" name="34 Grupo"/>
            <p:cNvGrpSpPr>
              <a:grpSpLocks/>
            </p:cNvGrpSpPr>
            <p:nvPr/>
          </p:nvGrpSpPr>
          <p:grpSpPr bwMode="auto">
            <a:xfrm>
              <a:off x="161925" y="4581663"/>
              <a:ext cx="523875" cy="279400"/>
              <a:chOff x="161925" y="5916732"/>
              <a:chExt cx="523875" cy="279400"/>
            </a:xfrm>
          </p:grpSpPr>
          <p:sp>
            <p:nvSpPr>
              <p:cNvPr id="79" name="Line 24"/>
              <p:cNvSpPr>
                <a:spLocks noChangeShapeType="1"/>
              </p:cNvSpPr>
              <p:nvPr/>
            </p:nvSpPr>
            <p:spPr bwMode="auto">
              <a:xfrm>
                <a:off x="161925" y="6196132"/>
                <a:ext cx="5238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  <p:sp>
            <p:nvSpPr>
              <p:cNvPr id="80" name="Line 25"/>
              <p:cNvSpPr>
                <a:spLocks noChangeShapeType="1"/>
              </p:cNvSpPr>
              <p:nvPr/>
            </p:nvSpPr>
            <p:spPr bwMode="auto">
              <a:xfrm>
                <a:off x="161925" y="5916732"/>
                <a:ext cx="0" cy="279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</p:grpSp>
        <p:grpSp>
          <p:nvGrpSpPr>
            <p:cNvPr id="76" name="31 Grupo"/>
            <p:cNvGrpSpPr>
              <a:grpSpLocks/>
            </p:cNvGrpSpPr>
            <p:nvPr/>
          </p:nvGrpSpPr>
          <p:grpSpPr bwMode="auto">
            <a:xfrm>
              <a:off x="177800" y="3645634"/>
              <a:ext cx="492125" cy="247651"/>
              <a:chOff x="177800" y="3737706"/>
              <a:chExt cx="492125" cy="247651"/>
            </a:xfrm>
          </p:grpSpPr>
          <p:sp>
            <p:nvSpPr>
              <p:cNvPr id="77" name="Line 23"/>
              <p:cNvSpPr>
                <a:spLocks noChangeShapeType="1"/>
              </p:cNvSpPr>
              <p:nvPr/>
            </p:nvSpPr>
            <p:spPr bwMode="auto">
              <a:xfrm>
                <a:off x="177800" y="3737706"/>
                <a:ext cx="4921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  <p:sp>
            <p:nvSpPr>
              <p:cNvPr id="78" name="Line 26"/>
              <p:cNvSpPr>
                <a:spLocks noChangeShapeType="1"/>
              </p:cNvSpPr>
              <p:nvPr/>
            </p:nvSpPr>
            <p:spPr bwMode="auto">
              <a:xfrm>
                <a:off x="179388" y="3737707"/>
                <a:ext cx="0" cy="2476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</p:grpSp>
      </p:grpSp>
      <p:grpSp>
        <p:nvGrpSpPr>
          <p:cNvPr id="81" name="53 Grupo"/>
          <p:cNvGrpSpPr>
            <a:grpSpLocks/>
          </p:cNvGrpSpPr>
          <p:nvPr/>
        </p:nvGrpSpPr>
        <p:grpSpPr bwMode="auto">
          <a:xfrm>
            <a:off x="257388" y="2257781"/>
            <a:ext cx="745067" cy="2359377"/>
            <a:chOff x="180975" y="1550989"/>
            <a:chExt cx="523875" cy="1658937"/>
          </a:xfrm>
        </p:grpSpPr>
        <p:sp>
          <p:nvSpPr>
            <p:cNvPr id="82" name="Text Box 27"/>
            <p:cNvSpPr txBox="1">
              <a:spLocks noChangeArrowheads="1"/>
            </p:cNvSpPr>
            <p:nvPr/>
          </p:nvSpPr>
          <p:spPr bwMode="auto">
            <a:xfrm rot="16200000">
              <a:off x="-320675" y="2209520"/>
              <a:ext cx="1658937" cy="34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44" b="1">
                  <a:latin typeface="Futura Lt" pitchFamily="34" charset="0"/>
                </a:rPr>
                <a:t>Resultados</a:t>
              </a:r>
            </a:p>
          </p:txBody>
        </p:sp>
        <p:grpSp>
          <p:nvGrpSpPr>
            <p:cNvPr id="83" name="108 Grupo"/>
            <p:cNvGrpSpPr>
              <a:grpSpLocks/>
            </p:cNvGrpSpPr>
            <p:nvPr/>
          </p:nvGrpSpPr>
          <p:grpSpPr bwMode="auto">
            <a:xfrm>
              <a:off x="180975" y="1611291"/>
              <a:ext cx="492125" cy="247650"/>
              <a:chOff x="180975" y="1479550"/>
              <a:chExt cx="492125" cy="247650"/>
            </a:xfrm>
          </p:grpSpPr>
          <p:sp>
            <p:nvSpPr>
              <p:cNvPr id="87" name="Line 28"/>
              <p:cNvSpPr>
                <a:spLocks noChangeShapeType="1"/>
              </p:cNvSpPr>
              <p:nvPr/>
            </p:nvSpPr>
            <p:spPr bwMode="auto">
              <a:xfrm>
                <a:off x="180975" y="1479550"/>
                <a:ext cx="4921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  <p:sp>
            <p:nvSpPr>
              <p:cNvPr id="88" name="Line 30"/>
              <p:cNvSpPr>
                <a:spLocks noChangeShapeType="1"/>
              </p:cNvSpPr>
              <p:nvPr/>
            </p:nvSpPr>
            <p:spPr bwMode="auto">
              <a:xfrm>
                <a:off x="180975" y="1479550"/>
                <a:ext cx="0" cy="2476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</p:grpSp>
        <p:grpSp>
          <p:nvGrpSpPr>
            <p:cNvPr id="84" name="32 Grupo"/>
            <p:cNvGrpSpPr>
              <a:grpSpLocks/>
            </p:cNvGrpSpPr>
            <p:nvPr/>
          </p:nvGrpSpPr>
          <p:grpSpPr bwMode="auto">
            <a:xfrm>
              <a:off x="180975" y="2881305"/>
              <a:ext cx="523875" cy="247650"/>
              <a:chOff x="180975" y="3062288"/>
              <a:chExt cx="523875" cy="247650"/>
            </a:xfrm>
          </p:grpSpPr>
          <p:sp>
            <p:nvSpPr>
              <p:cNvPr id="85" name="Line 29"/>
              <p:cNvSpPr>
                <a:spLocks noChangeShapeType="1"/>
              </p:cNvSpPr>
              <p:nvPr/>
            </p:nvSpPr>
            <p:spPr bwMode="auto">
              <a:xfrm>
                <a:off x="180975" y="3279775"/>
                <a:ext cx="5238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>
                <a:off x="180975" y="3062288"/>
                <a:ext cx="0" cy="2476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</p:grpSp>
      </p:grpSp>
      <p:grpSp>
        <p:nvGrpSpPr>
          <p:cNvPr id="89" name="61 Grupo"/>
          <p:cNvGrpSpPr>
            <a:grpSpLocks/>
          </p:cNvGrpSpPr>
          <p:nvPr/>
        </p:nvGrpSpPr>
        <p:grpSpPr bwMode="auto">
          <a:xfrm>
            <a:off x="232552" y="7195530"/>
            <a:ext cx="745067" cy="1572570"/>
            <a:chOff x="161925" y="3684591"/>
            <a:chExt cx="523875" cy="1105730"/>
          </a:xfrm>
        </p:grpSpPr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 rot="16200000">
              <a:off x="-67364" y="4076558"/>
              <a:ext cx="1085650" cy="34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44" b="1">
                  <a:latin typeface="Futura Lt" pitchFamily="34" charset="0"/>
                </a:rPr>
                <a:t>Gestión</a:t>
              </a:r>
            </a:p>
          </p:txBody>
        </p:sp>
        <p:grpSp>
          <p:nvGrpSpPr>
            <p:cNvPr id="91" name="34 Grupo"/>
            <p:cNvGrpSpPr>
              <a:grpSpLocks/>
            </p:cNvGrpSpPr>
            <p:nvPr/>
          </p:nvGrpSpPr>
          <p:grpSpPr bwMode="auto">
            <a:xfrm>
              <a:off x="161925" y="4505344"/>
              <a:ext cx="523875" cy="279400"/>
              <a:chOff x="161925" y="5840413"/>
              <a:chExt cx="523875" cy="279400"/>
            </a:xfrm>
          </p:grpSpPr>
          <p:sp>
            <p:nvSpPr>
              <p:cNvPr id="95" name="Line 24"/>
              <p:cNvSpPr>
                <a:spLocks noChangeShapeType="1"/>
              </p:cNvSpPr>
              <p:nvPr/>
            </p:nvSpPr>
            <p:spPr bwMode="auto">
              <a:xfrm>
                <a:off x="161925" y="6116638"/>
                <a:ext cx="5238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161925" y="5840413"/>
                <a:ext cx="0" cy="279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</p:grpSp>
        <p:grpSp>
          <p:nvGrpSpPr>
            <p:cNvPr id="92" name="31 Grupo"/>
            <p:cNvGrpSpPr>
              <a:grpSpLocks/>
            </p:cNvGrpSpPr>
            <p:nvPr/>
          </p:nvGrpSpPr>
          <p:grpSpPr bwMode="auto">
            <a:xfrm>
              <a:off x="177800" y="3684591"/>
              <a:ext cx="492125" cy="247650"/>
              <a:chOff x="177800" y="3776663"/>
              <a:chExt cx="492125" cy="247650"/>
            </a:xfrm>
          </p:grpSpPr>
          <p:sp>
            <p:nvSpPr>
              <p:cNvPr id="93" name="Line 23"/>
              <p:cNvSpPr>
                <a:spLocks noChangeShapeType="1"/>
              </p:cNvSpPr>
              <p:nvPr/>
            </p:nvSpPr>
            <p:spPr bwMode="auto">
              <a:xfrm>
                <a:off x="177800" y="3779838"/>
                <a:ext cx="4921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  <p:sp>
            <p:nvSpPr>
              <p:cNvPr id="94" name="Line 26"/>
              <p:cNvSpPr>
                <a:spLocks noChangeShapeType="1"/>
              </p:cNvSpPr>
              <p:nvPr/>
            </p:nvSpPr>
            <p:spPr bwMode="auto">
              <a:xfrm>
                <a:off x="179388" y="3776663"/>
                <a:ext cx="0" cy="2476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s-ES" sz="5120"/>
              </a:p>
            </p:txBody>
          </p:sp>
        </p:grpSp>
      </p:grp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3622080" y="979657"/>
            <a:ext cx="94082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9301" lvl="1" indent="-379301" algn="r" defTabSz="1300460" eaLnBrk="1" hangingPunct="1">
              <a:buClr>
                <a:srgbClr val="00B050"/>
              </a:buClr>
              <a:buSzPct val="6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Ejercicio </a:t>
            </a:r>
            <a:r>
              <a:rPr lang="es-MX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hipotético 2  de resumen narrativo</a:t>
            </a:r>
            <a:endParaRPr lang="es-MX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2" name="Grupo 111"/>
          <p:cNvGrpSpPr/>
          <p:nvPr/>
        </p:nvGrpSpPr>
        <p:grpSpPr>
          <a:xfrm>
            <a:off x="2469952" y="988368"/>
            <a:ext cx="1517580" cy="648533"/>
            <a:chOff x="3112612" y="1059975"/>
            <a:chExt cx="1517580" cy="648533"/>
          </a:xfrm>
        </p:grpSpPr>
        <p:grpSp>
          <p:nvGrpSpPr>
            <p:cNvPr id="113" name="Grupo 112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16" name="Cheurón 11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heurón 11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heurón 11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4" name="CuadroTexto 113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4573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48223" y="2401308"/>
            <a:ext cx="12319177" cy="621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r>
              <a:rPr lang="es-MX" sz="2844" dirty="0">
                <a:latin typeface="Futura Lt" pitchFamily="34" charset="0"/>
              </a:rPr>
              <a:t>Son </a:t>
            </a:r>
            <a:r>
              <a:rPr lang="es-MX" sz="2844" b="1" dirty="0">
                <a:latin typeface="Futura Lt" pitchFamily="34" charset="0"/>
              </a:rPr>
              <a:t>factores externos</a:t>
            </a:r>
            <a:r>
              <a:rPr lang="es-MX" sz="2844" dirty="0">
                <a:latin typeface="Futura Lt" pitchFamily="34" charset="0"/>
              </a:rPr>
              <a:t>, que están fuera del control de la institución responsable de un programa, pero que inciden en el éxito o fracaso del </a:t>
            </a:r>
            <a:r>
              <a:rPr lang="es-MX" sz="2844" dirty="0" smtClean="0">
                <a:latin typeface="Futura Lt" pitchFamily="34" charset="0"/>
              </a:rPr>
              <a:t>mismo.</a:t>
            </a:r>
            <a:endParaRPr lang="es-MX" sz="2844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endParaRPr lang="es-MX" sz="2844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r>
              <a:rPr lang="es-MX" sz="2844" dirty="0">
                <a:latin typeface="Futura Lt" pitchFamily="34" charset="0"/>
              </a:rPr>
              <a:t>Cada </a:t>
            </a:r>
            <a:r>
              <a:rPr lang="es-MX" sz="2844" b="1" dirty="0">
                <a:latin typeface="Futura Lt" pitchFamily="34" charset="0"/>
              </a:rPr>
              <a:t>programa puede enfrentar riesgos </a:t>
            </a:r>
            <a:r>
              <a:rPr lang="es-MX" sz="2844" dirty="0">
                <a:latin typeface="Futura Lt" pitchFamily="34" charset="0"/>
              </a:rPr>
              <a:t>ambientales, financieros, institucionales, climatológicos, sociales u otros que pueden hacer que el mismo </a:t>
            </a:r>
            <a:r>
              <a:rPr lang="es-MX" sz="2844" dirty="0" smtClean="0">
                <a:latin typeface="Futura Lt" pitchFamily="34" charset="0"/>
              </a:rPr>
              <a:t>fracase.</a:t>
            </a:r>
            <a:endParaRPr lang="es-MX" sz="2844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endParaRPr lang="es-MX" sz="2844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r>
              <a:rPr lang="es-MX" sz="2844" dirty="0">
                <a:latin typeface="Futura Lt" pitchFamily="34" charset="0"/>
              </a:rPr>
              <a:t>El riesgo se expresa en la Matriz de Indicadores como un supuesto que debe ser cumplido para lograr los objetivos a cada </a:t>
            </a:r>
            <a:r>
              <a:rPr lang="es-MX" sz="2844" dirty="0" smtClean="0">
                <a:latin typeface="Futura Lt" pitchFamily="34" charset="0"/>
              </a:rPr>
              <a:t>nivel.</a:t>
            </a:r>
            <a:endParaRPr lang="es-MX" sz="2844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endParaRPr lang="es-MX" sz="2844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r>
              <a:rPr lang="es-MX" sz="2844" dirty="0">
                <a:latin typeface="Futura Lt" pitchFamily="34" charset="0"/>
              </a:rPr>
              <a:t>Los supuestos tienen la virtud de obligar a quienes formulan el programa a explicitar los riesgos y a quienes lo ejecutan a estar pendientes de </a:t>
            </a:r>
            <a:r>
              <a:rPr lang="es-MX" sz="2844" dirty="0" smtClean="0">
                <a:latin typeface="Futura Lt" pitchFamily="34" charset="0"/>
              </a:rPr>
              <a:t>ellos.</a:t>
            </a:r>
            <a:endParaRPr lang="es-MX" sz="2844" dirty="0">
              <a:latin typeface="Futura Lt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74354" y="989646"/>
            <a:ext cx="60514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Clr>
                <a:srgbClr val="00A94F"/>
              </a:buClr>
              <a:buSzPct val="11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Lógica Vertical: Supuestos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5710312" y="988368"/>
            <a:ext cx="1517580" cy="648533"/>
            <a:chOff x="3112612" y="1059975"/>
            <a:chExt cx="1517580" cy="648533"/>
          </a:xfrm>
        </p:grpSpPr>
        <p:grpSp>
          <p:nvGrpSpPr>
            <p:cNvPr id="14" name="Grupo 13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7" name="Cheurón 16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urón 17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heurón 18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CuadroTexto 14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4603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4 Rectángulo"/>
          <p:cNvSpPr>
            <a:spLocks noChangeArrowheads="1"/>
          </p:cNvSpPr>
          <p:nvPr/>
        </p:nvSpPr>
        <p:spPr bwMode="auto">
          <a:xfrm>
            <a:off x="165696" y="2068488"/>
            <a:ext cx="12472589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r>
              <a:rPr lang="es-MX" sz="2400" dirty="0">
                <a:latin typeface="Futura Lt" pitchFamily="34" charset="0"/>
              </a:rPr>
              <a:t>Son la </a:t>
            </a:r>
            <a:r>
              <a:rPr lang="es-MX" sz="2400" b="1" dirty="0">
                <a:latin typeface="Futura Lt" pitchFamily="34" charset="0"/>
              </a:rPr>
              <a:t>especificación  cuantitativa que permite verificar el nivel de logro </a:t>
            </a:r>
            <a:r>
              <a:rPr lang="es-MX" sz="2400" dirty="0">
                <a:latin typeface="Futura Lt" pitchFamily="34" charset="0"/>
              </a:rPr>
              <a:t>alcanzado por el programa en el cumplimiento de sus </a:t>
            </a:r>
            <a:r>
              <a:rPr lang="es-MX" sz="2400" dirty="0" smtClean="0">
                <a:latin typeface="Futura Lt" pitchFamily="34" charset="0"/>
              </a:rPr>
              <a:t>objetivos.</a:t>
            </a:r>
          </a:p>
          <a:p>
            <a:pPr algn="just">
              <a:buClr>
                <a:srgbClr val="00B050"/>
              </a:buClr>
              <a:buSzPct val="80000"/>
            </a:pPr>
            <a:endParaRPr lang="es-MX" sz="2400" dirty="0">
              <a:latin typeface="Futura Lt" pitchFamily="34" charset="0"/>
            </a:endParaRPr>
          </a:p>
          <a:p>
            <a:pPr marL="1029531" lvl="2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r>
              <a:rPr lang="es-MX" sz="2400" u="sng" dirty="0">
                <a:latin typeface="Futura Lt" pitchFamily="34" charset="0"/>
              </a:rPr>
              <a:t>Enunciado:</a:t>
            </a:r>
            <a:r>
              <a:rPr lang="es-MX" sz="2400" dirty="0">
                <a:latin typeface="Futura Lt" pitchFamily="34" charset="0"/>
              </a:rPr>
              <a:t> Es la expresión conceptual (escrita) de lo que se desea medir a través de uno o varios </a:t>
            </a:r>
            <a:r>
              <a:rPr lang="es-MX" sz="2400" dirty="0" smtClean="0">
                <a:latin typeface="Futura Lt" pitchFamily="34" charset="0"/>
              </a:rPr>
              <a:t>indicadores.</a:t>
            </a:r>
            <a:endParaRPr lang="es-MX" sz="2400" u="sng" dirty="0">
              <a:latin typeface="Futura Lt" pitchFamily="34" charset="0"/>
            </a:endParaRPr>
          </a:p>
          <a:p>
            <a:pPr marL="1029531" lvl="2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r>
              <a:rPr lang="es-MX" sz="2400" u="sng" dirty="0">
                <a:latin typeface="Futura Lt" pitchFamily="34" charset="0"/>
              </a:rPr>
              <a:t>Fórmula de Cálculo:</a:t>
            </a:r>
            <a:r>
              <a:rPr lang="es-MX" sz="2400" dirty="0">
                <a:latin typeface="Futura Lt" pitchFamily="34" charset="0"/>
              </a:rPr>
              <a:t> Es la expresión matemática que permite cuantificar el nivel o magnitud que alcanza el indicador en un cierto periodo, considerando variables que se relacionan adecuadamente para este </a:t>
            </a:r>
            <a:r>
              <a:rPr lang="es-MX" sz="2400" dirty="0" smtClean="0">
                <a:latin typeface="Futura Lt" pitchFamily="34" charset="0"/>
              </a:rPr>
              <a:t>efecto.</a:t>
            </a:r>
            <a:endParaRPr lang="es-MX" sz="2400" dirty="0">
              <a:latin typeface="Futura Lt" pitchFamily="34" charset="0"/>
            </a:endParaRPr>
          </a:p>
          <a:p>
            <a:pPr marL="1029531" lvl="2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r>
              <a:rPr lang="es-MX" sz="2400" u="sng" dirty="0">
                <a:latin typeface="Futura Lt" pitchFamily="34" charset="0"/>
              </a:rPr>
              <a:t>Frecuencia de Medición:</a:t>
            </a:r>
            <a:r>
              <a:rPr lang="es-MX" sz="2400" dirty="0">
                <a:latin typeface="Futura Lt" pitchFamily="34" charset="0"/>
              </a:rPr>
              <a:t> Es el periodo de tiempo en el cual se calcula el </a:t>
            </a:r>
            <a:r>
              <a:rPr lang="es-MX" sz="2400" dirty="0" smtClean="0">
                <a:latin typeface="Futura Lt" pitchFamily="34" charset="0"/>
              </a:rPr>
              <a:t>indicador.</a:t>
            </a:r>
          </a:p>
          <a:p>
            <a:pPr marL="1029531" lvl="2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endParaRPr lang="es-MX" sz="2400" dirty="0">
              <a:latin typeface="Futura Lt" pitchFamily="34" charset="0"/>
            </a:endParaRPr>
          </a:p>
          <a:p>
            <a:pPr marL="379301" lvl="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endParaRPr lang="es-MX" sz="14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r>
              <a:rPr lang="es-MX" sz="2400" b="1" dirty="0">
                <a:latin typeface="Futura Lt" pitchFamily="34" charset="0"/>
              </a:rPr>
              <a:t>Criterios </a:t>
            </a:r>
            <a:r>
              <a:rPr lang="es-MX" sz="2400" dirty="0">
                <a:latin typeface="Futura Lt" pitchFamily="34" charset="0"/>
              </a:rPr>
              <a:t>en su definición: claridad, relevancia, economía, </a:t>
            </a:r>
            <a:r>
              <a:rPr lang="es-MX" sz="2400" dirty="0" err="1">
                <a:latin typeface="Futura Lt" pitchFamily="34" charset="0"/>
              </a:rPr>
              <a:t>monitoreable</a:t>
            </a:r>
            <a:r>
              <a:rPr lang="es-MX" sz="2400" dirty="0">
                <a:latin typeface="Futura Lt" pitchFamily="34" charset="0"/>
              </a:rPr>
              <a:t>, adecuado y aporte </a:t>
            </a:r>
            <a:r>
              <a:rPr lang="es-MX" sz="2400" dirty="0" smtClean="0">
                <a:latin typeface="Futura Lt" pitchFamily="34" charset="0"/>
              </a:rPr>
              <a:t>marginal.</a:t>
            </a: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endParaRPr lang="es-MX" sz="24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endParaRPr lang="es-MX" sz="12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r>
              <a:rPr lang="es-MX" sz="2400" b="1" dirty="0">
                <a:latin typeface="Futura Lt" pitchFamily="34" charset="0"/>
              </a:rPr>
              <a:t>Dimensiones </a:t>
            </a:r>
            <a:r>
              <a:rPr lang="es-MX" sz="2400" dirty="0">
                <a:latin typeface="Futura Lt" pitchFamily="34" charset="0"/>
              </a:rPr>
              <a:t>de los indicadores: Eficacia, eficiencia, economía y </a:t>
            </a:r>
            <a:r>
              <a:rPr lang="es-MX" sz="2400" dirty="0" smtClean="0">
                <a:latin typeface="Futura Lt" pitchFamily="34" charset="0"/>
              </a:rPr>
              <a:t>calidad.</a:t>
            </a: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endParaRPr lang="es-MX" sz="24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endParaRPr lang="es-MX" sz="1400" dirty="0">
              <a:latin typeface="Futura Lt" pitchFamily="34" charset="0"/>
            </a:endParaRPr>
          </a:p>
          <a:p>
            <a:pPr marL="379301" indent="-379301" algn="just">
              <a:buClr>
                <a:srgbClr val="00B050"/>
              </a:buClr>
              <a:buSzPct val="80000"/>
              <a:buFont typeface="Wingdings" pitchFamily="2" charset="2"/>
              <a:buChar char="ü"/>
            </a:pPr>
            <a:r>
              <a:rPr lang="es-MX" sz="2400" b="1" dirty="0">
                <a:latin typeface="Futura Lt" pitchFamily="34" charset="0"/>
              </a:rPr>
              <a:t>Información relevante</a:t>
            </a:r>
            <a:r>
              <a:rPr lang="es-MX" sz="2400" dirty="0">
                <a:latin typeface="Futura Lt" pitchFamily="34" charset="0"/>
              </a:rPr>
              <a:t>: unidad de medida, nivel de desagregación, línea de base y meta.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73422" y="979657"/>
            <a:ext cx="65096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Clr>
                <a:srgbClr val="00A94F"/>
              </a:buClr>
              <a:buSzPct val="11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Lógica Horizontal: Indicadores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4918224" y="988368"/>
            <a:ext cx="1517580" cy="648533"/>
            <a:chOff x="3112612" y="1059975"/>
            <a:chExt cx="1517580" cy="648533"/>
          </a:xfrm>
        </p:grpSpPr>
        <p:grpSp>
          <p:nvGrpSpPr>
            <p:cNvPr id="13" name="Grupo 12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6" name="Cheurón 1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urón 1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urón 1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8815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3174436" y="2725139"/>
            <a:ext cx="8857263" cy="56850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MX" sz="5120">
              <a:latin typeface="Futura Lt"/>
            </a:endParaRPr>
          </a:p>
        </p:txBody>
      </p:sp>
      <p:grpSp>
        <p:nvGrpSpPr>
          <p:cNvPr id="8196" name="11 Grupo"/>
          <p:cNvGrpSpPr>
            <a:grpSpLocks/>
          </p:cNvGrpSpPr>
          <p:nvPr/>
        </p:nvGrpSpPr>
        <p:grpSpPr bwMode="auto">
          <a:xfrm>
            <a:off x="4095610" y="3341511"/>
            <a:ext cx="7446151" cy="4608125"/>
            <a:chOff x="1115616" y="1304763"/>
            <a:chExt cx="5235469" cy="3240032"/>
          </a:xfrm>
        </p:grpSpPr>
        <p:sp>
          <p:nvSpPr>
            <p:cNvPr id="2" name="1 Rectángulo"/>
            <p:cNvSpPr/>
            <p:nvPr/>
          </p:nvSpPr>
          <p:spPr bwMode="auto">
            <a:xfrm>
              <a:off x="1115616" y="1304763"/>
              <a:ext cx="2304000" cy="154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lvl="2" algn="ctr">
                <a:buClr>
                  <a:srgbClr val="00B050"/>
                </a:buClr>
                <a:defRPr/>
              </a:pPr>
              <a:r>
                <a:rPr lang="es-MX" sz="2276" b="1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Claridad</a:t>
              </a:r>
              <a:r>
                <a:rPr lang="es-MX" sz="2276" u="sng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 </a:t>
              </a:r>
            </a:p>
            <a:p>
              <a:pPr marL="255126" lvl="2" indent="-255126" algn="just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Es autoexplicativo </a:t>
              </a:r>
            </a:p>
            <a:p>
              <a:pPr marL="255126" lvl="2" indent="-255126" algn="just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Variables son claras</a:t>
              </a:r>
            </a:p>
            <a:p>
              <a:pPr marL="255126" lvl="2" indent="-255126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Método de cálculo, nombre y unidad de medida coherentes</a:t>
              </a:r>
            </a:p>
          </p:txBody>
        </p:sp>
        <p:sp>
          <p:nvSpPr>
            <p:cNvPr id="27" name="26 Rectángulo"/>
            <p:cNvSpPr/>
            <p:nvPr/>
          </p:nvSpPr>
          <p:spPr bwMode="auto">
            <a:xfrm>
              <a:off x="4031940" y="1340767"/>
              <a:ext cx="2304000" cy="154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2276" b="1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Relevancia</a:t>
              </a: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 </a:t>
              </a:r>
            </a:p>
            <a:p>
              <a:pPr marL="255126" lvl="2" indent="-255126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Refleja un factor relevante del objetivo</a:t>
              </a:r>
            </a:p>
            <a:p>
              <a:pPr marL="255126" lvl="2" indent="-255126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Permite análisis longitudinales</a:t>
              </a:r>
            </a:p>
          </p:txBody>
        </p:sp>
        <p:sp>
          <p:nvSpPr>
            <p:cNvPr id="28" name="27 Rectángulo"/>
            <p:cNvSpPr/>
            <p:nvPr/>
          </p:nvSpPr>
          <p:spPr bwMode="auto">
            <a:xfrm>
              <a:off x="1115616" y="2960790"/>
              <a:ext cx="2304000" cy="154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s-MX" sz="2276" b="1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Monitoreabilidad</a:t>
              </a:r>
            </a:p>
            <a:p>
              <a:pPr marL="255126" lvl="2" indent="-255126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Línea base, frecuencia de medición y medio de verificación coherentes</a:t>
              </a:r>
            </a:p>
          </p:txBody>
        </p:sp>
        <p:sp>
          <p:nvSpPr>
            <p:cNvPr id="30" name="29 Rectángulo"/>
            <p:cNvSpPr/>
            <p:nvPr/>
          </p:nvSpPr>
          <p:spPr bwMode="auto">
            <a:xfrm>
              <a:off x="4031940" y="2996795"/>
              <a:ext cx="2304000" cy="154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F5736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2276" b="1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Adecuación</a:t>
              </a:r>
              <a:endParaRPr lang="es-MX" sz="2276" b="1" u="sng" dirty="0">
                <a:solidFill>
                  <a:schemeClr val="tx1"/>
                </a:solidFill>
                <a:latin typeface="Futura Lt"/>
                <a:cs typeface="Calibri" pitchFamily="34" charset="0"/>
              </a:endParaRPr>
            </a:p>
            <a:p>
              <a:pPr marL="255126" lvl="2" indent="-255126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Es una relación de variables,</a:t>
              </a:r>
            </a:p>
            <a:p>
              <a:pPr marL="255126" lvl="2" indent="-255126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Metas congruentes</a:t>
              </a:r>
            </a:p>
            <a:p>
              <a:pPr marL="255126" lvl="2" indent="-255126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Dimensión del indicador</a:t>
              </a:r>
            </a:p>
          </p:txBody>
        </p:sp>
        <p:sp>
          <p:nvSpPr>
            <p:cNvPr id="43" name="42 Rectángulo"/>
            <p:cNvSpPr/>
            <p:nvPr/>
          </p:nvSpPr>
          <p:spPr bwMode="auto">
            <a:xfrm>
              <a:off x="1130761" y="1304763"/>
              <a:ext cx="2304000" cy="154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F5736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lvl="2" algn="ctr">
                <a:buClr>
                  <a:srgbClr val="00B050"/>
                </a:buClr>
                <a:defRPr/>
              </a:pPr>
              <a:r>
                <a:rPr lang="es-MX" sz="2276" b="1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Claridad</a:t>
              </a:r>
              <a:r>
                <a:rPr lang="es-MX" sz="2276" u="sng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 </a:t>
              </a:r>
            </a:p>
            <a:p>
              <a:pPr marL="255126" lvl="2" indent="-255126" algn="just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Es autoexplicativo </a:t>
              </a:r>
            </a:p>
            <a:p>
              <a:pPr marL="255126" lvl="2" indent="-255126" algn="just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Variables son claras</a:t>
              </a:r>
            </a:p>
            <a:p>
              <a:pPr marL="255126" lvl="2" indent="-255126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Método de cálculo, nombre y unidad de medida coherentes</a:t>
              </a:r>
            </a:p>
          </p:txBody>
        </p:sp>
        <p:sp>
          <p:nvSpPr>
            <p:cNvPr id="47" name="46 Rectángulo"/>
            <p:cNvSpPr/>
            <p:nvPr/>
          </p:nvSpPr>
          <p:spPr bwMode="auto">
            <a:xfrm>
              <a:off x="4047085" y="1340767"/>
              <a:ext cx="2304000" cy="154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F5736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2276" b="1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Relevancia</a:t>
              </a: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 </a:t>
              </a:r>
            </a:p>
            <a:p>
              <a:pPr marL="255126" lvl="2" indent="-255126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Refleja un factor relevante del objetivo</a:t>
              </a:r>
            </a:p>
            <a:p>
              <a:pPr marL="255126" lvl="2" indent="-255126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Permite análisis longitudinales</a:t>
              </a:r>
            </a:p>
          </p:txBody>
        </p:sp>
        <p:sp>
          <p:nvSpPr>
            <p:cNvPr id="48" name="47 Rectángulo"/>
            <p:cNvSpPr/>
            <p:nvPr/>
          </p:nvSpPr>
          <p:spPr bwMode="auto">
            <a:xfrm>
              <a:off x="1130761" y="2960790"/>
              <a:ext cx="2304000" cy="154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F5736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s-MX" sz="2276" b="1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Monitoreabilidad</a:t>
              </a:r>
            </a:p>
            <a:p>
              <a:pPr marL="255126" lvl="2" indent="-255126">
                <a:buSzPct val="100000"/>
                <a:buFont typeface="Wingdings" pitchFamily="2" charset="2"/>
                <a:buChar char="ü"/>
                <a:defRPr/>
              </a:pPr>
              <a:r>
                <a:rPr lang="es-MX" sz="2276" dirty="0">
                  <a:solidFill>
                    <a:schemeClr val="tx1"/>
                  </a:solidFill>
                  <a:latin typeface="Futura Lt"/>
                  <a:cs typeface="Calibri" pitchFamily="34" charset="0"/>
                </a:rPr>
                <a:t>Línea base, frecuencia de medición y medio de verificación coherentes</a:t>
              </a:r>
            </a:p>
          </p:txBody>
        </p:sp>
      </p:grpSp>
      <p:sp>
        <p:nvSpPr>
          <p:cNvPr id="10" name="9 Elipse"/>
          <p:cNvSpPr/>
          <p:nvPr/>
        </p:nvSpPr>
        <p:spPr bwMode="auto">
          <a:xfrm>
            <a:off x="3378853" y="3424547"/>
            <a:ext cx="563263" cy="5632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MX" sz="512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430060" y="3386053"/>
            <a:ext cx="397353" cy="5300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MX" sz="2844" spc="71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Lt"/>
              </a:rPr>
              <a:t>1</a:t>
            </a:r>
          </a:p>
        </p:txBody>
      </p:sp>
      <p:sp>
        <p:nvSpPr>
          <p:cNvPr id="37" name="36 Elipse"/>
          <p:cNvSpPr/>
          <p:nvPr/>
        </p:nvSpPr>
        <p:spPr bwMode="auto">
          <a:xfrm>
            <a:off x="3378853" y="5747297"/>
            <a:ext cx="563263" cy="5632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MX" sz="512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Lt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430060" y="5708802"/>
            <a:ext cx="397353" cy="5300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MX" sz="2844" spc="71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Lt"/>
              </a:rPr>
              <a:t>2</a:t>
            </a:r>
          </a:p>
        </p:txBody>
      </p:sp>
      <p:sp>
        <p:nvSpPr>
          <p:cNvPr id="39" name="38 Elipse"/>
          <p:cNvSpPr/>
          <p:nvPr/>
        </p:nvSpPr>
        <p:spPr bwMode="auto">
          <a:xfrm>
            <a:off x="7577719" y="3424547"/>
            <a:ext cx="563263" cy="5632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MX" sz="512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Lt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628926" y="3386053"/>
            <a:ext cx="397353" cy="5300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MX" sz="2844" spc="71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Lt"/>
              </a:rPr>
              <a:t>3</a:t>
            </a:r>
          </a:p>
        </p:txBody>
      </p:sp>
      <p:sp>
        <p:nvSpPr>
          <p:cNvPr id="41" name="40 Elipse"/>
          <p:cNvSpPr/>
          <p:nvPr/>
        </p:nvSpPr>
        <p:spPr bwMode="auto">
          <a:xfrm>
            <a:off x="7577719" y="5747297"/>
            <a:ext cx="563263" cy="5632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MX" sz="512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Lt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7628926" y="5708802"/>
            <a:ext cx="397353" cy="5300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MX" sz="2844" spc="71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Lt"/>
              </a:rPr>
              <a:t>4</a:t>
            </a:r>
          </a:p>
        </p:txBody>
      </p:sp>
      <p:sp>
        <p:nvSpPr>
          <p:cNvPr id="8213" name="10 Rectángulo"/>
          <p:cNvSpPr>
            <a:spLocks noChangeArrowheads="1"/>
          </p:cNvSpPr>
          <p:nvPr/>
        </p:nvSpPr>
        <p:spPr bwMode="auto">
          <a:xfrm>
            <a:off x="738294" y="1842348"/>
            <a:ext cx="1201137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394" indent="-406394">
              <a:spcBef>
                <a:spcPts val="853"/>
              </a:spcBef>
              <a:spcAft>
                <a:spcPts val="1707"/>
              </a:spcAft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es-MX" sz="2560" dirty="0">
                <a:latin typeface="Futura Lt"/>
              </a:rPr>
              <a:t>Los indicadores deben ser </a:t>
            </a:r>
            <a:r>
              <a:rPr lang="es-MX" sz="2560" b="1" dirty="0">
                <a:latin typeface="Futura Lt"/>
              </a:rPr>
              <a:t>claros, relevantes, </a:t>
            </a:r>
            <a:r>
              <a:rPr lang="es-MX" sz="2560" b="1" dirty="0" err="1">
                <a:latin typeface="Futura Lt"/>
              </a:rPr>
              <a:t>monitoreables</a:t>
            </a:r>
            <a:r>
              <a:rPr lang="es-MX" sz="2560" b="1" dirty="0">
                <a:latin typeface="Futura Lt"/>
              </a:rPr>
              <a:t> y adecuados</a:t>
            </a:r>
          </a:p>
        </p:txBody>
      </p:sp>
      <p:pic>
        <p:nvPicPr>
          <p:cNvPr id="8214" name="Picture 2" descr="http://programsuccess.files.wordpress.com/2011/09/performance_indic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62685"/>
            <a:ext cx="3145085" cy="223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687783" y="989646"/>
            <a:ext cx="82903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Clr>
                <a:srgbClr val="00A94F"/>
              </a:buClr>
              <a:buSzPct val="11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Criterios mínimos de un buen indicador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3118024" y="988368"/>
            <a:ext cx="1517580" cy="648533"/>
            <a:chOff x="3112612" y="1059975"/>
            <a:chExt cx="1517580" cy="648533"/>
          </a:xfrm>
        </p:grpSpPr>
        <p:grpSp>
          <p:nvGrpSpPr>
            <p:cNvPr id="34" name="Grupo 33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4" name="Cheurón 43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Cheurón 44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Cheurón 45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CuadroTexto 34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5388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793921" y="688972"/>
            <a:ext cx="7120179" cy="175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_tradnl" sz="3200" dirty="0" smtClean="0">
                <a:sym typeface="Helvetica Light" charset="0"/>
              </a:rPr>
              <a:t>Hay dos elementos importantes</a:t>
            </a:r>
            <a:br>
              <a:rPr lang="es-ES_tradnl" sz="3200" dirty="0" smtClean="0">
                <a:sym typeface="Helvetica Light" charset="0"/>
              </a:rPr>
            </a:br>
            <a:r>
              <a:rPr lang="es-ES_tradnl" sz="3200" dirty="0" smtClean="0">
                <a:sym typeface="Helvetica Light" charset="0"/>
              </a:rPr>
              <a:t>en el diseño de las políticas públicas</a:t>
            </a:r>
            <a:endParaRPr lang="es-ES_tradnl" sz="3200" dirty="0">
              <a:sym typeface="Helvetica Light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" r="3148"/>
          <a:stretch/>
        </p:blipFill>
        <p:spPr>
          <a:xfrm>
            <a:off x="-1" y="2739855"/>
            <a:ext cx="13004800" cy="271254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39039" y="2945307"/>
            <a:ext cx="11689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800" b="1" dirty="0" smtClean="0">
                <a:solidFill>
                  <a:schemeClr val="bg1"/>
                </a:solidFill>
              </a:rPr>
              <a:t>1</a:t>
            </a:r>
            <a:endParaRPr lang="es-MX" sz="138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86961" y="3730136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 hay buena voluntad  </a:t>
            </a:r>
            <a:endParaRPr lang="es-MX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746904"/>
            <a:ext cx="13004799" cy="190234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86961" y="6442680"/>
            <a:ext cx="7734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información y evidencia</a:t>
            </a:r>
            <a:endParaRPr lang="es-MX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2397944" y="5590082"/>
            <a:ext cx="11689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800" b="1" dirty="0" smtClean="0">
                <a:solidFill>
                  <a:schemeClr val="bg1"/>
                </a:solidFill>
              </a:rPr>
              <a:t>2</a:t>
            </a:r>
            <a:endParaRPr lang="es-MX" sz="13800" b="1" dirty="0">
              <a:solidFill>
                <a:schemeClr val="bg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370405" y="987907"/>
            <a:ext cx="1555931" cy="648533"/>
            <a:chOff x="2205656" y="936478"/>
            <a:chExt cx="1555931" cy="648533"/>
          </a:xfrm>
        </p:grpSpPr>
        <p:grpSp>
          <p:nvGrpSpPr>
            <p:cNvPr id="10" name="Grupo 9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13" name="Cheurón 12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urón 13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heurón 14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CuadroTexto 10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170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2842531" y="2646666"/>
            <a:ext cx="10189934" cy="75644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MX" sz="5120">
              <a:latin typeface="Futura Lt"/>
            </a:endParaRPr>
          </a:p>
        </p:txBody>
      </p:sp>
      <p:sp>
        <p:nvSpPr>
          <p:cNvPr id="30" name="29 Rectángulo"/>
          <p:cNvSpPr/>
          <p:nvPr/>
        </p:nvSpPr>
        <p:spPr bwMode="auto">
          <a:xfrm>
            <a:off x="8565276" y="5695255"/>
            <a:ext cx="4008643" cy="289879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>
                <a:solidFill>
                  <a:schemeClr val="tx1"/>
                </a:solidFill>
                <a:latin typeface="Futura Lt"/>
                <a:cs typeface="Calibri" pitchFamily="34" charset="0"/>
              </a:rPr>
              <a:t>Calidad</a:t>
            </a:r>
            <a:endParaRPr lang="es-MX" sz="2000" b="1" u="sng" dirty="0">
              <a:solidFill>
                <a:schemeClr val="tx1"/>
              </a:solidFill>
              <a:latin typeface="Futura Lt"/>
              <a:cs typeface="Calibri" pitchFamily="34" charset="0"/>
            </a:endParaRPr>
          </a:p>
          <a:p>
            <a:pPr marL="0" lvl="2">
              <a:buSzPct val="100000"/>
              <a:defRPr/>
            </a:pPr>
            <a:r>
              <a:rPr lang="es-MX" sz="2000" dirty="0">
                <a:solidFill>
                  <a:schemeClr val="tx1"/>
                </a:solidFill>
                <a:latin typeface="Futura Lt"/>
                <a:cs typeface="Calibri" pitchFamily="34" charset="0"/>
              </a:rPr>
              <a:t>Miden los atributos, las capacidades o las    características que tienen o deben tener los    bienes y servicios que se producen</a:t>
            </a:r>
          </a:p>
          <a:p>
            <a:pPr marL="0" lvl="2">
              <a:buSzPct val="100000"/>
              <a:defRPr/>
            </a:pPr>
            <a:r>
              <a:rPr lang="es-MX" sz="2000" b="1" dirty="0">
                <a:solidFill>
                  <a:schemeClr val="tx1"/>
                </a:solidFill>
                <a:latin typeface="Futura Lt"/>
                <a:cs typeface="Calibri" pitchFamily="34" charset="0"/>
              </a:rPr>
              <a:t>% de beneficiarios satisfechos con la atención médica recibida</a:t>
            </a:r>
          </a:p>
        </p:txBody>
      </p:sp>
      <p:sp>
        <p:nvSpPr>
          <p:cNvPr id="43" name="42 Rectángulo"/>
          <p:cNvSpPr/>
          <p:nvPr/>
        </p:nvSpPr>
        <p:spPr bwMode="auto">
          <a:xfrm>
            <a:off x="3788499" y="2620079"/>
            <a:ext cx="4102366" cy="231506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lvl="2" algn="ctr">
              <a:buClr>
                <a:srgbClr val="00B050"/>
              </a:buClr>
              <a:defRPr/>
            </a:pPr>
            <a:r>
              <a:rPr lang="es-MX" sz="2000" b="1" dirty="0">
                <a:solidFill>
                  <a:schemeClr val="tx1"/>
                </a:solidFill>
                <a:latin typeface="Futura Lt"/>
                <a:cs typeface="Calibri" pitchFamily="34" charset="0"/>
              </a:rPr>
              <a:t>Eficacia</a:t>
            </a:r>
            <a:endParaRPr lang="es-MX" sz="2000" u="sng" dirty="0">
              <a:solidFill>
                <a:schemeClr val="tx1"/>
              </a:solidFill>
              <a:latin typeface="Futura Lt"/>
              <a:cs typeface="Calibri" pitchFamily="34" charset="0"/>
            </a:endParaRPr>
          </a:p>
          <a:p>
            <a:pPr marL="0" lvl="2" algn="just">
              <a:buSzPct val="100000"/>
              <a:defRPr/>
            </a:pPr>
            <a:r>
              <a:rPr lang="es-MX" sz="2000" dirty="0">
                <a:solidFill>
                  <a:schemeClr val="tx1"/>
                </a:solidFill>
                <a:latin typeface="Futura Lt"/>
                <a:cs typeface="Calibri" pitchFamily="34" charset="0"/>
              </a:rPr>
              <a:t>Miden el grado del cumplimiento del objetivo establecido</a:t>
            </a:r>
          </a:p>
          <a:p>
            <a:pPr marL="0" lvl="2" algn="just">
              <a:buSzPct val="100000"/>
              <a:defRPr/>
            </a:pPr>
            <a:r>
              <a:rPr lang="es-MX" sz="2000" b="1" dirty="0">
                <a:solidFill>
                  <a:schemeClr val="tx1"/>
                </a:solidFill>
                <a:latin typeface="Futura Lt"/>
                <a:cs typeface="Calibri" pitchFamily="34" charset="0"/>
              </a:rPr>
              <a:t>% de niños menores de 5 años integrantes de las familias beneficiarias recuperados de </a:t>
            </a:r>
            <a:r>
              <a:rPr lang="es-MX" sz="2000" b="1" dirty="0" smtClean="0">
                <a:solidFill>
                  <a:schemeClr val="tx1"/>
                </a:solidFill>
                <a:latin typeface="Futura Lt"/>
                <a:cs typeface="Calibri" pitchFamily="34" charset="0"/>
              </a:rPr>
              <a:t>desnutrición</a:t>
            </a:r>
            <a:endParaRPr lang="es-MX" sz="2000" b="1" dirty="0">
              <a:solidFill>
                <a:schemeClr val="tx1"/>
              </a:solidFill>
              <a:latin typeface="Futura Lt"/>
              <a:cs typeface="Calibri" pitchFamily="34" charset="0"/>
            </a:endParaRPr>
          </a:p>
        </p:txBody>
      </p:sp>
      <p:sp>
        <p:nvSpPr>
          <p:cNvPr id="47" name="46 Rectángulo"/>
          <p:cNvSpPr/>
          <p:nvPr/>
        </p:nvSpPr>
        <p:spPr bwMode="auto">
          <a:xfrm>
            <a:off x="8565277" y="2626501"/>
            <a:ext cx="4008643" cy="228029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MX" sz="2000" b="1" dirty="0">
                <a:solidFill>
                  <a:schemeClr val="tx1"/>
                </a:solidFill>
                <a:latin typeface="Futura Lt"/>
                <a:cs typeface="Calibri" pitchFamily="34" charset="0"/>
              </a:rPr>
              <a:t>Eficiencia</a:t>
            </a:r>
            <a:r>
              <a:rPr lang="es-MX" sz="2000" dirty="0">
                <a:solidFill>
                  <a:schemeClr val="tx1"/>
                </a:solidFill>
                <a:latin typeface="Futura Lt"/>
                <a:cs typeface="Calibri" pitchFamily="34" charset="0"/>
              </a:rPr>
              <a:t> </a:t>
            </a:r>
          </a:p>
          <a:p>
            <a:pPr marL="0" lvl="2">
              <a:buSzPct val="100000"/>
              <a:defRPr/>
            </a:pPr>
            <a:r>
              <a:rPr lang="es-MX" sz="2000" dirty="0">
                <a:solidFill>
                  <a:schemeClr val="tx1"/>
                </a:solidFill>
                <a:latin typeface="Futura Lt"/>
                <a:cs typeface="Calibri" pitchFamily="34" charset="0"/>
              </a:rPr>
              <a:t>Miden la relación entre el logro del programa   y los recursos utilizados para su cumplimiento</a:t>
            </a:r>
          </a:p>
          <a:p>
            <a:pPr marL="0" lvl="2">
              <a:buSzPct val="100000"/>
              <a:defRPr/>
            </a:pPr>
            <a:r>
              <a:rPr lang="es-MX" sz="2000" b="1" dirty="0">
                <a:solidFill>
                  <a:schemeClr val="tx1"/>
                </a:solidFill>
                <a:latin typeface="Futura Lt"/>
                <a:cs typeface="Calibri" pitchFamily="34" charset="0"/>
              </a:rPr>
              <a:t>Costo promedio por residente capacitado</a:t>
            </a:r>
          </a:p>
        </p:txBody>
      </p:sp>
      <p:sp>
        <p:nvSpPr>
          <p:cNvPr id="48" name="47 Rectángulo"/>
          <p:cNvSpPr/>
          <p:nvPr/>
        </p:nvSpPr>
        <p:spPr bwMode="auto">
          <a:xfrm>
            <a:off x="3788499" y="5665243"/>
            <a:ext cx="4102364" cy="230790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MX" sz="2000" b="1" dirty="0">
                <a:solidFill>
                  <a:schemeClr val="tx1"/>
                </a:solidFill>
                <a:latin typeface="Futura Lt"/>
                <a:cs typeface="Calibri" pitchFamily="34" charset="0"/>
              </a:rPr>
              <a:t>Economía</a:t>
            </a:r>
          </a:p>
          <a:p>
            <a:pPr marL="0" lvl="2">
              <a:buSzPct val="100000"/>
              <a:defRPr/>
            </a:pPr>
            <a:r>
              <a:rPr lang="es-MX" sz="2000" dirty="0">
                <a:solidFill>
                  <a:schemeClr val="tx1"/>
                </a:solidFill>
                <a:latin typeface="Futura Lt"/>
                <a:cs typeface="Calibri" pitchFamily="34" charset="0"/>
              </a:rPr>
              <a:t>Miden la capacidad del programa para administrar, generar o movilizar de manera adecuada los recursos financieros</a:t>
            </a:r>
          </a:p>
          <a:p>
            <a:pPr marL="0" lvl="2">
              <a:buSzPct val="100000"/>
              <a:defRPr/>
            </a:pPr>
            <a:r>
              <a:rPr lang="es-MX" sz="2000" b="1" dirty="0">
                <a:solidFill>
                  <a:schemeClr val="tx1"/>
                </a:solidFill>
                <a:latin typeface="Futura Lt"/>
                <a:cs typeface="Calibri" pitchFamily="34" charset="0"/>
              </a:rPr>
              <a:t>Tasa de recuperación de los créditos rurales otorgados</a:t>
            </a:r>
          </a:p>
        </p:txBody>
      </p:sp>
      <p:sp>
        <p:nvSpPr>
          <p:cNvPr id="10" name="9 Elipse"/>
          <p:cNvSpPr/>
          <p:nvPr/>
        </p:nvSpPr>
        <p:spPr bwMode="auto">
          <a:xfrm>
            <a:off x="3456999" y="2277040"/>
            <a:ext cx="563263" cy="563263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MX" sz="512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08205" y="2238545"/>
            <a:ext cx="397353" cy="5300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MX" sz="2844" spc="71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Lt"/>
              </a:rPr>
              <a:t>1</a:t>
            </a:r>
          </a:p>
        </p:txBody>
      </p:sp>
      <p:sp>
        <p:nvSpPr>
          <p:cNvPr id="37" name="36 Elipse"/>
          <p:cNvSpPr/>
          <p:nvPr/>
        </p:nvSpPr>
        <p:spPr bwMode="auto">
          <a:xfrm>
            <a:off x="3456999" y="5320198"/>
            <a:ext cx="563263" cy="563263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MX" sz="512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Lt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508205" y="5281703"/>
            <a:ext cx="397353" cy="5300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MX" sz="2844" spc="71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Lt"/>
              </a:rPr>
              <a:t>2</a:t>
            </a:r>
          </a:p>
        </p:txBody>
      </p:sp>
      <p:sp>
        <p:nvSpPr>
          <p:cNvPr id="39" name="38 Elipse"/>
          <p:cNvSpPr/>
          <p:nvPr/>
        </p:nvSpPr>
        <p:spPr bwMode="auto">
          <a:xfrm>
            <a:off x="8116716" y="2328246"/>
            <a:ext cx="563263" cy="563263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MX" sz="512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Lt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8167923" y="2289751"/>
            <a:ext cx="397353" cy="5300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MX" sz="2844" spc="71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Lt"/>
              </a:rPr>
              <a:t>3</a:t>
            </a:r>
          </a:p>
        </p:txBody>
      </p:sp>
      <p:sp>
        <p:nvSpPr>
          <p:cNvPr id="41" name="40 Elipse"/>
          <p:cNvSpPr/>
          <p:nvPr/>
        </p:nvSpPr>
        <p:spPr bwMode="auto">
          <a:xfrm>
            <a:off x="8116716" y="5347343"/>
            <a:ext cx="563263" cy="563263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MX" sz="512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Lt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8167923" y="5308848"/>
            <a:ext cx="397353" cy="5300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MX" sz="2844" spc="71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Lt"/>
              </a:rPr>
              <a:t>4</a:t>
            </a:r>
          </a:p>
        </p:txBody>
      </p:sp>
      <p:sp>
        <p:nvSpPr>
          <p:cNvPr id="9237" name="10 Rectángulo"/>
          <p:cNvSpPr>
            <a:spLocks noChangeArrowheads="1"/>
          </p:cNvSpPr>
          <p:nvPr/>
        </p:nvSpPr>
        <p:spPr bwMode="auto">
          <a:xfrm>
            <a:off x="562540" y="1726217"/>
            <a:ext cx="1201137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394" indent="-406394">
              <a:spcBef>
                <a:spcPts val="853"/>
              </a:spcBef>
              <a:spcAft>
                <a:spcPts val="1707"/>
              </a:spcAft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es-MX" sz="2560" dirty="0">
                <a:latin typeface="Futura Lt"/>
              </a:rPr>
              <a:t>Los indicadores proporcionan diferente tipo de </a:t>
            </a:r>
            <a:r>
              <a:rPr lang="es-MX" sz="2560" dirty="0" err="1">
                <a:latin typeface="Futura Lt"/>
              </a:rPr>
              <a:t>infromación</a:t>
            </a:r>
            <a:endParaRPr lang="es-MX" sz="2560" b="1" dirty="0">
              <a:latin typeface="Futura Lt"/>
            </a:endParaRPr>
          </a:p>
        </p:txBody>
      </p:sp>
      <p:pic>
        <p:nvPicPr>
          <p:cNvPr id="92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38" y="4271816"/>
            <a:ext cx="2611578" cy="207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088545" y="988368"/>
            <a:ext cx="67505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Clr>
                <a:srgbClr val="00A94F"/>
              </a:buClr>
              <a:buSzPct val="11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Dimensiones de los Indicadores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4552772" y="988368"/>
            <a:ext cx="1517580" cy="648533"/>
            <a:chOff x="3112612" y="1059975"/>
            <a:chExt cx="1517580" cy="648533"/>
          </a:xfrm>
        </p:grpSpPr>
        <p:grpSp>
          <p:nvGrpSpPr>
            <p:cNvPr id="28" name="Grupo 27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2" name="Cheurón 31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heurón 32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Cheurón 33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CuadroTexto 28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5675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97425" y="4652874"/>
            <a:ext cx="1754006" cy="28500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" sz="256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utura Lt"/>
                <a:ea typeface="ＭＳ Ｐゴシック" pitchFamily="34" charset="-128"/>
                <a:cs typeface="Arial" charset="0"/>
              </a:rPr>
              <a:t>Eficacia</a:t>
            </a:r>
          </a:p>
          <a:p>
            <a:pPr algn="ctr">
              <a:defRPr/>
            </a:pPr>
            <a:endParaRPr lang="es-ES" sz="2560" b="1" dirty="0">
              <a:solidFill>
                <a:schemeClr val="tx2">
                  <a:lumMod val="60000"/>
                  <a:lumOff val="40000"/>
                </a:schemeClr>
              </a:solidFill>
              <a:latin typeface="Futura Lt"/>
              <a:ea typeface="ＭＳ Ｐゴシック" pitchFamily="34" charset="-128"/>
              <a:cs typeface="Arial" charset="0"/>
            </a:endParaRPr>
          </a:p>
          <a:p>
            <a:pPr algn="ctr">
              <a:defRPr/>
            </a:pPr>
            <a:r>
              <a:rPr lang="es-ES" sz="256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utura Lt"/>
                <a:ea typeface="ＭＳ Ｐゴシック" pitchFamily="34" charset="-128"/>
                <a:cs typeface="Arial" charset="0"/>
              </a:rPr>
              <a:t>Eficiencia</a:t>
            </a:r>
          </a:p>
          <a:p>
            <a:pPr algn="ctr">
              <a:defRPr/>
            </a:pPr>
            <a:endParaRPr lang="es-ES" sz="2560" b="1" dirty="0">
              <a:solidFill>
                <a:schemeClr val="tx2">
                  <a:lumMod val="60000"/>
                  <a:lumOff val="40000"/>
                </a:schemeClr>
              </a:solidFill>
              <a:latin typeface="Futura Lt"/>
              <a:ea typeface="ＭＳ Ｐゴシック" pitchFamily="34" charset="-128"/>
              <a:cs typeface="Arial" charset="0"/>
            </a:endParaRPr>
          </a:p>
          <a:p>
            <a:pPr algn="ctr">
              <a:defRPr/>
            </a:pPr>
            <a:r>
              <a:rPr lang="es-ES" sz="256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utura Lt"/>
                <a:ea typeface="ＭＳ Ｐゴシック" pitchFamily="34" charset="-128"/>
                <a:cs typeface="Arial" charset="0"/>
              </a:rPr>
              <a:t>Economía</a:t>
            </a:r>
          </a:p>
          <a:p>
            <a:pPr algn="ctr">
              <a:defRPr/>
            </a:pPr>
            <a:endParaRPr lang="es-ES" sz="2560" b="1" dirty="0">
              <a:solidFill>
                <a:schemeClr val="tx2">
                  <a:lumMod val="60000"/>
                  <a:lumOff val="40000"/>
                </a:schemeClr>
              </a:solidFill>
              <a:latin typeface="Futura Lt"/>
              <a:ea typeface="ＭＳ Ｐゴシック" pitchFamily="34" charset="-128"/>
              <a:cs typeface="Arial" charset="0"/>
            </a:endParaRPr>
          </a:p>
          <a:p>
            <a:pPr algn="ctr">
              <a:defRPr/>
            </a:pPr>
            <a:r>
              <a:rPr lang="es-ES" sz="256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utura Lt"/>
                <a:ea typeface="ＭＳ Ｐゴシック" pitchFamily="34" charset="-128"/>
                <a:cs typeface="Arial" charset="0"/>
              </a:rPr>
              <a:t>Calidad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00960" y="3029643"/>
            <a:ext cx="9220764" cy="8802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560" b="1" dirty="0">
                <a:latin typeface="Futura Lt"/>
                <a:ea typeface="ＭＳ Ｐゴシック" pitchFamily="34" charset="-128"/>
                <a:cs typeface="Arial" charset="0"/>
              </a:rPr>
              <a:t>Actividades   Componentes                 Fin y Propósito</a:t>
            </a:r>
          </a:p>
          <a:p>
            <a:pPr algn="ctr">
              <a:defRPr/>
            </a:pPr>
            <a:r>
              <a:rPr lang="es-MX" sz="2560" b="1" dirty="0">
                <a:latin typeface="Futura Lt"/>
                <a:ea typeface="ＭＳ Ｐゴシック" pitchFamily="34" charset="-128"/>
                <a:cs typeface="Arial" charset="0"/>
              </a:rPr>
              <a:t>                                                                 (Resultados)</a:t>
            </a:r>
            <a:endParaRPr lang="es-ES" sz="2560" b="1" dirty="0">
              <a:latin typeface="Futura 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269459" y="3867167"/>
            <a:ext cx="282222" cy="3506328"/>
          </a:xfrm>
          <a:prstGeom prst="downArrow">
            <a:avLst>
              <a:gd name="adj1" fmla="val 50000"/>
              <a:gd name="adj2" fmla="val 269618"/>
            </a:avLst>
          </a:prstGeom>
          <a:solidFill>
            <a:srgbClr val="6699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s-CL" sz="5120">
              <a:latin typeface="Futura 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827520" y="3844589"/>
            <a:ext cx="216747" cy="3420533"/>
          </a:xfrm>
          <a:prstGeom prst="downArrow">
            <a:avLst>
              <a:gd name="adj1" fmla="val 50000"/>
              <a:gd name="adj2" fmla="val 394531"/>
            </a:avLst>
          </a:prstGeom>
          <a:solidFill>
            <a:srgbClr val="6699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s-CL" sz="5120">
              <a:latin typeface="Futura 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9825849" y="3844589"/>
            <a:ext cx="252871" cy="1361439"/>
          </a:xfrm>
          <a:prstGeom prst="downArrow">
            <a:avLst>
              <a:gd name="adj1" fmla="val 50000"/>
              <a:gd name="adj2" fmla="val 104687"/>
            </a:avLst>
          </a:prstGeom>
          <a:solidFill>
            <a:srgbClr val="6699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s-CL" sz="5120">
              <a:latin typeface="Futura Lt"/>
              <a:ea typeface="ＭＳ Ｐゴシック" pitchFamily="34" charset="-128"/>
              <a:cs typeface="Arial" charset="0"/>
            </a:endParaRP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419947" y="3930384"/>
            <a:ext cx="562187" cy="490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44" b="1">
                <a:latin typeface="Futura Lt"/>
                <a:ea typeface="ＭＳ Ｐゴシック"/>
                <a:cs typeface="Arial" pitchFamily="34" charset="0"/>
              </a:rPr>
              <a:t>D</a:t>
            </a:r>
          </a:p>
          <a:p>
            <a:pPr algn="ctr"/>
            <a:r>
              <a:rPr lang="es-MX" sz="2844" b="1">
                <a:latin typeface="Futura Lt"/>
                <a:ea typeface="ＭＳ Ｐゴシック"/>
                <a:cs typeface="Arial" pitchFamily="34" charset="0"/>
              </a:rPr>
              <a:t>I</a:t>
            </a:r>
          </a:p>
          <a:p>
            <a:pPr algn="ctr"/>
            <a:r>
              <a:rPr lang="es-MX" sz="2844" b="1">
                <a:latin typeface="Futura Lt"/>
                <a:ea typeface="ＭＳ Ｐゴシック"/>
                <a:cs typeface="Arial" pitchFamily="34" charset="0"/>
              </a:rPr>
              <a:t>M</a:t>
            </a:r>
          </a:p>
          <a:p>
            <a:pPr algn="ctr"/>
            <a:r>
              <a:rPr lang="es-MX" sz="2844" b="1">
                <a:latin typeface="Futura Lt"/>
                <a:ea typeface="ＭＳ Ｐゴシック"/>
                <a:cs typeface="Arial" pitchFamily="34" charset="0"/>
              </a:rPr>
              <a:t>E</a:t>
            </a:r>
          </a:p>
          <a:p>
            <a:pPr algn="ctr"/>
            <a:r>
              <a:rPr lang="es-MX" sz="2844" b="1">
                <a:latin typeface="Futura Lt"/>
                <a:ea typeface="ＭＳ Ｐゴシック"/>
                <a:cs typeface="Arial" pitchFamily="34" charset="0"/>
              </a:rPr>
              <a:t>N</a:t>
            </a:r>
          </a:p>
          <a:p>
            <a:pPr algn="ctr"/>
            <a:r>
              <a:rPr lang="es-MX" sz="2844" b="1">
                <a:latin typeface="Futura Lt"/>
                <a:ea typeface="ＭＳ Ｐゴシック"/>
                <a:cs typeface="Arial" pitchFamily="34" charset="0"/>
              </a:rPr>
              <a:t>S</a:t>
            </a:r>
          </a:p>
          <a:p>
            <a:pPr algn="ctr"/>
            <a:r>
              <a:rPr lang="es-MX" sz="2844" b="1">
                <a:latin typeface="Futura Lt"/>
                <a:ea typeface="ＭＳ Ｐゴシック"/>
                <a:cs typeface="Arial" pitchFamily="34" charset="0"/>
              </a:rPr>
              <a:t>I</a:t>
            </a:r>
          </a:p>
          <a:p>
            <a:pPr algn="ctr"/>
            <a:r>
              <a:rPr lang="es-MX" sz="2844" b="1">
                <a:latin typeface="Futura Lt"/>
                <a:ea typeface="ＭＳ Ｐゴシック"/>
                <a:cs typeface="Arial" pitchFamily="34" charset="0"/>
              </a:rPr>
              <a:t>O</a:t>
            </a:r>
          </a:p>
          <a:p>
            <a:pPr algn="ctr"/>
            <a:r>
              <a:rPr lang="es-MX" sz="2844" b="1">
                <a:latin typeface="Futura Lt"/>
                <a:ea typeface="ＭＳ Ｐゴシック"/>
                <a:cs typeface="Arial" pitchFamily="34" charset="0"/>
              </a:rPr>
              <a:t>N</a:t>
            </a:r>
          </a:p>
          <a:p>
            <a:pPr algn="ctr"/>
            <a:r>
              <a:rPr lang="es-MX" sz="2844" b="1">
                <a:latin typeface="Futura Lt"/>
                <a:ea typeface="ＭＳ Ｐゴシック"/>
                <a:cs typeface="Arial" pitchFamily="34" charset="0"/>
              </a:rPr>
              <a:t>E</a:t>
            </a:r>
          </a:p>
          <a:p>
            <a:pPr algn="ctr"/>
            <a:r>
              <a:rPr lang="es-MX" sz="2844" b="1">
                <a:latin typeface="Futura Lt"/>
                <a:ea typeface="ＭＳ Ｐゴシック"/>
                <a:cs typeface="Arial" pitchFamily="34" charset="0"/>
              </a:rPr>
              <a:t>S</a:t>
            </a:r>
            <a:endParaRPr lang="es-ES" sz="2844" b="1">
              <a:latin typeface="Futura Lt"/>
              <a:ea typeface="ＭＳ Ｐゴシック"/>
              <a:cs typeface="Arial" pitchFamily="34" charset="0"/>
            </a:endParaRPr>
          </a:p>
        </p:txBody>
      </p:sp>
      <p:sp>
        <p:nvSpPr>
          <p:cNvPr id="30730" name="Rectangle 15"/>
          <p:cNvSpPr>
            <a:spLocks noChangeArrowheads="1"/>
          </p:cNvSpPr>
          <p:nvPr/>
        </p:nvSpPr>
        <p:spPr bwMode="auto">
          <a:xfrm>
            <a:off x="3533423" y="2359664"/>
            <a:ext cx="6962987" cy="61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5120" dirty="0">
                <a:latin typeface="Futura Lt"/>
              </a:rPr>
              <a:t>A M B I T O S</a:t>
            </a:r>
          </a:p>
        </p:txBody>
      </p:sp>
      <p:cxnSp>
        <p:nvCxnSpPr>
          <p:cNvPr id="17" name="16 Conector recto de flecha"/>
          <p:cNvCxnSpPr/>
          <p:nvPr/>
        </p:nvCxnSpPr>
        <p:spPr bwMode="auto">
          <a:xfrm>
            <a:off x="3023166" y="4894455"/>
            <a:ext cx="6594968" cy="22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 bwMode="auto">
          <a:xfrm>
            <a:off x="3023165" y="5829175"/>
            <a:ext cx="3790808" cy="22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 bwMode="auto">
          <a:xfrm>
            <a:off x="3023165" y="6553923"/>
            <a:ext cx="3790808" cy="22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 bwMode="auto">
          <a:xfrm>
            <a:off x="3075094" y="7335114"/>
            <a:ext cx="3790810" cy="22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47692" y="979657"/>
            <a:ext cx="8407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Clr>
                <a:srgbClr val="00A94F"/>
              </a:buClr>
              <a:buSzPct val="11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por ámbito y por dimensión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3118024" y="988368"/>
            <a:ext cx="1517580" cy="648533"/>
            <a:chOff x="3112612" y="1059975"/>
            <a:chExt cx="1517580" cy="648533"/>
          </a:xfrm>
        </p:grpSpPr>
        <p:grpSp>
          <p:nvGrpSpPr>
            <p:cNvPr id="27" name="Grupo 26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0" name="Cheurón 29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heurón 30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heurón 31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802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39530" y="7078645"/>
            <a:ext cx="8141705" cy="149322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487672" indent="-487672" algn="just" defTabSz="1300460" eaLnBrk="1" hangingPunct="1">
              <a:buClr>
                <a:srgbClr val="00B050"/>
              </a:buClr>
              <a:buFont typeface="Wingdings" pitchFamily="2" charset="2"/>
              <a:buChar char="ü"/>
            </a:pPr>
            <a:r>
              <a:rPr lang="es-MX" sz="2276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Los medios de verificación ayudan a identificar fuentes existentes de información para calcular los indicadores. </a:t>
            </a:r>
          </a:p>
          <a:p>
            <a:pPr algn="just" defTabSz="1300460" eaLnBrk="1" hangingPunct="1">
              <a:buClr>
                <a:srgbClr val="00B050"/>
              </a:buClr>
            </a:pPr>
            <a:endParaRPr lang="es-MX" sz="2276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487672" indent="-487672" algn="just" defTabSz="1300460" eaLnBrk="1" hangingPunct="1">
              <a:buClr>
                <a:srgbClr val="00B050"/>
              </a:buClr>
              <a:buFont typeface="Wingdings" pitchFamily="2" charset="2"/>
              <a:buChar char="ü"/>
            </a:pPr>
            <a:r>
              <a:rPr lang="es-MX" sz="2276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Además, es importante en términos de </a:t>
            </a:r>
            <a:r>
              <a:rPr lang="es-MX" sz="2276" b="1" u="sng" dirty="0">
                <a:solidFill>
                  <a:srgbClr val="ED7D31"/>
                </a:solidFill>
                <a:latin typeface="Arial" pitchFamily="34" charset="0"/>
                <a:ea typeface="+mn-ea"/>
                <a:cs typeface="Arial" pitchFamily="34" charset="0"/>
              </a:rPr>
              <a:t>transparencia</a:t>
            </a:r>
            <a:r>
              <a:rPr lang="es-MX" sz="2276" dirty="0">
                <a:solidFill>
                  <a:srgbClr val="ED7D3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8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2338756" y="9367521"/>
            <a:ext cx="577991" cy="295768"/>
          </a:xfrm>
        </p:spPr>
        <p:txBody>
          <a:bodyPr/>
          <a:lstStyle/>
          <a:p>
            <a:pPr>
              <a:defRPr/>
            </a:pPr>
            <a:fld id="{911B72E8-6479-4080-A193-B3E43F22DF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23506" y="913973"/>
            <a:ext cx="87982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1300460" eaLnBrk="1" hangingPunct="1"/>
            <a:r>
              <a:rPr lang="es-ES_tradn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Matriz de Indicadores: Medios Verificación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97839" y="2060487"/>
            <a:ext cx="11640917" cy="4064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00460" eaLnBrk="1" hangingPunct="1">
              <a:buClr>
                <a:srgbClr val="FF9900"/>
              </a:buClr>
              <a:buSzPct val="80000"/>
              <a:defRPr/>
            </a:pPr>
            <a:r>
              <a:rPr lang="es-MX" sz="2560" b="1" dirty="0">
                <a:solidFill>
                  <a:srgbClr val="ED7D31"/>
                </a:solidFill>
                <a:latin typeface="Arial" pitchFamily="34" charset="0"/>
                <a:ea typeface="+mn-ea"/>
                <a:cs typeface="Arial" pitchFamily="34" charset="0"/>
              </a:rPr>
              <a:t>Medios de verificación</a:t>
            </a:r>
          </a:p>
          <a:p>
            <a:pPr algn="just" defTabSz="1300460" eaLnBrk="1" hangingPunct="1">
              <a:spcBef>
                <a:spcPts val="853"/>
              </a:spcBef>
              <a:spcAft>
                <a:spcPts val="853"/>
              </a:spcAft>
              <a:buClr>
                <a:srgbClr val="FF9900"/>
              </a:buClr>
              <a:buSzPct val="80000"/>
              <a:defRPr/>
            </a:pPr>
            <a:r>
              <a:rPr lang="es-MX" sz="256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Para los medios de verificación definidos en la MIR, es conveniente reportar la siguiente información:</a:t>
            </a:r>
          </a:p>
          <a:p>
            <a:pPr marL="1022758" indent="-383816" algn="just" defTabSz="1300460" eaLnBrk="1" hangingPunct="1"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r>
              <a:rPr lang="es-MX" sz="227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Nombre completo del documento </a:t>
            </a:r>
            <a:r>
              <a:rPr lang="es-MX" sz="2276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que sustenta la información.</a:t>
            </a:r>
          </a:p>
          <a:p>
            <a:pPr marL="1022758" indent="-383816" algn="just" defTabSz="1300460" eaLnBrk="1" hangingPunct="1"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r>
              <a:rPr lang="es-MX" sz="2276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Nombre del </a:t>
            </a:r>
            <a:r>
              <a:rPr lang="es-MX" sz="227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área que genera </a:t>
            </a:r>
            <a:r>
              <a:rPr lang="es-MX" sz="2276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 publica la información.</a:t>
            </a:r>
          </a:p>
          <a:p>
            <a:pPr marL="1022758" indent="-383816" algn="just" defTabSz="1300460" eaLnBrk="1" hangingPunct="1"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r>
              <a:rPr lang="es-MX" sz="227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Periodicidad </a:t>
            </a:r>
            <a:r>
              <a:rPr lang="es-MX" sz="2276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 que se genera el documento (debe coincidir con la frecuencia de medición del indicador).</a:t>
            </a:r>
          </a:p>
          <a:p>
            <a:pPr marL="1022758" indent="-383816" algn="just" defTabSz="1300460" eaLnBrk="1" hangingPunct="1"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SzPct val="80000"/>
              <a:buFont typeface="Wingdings" pitchFamily="2" charset="2"/>
              <a:buChar char="ü"/>
              <a:defRPr/>
            </a:pPr>
            <a:r>
              <a:rPr lang="es-MX" sz="227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Liga a la página </a:t>
            </a:r>
            <a:r>
              <a:rPr lang="es-MX" sz="2276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de la que se obtiene la información (si es el caso).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5128836" y="988368"/>
            <a:ext cx="1517580" cy="648533"/>
            <a:chOff x="3112612" y="1059975"/>
            <a:chExt cx="1517580" cy="648533"/>
          </a:xfrm>
        </p:grpSpPr>
        <p:grpSp>
          <p:nvGrpSpPr>
            <p:cNvPr id="21" name="Grupo 20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4" name="Cheurón 23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heurón 24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heurón 25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CuadroTexto 21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7771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 bwMode="auto">
          <a:xfrm>
            <a:off x="4624783" y="819791"/>
            <a:ext cx="8349164" cy="1135400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>
            <a:defPPr>
              <a:defRPr lang="es-MX"/>
            </a:defPPr>
            <a:lvl1pPr defTabSz="914400" fontAlgn="auto" latinLnBrk="0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" dirty="0" smtClean="0"/>
              <a:t>Ejemplo: </a:t>
            </a:r>
            <a:r>
              <a:rPr lang="es-ES" dirty="0"/>
              <a:t>Matriz de Indicadores para Resultados</a:t>
            </a:r>
          </a:p>
        </p:txBody>
      </p:sp>
      <p:sp>
        <p:nvSpPr>
          <p:cNvPr id="22" name="TextBox 84"/>
          <p:cNvSpPr txBox="1"/>
          <p:nvPr/>
        </p:nvSpPr>
        <p:spPr>
          <a:xfrm>
            <a:off x="378738" y="2002696"/>
            <a:ext cx="813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Ejemplo: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esquema lógico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un programa de educación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6"/>
          <p:cNvGrpSpPr>
            <a:grpSpLocks/>
          </p:cNvGrpSpPr>
          <p:nvPr/>
        </p:nvGrpSpPr>
        <p:grpSpPr bwMode="auto">
          <a:xfrm>
            <a:off x="1998987" y="5257121"/>
            <a:ext cx="2373551" cy="1138237"/>
            <a:chOff x="1303" y="2210"/>
            <a:chExt cx="1236" cy="461"/>
          </a:xfrm>
          <a:solidFill>
            <a:schemeClr val="accent5"/>
          </a:solidFill>
        </p:grpSpPr>
        <p:sp>
          <p:nvSpPr>
            <p:cNvPr id="30" name="AutoShape 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03" y="2210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 sz="2800" b="1" u="sng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1348" y="2375"/>
              <a:ext cx="1172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 dirty="0">
                  <a:solidFill>
                    <a:srgbClr val="FFFFFF"/>
                  </a:solidFill>
                  <a:latin typeface="Calibri" pitchFamily="34" charset="0"/>
                </a:rPr>
                <a:t>Componentes</a:t>
              </a:r>
            </a:p>
          </p:txBody>
        </p:sp>
      </p:grpSp>
      <p:grpSp>
        <p:nvGrpSpPr>
          <p:cNvPr id="32" name="Group 9"/>
          <p:cNvGrpSpPr>
            <a:grpSpLocks/>
          </p:cNvGrpSpPr>
          <p:nvPr/>
        </p:nvGrpSpPr>
        <p:grpSpPr bwMode="auto">
          <a:xfrm>
            <a:off x="1998988" y="6564425"/>
            <a:ext cx="2373551" cy="1138237"/>
            <a:chOff x="1303" y="2931"/>
            <a:chExt cx="1236" cy="461"/>
          </a:xfrm>
          <a:solidFill>
            <a:schemeClr val="accent5"/>
          </a:solidFill>
        </p:grpSpPr>
        <p:sp>
          <p:nvSpPr>
            <p:cNvPr id="33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03" y="2931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 sz="2800" b="1" u="sng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1430" y="3100"/>
              <a:ext cx="995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>
                  <a:solidFill>
                    <a:srgbClr val="FFFFFF"/>
                  </a:solidFill>
                  <a:latin typeface="Calibri" pitchFamily="34" charset="0"/>
                </a:rPr>
                <a:t>Actividades</a:t>
              </a:r>
            </a:p>
          </p:txBody>
        </p:sp>
      </p:grpSp>
      <p:grpSp>
        <p:nvGrpSpPr>
          <p:cNvPr id="36" name="Group 16"/>
          <p:cNvGrpSpPr>
            <a:grpSpLocks/>
          </p:cNvGrpSpPr>
          <p:nvPr/>
        </p:nvGrpSpPr>
        <p:grpSpPr bwMode="auto">
          <a:xfrm>
            <a:off x="1998987" y="3949817"/>
            <a:ext cx="2373551" cy="1138237"/>
            <a:chOff x="1553" y="1535"/>
            <a:chExt cx="1236" cy="461"/>
          </a:xfrm>
          <a:solidFill>
            <a:schemeClr val="accent6"/>
          </a:solidFill>
        </p:grpSpPr>
        <p:sp>
          <p:nvSpPr>
            <p:cNvPr id="37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3" y="1535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 sz="2800" b="1" u="sng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1761" y="1704"/>
              <a:ext cx="844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 dirty="0">
                  <a:solidFill>
                    <a:srgbClr val="FFFFFF"/>
                  </a:solidFill>
                  <a:latin typeface="Calibri" pitchFamily="34" charset="0"/>
                </a:rPr>
                <a:t>Propósito</a:t>
              </a:r>
              <a:endParaRPr lang="es-MX" sz="2800" b="1" u="sng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9" name="Group 19"/>
          <p:cNvGrpSpPr>
            <a:grpSpLocks/>
          </p:cNvGrpSpPr>
          <p:nvPr/>
        </p:nvGrpSpPr>
        <p:grpSpPr bwMode="auto">
          <a:xfrm>
            <a:off x="1998987" y="2644553"/>
            <a:ext cx="2373551" cy="1138237"/>
            <a:chOff x="1550" y="806"/>
            <a:chExt cx="1236" cy="461"/>
          </a:xfrm>
          <a:solidFill>
            <a:schemeClr val="accent6"/>
          </a:solidFill>
        </p:grpSpPr>
        <p:sp>
          <p:nvSpPr>
            <p:cNvPr id="40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0" y="806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 sz="2800" b="1" u="sng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2008" y="941"/>
              <a:ext cx="328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>
                  <a:solidFill>
                    <a:srgbClr val="FFFFFF"/>
                  </a:solidFill>
                  <a:latin typeface="Calibri" pitchFamily="34" charset="0"/>
                </a:rPr>
                <a:t>Fin</a:t>
              </a:r>
            </a:p>
          </p:txBody>
        </p:sp>
      </p:grpSp>
      <p:sp>
        <p:nvSpPr>
          <p:cNvPr id="42" name="Text Box 22"/>
          <p:cNvSpPr txBox="1">
            <a:spLocks noChangeArrowheads="1"/>
          </p:cNvSpPr>
          <p:nvPr/>
        </p:nvSpPr>
        <p:spPr bwMode="auto">
          <a:xfrm rot="-5400000">
            <a:off x="318904" y="6295226"/>
            <a:ext cx="2445541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MX" sz="2000" b="1" dirty="0">
                <a:solidFill>
                  <a:srgbClr val="000000"/>
                </a:solidFill>
                <a:latin typeface="Calibri" pitchFamily="34" charset="0"/>
              </a:rPr>
              <a:t>Implementación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 rot="-5400000">
            <a:off x="327725" y="3681637"/>
            <a:ext cx="2443501" cy="369332"/>
          </a:xfrm>
          <a:prstGeom prst="rect">
            <a:avLst/>
          </a:prstGeom>
          <a:ln>
            <a:solidFill>
              <a:schemeClr val="accent6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MX" sz="2000" b="1" dirty="0">
                <a:solidFill>
                  <a:srgbClr val="000000"/>
                </a:solidFill>
                <a:latin typeface="Calibri" pitchFamily="34" charset="0"/>
              </a:rPr>
              <a:t>Resultados</a:t>
            </a: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4694539" y="2826224"/>
            <a:ext cx="69996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Contribuir al </a:t>
            </a: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mejoramiento de la eficiencia terminal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las educación básica del estado. </a:t>
            </a:r>
            <a:endParaRPr lang="es-MX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4704460" y="3894589"/>
            <a:ext cx="69996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Alumnos </a:t>
            </a: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escuelas públicas de educación primaria </a:t>
            </a:r>
            <a:r>
              <a:rPr lang="es-MX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disminuyen su deserción escolar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.</a:t>
            </a:r>
            <a:endParaRPr lang="es-MX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s-MX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 esto fue creado este programa!!</a:t>
            </a:r>
            <a:endParaRPr lang="es-MX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4675717" y="5239797"/>
            <a:ext cx="69996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1.- Beca de apoyo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alumnos de educación primaria.</a:t>
            </a:r>
          </a:p>
          <a:p>
            <a:pPr>
              <a:lnSpc>
                <a:spcPct val="120000"/>
              </a:lnSpc>
            </a:pP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2.- Vales para uniformes y mochilas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los alumnos de primaria.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4630192" y="6463070"/>
            <a:ext cx="69996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1.1 Selección de beneficiarios.</a:t>
            </a:r>
          </a:p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1.2Asignación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becas.</a:t>
            </a:r>
            <a:endParaRPr lang="es-MX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2.1 Realización de estudios socioeconómicos.</a:t>
            </a: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3175665" y="6080126"/>
            <a:ext cx="0" cy="720000"/>
          </a:xfrm>
          <a:prstGeom prst="lin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b"/>
          <a:lstStyle/>
          <a:p>
            <a:endParaRPr lang="es-MX" sz="2800">
              <a:solidFill>
                <a:srgbClr val="000000"/>
              </a:solidFill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 flipV="1">
            <a:off x="3175665" y="4833488"/>
            <a:ext cx="0" cy="720000"/>
          </a:xfrm>
          <a:prstGeom prst="lin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b"/>
          <a:lstStyle/>
          <a:p>
            <a:endParaRPr lang="es-MX" sz="2800">
              <a:solidFill>
                <a:srgbClr val="000000"/>
              </a:solidFill>
            </a:endParaRP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V="1">
            <a:off x="3175665" y="3456874"/>
            <a:ext cx="0" cy="720000"/>
          </a:xfrm>
          <a:prstGeom prst="lin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b"/>
          <a:lstStyle/>
          <a:p>
            <a:endParaRPr lang="es-MX" sz="2800">
              <a:solidFill>
                <a:srgbClr val="000000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378738" y="7877965"/>
            <a:ext cx="12047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información sobre el diseño de programas con la Matriz de indicadores para resultados, se sugiere consultar los siguientes manuales del CONEVAL:</a:t>
            </a:r>
          </a:p>
          <a:p>
            <a:pPr lvl="1"/>
            <a:r>
              <a:rPr lang="es-ES" sz="1200" dirty="0"/>
              <a:t>Guía para la Elaboración de la Matriz de Indicadores para Resultados, disponible en </a:t>
            </a:r>
            <a:endParaRPr lang="es-MX" sz="1200" dirty="0"/>
          </a:p>
          <a:p>
            <a:pPr lvl="1"/>
            <a:r>
              <a:rPr lang="es-ES" sz="1200" u="sng" dirty="0">
                <a:hlinkClick r:id="rId2"/>
              </a:rPr>
              <a:t>http://</a:t>
            </a:r>
            <a:r>
              <a:rPr lang="es-ES" sz="1200" u="sng" dirty="0" smtClean="0">
                <a:hlinkClick r:id="rId2"/>
              </a:rPr>
              <a:t>www.coneval.org.mx/Informes/Coordinacion/Publicaciones%20oficiales/GUIA_PARA_LA_ELABORACION_DE_MATRIZ_DE_INDICADORES.pdf</a:t>
            </a:r>
            <a:r>
              <a:rPr lang="es-ES" sz="1200" u="sng" dirty="0" smtClean="0"/>
              <a:t> </a:t>
            </a:r>
            <a:r>
              <a:rPr lang="es-ES" sz="1200" dirty="0"/>
              <a:t> </a:t>
            </a:r>
            <a:endParaRPr lang="es-ES" sz="1200" dirty="0" smtClean="0"/>
          </a:p>
          <a:p>
            <a:pPr lvl="1"/>
            <a:r>
              <a:rPr lang="es-ES" sz="1200" dirty="0" smtClean="0"/>
              <a:t>Manual </a:t>
            </a:r>
            <a:r>
              <a:rPr lang="es-ES" sz="1200" dirty="0"/>
              <a:t>para el diseño y la construcción de indicadores. Instrumentos principales para el monitoreo de programas sociales de México, disponible en </a:t>
            </a:r>
            <a:endParaRPr lang="es-MX" sz="1200" dirty="0"/>
          </a:p>
          <a:p>
            <a:pPr lvl="1"/>
            <a:r>
              <a:rPr lang="es-ES" sz="1200" u="sng" dirty="0">
                <a:hlinkClick r:id="rId3"/>
              </a:rPr>
              <a:t>http://</a:t>
            </a:r>
            <a:r>
              <a:rPr lang="es-ES" sz="1200" u="sng" dirty="0" smtClean="0">
                <a:hlinkClick r:id="rId3"/>
              </a:rPr>
              <a:t>www.coneval.org.mx/Informes/Coordinacion/Publicaciones%20oficiales/MANUAL_PARA_EL_DISENO_Y_CONTRUCCION_DE_INDICADORES.pdf</a:t>
            </a:r>
            <a:r>
              <a:rPr lang="es-ES" sz="1200" u="sng" dirty="0" smtClean="0"/>
              <a:t>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hlinkClick r:id="rId4" action="ppaction://hlinksldjump"/>
          </p:cNvPr>
          <p:cNvSpPr/>
          <p:nvPr/>
        </p:nvSpPr>
        <p:spPr>
          <a:xfrm>
            <a:off x="10553546" y="6981696"/>
            <a:ext cx="1872208" cy="5932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 anexo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3910112" y="988368"/>
            <a:ext cx="1517580" cy="648533"/>
            <a:chOff x="3112612" y="1059975"/>
            <a:chExt cx="1517580" cy="648533"/>
          </a:xfrm>
        </p:grpSpPr>
        <p:grpSp>
          <p:nvGrpSpPr>
            <p:cNvPr id="58" name="Grupo 57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64" name="Cheurón 63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Cheurón 64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Cheurón 65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CuadroTexto 61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76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  <p:bldP spid="52" grpId="0"/>
      <p:bldP spid="53" grpId="0"/>
      <p:bldP spid="54" grpId="0"/>
      <p:bldP spid="55" grpId="0"/>
      <p:bldP spid="28" grpId="0" animBg="1"/>
      <p:bldP spid="59" grpId="0" animBg="1"/>
      <p:bldP spid="6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 bwMode="auto">
          <a:xfrm>
            <a:off x="4630192" y="820685"/>
            <a:ext cx="8349163" cy="1135400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>
            <a:defPPr>
              <a:defRPr lang="es-MX"/>
            </a:defPPr>
            <a:lvl1pPr defTabSz="914400" fontAlgn="auto" latinLnBrk="0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" dirty="0" smtClean="0"/>
              <a:t>Ejemplo: </a:t>
            </a:r>
            <a:r>
              <a:rPr lang="es-ES" dirty="0"/>
              <a:t>Matriz de Indicadores para Resultados</a:t>
            </a:r>
          </a:p>
        </p:txBody>
      </p:sp>
      <p:sp>
        <p:nvSpPr>
          <p:cNvPr id="22" name="TextBox 84"/>
          <p:cNvSpPr txBox="1"/>
          <p:nvPr/>
        </p:nvSpPr>
        <p:spPr>
          <a:xfrm>
            <a:off x="378738" y="2002696"/>
            <a:ext cx="813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Ejemplo: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indicadores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un programa de educación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6"/>
          <p:cNvGrpSpPr>
            <a:grpSpLocks/>
          </p:cNvGrpSpPr>
          <p:nvPr/>
        </p:nvGrpSpPr>
        <p:grpSpPr bwMode="auto">
          <a:xfrm>
            <a:off x="1998987" y="5257121"/>
            <a:ext cx="2373551" cy="1138237"/>
            <a:chOff x="1303" y="2210"/>
            <a:chExt cx="1236" cy="461"/>
          </a:xfrm>
          <a:solidFill>
            <a:schemeClr val="accent5"/>
          </a:solidFill>
        </p:grpSpPr>
        <p:sp>
          <p:nvSpPr>
            <p:cNvPr id="30" name="AutoShape 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03" y="2210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 sz="2800" b="1" u="sng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1348" y="2375"/>
              <a:ext cx="1172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 dirty="0">
                  <a:solidFill>
                    <a:srgbClr val="FFFFFF"/>
                  </a:solidFill>
                  <a:latin typeface="Calibri" pitchFamily="34" charset="0"/>
                </a:rPr>
                <a:t>Componentes</a:t>
              </a:r>
            </a:p>
          </p:txBody>
        </p:sp>
      </p:grpSp>
      <p:grpSp>
        <p:nvGrpSpPr>
          <p:cNvPr id="32" name="Group 9"/>
          <p:cNvGrpSpPr>
            <a:grpSpLocks/>
          </p:cNvGrpSpPr>
          <p:nvPr/>
        </p:nvGrpSpPr>
        <p:grpSpPr bwMode="auto">
          <a:xfrm>
            <a:off x="1998988" y="6564425"/>
            <a:ext cx="2373551" cy="1138237"/>
            <a:chOff x="1303" y="2931"/>
            <a:chExt cx="1236" cy="461"/>
          </a:xfrm>
          <a:solidFill>
            <a:schemeClr val="accent5"/>
          </a:solidFill>
        </p:grpSpPr>
        <p:sp>
          <p:nvSpPr>
            <p:cNvPr id="33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03" y="2931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 sz="2800" b="1" u="sng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1430" y="3100"/>
              <a:ext cx="995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>
                  <a:solidFill>
                    <a:srgbClr val="FFFFFF"/>
                  </a:solidFill>
                  <a:latin typeface="Calibri" pitchFamily="34" charset="0"/>
                </a:rPr>
                <a:t>Actividades</a:t>
              </a:r>
            </a:p>
          </p:txBody>
        </p:sp>
      </p:grpSp>
      <p:grpSp>
        <p:nvGrpSpPr>
          <p:cNvPr id="36" name="Group 16"/>
          <p:cNvGrpSpPr>
            <a:grpSpLocks/>
          </p:cNvGrpSpPr>
          <p:nvPr/>
        </p:nvGrpSpPr>
        <p:grpSpPr bwMode="auto">
          <a:xfrm>
            <a:off x="1998987" y="3949817"/>
            <a:ext cx="2373551" cy="1138237"/>
            <a:chOff x="1553" y="1535"/>
            <a:chExt cx="1236" cy="461"/>
          </a:xfrm>
          <a:solidFill>
            <a:schemeClr val="accent6"/>
          </a:solidFill>
        </p:grpSpPr>
        <p:sp>
          <p:nvSpPr>
            <p:cNvPr id="37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3" y="1535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 sz="2800" b="1" u="sng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1761" y="1704"/>
              <a:ext cx="844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 dirty="0">
                  <a:solidFill>
                    <a:srgbClr val="FFFFFF"/>
                  </a:solidFill>
                  <a:latin typeface="Calibri" pitchFamily="34" charset="0"/>
                </a:rPr>
                <a:t>Propósito</a:t>
              </a:r>
              <a:endParaRPr lang="es-MX" sz="2800" b="1" u="sng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9" name="Group 19"/>
          <p:cNvGrpSpPr>
            <a:grpSpLocks/>
          </p:cNvGrpSpPr>
          <p:nvPr/>
        </p:nvGrpSpPr>
        <p:grpSpPr bwMode="auto">
          <a:xfrm>
            <a:off x="1998987" y="2644553"/>
            <a:ext cx="2373551" cy="1138237"/>
            <a:chOff x="1550" y="806"/>
            <a:chExt cx="1236" cy="461"/>
          </a:xfrm>
          <a:solidFill>
            <a:schemeClr val="accent6"/>
          </a:solidFill>
        </p:grpSpPr>
        <p:sp>
          <p:nvSpPr>
            <p:cNvPr id="40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0" y="806"/>
              <a:ext cx="1236" cy="461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 sz="2800" b="1" u="sng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2008" y="941"/>
              <a:ext cx="328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2800" b="1">
                  <a:solidFill>
                    <a:srgbClr val="FFFFFF"/>
                  </a:solidFill>
                  <a:latin typeface="Calibri" pitchFamily="34" charset="0"/>
                </a:rPr>
                <a:t>Fin</a:t>
              </a:r>
            </a:p>
          </p:txBody>
        </p:sp>
      </p:grpSp>
      <p:sp>
        <p:nvSpPr>
          <p:cNvPr id="42" name="Text Box 22"/>
          <p:cNvSpPr txBox="1">
            <a:spLocks noChangeArrowheads="1"/>
          </p:cNvSpPr>
          <p:nvPr/>
        </p:nvSpPr>
        <p:spPr bwMode="auto">
          <a:xfrm rot="-5400000">
            <a:off x="318904" y="6295226"/>
            <a:ext cx="2445541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MX" sz="2000" b="1" dirty="0">
                <a:solidFill>
                  <a:srgbClr val="000000"/>
                </a:solidFill>
                <a:latin typeface="Calibri" pitchFamily="34" charset="0"/>
              </a:rPr>
              <a:t>Implementación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 rot="-5400000">
            <a:off x="327725" y="3681637"/>
            <a:ext cx="2443501" cy="369332"/>
          </a:xfrm>
          <a:prstGeom prst="rect">
            <a:avLst/>
          </a:prstGeom>
          <a:ln>
            <a:solidFill>
              <a:schemeClr val="accent6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MX" sz="2000" b="1" dirty="0">
                <a:solidFill>
                  <a:srgbClr val="000000"/>
                </a:solidFill>
                <a:latin typeface="Calibri" pitchFamily="34" charset="0"/>
              </a:rPr>
              <a:t>Resultados</a:t>
            </a: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4694539" y="2826224"/>
            <a:ext cx="69996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Eficiencia terminal promedio en escuelas públicas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la educación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básica.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4694539" y="4044450"/>
            <a:ext cx="6999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s-MX" sz="2000" b="1" dirty="0">
                <a:latin typeface="Arial" pitchFamily="34" charset="0"/>
                <a:cs typeface="Arial" pitchFamily="34" charset="0"/>
              </a:rPr>
              <a:t>Porcentaje de deserción escolar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anual de los alumnos de escuelas públicas de educación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primaria.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4675717" y="5239797"/>
            <a:ext cx="69996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Porcentaje de alumnos con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becas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entregadas.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Porcentaje  de alumnos con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uniformes y mochilas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entregados.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4630192" y="6710099"/>
            <a:ext cx="6999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Porcentaje de becas entregadas respecto de las solicitadas</a:t>
            </a:r>
          </a:p>
          <a:p>
            <a:pPr>
              <a:lnSpc>
                <a:spcPct val="120000"/>
              </a:lnSpc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% del presupuesto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ejercido.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3175665" y="6080126"/>
            <a:ext cx="0" cy="720000"/>
          </a:xfrm>
          <a:prstGeom prst="lin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b"/>
          <a:lstStyle/>
          <a:p>
            <a:endParaRPr lang="es-MX" sz="2800">
              <a:solidFill>
                <a:srgbClr val="000000"/>
              </a:solidFill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 flipV="1">
            <a:off x="3175665" y="4833488"/>
            <a:ext cx="0" cy="720000"/>
          </a:xfrm>
          <a:prstGeom prst="lin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b"/>
          <a:lstStyle/>
          <a:p>
            <a:endParaRPr lang="es-MX" sz="2800">
              <a:solidFill>
                <a:srgbClr val="000000"/>
              </a:solidFill>
            </a:endParaRP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V="1">
            <a:off x="3175665" y="3456874"/>
            <a:ext cx="0" cy="720000"/>
          </a:xfrm>
          <a:prstGeom prst="lin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b"/>
          <a:lstStyle/>
          <a:p>
            <a:endParaRPr lang="es-MX" sz="2800">
              <a:solidFill>
                <a:srgbClr val="000000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378738" y="7877965"/>
            <a:ext cx="12047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información sobre el diseño de programas con la Matriz de indicadores para resultados, se sugiere consultar los siguientes manuales del CONEVAL:</a:t>
            </a:r>
          </a:p>
          <a:p>
            <a:pPr lvl="1"/>
            <a:r>
              <a:rPr lang="es-ES" sz="1200" dirty="0"/>
              <a:t>Guía para la Elaboración de la Matriz de Indicadores para Resultados, disponible en </a:t>
            </a:r>
            <a:endParaRPr lang="es-MX" sz="1200" dirty="0"/>
          </a:p>
          <a:p>
            <a:pPr lvl="1"/>
            <a:r>
              <a:rPr lang="es-ES" sz="1200" u="sng" dirty="0">
                <a:hlinkClick r:id="rId2"/>
              </a:rPr>
              <a:t>http://</a:t>
            </a:r>
            <a:r>
              <a:rPr lang="es-ES" sz="1200" u="sng" dirty="0" smtClean="0">
                <a:hlinkClick r:id="rId2"/>
              </a:rPr>
              <a:t>www.coneval.org.mx/Informes/Coordinacion/Publicaciones%20oficiales/GUIA_PARA_LA_ELABORACION_DE_MATRIZ_DE_INDICADORES.pdf</a:t>
            </a:r>
            <a:r>
              <a:rPr lang="es-ES" sz="1200" u="sng" dirty="0" smtClean="0"/>
              <a:t> </a:t>
            </a:r>
            <a:r>
              <a:rPr lang="es-ES" sz="1200" dirty="0"/>
              <a:t> </a:t>
            </a:r>
            <a:endParaRPr lang="es-ES" sz="1200" dirty="0" smtClean="0"/>
          </a:p>
          <a:p>
            <a:pPr lvl="1"/>
            <a:r>
              <a:rPr lang="es-ES" sz="1200" dirty="0" smtClean="0"/>
              <a:t>Manual </a:t>
            </a:r>
            <a:r>
              <a:rPr lang="es-ES" sz="1200" dirty="0"/>
              <a:t>para el diseño y la construcción de indicadores. Instrumentos principales para el monitoreo de programas sociales de México, disponible en </a:t>
            </a:r>
            <a:endParaRPr lang="es-MX" sz="1200" dirty="0"/>
          </a:p>
          <a:p>
            <a:pPr lvl="1"/>
            <a:r>
              <a:rPr lang="es-ES" sz="1200" u="sng" dirty="0">
                <a:hlinkClick r:id="rId3"/>
              </a:rPr>
              <a:t>http://</a:t>
            </a:r>
            <a:r>
              <a:rPr lang="es-ES" sz="1200" u="sng" dirty="0" smtClean="0">
                <a:hlinkClick r:id="rId3"/>
              </a:rPr>
              <a:t>www.coneval.org.mx/Informes/Coordinacion/Publicaciones%20oficiales/MANUAL_PARA_EL_DISENO_Y_CONTRUCCION_DE_INDICADORES.pdf</a:t>
            </a:r>
            <a:r>
              <a:rPr lang="es-ES" sz="1200" u="sng" dirty="0" smtClean="0"/>
              <a:t>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3904700" y="988368"/>
            <a:ext cx="1517580" cy="648533"/>
            <a:chOff x="3112612" y="1059975"/>
            <a:chExt cx="1517580" cy="648533"/>
          </a:xfrm>
        </p:grpSpPr>
        <p:grpSp>
          <p:nvGrpSpPr>
            <p:cNvPr id="58" name="Grupo 57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64" name="Cheurón 63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Cheurón 64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Cheurón 65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CuadroTexto 61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926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  <p:bldP spid="52" grpId="0"/>
      <p:bldP spid="53" grpId="0"/>
      <p:bldP spid="54" grpId="0"/>
      <p:bldP spid="55" grpId="0"/>
      <p:bldP spid="28" grpId="0" animBg="1"/>
      <p:bldP spid="59" grpId="0" animBg="1"/>
      <p:bldP spid="6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752" y="2284512"/>
            <a:ext cx="12097344" cy="1440160"/>
          </a:xfrm>
        </p:spPr>
        <p:txBody>
          <a:bodyPr>
            <a:noAutofit/>
          </a:bodyPr>
          <a:lstStyle/>
          <a:p>
            <a:r>
              <a:rPr lang="es-MX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A partir del árbol de problemas, defina los siguientes elementos de la Matriz de Indicadores:</a:t>
            </a:r>
            <a:endParaRPr lang="es-MX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43166" y="976131"/>
            <a:ext cx="5431665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Tercer ejercicio práctico</a:t>
            </a:r>
            <a:endParaRPr lang="es-ES_tradnl" sz="3200" dirty="0"/>
          </a:p>
        </p:txBody>
      </p:sp>
      <p:sp>
        <p:nvSpPr>
          <p:cNvPr id="4" name="Rectángulo 3"/>
          <p:cNvSpPr/>
          <p:nvPr/>
        </p:nvSpPr>
        <p:spPr>
          <a:xfrm>
            <a:off x="3893674" y="3942633"/>
            <a:ext cx="65024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br>
              <a:rPr lang="es-MX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br>
              <a:rPr lang="es-MX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s-MX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360224" y="5862509"/>
            <a:ext cx="1200491" cy="1483356"/>
          </a:xfrm>
          <a:custGeom>
            <a:avLst/>
            <a:gdLst>
              <a:gd name="T0" fmla="*/ 284 w 807"/>
              <a:gd name="T1" fmla="*/ 0 h 998"/>
              <a:gd name="T2" fmla="*/ 24 w 807"/>
              <a:gd name="T3" fmla="*/ 454 h 998"/>
              <a:gd name="T4" fmla="*/ 0 w 807"/>
              <a:gd name="T5" fmla="*/ 545 h 998"/>
              <a:gd name="T6" fmla="*/ 24 w 807"/>
              <a:gd name="T7" fmla="*/ 636 h 998"/>
              <a:gd name="T8" fmla="*/ 233 w 807"/>
              <a:gd name="T9" fmla="*/ 998 h 998"/>
              <a:gd name="T10" fmla="*/ 807 w 807"/>
              <a:gd name="T11" fmla="*/ 0 h 998"/>
              <a:gd name="T12" fmla="*/ 284 w 807"/>
              <a:gd name="T13" fmla="*/ 0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7" h="998">
                <a:moveTo>
                  <a:pt x="284" y="0"/>
                </a:moveTo>
                <a:cubicBezTo>
                  <a:pt x="246" y="66"/>
                  <a:pt x="24" y="454"/>
                  <a:pt x="24" y="454"/>
                </a:cubicBezTo>
                <a:cubicBezTo>
                  <a:pt x="9" y="481"/>
                  <a:pt x="0" y="512"/>
                  <a:pt x="0" y="545"/>
                </a:cubicBezTo>
                <a:cubicBezTo>
                  <a:pt x="0" y="578"/>
                  <a:pt x="9" y="609"/>
                  <a:pt x="24" y="636"/>
                </a:cubicBezTo>
                <a:cubicBezTo>
                  <a:pt x="233" y="998"/>
                  <a:pt x="233" y="998"/>
                  <a:pt x="233" y="998"/>
                </a:cubicBezTo>
                <a:cubicBezTo>
                  <a:pt x="233" y="998"/>
                  <a:pt x="667" y="242"/>
                  <a:pt x="807" y="0"/>
                </a:cubicBezTo>
                <a:lnTo>
                  <a:pt x="284" y="0"/>
                </a:lnTo>
                <a:close/>
              </a:path>
            </a:pathLst>
          </a:custGeom>
          <a:gradFill flip="none" rotWithShape="1">
            <a:gsLst>
              <a:gs pos="0">
                <a:srgbClr val="000000"/>
              </a:gs>
              <a:gs pos="31000">
                <a:srgbClr val="000000">
                  <a:lumMod val="75000"/>
                  <a:lumOff val="25000"/>
                </a:srgbClr>
              </a:gs>
              <a:gs pos="100000">
                <a:srgbClr val="000000">
                  <a:lumMod val="50000"/>
                  <a:lumOff val="50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1389832" y="6428242"/>
            <a:ext cx="2503842" cy="1484709"/>
          </a:xfrm>
          <a:custGeom>
            <a:avLst/>
            <a:gdLst>
              <a:gd name="T0" fmla="*/ 785 w 1684"/>
              <a:gd name="T1" fmla="*/ 999 h 999"/>
              <a:gd name="T2" fmla="*/ 884 w 1684"/>
              <a:gd name="T3" fmla="*/ 726 h 999"/>
              <a:gd name="T4" fmla="*/ 865 w 1684"/>
              <a:gd name="T5" fmla="*/ 726 h 999"/>
              <a:gd name="T6" fmla="*/ 381 w 1684"/>
              <a:gd name="T7" fmla="*/ 726 h 999"/>
              <a:gd name="T8" fmla="*/ 290 w 1684"/>
              <a:gd name="T9" fmla="*/ 702 h 999"/>
              <a:gd name="T10" fmla="*/ 224 w 1684"/>
              <a:gd name="T11" fmla="*/ 636 h 999"/>
              <a:gd name="T12" fmla="*/ 0 w 1684"/>
              <a:gd name="T13" fmla="*/ 246 h 999"/>
              <a:gd name="T14" fmla="*/ 102 w 1684"/>
              <a:gd name="T15" fmla="*/ 273 h 999"/>
              <a:gd name="T16" fmla="*/ 865 w 1684"/>
              <a:gd name="T17" fmla="*/ 273 h 999"/>
              <a:gd name="T18" fmla="*/ 884 w 1684"/>
              <a:gd name="T19" fmla="*/ 273 h 999"/>
              <a:gd name="T20" fmla="*/ 785 w 1684"/>
              <a:gd name="T21" fmla="*/ 0 h 999"/>
              <a:gd name="T22" fmla="*/ 1683 w 1684"/>
              <a:gd name="T23" fmla="*/ 500 h 999"/>
              <a:gd name="T24" fmla="*/ 1684 w 1684"/>
              <a:gd name="T25" fmla="*/ 500 h 999"/>
              <a:gd name="T26" fmla="*/ 785 w 1684"/>
              <a:gd name="T27" fmla="*/ 999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999">
                <a:moveTo>
                  <a:pt x="785" y="999"/>
                </a:moveTo>
                <a:cubicBezTo>
                  <a:pt x="884" y="726"/>
                  <a:pt x="884" y="726"/>
                  <a:pt x="884" y="726"/>
                </a:cubicBezTo>
                <a:cubicBezTo>
                  <a:pt x="865" y="726"/>
                  <a:pt x="865" y="726"/>
                  <a:pt x="865" y="726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50" y="726"/>
                  <a:pt x="319" y="719"/>
                  <a:pt x="290" y="702"/>
                </a:cubicBezTo>
                <a:cubicBezTo>
                  <a:pt x="262" y="686"/>
                  <a:pt x="240" y="662"/>
                  <a:pt x="224" y="636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246"/>
                  <a:pt x="39" y="273"/>
                  <a:pt x="102" y="273"/>
                </a:cubicBezTo>
                <a:cubicBezTo>
                  <a:pt x="165" y="273"/>
                  <a:pt x="865" y="273"/>
                  <a:pt x="865" y="273"/>
                </a:cubicBezTo>
                <a:cubicBezTo>
                  <a:pt x="884" y="273"/>
                  <a:pt x="884" y="273"/>
                  <a:pt x="884" y="273"/>
                </a:cubicBezTo>
                <a:cubicBezTo>
                  <a:pt x="785" y="0"/>
                  <a:pt x="785" y="0"/>
                  <a:pt x="785" y="0"/>
                </a:cubicBezTo>
                <a:cubicBezTo>
                  <a:pt x="1015" y="200"/>
                  <a:pt x="1385" y="389"/>
                  <a:pt x="1683" y="500"/>
                </a:cubicBezTo>
                <a:cubicBezTo>
                  <a:pt x="1683" y="500"/>
                  <a:pt x="1683" y="500"/>
                  <a:pt x="1684" y="500"/>
                </a:cubicBezTo>
                <a:cubicBezTo>
                  <a:pt x="1385" y="610"/>
                  <a:pt x="1015" y="799"/>
                  <a:pt x="785" y="999"/>
                </a:cubicBez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rgbClr val="002060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1364988" y="4676158"/>
            <a:ext cx="1200491" cy="1482003"/>
          </a:xfrm>
          <a:custGeom>
            <a:avLst/>
            <a:gdLst>
              <a:gd name="T0" fmla="*/ 284 w 807"/>
              <a:gd name="T1" fmla="*/ 0 h 998"/>
              <a:gd name="T2" fmla="*/ 24 w 807"/>
              <a:gd name="T3" fmla="*/ 454 h 998"/>
              <a:gd name="T4" fmla="*/ 0 w 807"/>
              <a:gd name="T5" fmla="*/ 545 h 998"/>
              <a:gd name="T6" fmla="*/ 24 w 807"/>
              <a:gd name="T7" fmla="*/ 636 h 998"/>
              <a:gd name="T8" fmla="*/ 233 w 807"/>
              <a:gd name="T9" fmla="*/ 998 h 998"/>
              <a:gd name="T10" fmla="*/ 807 w 807"/>
              <a:gd name="T11" fmla="*/ 0 h 998"/>
              <a:gd name="T12" fmla="*/ 284 w 807"/>
              <a:gd name="T13" fmla="*/ 0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7" h="998">
                <a:moveTo>
                  <a:pt x="284" y="0"/>
                </a:moveTo>
                <a:cubicBezTo>
                  <a:pt x="246" y="66"/>
                  <a:pt x="24" y="454"/>
                  <a:pt x="24" y="454"/>
                </a:cubicBezTo>
                <a:cubicBezTo>
                  <a:pt x="9" y="481"/>
                  <a:pt x="0" y="512"/>
                  <a:pt x="0" y="545"/>
                </a:cubicBezTo>
                <a:cubicBezTo>
                  <a:pt x="0" y="578"/>
                  <a:pt x="9" y="609"/>
                  <a:pt x="24" y="636"/>
                </a:cubicBezTo>
                <a:cubicBezTo>
                  <a:pt x="233" y="998"/>
                  <a:pt x="233" y="998"/>
                  <a:pt x="233" y="998"/>
                </a:cubicBezTo>
                <a:cubicBezTo>
                  <a:pt x="233" y="998"/>
                  <a:pt x="667" y="242"/>
                  <a:pt x="807" y="0"/>
                </a:cubicBezTo>
                <a:lnTo>
                  <a:pt x="284" y="0"/>
                </a:lnTo>
                <a:close/>
              </a:path>
            </a:pathLst>
          </a:custGeom>
          <a:gradFill flip="none" rotWithShape="1">
            <a:gsLst>
              <a:gs pos="0">
                <a:srgbClr val="000000"/>
              </a:gs>
              <a:gs pos="31000">
                <a:srgbClr val="000000">
                  <a:lumMod val="75000"/>
                  <a:lumOff val="25000"/>
                </a:srgbClr>
              </a:gs>
              <a:gs pos="100000">
                <a:srgbClr val="000000">
                  <a:lumMod val="50000"/>
                  <a:lumOff val="50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389832" y="5241891"/>
            <a:ext cx="2503842" cy="1483356"/>
          </a:xfrm>
          <a:custGeom>
            <a:avLst/>
            <a:gdLst>
              <a:gd name="T0" fmla="*/ 785 w 1684"/>
              <a:gd name="T1" fmla="*/ 999 h 999"/>
              <a:gd name="T2" fmla="*/ 884 w 1684"/>
              <a:gd name="T3" fmla="*/ 726 h 999"/>
              <a:gd name="T4" fmla="*/ 865 w 1684"/>
              <a:gd name="T5" fmla="*/ 726 h 999"/>
              <a:gd name="T6" fmla="*/ 381 w 1684"/>
              <a:gd name="T7" fmla="*/ 726 h 999"/>
              <a:gd name="T8" fmla="*/ 290 w 1684"/>
              <a:gd name="T9" fmla="*/ 702 h 999"/>
              <a:gd name="T10" fmla="*/ 224 w 1684"/>
              <a:gd name="T11" fmla="*/ 636 h 999"/>
              <a:gd name="T12" fmla="*/ 0 w 1684"/>
              <a:gd name="T13" fmla="*/ 246 h 999"/>
              <a:gd name="T14" fmla="*/ 102 w 1684"/>
              <a:gd name="T15" fmla="*/ 273 h 999"/>
              <a:gd name="T16" fmla="*/ 865 w 1684"/>
              <a:gd name="T17" fmla="*/ 273 h 999"/>
              <a:gd name="T18" fmla="*/ 884 w 1684"/>
              <a:gd name="T19" fmla="*/ 273 h 999"/>
              <a:gd name="T20" fmla="*/ 785 w 1684"/>
              <a:gd name="T21" fmla="*/ 0 h 999"/>
              <a:gd name="T22" fmla="*/ 1683 w 1684"/>
              <a:gd name="T23" fmla="*/ 500 h 999"/>
              <a:gd name="T24" fmla="*/ 1684 w 1684"/>
              <a:gd name="T25" fmla="*/ 500 h 999"/>
              <a:gd name="T26" fmla="*/ 785 w 1684"/>
              <a:gd name="T27" fmla="*/ 999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999">
                <a:moveTo>
                  <a:pt x="785" y="999"/>
                </a:moveTo>
                <a:cubicBezTo>
                  <a:pt x="884" y="726"/>
                  <a:pt x="884" y="726"/>
                  <a:pt x="884" y="726"/>
                </a:cubicBezTo>
                <a:cubicBezTo>
                  <a:pt x="865" y="726"/>
                  <a:pt x="865" y="726"/>
                  <a:pt x="865" y="726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50" y="726"/>
                  <a:pt x="319" y="719"/>
                  <a:pt x="290" y="702"/>
                </a:cubicBezTo>
                <a:cubicBezTo>
                  <a:pt x="262" y="686"/>
                  <a:pt x="240" y="662"/>
                  <a:pt x="224" y="636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246"/>
                  <a:pt x="39" y="273"/>
                  <a:pt x="102" y="273"/>
                </a:cubicBezTo>
                <a:cubicBezTo>
                  <a:pt x="165" y="273"/>
                  <a:pt x="865" y="273"/>
                  <a:pt x="865" y="273"/>
                </a:cubicBezTo>
                <a:cubicBezTo>
                  <a:pt x="884" y="273"/>
                  <a:pt x="884" y="273"/>
                  <a:pt x="884" y="273"/>
                </a:cubicBezTo>
                <a:cubicBezTo>
                  <a:pt x="785" y="0"/>
                  <a:pt x="785" y="0"/>
                  <a:pt x="785" y="0"/>
                </a:cubicBezTo>
                <a:cubicBezTo>
                  <a:pt x="1015" y="200"/>
                  <a:pt x="1385" y="389"/>
                  <a:pt x="1683" y="500"/>
                </a:cubicBezTo>
                <a:cubicBezTo>
                  <a:pt x="1683" y="500"/>
                  <a:pt x="1683" y="500"/>
                  <a:pt x="1684" y="500"/>
                </a:cubicBezTo>
                <a:cubicBezTo>
                  <a:pt x="1385" y="610"/>
                  <a:pt x="1015" y="799"/>
                  <a:pt x="785" y="999"/>
                </a:cubicBez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rgbClr val="002060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1364925" y="3721992"/>
            <a:ext cx="1054321" cy="1232972"/>
          </a:xfrm>
          <a:custGeom>
            <a:avLst/>
            <a:gdLst>
              <a:gd name="T0" fmla="*/ 186 w 709"/>
              <a:gd name="T1" fmla="*/ 0 h 830"/>
              <a:gd name="T2" fmla="*/ 24 w 709"/>
              <a:gd name="T3" fmla="*/ 286 h 830"/>
              <a:gd name="T4" fmla="*/ 0 w 709"/>
              <a:gd name="T5" fmla="*/ 377 h 830"/>
              <a:gd name="T6" fmla="*/ 24 w 709"/>
              <a:gd name="T7" fmla="*/ 468 h 830"/>
              <a:gd name="T8" fmla="*/ 233 w 709"/>
              <a:gd name="T9" fmla="*/ 830 h 830"/>
              <a:gd name="T10" fmla="*/ 709 w 709"/>
              <a:gd name="T11" fmla="*/ 0 h 830"/>
              <a:gd name="T12" fmla="*/ 186 w 709"/>
              <a:gd name="T13" fmla="*/ 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9" h="830">
                <a:moveTo>
                  <a:pt x="186" y="0"/>
                </a:moveTo>
                <a:cubicBezTo>
                  <a:pt x="148" y="66"/>
                  <a:pt x="24" y="286"/>
                  <a:pt x="24" y="286"/>
                </a:cubicBezTo>
                <a:cubicBezTo>
                  <a:pt x="9" y="313"/>
                  <a:pt x="0" y="344"/>
                  <a:pt x="0" y="377"/>
                </a:cubicBezTo>
                <a:cubicBezTo>
                  <a:pt x="0" y="410"/>
                  <a:pt x="9" y="441"/>
                  <a:pt x="24" y="468"/>
                </a:cubicBezTo>
                <a:cubicBezTo>
                  <a:pt x="233" y="830"/>
                  <a:pt x="233" y="830"/>
                  <a:pt x="233" y="830"/>
                </a:cubicBezTo>
                <a:cubicBezTo>
                  <a:pt x="233" y="830"/>
                  <a:pt x="569" y="242"/>
                  <a:pt x="709" y="0"/>
                </a:cubicBezTo>
                <a:lnTo>
                  <a:pt x="186" y="0"/>
                </a:lnTo>
                <a:close/>
              </a:path>
            </a:pathLst>
          </a:custGeom>
          <a:gradFill flip="none" rotWithShape="1">
            <a:gsLst>
              <a:gs pos="0">
                <a:srgbClr val="000000"/>
              </a:gs>
              <a:gs pos="31000">
                <a:srgbClr val="000000">
                  <a:lumMod val="75000"/>
                  <a:lumOff val="25000"/>
                </a:srgbClr>
              </a:gs>
              <a:gs pos="100000">
                <a:srgbClr val="000000">
                  <a:lumMod val="50000"/>
                  <a:lumOff val="50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1389832" y="4038694"/>
            <a:ext cx="2503842" cy="1484709"/>
          </a:xfrm>
          <a:custGeom>
            <a:avLst/>
            <a:gdLst>
              <a:gd name="T0" fmla="*/ 785 w 1684"/>
              <a:gd name="T1" fmla="*/ 1000 h 1000"/>
              <a:gd name="T2" fmla="*/ 884 w 1684"/>
              <a:gd name="T3" fmla="*/ 726 h 1000"/>
              <a:gd name="T4" fmla="*/ 865 w 1684"/>
              <a:gd name="T5" fmla="*/ 726 h 1000"/>
              <a:gd name="T6" fmla="*/ 381 w 1684"/>
              <a:gd name="T7" fmla="*/ 726 h 1000"/>
              <a:gd name="T8" fmla="*/ 290 w 1684"/>
              <a:gd name="T9" fmla="*/ 702 h 1000"/>
              <a:gd name="T10" fmla="*/ 224 w 1684"/>
              <a:gd name="T11" fmla="*/ 636 h 1000"/>
              <a:gd name="T12" fmla="*/ 0 w 1684"/>
              <a:gd name="T13" fmla="*/ 246 h 1000"/>
              <a:gd name="T14" fmla="*/ 102 w 1684"/>
              <a:gd name="T15" fmla="*/ 273 h 1000"/>
              <a:gd name="T16" fmla="*/ 865 w 1684"/>
              <a:gd name="T17" fmla="*/ 273 h 1000"/>
              <a:gd name="T18" fmla="*/ 884 w 1684"/>
              <a:gd name="T19" fmla="*/ 273 h 1000"/>
              <a:gd name="T20" fmla="*/ 785 w 1684"/>
              <a:gd name="T21" fmla="*/ 0 h 1000"/>
              <a:gd name="T22" fmla="*/ 1683 w 1684"/>
              <a:gd name="T23" fmla="*/ 500 h 1000"/>
              <a:gd name="T24" fmla="*/ 1684 w 1684"/>
              <a:gd name="T25" fmla="*/ 500 h 1000"/>
              <a:gd name="T26" fmla="*/ 785 w 1684"/>
              <a:gd name="T2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1000">
                <a:moveTo>
                  <a:pt x="785" y="1000"/>
                </a:moveTo>
                <a:cubicBezTo>
                  <a:pt x="884" y="726"/>
                  <a:pt x="884" y="726"/>
                  <a:pt x="884" y="726"/>
                </a:cubicBezTo>
                <a:cubicBezTo>
                  <a:pt x="865" y="726"/>
                  <a:pt x="865" y="726"/>
                  <a:pt x="865" y="726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50" y="726"/>
                  <a:pt x="319" y="719"/>
                  <a:pt x="290" y="702"/>
                </a:cubicBezTo>
                <a:cubicBezTo>
                  <a:pt x="262" y="686"/>
                  <a:pt x="240" y="662"/>
                  <a:pt x="224" y="636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246"/>
                  <a:pt x="39" y="273"/>
                  <a:pt x="102" y="273"/>
                </a:cubicBezTo>
                <a:cubicBezTo>
                  <a:pt x="165" y="273"/>
                  <a:pt x="865" y="273"/>
                  <a:pt x="865" y="273"/>
                </a:cubicBezTo>
                <a:cubicBezTo>
                  <a:pt x="884" y="273"/>
                  <a:pt x="884" y="273"/>
                  <a:pt x="884" y="273"/>
                </a:cubicBezTo>
                <a:cubicBezTo>
                  <a:pt x="785" y="0"/>
                  <a:pt x="785" y="0"/>
                  <a:pt x="785" y="0"/>
                </a:cubicBezTo>
                <a:cubicBezTo>
                  <a:pt x="1015" y="200"/>
                  <a:pt x="1385" y="389"/>
                  <a:pt x="1683" y="500"/>
                </a:cubicBezTo>
                <a:cubicBezTo>
                  <a:pt x="1683" y="500"/>
                  <a:pt x="1683" y="500"/>
                  <a:pt x="1684" y="500"/>
                </a:cubicBezTo>
                <a:cubicBezTo>
                  <a:pt x="1385" y="611"/>
                  <a:pt x="1015" y="799"/>
                  <a:pt x="785" y="1000"/>
                </a:cubicBez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rgbClr val="002060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68149" y="4358823"/>
            <a:ext cx="2799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Propósito.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888910" y="5669778"/>
            <a:ext cx="6080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Componentes.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93674" y="6662775"/>
            <a:ext cx="678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 </a:t>
            </a:r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menos un indicador de propósito y uno por </a:t>
            </a:r>
            <a:r>
              <a:rPr lang="es-MX" sz="32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componente definido.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533848" y="37879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s-MX" sz="3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514877" y="502081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461840" y="6308249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0966896" y="7973144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>
                    <a:lumMod val="85000"/>
                  </a:schemeClr>
                </a:solidFill>
              </a:rPr>
              <a:t>15 minutos</a:t>
            </a:r>
            <a:endParaRPr lang="es-MX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280964" y="988368"/>
            <a:ext cx="1517580" cy="648533"/>
            <a:chOff x="3112612" y="1059975"/>
            <a:chExt cx="1517580" cy="648533"/>
          </a:xfrm>
        </p:grpSpPr>
        <p:grpSp>
          <p:nvGrpSpPr>
            <p:cNvPr id="32" name="Grupo 31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5" name="Cheurón 34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heurón 35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heurón 36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CuadroTexto 32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311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4 Rectángulo"/>
          <p:cNvSpPr>
            <a:spLocks noChangeArrowheads="1"/>
          </p:cNvSpPr>
          <p:nvPr/>
        </p:nvSpPr>
        <p:spPr bwMode="auto">
          <a:xfrm>
            <a:off x="1893889" y="1753253"/>
            <a:ext cx="10548372" cy="661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0" algn="just" defTabSz="1300460" eaLnBrk="1" hangingPunct="1">
              <a:buClr>
                <a:srgbClr val="00B050"/>
              </a:buClr>
              <a:buSzPct val="60000"/>
            </a:pPr>
            <a:endParaRPr lang="es-ES" sz="2844" dirty="0"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0" algn="just" defTabSz="1300460" eaLnBrk="1" hangingPunct="1">
              <a:buClr>
                <a:srgbClr val="00B050"/>
              </a:buClr>
              <a:buSzPct val="80000"/>
            </a:pPr>
            <a:r>
              <a:rPr lang="es-ES" sz="2844" b="1" dirty="0">
                <a:latin typeface="Arial" pitchFamily="34" charset="0"/>
                <a:ea typeface="+mn-ea"/>
                <a:cs typeface="Arial" pitchFamily="34" charset="0"/>
              </a:rPr>
              <a:t>Fines muy “abstractos” y poco factibles.</a:t>
            </a:r>
            <a:endParaRPr lang="es-ES" sz="2844" dirty="0">
              <a:latin typeface="Arial" pitchFamily="34" charset="0"/>
              <a:ea typeface="+mn-ea"/>
              <a:cs typeface="Arial" pitchFamily="34" charset="0"/>
            </a:endParaRPr>
          </a:p>
          <a:p>
            <a:pPr lvl="1" indent="-650230" algn="just" defTabSz="1300460" eaLnBrk="1" hangingPunct="1">
              <a:buClr>
                <a:srgbClr val="00B050"/>
              </a:buClr>
              <a:buSzPct val="80000"/>
              <a:buFont typeface="+mj-lt"/>
              <a:buAutoNum type="arabicPeriod"/>
            </a:pPr>
            <a:endParaRPr lang="es-ES" sz="2844" dirty="0"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0" algn="just" defTabSz="1300460" eaLnBrk="1" hangingPunct="1">
              <a:buClr>
                <a:srgbClr val="00B050"/>
              </a:buClr>
              <a:buSzPct val="80000"/>
            </a:pPr>
            <a:r>
              <a:rPr lang="es-ES" sz="2844" b="1" dirty="0">
                <a:latin typeface="Arial" pitchFamily="34" charset="0"/>
                <a:ea typeface="+mn-ea"/>
                <a:cs typeface="Arial" pitchFamily="34" charset="0"/>
              </a:rPr>
              <a:t>Relaciones causales complejas</a:t>
            </a:r>
            <a:r>
              <a:rPr lang="es-ES" sz="2844" dirty="0">
                <a:latin typeface="Arial" pitchFamily="34" charset="0"/>
                <a:ea typeface="+mn-ea"/>
                <a:cs typeface="Arial" pitchFamily="34" charset="0"/>
              </a:rPr>
              <a:t>, difícil identificar la lógica entre el propósito y el fin.</a:t>
            </a:r>
          </a:p>
          <a:p>
            <a:pPr lvl="1" indent="-650230" algn="just" defTabSz="1300460" eaLnBrk="1" hangingPunct="1">
              <a:buClr>
                <a:srgbClr val="00B050"/>
              </a:buClr>
              <a:buSzPct val="80000"/>
              <a:buFont typeface="+mj-lt"/>
              <a:buAutoNum type="arabicPeriod"/>
            </a:pPr>
            <a:endParaRPr lang="es-ES" sz="2844" dirty="0"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0" algn="just" defTabSz="1300460" eaLnBrk="1" hangingPunct="1">
              <a:buClr>
                <a:srgbClr val="00B050"/>
              </a:buClr>
              <a:buSzPct val="80000"/>
            </a:pPr>
            <a:r>
              <a:rPr lang="es-ES" sz="2844" dirty="0">
                <a:latin typeface="Arial" pitchFamily="34" charset="0"/>
                <a:ea typeface="+mn-ea"/>
                <a:cs typeface="Arial" pitchFamily="34" charset="0"/>
              </a:rPr>
              <a:t>Programas con </a:t>
            </a:r>
            <a:r>
              <a:rPr lang="es-ES" sz="2844" b="1" dirty="0">
                <a:latin typeface="Arial" pitchFamily="34" charset="0"/>
                <a:ea typeface="+mn-ea"/>
                <a:cs typeface="Arial" pitchFamily="34" charset="0"/>
              </a:rPr>
              <a:t>más de un propósito.</a:t>
            </a:r>
          </a:p>
          <a:p>
            <a:pPr lvl="1" indent="-650230" algn="just" defTabSz="1300460" eaLnBrk="1" hangingPunct="1">
              <a:buClr>
                <a:srgbClr val="00B050"/>
              </a:buClr>
              <a:buSzPct val="80000"/>
              <a:buFont typeface="+mj-lt"/>
              <a:buAutoNum type="arabicPeriod"/>
            </a:pPr>
            <a:endParaRPr lang="es-ES" sz="2844" dirty="0"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0" algn="just" defTabSz="1300460" eaLnBrk="1" hangingPunct="1">
              <a:lnSpc>
                <a:spcPct val="130000"/>
              </a:lnSpc>
              <a:buClr>
                <a:srgbClr val="00B050"/>
              </a:buClr>
              <a:buSzPct val="80000"/>
            </a:pPr>
            <a:r>
              <a:rPr lang="es-ES" sz="2844" b="1" dirty="0">
                <a:latin typeface="Arial" pitchFamily="34" charset="0"/>
                <a:ea typeface="+mn-ea"/>
                <a:cs typeface="Arial" pitchFamily="34" charset="0"/>
              </a:rPr>
              <a:t>Población objetivo no </a:t>
            </a:r>
            <a:r>
              <a:rPr lang="es-ES" sz="2844" b="1" dirty="0" smtClean="0">
                <a:latin typeface="Arial" pitchFamily="34" charset="0"/>
                <a:ea typeface="+mn-ea"/>
                <a:cs typeface="Arial" pitchFamily="34" charset="0"/>
              </a:rPr>
              <a:t>identificada:</a:t>
            </a:r>
            <a:endParaRPr lang="es-ES" sz="2844" b="1" dirty="0">
              <a:latin typeface="Arial" pitchFamily="34" charset="0"/>
              <a:ea typeface="+mn-ea"/>
              <a:cs typeface="Arial" pitchFamily="34" charset="0"/>
            </a:endParaRPr>
          </a:p>
          <a:p>
            <a:pPr marL="1300460" lvl="3" indent="-650230" algn="just" defTabSz="1300460" eaLnBrk="1" hangingPunct="1">
              <a:lnSpc>
                <a:spcPct val="13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844" dirty="0">
                <a:latin typeface="Arial" pitchFamily="34" charset="0"/>
                <a:ea typeface="+mn-ea"/>
                <a:cs typeface="Arial" pitchFamily="34" charset="0"/>
              </a:rPr>
              <a:t>Dificultad para definir a los beneficiarios “reales</a:t>
            </a:r>
            <a:r>
              <a:rPr lang="es-ES" sz="2844" dirty="0" smtClean="0">
                <a:latin typeface="Arial" pitchFamily="34" charset="0"/>
                <a:ea typeface="+mn-ea"/>
                <a:cs typeface="Arial" pitchFamily="34" charset="0"/>
              </a:rPr>
              <a:t>”.</a:t>
            </a:r>
            <a:endParaRPr lang="es-ES" sz="2844" dirty="0">
              <a:latin typeface="Arial" pitchFamily="34" charset="0"/>
              <a:ea typeface="+mn-ea"/>
              <a:cs typeface="Arial" pitchFamily="34" charset="0"/>
            </a:endParaRPr>
          </a:p>
          <a:p>
            <a:pPr marL="1300460" lvl="3" indent="-650230" algn="just" defTabSz="1300460" eaLnBrk="1" hangingPunct="1">
              <a:lnSpc>
                <a:spcPct val="13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844" dirty="0">
                <a:latin typeface="Arial" pitchFamily="34" charset="0"/>
                <a:ea typeface="+mn-ea"/>
                <a:cs typeface="Arial" pitchFamily="34" charset="0"/>
              </a:rPr>
              <a:t>Beneficiarios directos vs. </a:t>
            </a:r>
            <a:r>
              <a:rPr lang="es-ES" sz="2844" dirty="0" smtClean="0">
                <a:latin typeface="Arial" pitchFamily="34" charset="0"/>
                <a:ea typeface="+mn-ea"/>
                <a:cs typeface="Arial" pitchFamily="34" charset="0"/>
              </a:rPr>
              <a:t>Indirectos.</a:t>
            </a:r>
            <a:endParaRPr lang="es-ES" sz="2844" dirty="0">
              <a:latin typeface="Arial" pitchFamily="34" charset="0"/>
              <a:ea typeface="+mn-ea"/>
              <a:cs typeface="Arial" pitchFamily="34" charset="0"/>
            </a:endParaRPr>
          </a:p>
          <a:p>
            <a:pPr lvl="1" indent="-650230" algn="just" defTabSz="1300460" eaLnBrk="1" hangingPunct="1">
              <a:buClr>
                <a:srgbClr val="00B050"/>
              </a:buClr>
              <a:buSzPct val="80000"/>
              <a:buFont typeface="+mj-lt"/>
              <a:buAutoNum type="arabicPeriod"/>
            </a:pPr>
            <a:endParaRPr lang="es-ES" sz="2844" dirty="0"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0" algn="just" defTabSz="1300460" eaLnBrk="1" hangingPunct="1">
              <a:buClr>
                <a:srgbClr val="00B050"/>
              </a:buClr>
              <a:buSzPct val="80000"/>
            </a:pPr>
            <a:r>
              <a:rPr lang="es-ES" sz="2844" dirty="0">
                <a:latin typeface="Arial" pitchFamily="34" charset="0"/>
                <a:ea typeface="+mn-ea"/>
                <a:cs typeface="Arial" pitchFamily="34" charset="0"/>
              </a:rPr>
              <a:t>Pocas actividades o no se incluyen las que son realmente relevantes.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496180" y="1029029"/>
            <a:ext cx="648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r" defTabSz="1300460" eaLnBrk="1" hangingPunct="1"/>
            <a:r>
              <a:rPr lang="es-ES_tradn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Errores en </a:t>
            </a:r>
            <a:r>
              <a:rPr lang="es-ES_tradnl" sz="32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Resumen Narrativo</a:t>
            </a:r>
            <a:endParaRPr lang="es-ES" sz="32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023391" y="2111693"/>
            <a:ext cx="665674" cy="6656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r>
              <a:rPr lang="es-MX" sz="3413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7" name="Elipse 6"/>
          <p:cNvSpPr/>
          <p:nvPr/>
        </p:nvSpPr>
        <p:spPr>
          <a:xfrm>
            <a:off x="1006060" y="3200582"/>
            <a:ext cx="665674" cy="6656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r>
              <a:rPr lang="es-MX" sz="3413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8" name="Elipse 7"/>
          <p:cNvSpPr/>
          <p:nvPr/>
        </p:nvSpPr>
        <p:spPr>
          <a:xfrm>
            <a:off x="1006060" y="4292176"/>
            <a:ext cx="665674" cy="6656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r>
              <a:rPr lang="es-MX" sz="3413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9" name="Elipse 8"/>
          <p:cNvSpPr/>
          <p:nvPr/>
        </p:nvSpPr>
        <p:spPr>
          <a:xfrm>
            <a:off x="1006060" y="5259305"/>
            <a:ext cx="665674" cy="6656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r>
              <a:rPr lang="es-MX" sz="3413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0" name="Elipse 9"/>
          <p:cNvSpPr/>
          <p:nvPr/>
        </p:nvSpPr>
        <p:spPr>
          <a:xfrm>
            <a:off x="1038926" y="7437084"/>
            <a:ext cx="665674" cy="6656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r>
              <a:rPr lang="es-MX" sz="3413" b="1" dirty="0">
                <a:solidFill>
                  <a:prstClr val="white"/>
                </a:solidFill>
              </a:rPr>
              <a:t>5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5134248" y="988368"/>
            <a:ext cx="1517580" cy="648533"/>
            <a:chOff x="3112612" y="1059975"/>
            <a:chExt cx="1517580" cy="648533"/>
          </a:xfrm>
        </p:grpSpPr>
        <p:grpSp>
          <p:nvGrpSpPr>
            <p:cNvPr id="23" name="Grupo 22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6" name="Cheurón 2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urón 2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heurón 2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CuadroTexto 23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2813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3 Rectángulo"/>
          <p:cNvSpPr>
            <a:spLocks noChangeArrowheads="1"/>
          </p:cNvSpPr>
          <p:nvPr/>
        </p:nvSpPr>
        <p:spPr bwMode="auto">
          <a:xfrm>
            <a:off x="1740271" y="2009491"/>
            <a:ext cx="10701989" cy="697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0" algn="just" defTabSz="1300460" eaLnBrk="1" hangingPunct="1"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SzPct val="60000"/>
            </a:pPr>
            <a:r>
              <a:rPr lang="es-ES" sz="2560" dirty="0">
                <a:latin typeface="Arial" pitchFamily="34" charset="0"/>
                <a:ea typeface="+mn-ea"/>
                <a:cs typeface="Arial" pitchFamily="34" charset="0"/>
              </a:rPr>
              <a:t>Indicadores </a:t>
            </a:r>
            <a:r>
              <a:rPr lang="es-ES" sz="2560" b="1" dirty="0">
                <a:latin typeface="Arial" pitchFamily="34" charset="0"/>
                <a:ea typeface="+mn-ea"/>
                <a:cs typeface="Arial" pitchFamily="34" charset="0"/>
              </a:rPr>
              <a:t>poco relacionados con el nivel de objetivo </a:t>
            </a:r>
            <a:r>
              <a:rPr lang="es-ES" sz="2560" dirty="0">
                <a:latin typeface="Arial" pitchFamily="34" charset="0"/>
                <a:ea typeface="+mn-ea"/>
                <a:cs typeface="Arial" pitchFamily="34" charset="0"/>
              </a:rPr>
              <a:t>que se desea </a:t>
            </a:r>
            <a:r>
              <a:rPr lang="es-ES" sz="2560" dirty="0" smtClean="0">
                <a:latin typeface="Arial" pitchFamily="34" charset="0"/>
                <a:ea typeface="+mn-ea"/>
                <a:cs typeface="Arial" pitchFamily="34" charset="0"/>
              </a:rPr>
              <a:t>medir.</a:t>
            </a:r>
            <a:endParaRPr lang="es-ES" sz="2560" dirty="0">
              <a:latin typeface="Arial" pitchFamily="34" charset="0"/>
              <a:ea typeface="+mn-ea"/>
              <a:cs typeface="Arial" pitchFamily="34" charset="0"/>
            </a:endParaRPr>
          </a:p>
          <a:p>
            <a:pPr marL="1029531" lvl="3" indent="-379301" algn="just" defTabSz="1300460" eaLnBrk="1" hangingPunct="1">
              <a:buClr>
                <a:srgbClr val="00B050"/>
              </a:buClr>
              <a:buSzPct val="80000"/>
              <a:buFont typeface="Wingdings" pitchFamily="2" charset="2"/>
              <a:buChar char="v"/>
            </a:pPr>
            <a:r>
              <a:rPr lang="es-ES" sz="256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Insuficientes para medir el nivel </a:t>
            </a:r>
            <a:r>
              <a:rPr lang="es-ES" sz="256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de </a:t>
            </a:r>
            <a:r>
              <a:rPr lang="es-ES" sz="256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objetivo.</a:t>
            </a:r>
            <a:endParaRPr lang="es-ES" sz="256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029531" lvl="3" indent="-379301" algn="just" defTabSz="1300460" eaLnBrk="1" hangingPunct="1">
              <a:buClr>
                <a:srgbClr val="00B050"/>
              </a:buClr>
              <a:buSzPct val="80000"/>
              <a:buFont typeface="Wingdings" pitchFamily="2" charset="2"/>
              <a:buChar char="v"/>
            </a:pPr>
            <a:r>
              <a:rPr lang="es-ES" sz="2560" dirty="0">
                <a:latin typeface="Arial" pitchFamily="34" charset="0"/>
                <a:ea typeface="+mn-ea"/>
                <a:cs typeface="Arial" pitchFamily="34" charset="0"/>
              </a:rPr>
              <a:t>Por tradición, se utilizan </a:t>
            </a:r>
            <a:r>
              <a:rPr lang="es-ES" sz="2560" b="1" dirty="0">
                <a:latin typeface="Arial" pitchFamily="34" charset="0"/>
                <a:ea typeface="+mn-ea"/>
                <a:cs typeface="Arial" pitchFamily="34" charset="0"/>
              </a:rPr>
              <a:t>indicadores de componentes o actividades para medir </a:t>
            </a:r>
            <a:r>
              <a:rPr lang="es-ES" sz="2560" b="1" dirty="0" smtClean="0">
                <a:latin typeface="Arial" pitchFamily="34" charset="0"/>
                <a:ea typeface="+mn-ea"/>
                <a:cs typeface="Arial" pitchFamily="34" charset="0"/>
              </a:rPr>
              <a:t>RESULTADOS.</a:t>
            </a:r>
            <a:endParaRPr lang="es-ES" sz="2560" b="1" dirty="0">
              <a:latin typeface="Arial" pitchFamily="34" charset="0"/>
              <a:ea typeface="+mn-ea"/>
              <a:cs typeface="Arial" pitchFamily="34" charset="0"/>
            </a:endParaRPr>
          </a:p>
          <a:p>
            <a:pPr marL="650230" lvl="3" indent="0" algn="just" defTabSz="1300460" eaLnBrk="1" hangingPunct="1">
              <a:buClr>
                <a:srgbClr val="00B050"/>
              </a:buClr>
              <a:buSzPct val="80000"/>
            </a:pPr>
            <a:endParaRPr lang="es-ES" sz="2560" b="1" dirty="0"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0" algn="just" defTabSz="1300460" eaLnBrk="1" hangingPunct="1"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SzPct val="60000"/>
            </a:pPr>
            <a:r>
              <a:rPr lang="es-ES" sz="2560" b="1" dirty="0">
                <a:latin typeface="Arial" pitchFamily="34" charset="0"/>
                <a:ea typeface="+mn-ea"/>
                <a:cs typeface="Arial" pitchFamily="34" charset="0"/>
              </a:rPr>
              <a:t>Indicadores de una sola variable</a:t>
            </a:r>
            <a:r>
              <a:rPr lang="es-ES" sz="2560" dirty="0"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029531" lvl="3" indent="-379301" algn="just" defTabSz="1300460" eaLnBrk="1" hangingPunct="1">
              <a:buClr>
                <a:srgbClr val="00B050"/>
              </a:buClr>
              <a:buSzPct val="80000"/>
              <a:buFont typeface="Wingdings" pitchFamily="2" charset="2"/>
              <a:buChar char="v"/>
            </a:pPr>
            <a:r>
              <a:rPr lang="es-ES" sz="256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Fórmulas poco </a:t>
            </a:r>
            <a:r>
              <a:rPr lang="es-ES" sz="256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claras.</a:t>
            </a:r>
            <a:endParaRPr lang="es-ES" sz="256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029531" lvl="3" indent="-379301" algn="just" defTabSz="1300460" eaLnBrk="1" hangingPunct="1">
              <a:buClr>
                <a:srgbClr val="00B050"/>
              </a:buClr>
              <a:buSzPct val="80000"/>
              <a:buFont typeface="Wingdings" pitchFamily="2" charset="2"/>
              <a:buChar char="v"/>
            </a:pPr>
            <a:r>
              <a:rPr lang="es-ES" sz="256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 hay lógica entre nombre, definición y </a:t>
            </a:r>
            <a:r>
              <a:rPr lang="es-ES" sz="256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fórmula.</a:t>
            </a:r>
            <a:endParaRPr lang="es-ES" sz="256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50230" lvl="3" indent="0" algn="just" defTabSz="1300460" eaLnBrk="1" hangingPunct="1">
              <a:buClr>
                <a:srgbClr val="00B050"/>
              </a:buClr>
              <a:buSzPct val="80000"/>
            </a:pPr>
            <a:endParaRPr lang="es-ES" sz="256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0" algn="just" defTabSz="1300460" eaLnBrk="1" hangingPunct="1"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SzPct val="60000"/>
            </a:pPr>
            <a:r>
              <a:rPr lang="es-ES" sz="2560" dirty="0">
                <a:latin typeface="Arial" pitchFamily="34" charset="0"/>
                <a:ea typeface="+mn-ea"/>
                <a:cs typeface="Arial" pitchFamily="34" charset="0"/>
              </a:rPr>
              <a:t>En su mayoría son de eficacia, sin considerar de eficiencia, calidad y </a:t>
            </a:r>
            <a:r>
              <a:rPr lang="es-ES" sz="2560" dirty="0" smtClean="0">
                <a:latin typeface="Arial" pitchFamily="34" charset="0"/>
                <a:ea typeface="+mn-ea"/>
                <a:cs typeface="Arial" pitchFamily="34" charset="0"/>
              </a:rPr>
              <a:t>economía.</a:t>
            </a:r>
            <a:endParaRPr lang="es-ES" sz="2560" dirty="0">
              <a:latin typeface="Arial" pitchFamily="34" charset="0"/>
              <a:ea typeface="+mn-ea"/>
              <a:cs typeface="Arial" pitchFamily="34" charset="0"/>
            </a:endParaRPr>
          </a:p>
          <a:p>
            <a:pPr marL="1029531" lvl="3" indent="-379301" algn="just" defTabSz="1300460" eaLnBrk="1" hangingPunct="1">
              <a:buClr>
                <a:srgbClr val="00B050"/>
              </a:buClr>
              <a:buSzPct val="80000"/>
              <a:buFont typeface="Wingdings" pitchFamily="2" charset="2"/>
              <a:buChar char="v"/>
            </a:pPr>
            <a:r>
              <a:rPr lang="es-ES" sz="256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56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Confusión entre las dimensiones</a:t>
            </a:r>
            <a:r>
              <a:rPr lang="es-ES" sz="256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 eficacia vs </a:t>
            </a:r>
            <a:r>
              <a:rPr lang="es-ES" sz="256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eficiencia.</a:t>
            </a:r>
            <a:endParaRPr lang="es-ES" sz="256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0" algn="just" defTabSz="1300460" eaLnBrk="1" hangingPunct="1">
              <a:buClr>
                <a:srgbClr val="00B050"/>
              </a:buClr>
              <a:buSzPct val="60000"/>
            </a:pPr>
            <a:endParaRPr lang="es-ES" sz="256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0" algn="just" defTabSz="1300460" eaLnBrk="1" hangingPunct="1">
              <a:buClr>
                <a:srgbClr val="00B050"/>
              </a:buClr>
              <a:buSzPct val="60000"/>
            </a:pPr>
            <a:r>
              <a:rPr lang="es-ES" sz="2560" dirty="0">
                <a:latin typeface="Arial" pitchFamily="34" charset="0"/>
                <a:ea typeface="+mn-ea"/>
                <a:cs typeface="Arial" pitchFamily="34" charset="0"/>
              </a:rPr>
              <a:t>Frecuencias de medición muy amplias que limitan el monitoreo de los </a:t>
            </a:r>
            <a:r>
              <a:rPr lang="es-ES" sz="2560" dirty="0" smtClean="0">
                <a:latin typeface="Arial" pitchFamily="34" charset="0"/>
                <a:ea typeface="+mn-ea"/>
                <a:cs typeface="Arial" pitchFamily="34" charset="0"/>
              </a:rPr>
              <a:t>resultados.</a:t>
            </a:r>
            <a:endParaRPr lang="es-ES" sz="256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06467" y="1029029"/>
            <a:ext cx="51766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9301" lvl="1" indent="-379301" algn="r" defTabSz="1300460" eaLnBrk="1" hangingPunct="1">
              <a:buClr>
                <a:srgbClr val="00B050"/>
              </a:buClr>
              <a:buSzPct val="60000"/>
            </a:pPr>
            <a:r>
              <a:rPr lang="es-ES_tradn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Errores en </a:t>
            </a:r>
            <a:r>
              <a:rPr lang="es-ES_tradnl" sz="32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</a:t>
            </a:r>
            <a:endParaRPr lang="es-ES" sz="32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914883" y="2013689"/>
            <a:ext cx="665674" cy="6656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r>
              <a:rPr lang="es-MX" sz="3413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" name="Elipse 5"/>
          <p:cNvSpPr/>
          <p:nvPr/>
        </p:nvSpPr>
        <p:spPr>
          <a:xfrm>
            <a:off x="920828" y="4593035"/>
            <a:ext cx="665674" cy="6656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r>
              <a:rPr lang="es-MX" sz="3413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" name="Elipse 6"/>
          <p:cNvSpPr/>
          <p:nvPr/>
        </p:nvSpPr>
        <p:spPr>
          <a:xfrm>
            <a:off x="886205" y="6361765"/>
            <a:ext cx="665674" cy="6656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r>
              <a:rPr lang="es-MX" sz="3413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8" name="Elipse 7"/>
          <p:cNvSpPr/>
          <p:nvPr/>
        </p:nvSpPr>
        <p:spPr>
          <a:xfrm>
            <a:off x="914883" y="8130495"/>
            <a:ext cx="665674" cy="6656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r>
              <a:rPr lang="es-MX" sz="3413" b="1" dirty="0">
                <a:solidFill>
                  <a:prstClr val="white"/>
                </a:solidFill>
              </a:rPr>
              <a:t>4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6641004" y="988368"/>
            <a:ext cx="1517580" cy="648533"/>
            <a:chOff x="3112612" y="1059975"/>
            <a:chExt cx="1517580" cy="648533"/>
          </a:xfrm>
        </p:grpSpPr>
        <p:grpSp>
          <p:nvGrpSpPr>
            <p:cNvPr id="22" name="Grupo 21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5" name="Cheurón 24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heurón 25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urón 26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CuadroTexto 22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4952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432" y="5933565"/>
            <a:ext cx="5756860" cy="36062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8061" y="3471714"/>
            <a:ext cx="5459074" cy="6022056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430392" y="993122"/>
            <a:ext cx="6579285" cy="6565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revisar los indicadores?</a:t>
            </a:r>
            <a:endParaRPr lang="es-E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Flecha derecha 22"/>
          <p:cNvSpPr/>
          <p:nvPr/>
        </p:nvSpPr>
        <p:spPr bwMode="auto">
          <a:xfrm>
            <a:off x="5933826" y="2597703"/>
            <a:ext cx="1593722" cy="891627"/>
          </a:xfrm>
          <a:prstGeom prst="rightArrow">
            <a:avLst/>
          </a:prstGeom>
          <a:solidFill>
            <a:srgbClr val="A6A6A6">
              <a:alpha val="56863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0" i="0" u="none" strike="noStrike" kern="0" cap="none" spc="0" normalizeH="0" baseline="0" noProof="0" smtClean="0">
              <a:ln>
                <a:noFill/>
              </a:ln>
              <a:solidFill>
                <a:srgbClr val="1C314E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4" name="Flecha derecha 23"/>
          <p:cNvSpPr/>
          <p:nvPr/>
        </p:nvSpPr>
        <p:spPr bwMode="auto">
          <a:xfrm rot="5400000">
            <a:off x="9815057" y="4710363"/>
            <a:ext cx="1671743" cy="863370"/>
          </a:xfrm>
          <a:prstGeom prst="rightArrow">
            <a:avLst/>
          </a:prstGeom>
          <a:solidFill>
            <a:srgbClr val="A6A6A6">
              <a:alpha val="56863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0" i="0" u="none" strike="noStrike" kern="0" cap="none" spc="0" normalizeH="0" baseline="0" noProof="0" smtClean="0">
              <a:ln>
                <a:noFill/>
              </a:ln>
              <a:solidFill>
                <a:srgbClr val="1C314E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5" name="Flecha derecha 24"/>
          <p:cNvSpPr/>
          <p:nvPr/>
        </p:nvSpPr>
        <p:spPr bwMode="auto">
          <a:xfrm rot="10800000">
            <a:off x="5896095" y="6784110"/>
            <a:ext cx="1486035" cy="952582"/>
          </a:xfrm>
          <a:prstGeom prst="rightArrow">
            <a:avLst/>
          </a:prstGeom>
          <a:solidFill>
            <a:srgbClr val="A6A6A6">
              <a:alpha val="56863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0" i="0" u="none" strike="noStrike" kern="0" cap="none" spc="0" normalizeH="0" baseline="0" noProof="0" smtClean="0">
              <a:ln>
                <a:noFill/>
              </a:ln>
              <a:solidFill>
                <a:srgbClr val="1C314E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0" t="10101" r="25850" b="11675"/>
          <a:stretch/>
        </p:blipFill>
        <p:spPr>
          <a:xfrm>
            <a:off x="5797842" y="4273781"/>
            <a:ext cx="1279804" cy="18695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28" y="1644453"/>
            <a:ext cx="5243553" cy="36643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90127" y="1924472"/>
            <a:ext cx="380416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rgbClr val="7030A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indicadores </a:t>
            </a:r>
            <a:r>
              <a:rPr lang="es-MX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programas tienen el propósito de proporcionar información sobre el cumplimiento de sus objetivos.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7278" y="1713902"/>
            <a:ext cx="5541770" cy="35508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411559" y="2132876"/>
            <a:ext cx="43262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MX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 indicadores </a:t>
            </a:r>
            <a:r>
              <a:rPr lang="es-MX" sz="2400" b="1" kern="0" dirty="0">
                <a:solidFill>
                  <a:srgbClr val="7030A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 cumplir con características mínimas</a:t>
            </a:r>
            <a:r>
              <a:rPr lang="es-MX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manera que proporcionen información significativa y relevante.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564054" y="6127916"/>
            <a:ext cx="417375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MX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características que deben tener los indicadores se refieren a que sean</a:t>
            </a:r>
            <a:r>
              <a:rPr lang="es-MX" sz="2400" b="1" kern="0" dirty="0">
                <a:solidFill>
                  <a:srgbClr val="7030A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claros, relevantes, económicos, </a:t>
            </a:r>
            <a:r>
              <a:rPr lang="es-MX" sz="2400" b="1" kern="0" dirty="0" err="1">
                <a:solidFill>
                  <a:srgbClr val="7030A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monitoreables</a:t>
            </a:r>
            <a:r>
              <a:rPr lang="es-MX" sz="2400" b="1" kern="0" dirty="0">
                <a:solidFill>
                  <a:srgbClr val="7030A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2400" b="1" kern="0" dirty="0" smtClean="0">
                <a:solidFill>
                  <a:srgbClr val="7030A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adecuados.</a:t>
            </a:r>
            <a:endParaRPr lang="es-MX" sz="2400" b="1" kern="0" dirty="0">
              <a:solidFill>
                <a:srgbClr val="7030A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79512" y="6166262"/>
            <a:ext cx="433735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MX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cumplimiento integral y particular  de </a:t>
            </a:r>
            <a:r>
              <a:rPr lang="es-MX" sz="2400" b="1" kern="0" dirty="0">
                <a:solidFill>
                  <a:srgbClr val="7030A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</a:t>
            </a:r>
            <a:r>
              <a:rPr lang="es-MX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permitirán contar con información que mejorará la toma de </a:t>
            </a:r>
            <a:r>
              <a:rPr lang="es-MX" sz="24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decisiones.</a:t>
            </a:r>
            <a:endParaRPr lang="es-MX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4984820" y="988368"/>
            <a:ext cx="1517580" cy="648533"/>
            <a:chOff x="3112612" y="1059975"/>
            <a:chExt cx="1517580" cy="648533"/>
          </a:xfrm>
        </p:grpSpPr>
        <p:grpSp>
          <p:nvGrpSpPr>
            <p:cNvPr id="33" name="Grupo 32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6" name="Cheurón 3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heurón 3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heurón 3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CuadroTexto 33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2027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078464" y="993122"/>
            <a:ext cx="5898189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b="1">
                <a:solidFill>
                  <a:srgbClr val="002060"/>
                </a:solidFill>
                <a:latin typeface="Futura Lt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revisar indicadores?</a:t>
            </a:r>
            <a:endParaRPr lang="es-E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597610" y="1492424"/>
            <a:ext cx="6385510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b="1">
                <a:solidFill>
                  <a:srgbClr val="002060"/>
                </a:solidFill>
                <a:latin typeface="Futura Lt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Características de los indicadores</a:t>
            </a:r>
            <a:endParaRPr lang="es-ES" sz="28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1 Diagrama"/>
          <p:cNvGraphicFramePr/>
          <p:nvPr>
            <p:extLst>
              <p:ext uri="{D42A27DB-BD31-4B8C-83A1-F6EECF244321}">
                <p14:modId xmlns:p14="http://schemas.microsoft.com/office/powerpoint/2010/main" xmlns="" val="3677097026"/>
              </p:ext>
            </p:extLst>
          </p:nvPr>
        </p:nvGraphicFramePr>
        <p:xfrm>
          <a:off x="408923" y="1996480"/>
          <a:ext cx="11926125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5488876" y="988368"/>
            <a:ext cx="1517580" cy="648533"/>
            <a:chOff x="3112612" y="1059975"/>
            <a:chExt cx="1517580" cy="648533"/>
          </a:xfrm>
        </p:grpSpPr>
        <p:grpSp>
          <p:nvGrpSpPr>
            <p:cNvPr id="19" name="Grupo 18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2" name="Cheurón 21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heurón 22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heurón 23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CuadroTexto 19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0923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" r="3148"/>
          <a:stretch/>
        </p:blipFill>
        <p:spPr>
          <a:xfrm>
            <a:off x="13672" y="1228152"/>
            <a:ext cx="13004800" cy="271254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41760" y="3197797"/>
            <a:ext cx="11690564" cy="5958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0" indent="-2057400"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autoridad…. </a:t>
            </a: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señaló que gastará </a:t>
            </a: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$13.7 </a:t>
            </a: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millones </a:t>
            </a: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 </a:t>
            </a: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 mil 466 carriolas para padres de familia con hijos menores de dos años</a:t>
            </a: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argumento de regalar carriolas es de “…contribuir al sano y adecuado desarrollo de los menores, además de enfrentar las circunstancias materiales en las que por desgracia se encuentran sus </a:t>
            </a: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progenitores…”</a:t>
            </a:r>
            <a:endParaRPr lang="es-MX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800" dirty="0" smtClean="0">
                <a:solidFill>
                  <a:prstClr val="black"/>
                </a:solidFill>
              </a:rPr>
              <a:t/>
            </a:r>
            <a:br>
              <a:rPr lang="es-MX" sz="2800" dirty="0" smtClean="0">
                <a:solidFill>
                  <a:prstClr val="black"/>
                </a:solidFill>
              </a:rPr>
            </a:br>
            <a:endParaRPr lang="es-MX" sz="2800" dirty="0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05578" y="1040636"/>
            <a:ext cx="11090547" cy="6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endParaRPr lang="es-ES_tradnl" sz="3600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662640" y="963435"/>
            <a:ext cx="4372948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Con buena voluntad</a:t>
            </a:r>
            <a:endParaRPr lang="es-ES_tradnl"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422280" y="1846331"/>
            <a:ext cx="7623076" cy="1446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 sociales que operan bajo discrecionalidad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Universal 19.08.2016 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MX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03:20h </a:t>
            </a:r>
            <a:endParaRPr lang="es-MX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178717" y="987907"/>
            <a:ext cx="1555931" cy="648533"/>
            <a:chOff x="2205656" y="936478"/>
            <a:chExt cx="1555931" cy="648533"/>
          </a:xfrm>
        </p:grpSpPr>
        <p:grpSp>
          <p:nvGrpSpPr>
            <p:cNvPr id="17" name="Grupo 16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20" name="Cheurón 19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heurón 20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heurón 21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CuadroTexto 17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2194338" y="1364665"/>
            <a:ext cx="11689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800" b="1" dirty="0" smtClean="0">
                <a:solidFill>
                  <a:schemeClr val="bg1"/>
                </a:solidFill>
              </a:rPr>
              <a:t>1</a:t>
            </a:r>
            <a:endParaRPr lang="es-MX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699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3" name="Text Box 48"/>
          <p:cNvSpPr txBox="1">
            <a:spLocks noChangeArrowheads="1"/>
          </p:cNvSpPr>
          <p:nvPr/>
        </p:nvSpPr>
        <p:spPr bwMode="auto">
          <a:xfrm>
            <a:off x="2829993" y="988368"/>
            <a:ext cx="10009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2000" b="1" cap="all">
                <a:solidFill>
                  <a:schemeClr val="bg1">
                    <a:lumMod val="65000"/>
                  </a:schemeClr>
                </a:solidFill>
                <a:latin typeface="Futura Lt" pitchFamily="34" charset="0"/>
              </a:defRPr>
            </a:lvl1pPr>
          </a:lstStyle>
          <a:p>
            <a:pPr algn="r" defTabSz="1300460" eaLnBrk="1" hangingPunct="1"/>
            <a:r>
              <a:rPr lang="es-ES" sz="3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 hipotético para revisión de indicadores </a:t>
            </a:r>
            <a:endParaRPr lang="es-ES_tradnl" sz="3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Rectangle 29"/>
          <p:cNvSpPr>
            <a:spLocks noChangeArrowheads="1"/>
          </p:cNvSpPr>
          <p:nvPr/>
        </p:nvSpPr>
        <p:spPr bwMode="auto">
          <a:xfrm>
            <a:off x="4258051" y="2284512"/>
            <a:ext cx="38541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Contribuir al crecimiento económico a través de la generación de más y mejores 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empleos.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 30"/>
          <p:cNvSpPr>
            <a:spLocks noChangeArrowheads="1"/>
          </p:cNvSpPr>
          <p:nvPr/>
        </p:nvSpPr>
        <p:spPr bwMode="auto">
          <a:xfrm>
            <a:off x="4309983" y="3498606"/>
            <a:ext cx="39466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>
              <a:lnSpc>
                <a:spcPct val="120000"/>
              </a:lnSpc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Micro, Pequeñas y Medianas Empresas son competitivas.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 31"/>
          <p:cNvSpPr>
            <a:spLocks noChangeArrowheads="1"/>
          </p:cNvSpPr>
          <p:nvPr/>
        </p:nvSpPr>
        <p:spPr bwMode="auto">
          <a:xfrm>
            <a:off x="4258052" y="4753833"/>
            <a:ext cx="3790859" cy="2456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>
              <a:lnSpc>
                <a:spcPct val="120000"/>
              </a:lnSpc>
            </a:pPr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1.-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Micro, Pequeñas y Medianas Empresas con apoyos para la Potenciación de Recursos.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1300460" eaLnBrk="1" hangingPunct="1">
              <a:lnSpc>
                <a:spcPct val="120000"/>
              </a:lnSpc>
            </a:pPr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2.-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Apoyos Otorgados a Micro, Pequeñas y Medianas Empresas.</a:t>
            </a:r>
          </a:p>
          <a:p>
            <a:pPr algn="just" defTabSz="1300460" eaLnBrk="1" hangingPunct="1">
              <a:lnSpc>
                <a:spcPct val="120000"/>
              </a:lnSpc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Recursos Otorgados para financiar proyectos de Micro, Pequeñas y Medianas Empresas.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Rectangle 32"/>
          <p:cNvSpPr>
            <a:spLocks noChangeArrowheads="1"/>
          </p:cNvSpPr>
          <p:nvPr/>
        </p:nvSpPr>
        <p:spPr bwMode="auto">
          <a:xfrm>
            <a:off x="4258052" y="7319906"/>
            <a:ext cx="34273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>
              <a:lnSpc>
                <a:spcPct val="120000"/>
              </a:lnSpc>
              <a:buFontTx/>
              <a:buChar char="-"/>
            </a:pPr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Atención de Demanda de organismos intermedios.</a:t>
            </a:r>
          </a:p>
          <a:p>
            <a:pPr algn="just" defTabSz="1300460" eaLnBrk="1" hangingPunct="1">
              <a:lnSpc>
                <a:spcPct val="120000"/>
              </a:lnSpc>
              <a:buFontTx/>
              <a:buChar char="-"/>
            </a:pPr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Micro, Pequeñas y Medianas Empresas con Acceso al Financiamiento.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Line 47"/>
          <p:cNvSpPr>
            <a:spLocks noChangeShapeType="1"/>
          </p:cNvSpPr>
          <p:nvPr/>
        </p:nvSpPr>
        <p:spPr bwMode="auto">
          <a:xfrm flipV="1">
            <a:off x="2831168" y="4770687"/>
            <a:ext cx="0" cy="11175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pPr defTabSz="1300460" eaLnBrk="1" hangingPunct="1"/>
            <a:endParaRPr lang="es-ES" sz="3413">
              <a:solidFill>
                <a:prstClr val="black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85" name="Line 48"/>
          <p:cNvSpPr>
            <a:spLocks noChangeShapeType="1"/>
          </p:cNvSpPr>
          <p:nvPr/>
        </p:nvSpPr>
        <p:spPr bwMode="auto">
          <a:xfrm flipV="1">
            <a:off x="2831168" y="6615291"/>
            <a:ext cx="0" cy="11176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pPr defTabSz="1300460" eaLnBrk="1" hangingPunct="1"/>
            <a:endParaRPr lang="es-ES" sz="3413">
              <a:solidFill>
                <a:prstClr val="black"/>
              </a:solidFill>
              <a:latin typeface="Times" pitchFamily="18" charset="0"/>
              <a:ea typeface="+mn-ea"/>
              <a:cs typeface="+mn-cs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456183" y="5603806"/>
            <a:ext cx="2772437" cy="1060266"/>
            <a:chOff x="1303" y="2210"/>
            <a:chExt cx="1236" cy="461"/>
          </a:xfrm>
        </p:grpSpPr>
        <p:sp>
          <p:nvSpPr>
            <p:cNvPr id="226" name="AutoShape 5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03" y="2210"/>
              <a:ext cx="1236" cy="461"/>
            </a:xfrm>
            <a:prstGeom prst="actionButtonBlank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300460" eaLnBrk="1" hangingPunct="1"/>
              <a:endParaRPr lang="es-MX" sz="2400" b="1" u="sng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  <p:sp>
          <p:nvSpPr>
            <p:cNvPr id="227" name="Rectangle 51"/>
            <p:cNvSpPr>
              <a:spLocks noChangeArrowheads="1"/>
            </p:cNvSpPr>
            <p:nvPr/>
          </p:nvSpPr>
          <p:spPr bwMode="auto">
            <a:xfrm>
              <a:off x="1424" y="2383"/>
              <a:ext cx="99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 defTabSz="1300460" eaLnBrk="1" hangingPunct="1">
                <a:lnSpc>
                  <a:spcPct val="90000"/>
                </a:lnSpc>
              </a:pPr>
              <a:r>
                <a:rPr lang="es-MX" sz="2400" b="1">
                  <a:solidFill>
                    <a:prstClr val="white"/>
                  </a:solidFill>
                  <a:latin typeface="Futura Lt" pitchFamily="34" charset="0"/>
                  <a:ea typeface="+mn-ea"/>
                  <a:cs typeface="+mn-cs"/>
                </a:rPr>
                <a:t>Componentes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390707" y="7730684"/>
            <a:ext cx="2772437" cy="1060266"/>
            <a:chOff x="1303" y="2931"/>
            <a:chExt cx="1236" cy="461"/>
          </a:xfrm>
        </p:grpSpPr>
        <p:sp>
          <p:nvSpPr>
            <p:cNvPr id="224" name="AutoShape 5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03" y="2931"/>
              <a:ext cx="1236" cy="461"/>
            </a:xfrm>
            <a:prstGeom prst="actionButtonBlank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300460" eaLnBrk="1" hangingPunct="1"/>
              <a:endParaRPr lang="es-MX" sz="2400" b="1" u="sng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  <p:sp>
          <p:nvSpPr>
            <p:cNvPr id="225" name="Rectangle 54"/>
            <p:cNvSpPr>
              <a:spLocks noChangeArrowheads="1"/>
            </p:cNvSpPr>
            <p:nvPr/>
          </p:nvSpPr>
          <p:spPr bwMode="auto">
            <a:xfrm>
              <a:off x="1498" y="3109"/>
              <a:ext cx="84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 defTabSz="1300460" eaLnBrk="1" hangingPunct="1">
                <a:lnSpc>
                  <a:spcPct val="90000"/>
                </a:lnSpc>
              </a:pPr>
              <a:r>
                <a:rPr lang="es-MX" sz="2400" b="1">
                  <a:solidFill>
                    <a:prstClr val="white"/>
                  </a:solidFill>
                  <a:latin typeface="Futura Lt" pitchFamily="34" charset="0"/>
                  <a:ea typeface="+mn-ea"/>
                  <a:cs typeface="+mn-cs"/>
                </a:rPr>
                <a:t>Actividades</a:t>
              </a:r>
            </a:p>
          </p:txBody>
        </p:sp>
      </p:grpSp>
      <p:sp>
        <p:nvSpPr>
          <p:cNvPr id="188" name="Line 55"/>
          <p:cNvSpPr>
            <a:spLocks noChangeShapeType="1"/>
          </p:cNvSpPr>
          <p:nvPr/>
        </p:nvSpPr>
        <p:spPr bwMode="auto">
          <a:xfrm flipV="1">
            <a:off x="2831168" y="3154118"/>
            <a:ext cx="0" cy="11175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pPr defTabSz="1300460" eaLnBrk="1" hangingPunct="1"/>
            <a:endParaRPr lang="es-ES" sz="3413">
              <a:solidFill>
                <a:prstClr val="black"/>
              </a:solidFill>
              <a:latin typeface="Times" pitchFamily="18" charset="0"/>
              <a:ea typeface="+mn-ea"/>
              <a:cs typeface="+mn-cs"/>
            </a:endParaRP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422316" y="3630490"/>
            <a:ext cx="2772436" cy="1060266"/>
            <a:chOff x="1553" y="1535"/>
            <a:chExt cx="1236" cy="461"/>
          </a:xfrm>
        </p:grpSpPr>
        <p:sp>
          <p:nvSpPr>
            <p:cNvPr id="222" name="AutoShape 5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3" y="1535"/>
              <a:ext cx="1236" cy="461"/>
            </a:xfrm>
            <a:prstGeom prst="actionButtonBlank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300460" eaLnBrk="1" hangingPunct="1"/>
              <a:endParaRPr lang="es-MX" sz="2400" b="1" u="sng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  <p:sp>
          <p:nvSpPr>
            <p:cNvPr id="223" name="Rectangle 58"/>
            <p:cNvSpPr>
              <a:spLocks noChangeArrowheads="1"/>
            </p:cNvSpPr>
            <p:nvPr/>
          </p:nvSpPr>
          <p:spPr bwMode="auto">
            <a:xfrm>
              <a:off x="1822" y="1713"/>
              <a:ext cx="71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 defTabSz="1300460" eaLnBrk="1" hangingPunct="1">
                <a:lnSpc>
                  <a:spcPct val="90000"/>
                </a:lnSpc>
              </a:pPr>
              <a:r>
                <a:rPr lang="es-MX" sz="2400" b="1">
                  <a:solidFill>
                    <a:prstClr val="white"/>
                  </a:solidFill>
                  <a:latin typeface="Futura Lt" pitchFamily="34" charset="0"/>
                  <a:ea typeface="+mn-ea"/>
                  <a:cs typeface="+mn-cs"/>
                </a:rPr>
                <a:t>Propósito</a:t>
              </a:r>
              <a:endParaRPr lang="es-MX" sz="2400" b="1" u="sng">
                <a:solidFill>
                  <a:prstClr val="white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422316" y="2153922"/>
            <a:ext cx="2772436" cy="1060266"/>
            <a:chOff x="1550" y="806"/>
            <a:chExt cx="1236" cy="461"/>
          </a:xfrm>
        </p:grpSpPr>
        <p:sp>
          <p:nvSpPr>
            <p:cNvPr id="220" name="AutoShape 6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50" y="806"/>
              <a:ext cx="1236" cy="461"/>
            </a:xfrm>
            <a:prstGeom prst="actionButtonBlank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300460" eaLnBrk="1" hangingPunct="1"/>
              <a:endParaRPr lang="es-MX" sz="2400" b="1" u="sng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  <p:sp>
          <p:nvSpPr>
            <p:cNvPr id="221" name="Rectangle 61"/>
            <p:cNvSpPr>
              <a:spLocks noChangeArrowheads="1"/>
            </p:cNvSpPr>
            <p:nvPr/>
          </p:nvSpPr>
          <p:spPr bwMode="auto">
            <a:xfrm>
              <a:off x="2025" y="945"/>
              <a:ext cx="28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1300460" eaLnBrk="1" hangingPunct="1">
                <a:lnSpc>
                  <a:spcPct val="90000"/>
                </a:lnSpc>
              </a:pPr>
              <a:r>
                <a:rPr lang="es-MX" sz="2400" b="1" dirty="0">
                  <a:solidFill>
                    <a:prstClr val="white"/>
                  </a:solidFill>
                  <a:latin typeface="Futura Lt" pitchFamily="34" charset="0"/>
                  <a:ea typeface="+mn-ea"/>
                  <a:cs typeface="+mn-cs"/>
                </a:rPr>
                <a:t>Fin</a:t>
              </a:r>
            </a:p>
          </p:txBody>
        </p:sp>
      </p:grpSp>
      <p:sp>
        <p:nvSpPr>
          <p:cNvPr id="195" name="Rectangle 30"/>
          <p:cNvSpPr>
            <a:spLocks noChangeArrowheads="1"/>
          </p:cNvSpPr>
          <p:nvPr/>
        </p:nvSpPr>
        <p:spPr bwMode="auto">
          <a:xfrm>
            <a:off x="8371865" y="3853474"/>
            <a:ext cx="3946650" cy="65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>
              <a:lnSpc>
                <a:spcPct val="120000"/>
              </a:lnSpc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Número de MIPYMES creadas con los apoyos del Fondo PYME trimestralmente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Rectangle 29"/>
          <p:cNvSpPr>
            <a:spLocks noChangeArrowheads="1"/>
          </p:cNvSpPr>
          <p:nvPr/>
        </p:nvSpPr>
        <p:spPr bwMode="auto">
          <a:xfrm>
            <a:off x="9238704" y="1857470"/>
            <a:ext cx="1880841" cy="35503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defTabSz="1300460" eaLnBrk="1" hangingPunct="1"/>
            <a:r>
              <a:rPr lang="es-ES" sz="1707" b="1" dirty="0">
                <a:solidFill>
                  <a:schemeClr val="bg1"/>
                </a:solidFill>
                <a:latin typeface="Futura Lt" pitchFamily="34" charset="0"/>
                <a:ea typeface="+mn-ea"/>
                <a:cs typeface="+mn-cs"/>
              </a:rPr>
              <a:t>INDICADORES</a:t>
            </a:r>
            <a:endParaRPr lang="es-MX" sz="1707" b="1" dirty="0">
              <a:solidFill>
                <a:schemeClr val="bg1"/>
              </a:solidFill>
              <a:latin typeface="Futura Lt" pitchFamily="34" charset="0"/>
              <a:ea typeface="+mn-ea"/>
              <a:cs typeface="+mn-cs"/>
            </a:endParaRPr>
          </a:p>
        </p:txBody>
      </p:sp>
      <p:sp>
        <p:nvSpPr>
          <p:cNvPr id="149" name="Rectangle 30"/>
          <p:cNvSpPr>
            <a:spLocks noChangeArrowheads="1"/>
          </p:cNvSpPr>
          <p:nvPr/>
        </p:nvSpPr>
        <p:spPr bwMode="auto">
          <a:xfrm>
            <a:off x="8423795" y="4927892"/>
            <a:ext cx="3946650" cy="65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>
              <a:lnSpc>
                <a:spcPct val="120000"/>
              </a:lnSpc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Presupuesto ejercido/Presupuesto programado a ejercer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Rectangle 30"/>
          <p:cNvSpPr>
            <a:spLocks noChangeArrowheads="1"/>
          </p:cNvSpPr>
          <p:nvPr/>
        </p:nvSpPr>
        <p:spPr bwMode="auto">
          <a:xfrm>
            <a:off x="8423795" y="6163177"/>
            <a:ext cx="39466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>
              <a:lnSpc>
                <a:spcPct val="120000"/>
              </a:lnSpc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Apoyos entregados/Apoyos programados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ectangle 30"/>
          <p:cNvSpPr>
            <a:spLocks noChangeArrowheads="1"/>
          </p:cNvSpPr>
          <p:nvPr/>
        </p:nvSpPr>
        <p:spPr bwMode="auto">
          <a:xfrm>
            <a:off x="8475725" y="7610923"/>
            <a:ext cx="3946650" cy="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>
              <a:lnSpc>
                <a:spcPct val="120000"/>
              </a:lnSpc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Apoyos entregados/Apoyos programados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8371865" y="8459097"/>
            <a:ext cx="3946650" cy="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>
              <a:lnSpc>
                <a:spcPct val="120000"/>
              </a:lnSpc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Apoyos entregados/Apoyos programados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Rectangle 30"/>
          <p:cNvSpPr>
            <a:spLocks noChangeArrowheads="1"/>
          </p:cNvSpPr>
          <p:nvPr/>
        </p:nvSpPr>
        <p:spPr bwMode="auto">
          <a:xfrm>
            <a:off x="8319936" y="2284512"/>
            <a:ext cx="394665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>
              <a:lnSpc>
                <a:spcPct val="120000"/>
              </a:lnSpc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Número total de empresas apoyadas en el año en curso respecto de las apoyadas en el año 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anterior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 rot="16200000">
            <a:off x="-21128" y="5846625"/>
            <a:ext cx="1810112" cy="4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844" b="1" dirty="0">
                <a:latin typeface="Futura Lt" pitchFamily="34" charset="0"/>
              </a:rPr>
              <a:t>Servicios</a:t>
            </a:r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438012" y="6923003"/>
            <a:ext cx="7450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>
            <a:off x="438012" y="6525730"/>
            <a:ext cx="0" cy="3972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>
            <a:off x="460590" y="5266819"/>
            <a:ext cx="69991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>
            <a:off x="462848" y="5266819"/>
            <a:ext cx="0" cy="352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 rot="16200000">
            <a:off x="-357881" y="3323076"/>
            <a:ext cx="2359377" cy="48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844" b="1" dirty="0">
                <a:latin typeface="Futura Lt" pitchFamily="34" charset="0"/>
              </a:rPr>
              <a:t>Resultados</a:t>
            </a:r>
          </a:p>
        </p:txBody>
      </p:sp>
      <p:sp>
        <p:nvSpPr>
          <p:cNvPr id="59" name="Line 28"/>
          <p:cNvSpPr>
            <a:spLocks noChangeShapeType="1"/>
          </p:cNvSpPr>
          <p:nvPr/>
        </p:nvSpPr>
        <p:spPr bwMode="auto">
          <a:xfrm>
            <a:off x="465105" y="2340666"/>
            <a:ext cx="69991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60" name="Line 30"/>
          <p:cNvSpPr>
            <a:spLocks noChangeShapeType="1"/>
          </p:cNvSpPr>
          <p:nvPr/>
        </p:nvSpPr>
        <p:spPr bwMode="auto">
          <a:xfrm>
            <a:off x="465105" y="2340666"/>
            <a:ext cx="0" cy="352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465105" y="4690756"/>
            <a:ext cx="7450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465105" y="4338543"/>
            <a:ext cx="0" cy="352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 rot="16200000">
            <a:off x="114182" y="7750115"/>
            <a:ext cx="1544011" cy="4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844" b="1" dirty="0">
                <a:latin typeface="Futura Lt" pitchFamily="34" charset="0"/>
              </a:rPr>
              <a:t>Gestión</a:t>
            </a: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440270" y="8752786"/>
            <a:ext cx="7450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440270" y="8359938"/>
            <a:ext cx="0" cy="397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>
            <a:off x="462848" y="7197176"/>
            <a:ext cx="69991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s-ES" sz="5120"/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>
            <a:off x="465106" y="7192661"/>
            <a:ext cx="0" cy="3522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s-ES" sz="5120"/>
          </a:p>
        </p:txBody>
      </p:sp>
      <p:grpSp>
        <p:nvGrpSpPr>
          <p:cNvPr id="72" name="Grupo 71"/>
          <p:cNvGrpSpPr/>
          <p:nvPr/>
        </p:nvGrpSpPr>
        <p:grpSpPr>
          <a:xfrm>
            <a:off x="1528436" y="988368"/>
            <a:ext cx="1517580" cy="648533"/>
            <a:chOff x="3112612" y="1059975"/>
            <a:chExt cx="1517580" cy="648533"/>
          </a:xfrm>
        </p:grpSpPr>
        <p:grpSp>
          <p:nvGrpSpPr>
            <p:cNvPr id="73" name="Grupo 72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6" name="Cheurón 7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Cheurón 7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Cheurón 7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CuadroTexto 73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693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3 Grupo"/>
          <p:cNvGrpSpPr/>
          <p:nvPr/>
        </p:nvGrpSpPr>
        <p:grpSpPr>
          <a:xfrm>
            <a:off x="2036455" y="2759841"/>
            <a:ext cx="3692394" cy="6029782"/>
            <a:chOff x="2993943" y="1672194"/>
            <a:chExt cx="2665448" cy="4239690"/>
          </a:xfrm>
        </p:grpSpPr>
        <p:sp>
          <p:nvSpPr>
            <p:cNvPr id="180" name="Rectangle 29"/>
            <p:cNvSpPr>
              <a:spLocks noChangeArrowheads="1"/>
            </p:cNvSpPr>
            <p:nvPr/>
          </p:nvSpPr>
          <p:spPr bwMode="auto">
            <a:xfrm>
              <a:off x="2993943" y="1672194"/>
              <a:ext cx="2665448" cy="84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/>
              <a:r>
                <a:rPr lang="es-ES" sz="18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Contribuir al crecimiento económico a través de la generación de más y mejores </a:t>
              </a:r>
              <a:r>
                <a:rPr lang="es-ES" sz="1800" dirty="0" smtClean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empleos.</a:t>
              </a:r>
              <a:endParaRPr lang="es-MX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Rectangle 30"/>
            <p:cNvSpPr>
              <a:spLocks noChangeArrowheads="1"/>
            </p:cNvSpPr>
            <p:nvPr/>
          </p:nvSpPr>
          <p:spPr bwMode="auto">
            <a:xfrm>
              <a:off x="3030457" y="3079208"/>
              <a:ext cx="2628934" cy="532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>
                <a:lnSpc>
                  <a:spcPct val="120000"/>
                </a:lnSpc>
              </a:pPr>
              <a:r>
                <a:rPr lang="es-ES" sz="18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Las Micro, Pequeñas y Medianas Empresas son competitivas.</a:t>
              </a:r>
              <a:endParaRPr lang="es-MX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Rectangle 31"/>
            <p:cNvSpPr>
              <a:spLocks noChangeArrowheads="1"/>
            </p:cNvSpPr>
            <p:nvPr/>
          </p:nvSpPr>
          <p:spPr bwMode="auto">
            <a:xfrm>
              <a:off x="2993943" y="3977220"/>
              <a:ext cx="2665448" cy="1934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>
                <a:lnSpc>
                  <a:spcPct val="120000"/>
                </a:lnSpc>
              </a:pPr>
              <a:r>
                <a:rPr lang="es-MX" sz="18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1.-</a:t>
              </a:r>
              <a:r>
                <a:rPr lang="es-ES" sz="18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Micro, Pequeñas y Medianas Empresas con apoyos para la Potenciación de Recursos</a:t>
              </a:r>
              <a:r>
                <a:rPr lang="es-ES" sz="1800" dirty="0" smtClean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es-MX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just" defTabSz="1300460" eaLnBrk="1" hangingPunct="1">
                <a:lnSpc>
                  <a:spcPct val="120000"/>
                </a:lnSpc>
              </a:pPr>
              <a:r>
                <a:rPr lang="es-MX" sz="18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2.- </a:t>
              </a:r>
              <a:r>
                <a:rPr lang="es-ES" sz="18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Apoyos Otorgados a Micro, Pequeñas y Medianas Empresas.</a:t>
              </a:r>
            </a:p>
            <a:p>
              <a:pPr algn="just" defTabSz="1300460" eaLnBrk="1" hangingPunct="1">
                <a:lnSpc>
                  <a:spcPct val="120000"/>
                </a:lnSpc>
              </a:pPr>
              <a:r>
                <a:rPr lang="es-ES" sz="18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Recursos Otorgados para financiar proyectos de Micro, Pequeñas y Medianas Empresas.</a:t>
              </a:r>
              <a:endParaRPr lang="es-MX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52 Grupo"/>
          <p:cNvGrpSpPr/>
          <p:nvPr/>
        </p:nvGrpSpPr>
        <p:grpSpPr>
          <a:xfrm>
            <a:off x="251207" y="2711599"/>
            <a:ext cx="1723293" cy="6197649"/>
            <a:chOff x="954028" y="1658940"/>
            <a:chExt cx="2089150" cy="4357722"/>
          </a:xfrm>
        </p:grpSpPr>
        <p:sp>
          <p:nvSpPr>
            <p:cNvPr id="184" name="Line 47"/>
            <p:cNvSpPr>
              <a:spLocks noChangeShapeType="1"/>
            </p:cNvSpPr>
            <p:nvPr/>
          </p:nvSpPr>
          <p:spPr bwMode="auto">
            <a:xfrm flipV="1">
              <a:off x="1990665" y="3832269"/>
              <a:ext cx="0" cy="7858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pPr defTabSz="1300460" eaLnBrk="1" hangingPunct="1"/>
              <a:endParaRPr lang="es-E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954028" y="4652970"/>
              <a:ext cx="2089150" cy="731838"/>
              <a:chOff x="1259" y="2659"/>
              <a:chExt cx="1316" cy="461"/>
            </a:xfrm>
          </p:grpSpPr>
          <p:sp>
            <p:nvSpPr>
              <p:cNvPr id="226" name="AutoShape 50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303" y="2659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300460" eaLnBrk="1" hangingPunct="1"/>
                <a:endParaRPr lang="es-MX" sz="1800" b="1" u="sng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7" name="Rectangle 51"/>
              <p:cNvSpPr>
                <a:spLocks noChangeArrowheads="1"/>
              </p:cNvSpPr>
              <p:nvPr/>
            </p:nvSpPr>
            <p:spPr bwMode="auto">
              <a:xfrm>
                <a:off x="1259" y="2831"/>
                <a:ext cx="131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b">
                <a:spAutoFit/>
              </a:bodyPr>
              <a:lstStyle/>
              <a:p>
                <a:pPr algn="ctr" defTabSz="1300460" eaLnBrk="1" hangingPunct="1">
                  <a:lnSpc>
                    <a:spcPct val="90000"/>
                  </a:lnSpc>
                </a:pPr>
                <a:r>
                  <a:rPr lang="es-MX" sz="18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Componentes</a:t>
                </a:r>
              </a:p>
            </p:txBody>
          </p:sp>
        </p:grpSp>
        <p:sp>
          <p:nvSpPr>
            <p:cNvPr id="225" name="Rectangle 54"/>
            <p:cNvSpPr>
              <a:spLocks noChangeArrowheads="1"/>
            </p:cNvSpPr>
            <p:nvPr/>
          </p:nvSpPr>
          <p:spPr bwMode="auto">
            <a:xfrm>
              <a:off x="1063466" y="5776452"/>
              <a:ext cx="1794075" cy="24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algn="ctr" defTabSz="1300460" eaLnBrk="1" hangingPunct="1">
                <a:lnSpc>
                  <a:spcPct val="90000"/>
                </a:lnSpc>
              </a:pPr>
              <a:r>
                <a:rPr lang="es-MX" sz="1800" b="1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Actividades</a:t>
              </a:r>
            </a:p>
          </p:txBody>
        </p:sp>
        <p:sp>
          <p:nvSpPr>
            <p:cNvPr id="188" name="Line 55"/>
            <p:cNvSpPr>
              <a:spLocks noChangeShapeType="1"/>
            </p:cNvSpPr>
            <p:nvPr/>
          </p:nvSpPr>
          <p:spPr bwMode="auto">
            <a:xfrm flipV="1">
              <a:off x="1990665" y="2444775"/>
              <a:ext cx="0" cy="7858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pPr defTabSz="1300460" eaLnBrk="1" hangingPunct="1"/>
              <a:endParaRPr lang="es-E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1000065" y="3011481"/>
              <a:ext cx="1962150" cy="731838"/>
              <a:chOff x="1553" y="1824"/>
              <a:chExt cx="1236" cy="461"/>
            </a:xfrm>
          </p:grpSpPr>
          <p:sp>
            <p:nvSpPr>
              <p:cNvPr id="222" name="AutoShape 57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1824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300460" eaLnBrk="1" hangingPunct="1"/>
                <a:endParaRPr lang="es-MX" sz="1800" b="1" u="sng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3" name="Rectangle 58"/>
              <p:cNvSpPr>
                <a:spLocks noChangeArrowheads="1"/>
              </p:cNvSpPr>
              <p:nvPr/>
            </p:nvSpPr>
            <p:spPr bwMode="auto">
              <a:xfrm>
                <a:off x="1699" y="2018"/>
                <a:ext cx="96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b">
                <a:spAutoFit/>
              </a:bodyPr>
              <a:lstStyle/>
              <a:p>
                <a:pPr algn="ctr" defTabSz="1300460" eaLnBrk="1" hangingPunct="1">
                  <a:lnSpc>
                    <a:spcPct val="90000"/>
                  </a:lnSpc>
                </a:pPr>
                <a:r>
                  <a:rPr lang="es-MX" sz="18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Propósito</a:t>
                </a:r>
                <a:endParaRPr lang="es-MX" sz="1800" b="1" u="sng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1000065" y="1658940"/>
              <a:ext cx="1962150" cy="731838"/>
              <a:chOff x="1550" y="897"/>
              <a:chExt cx="1236" cy="461"/>
            </a:xfrm>
          </p:grpSpPr>
          <p:sp>
            <p:nvSpPr>
              <p:cNvPr id="220" name="AutoShape 60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0" y="897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300460" eaLnBrk="1" hangingPunct="1"/>
                <a:endParaRPr lang="es-MX" sz="1800" b="1" u="sng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1" name="Rectangle 61"/>
              <p:cNvSpPr>
                <a:spLocks noChangeArrowheads="1"/>
              </p:cNvSpPr>
              <p:nvPr/>
            </p:nvSpPr>
            <p:spPr bwMode="auto">
              <a:xfrm>
                <a:off x="1965" y="1054"/>
                <a:ext cx="40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defTabSz="1300460" eaLnBrk="1" hangingPunct="1">
                  <a:lnSpc>
                    <a:spcPct val="90000"/>
                  </a:lnSpc>
                </a:pPr>
                <a:r>
                  <a:rPr lang="es-MX" sz="18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Fin</a:t>
                </a:r>
              </a:p>
            </p:txBody>
          </p:sp>
        </p:grpSp>
      </p:grpSp>
      <p:grpSp>
        <p:nvGrpSpPr>
          <p:cNvPr id="7" name="54 Grupo"/>
          <p:cNvGrpSpPr/>
          <p:nvPr/>
        </p:nvGrpSpPr>
        <p:grpSpPr>
          <a:xfrm>
            <a:off x="5827317" y="2119235"/>
            <a:ext cx="3998579" cy="6163509"/>
            <a:chOff x="5922981" y="1036455"/>
            <a:chExt cx="2811501" cy="4333717"/>
          </a:xfrm>
        </p:grpSpPr>
        <p:sp>
          <p:nvSpPr>
            <p:cNvPr id="195" name="Rectangle 30"/>
            <p:cNvSpPr>
              <a:spLocks noChangeArrowheads="1"/>
            </p:cNvSpPr>
            <p:nvPr/>
          </p:nvSpPr>
          <p:spPr bwMode="auto">
            <a:xfrm>
              <a:off x="5959494" y="2865446"/>
              <a:ext cx="2774988" cy="76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s-ES" sz="18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Número de MIPYMES creadas con los apoyos del Fondo PYME </a:t>
              </a:r>
              <a:r>
                <a:rPr lang="es-ES" sz="1800" dirty="0" smtClean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trimestralmente.</a:t>
              </a:r>
              <a:endParaRPr lang="es-MX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Rectangle 29"/>
            <p:cNvSpPr>
              <a:spLocks noChangeArrowheads="1"/>
            </p:cNvSpPr>
            <p:nvPr/>
          </p:nvSpPr>
          <p:spPr bwMode="auto">
            <a:xfrm>
              <a:off x="6645243" y="1036455"/>
              <a:ext cx="1322466" cy="25968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ctr" defTabSz="1300460" eaLnBrk="1" hangingPunct="1"/>
              <a:r>
                <a:rPr lang="es-ES" sz="1800" b="1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INDICADORES</a:t>
              </a:r>
              <a:endPara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Rectangle 30"/>
            <p:cNvSpPr>
              <a:spLocks noChangeArrowheads="1"/>
            </p:cNvSpPr>
            <p:nvPr/>
          </p:nvSpPr>
          <p:spPr bwMode="auto">
            <a:xfrm>
              <a:off x="5922981" y="4211111"/>
              <a:ext cx="2774988" cy="532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s-ES" sz="18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Presupuesto ejercido/Presupuesto </a:t>
              </a:r>
              <a:r>
                <a:rPr lang="es-ES" sz="1800" dirty="0" smtClean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programado.</a:t>
              </a:r>
              <a:endParaRPr lang="es-MX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5922981" y="4837815"/>
              <a:ext cx="2774988" cy="532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s-ES" sz="18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Apoyos entregados/Apoyos </a:t>
              </a:r>
              <a:r>
                <a:rPr lang="es-ES" sz="1800" dirty="0" smtClean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programados.</a:t>
              </a:r>
              <a:endParaRPr lang="es-MX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Rectangle 30"/>
            <p:cNvSpPr>
              <a:spLocks noChangeArrowheads="1"/>
            </p:cNvSpPr>
            <p:nvPr/>
          </p:nvSpPr>
          <p:spPr bwMode="auto">
            <a:xfrm>
              <a:off x="5996007" y="1552895"/>
              <a:ext cx="2628936" cy="999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s-ES" sz="18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Número total de empresas apoyadas en el año en curso respecto de las apoyadas en el año </a:t>
              </a:r>
              <a:r>
                <a:rPr lang="es-ES" sz="1800" dirty="0" smtClean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anterior.</a:t>
              </a:r>
              <a:endParaRPr lang="es-MX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9929754" y="2791948"/>
            <a:ext cx="2804198" cy="14583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mide el factor relevante. El objetivo habla de empleos y el indicador de </a:t>
            </a:r>
            <a:r>
              <a:rPr lang="es-MX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empresas.</a:t>
            </a:r>
            <a:endParaRPr lang="es-MX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30"/>
          <p:cNvSpPr>
            <a:spLocks noChangeArrowheads="1"/>
          </p:cNvSpPr>
          <p:nvPr/>
        </p:nvSpPr>
        <p:spPr bwMode="auto">
          <a:xfrm>
            <a:off x="9929754" y="4630934"/>
            <a:ext cx="2804198" cy="14583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indicador no mide RESULTADOS. No da cuenta del cambio en la población objetivo.</a:t>
            </a:r>
          </a:p>
        </p:txBody>
      </p:sp>
      <p:sp>
        <p:nvSpPr>
          <p:cNvPr id="58" name="Rectangle 30"/>
          <p:cNvSpPr>
            <a:spLocks noChangeArrowheads="1"/>
          </p:cNvSpPr>
          <p:nvPr/>
        </p:nvSpPr>
        <p:spPr bwMode="auto">
          <a:xfrm>
            <a:off x="9877824" y="6877868"/>
            <a:ext cx="2804198" cy="11168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 defTabSz="1300460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Insuficientes ya que no hay indicadores para todos los componentes. </a:t>
            </a: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2829993" y="988368"/>
            <a:ext cx="10009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2000" b="1" cap="all">
                <a:solidFill>
                  <a:schemeClr val="bg1">
                    <a:lumMod val="65000"/>
                  </a:schemeClr>
                </a:solidFill>
                <a:latin typeface="Futura Lt" pitchFamily="34" charset="0"/>
              </a:defRPr>
            </a:lvl1pPr>
          </a:lstStyle>
          <a:p>
            <a:pPr algn="r" defTabSz="1300460" eaLnBrk="1" hangingPunct="1"/>
            <a:r>
              <a:rPr lang="es-ES" sz="3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 hipotético para revisión de indicadores </a:t>
            </a:r>
            <a:endParaRPr lang="es-ES_tradnl" sz="3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1528436" y="988368"/>
            <a:ext cx="1517580" cy="648533"/>
            <a:chOff x="3112612" y="1059975"/>
            <a:chExt cx="1517580" cy="648533"/>
          </a:xfrm>
        </p:grpSpPr>
        <p:grpSp>
          <p:nvGrpSpPr>
            <p:cNvPr id="52" name="Grupo 51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5" name="Cheurón 54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Cheurón 58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Cheurón 59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CuadroTexto 52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9395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1 Grupo"/>
          <p:cNvGrpSpPr/>
          <p:nvPr/>
        </p:nvGrpSpPr>
        <p:grpSpPr>
          <a:xfrm>
            <a:off x="355128" y="2332336"/>
            <a:ext cx="1887241" cy="6179536"/>
            <a:chOff x="941391" y="1147731"/>
            <a:chExt cx="2354263" cy="3211514"/>
          </a:xfrm>
        </p:grpSpPr>
        <p:sp>
          <p:nvSpPr>
            <p:cNvPr id="9222" name="Line 47"/>
            <p:cNvSpPr>
              <a:spLocks noChangeShapeType="1"/>
            </p:cNvSpPr>
            <p:nvPr/>
          </p:nvSpPr>
          <p:spPr bwMode="auto">
            <a:xfrm flipV="1">
              <a:off x="2108202" y="3041620"/>
              <a:ext cx="0" cy="7858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pPr defTabSz="1300460" eaLnBrk="1" hangingPunct="1"/>
              <a:endParaRPr lang="es-ES" sz="1991">
                <a:solidFill>
                  <a:prstClr val="black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941391" y="3627407"/>
              <a:ext cx="2354263" cy="731838"/>
              <a:chOff x="1177" y="2210"/>
              <a:chExt cx="1483" cy="461"/>
            </a:xfrm>
          </p:grpSpPr>
          <p:sp>
            <p:nvSpPr>
              <p:cNvPr id="9274" name="AutoShape 50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303" y="2210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300460" eaLnBrk="1" hangingPunct="1"/>
                <a:endParaRPr lang="es-MX" sz="1991" b="1" u="sng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75" name="Rectangle 51"/>
              <p:cNvSpPr>
                <a:spLocks noChangeArrowheads="1"/>
              </p:cNvSpPr>
              <p:nvPr/>
            </p:nvSpPr>
            <p:spPr bwMode="auto">
              <a:xfrm>
                <a:off x="1177" y="2451"/>
                <a:ext cx="1483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b">
                <a:spAutoFit/>
              </a:bodyPr>
              <a:lstStyle/>
              <a:p>
                <a:pPr algn="ctr" defTabSz="1300460" eaLnBrk="1" hangingPunct="1">
                  <a:lnSpc>
                    <a:spcPct val="90000"/>
                  </a:lnSpc>
                </a:pPr>
                <a:r>
                  <a:rPr lang="es-MX" sz="1991" b="1">
                    <a:solidFill>
                      <a:prstClr val="white"/>
                    </a:solidFill>
                    <a:latin typeface="Futura Lt" pitchFamily="34" charset="0"/>
                    <a:ea typeface="+mn-ea"/>
                    <a:cs typeface="+mn-cs"/>
                  </a:rPr>
                  <a:t>Componentes</a:t>
                </a:r>
              </a:p>
            </p:txBody>
          </p:sp>
        </p:grpSp>
        <p:sp>
          <p:nvSpPr>
            <p:cNvPr id="9226" name="Line 55"/>
            <p:cNvSpPr>
              <a:spLocks noChangeShapeType="1"/>
            </p:cNvSpPr>
            <p:nvPr/>
          </p:nvSpPr>
          <p:spPr bwMode="auto">
            <a:xfrm flipV="1">
              <a:off x="2108202" y="1904970"/>
              <a:ext cx="0" cy="7858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pPr defTabSz="1300460" eaLnBrk="1" hangingPunct="1"/>
              <a:endParaRPr lang="es-ES" sz="1991">
                <a:solidFill>
                  <a:prstClr val="black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1117603" y="2319307"/>
              <a:ext cx="1962150" cy="731838"/>
              <a:chOff x="1553" y="1535"/>
              <a:chExt cx="1236" cy="461"/>
            </a:xfrm>
          </p:grpSpPr>
          <p:sp>
            <p:nvSpPr>
              <p:cNvPr id="9270" name="AutoShape 57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3" y="1535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300460" eaLnBrk="1" hangingPunct="1"/>
                <a:endParaRPr lang="es-MX" sz="1991" b="1" u="sng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71" name="Rectangle 58"/>
              <p:cNvSpPr>
                <a:spLocks noChangeArrowheads="1"/>
              </p:cNvSpPr>
              <p:nvPr/>
            </p:nvSpPr>
            <p:spPr bwMode="auto">
              <a:xfrm>
                <a:off x="1642" y="1781"/>
                <a:ext cx="1080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b">
                <a:spAutoFit/>
              </a:bodyPr>
              <a:lstStyle/>
              <a:p>
                <a:pPr algn="ctr" defTabSz="1300460" eaLnBrk="1" hangingPunct="1">
                  <a:lnSpc>
                    <a:spcPct val="90000"/>
                  </a:lnSpc>
                </a:pPr>
                <a:r>
                  <a:rPr lang="es-MX" sz="1991" b="1">
                    <a:solidFill>
                      <a:prstClr val="white"/>
                    </a:solidFill>
                    <a:latin typeface="Futura Lt" pitchFamily="34" charset="0"/>
                    <a:ea typeface="+mn-ea"/>
                    <a:cs typeface="+mn-cs"/>
                  </a:rPr>
                  <a:t>Propósito</a:t>
                </a:r>
                <a:endParaRPr lang="es-MX" sz="1991" b="1" u="sng">
                  <a:solidFill>
                    <a:prstClr val="white"/>
                  </a:solidFill>
                  <a:latin typeface="Futura Lt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1117602" y="1147731"/>
              <a:ext cx="1962150" cy="731838"/>
              <a:chOff x="1550" y="772"/>
              <a:chExt cx="1236" cy="461"/>
            </a:xfrm>
          </p:grpSpPr>
          <p:sp>
            <p:nvSpPr>
              <p:cNvPr id="9268" name="AutoShape 60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550" y="772"/>
                <a:ext cx="1236" cy="461"/>
              </a:xfrm>
              <a:prstGeom prst="actionButtonBlank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300460" eaLnBrk="1" hangingPunct="1"/>
                <a:endParaRPr lang="es-MX" sz="1991" b="1" u="sng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69" name="Rectangle 61"/>
              <p:cNvSpPr>
                <a:spLocks noChangeArrowheads="1"/>
              </p:cNvSpPr>
              <p:nvPr/>
            </p:nvSpPr>
            <p:spPr bwMode="auto">
              <a:xfrm>
                <a:off x="1946" y="978"/>
                <a:ext cx="44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defTabSz="1300460" eaLnBrk="1" hangingPunct="1">
                  <a:lnSpc>
                    <a:spcPct val="90000"/>
                  </a:lnSpc>
                </a:pPr>
                <a:r>
                  <a:rPr lang="es-MX" sz="1991" b="1">
                    <a:solidFill>
                      <a:prstClr val="white"/>
                    </a:solidFill>
                    <a:latin typeface="Futura Lt" pitchFamily="34" charset="0"/>
                    <a:ea typeface="+mn-ea"/>
                    <a:cs typeface="+mn-cs"/>
                  </a:rPr>
                  <a:t>Fin</a:t>
                </a:r>
              </a:p>
            </p:txBody>
          </p:sp>
        </p:grpSp>
      </p:grpSp>
      <p:grpSp>
        <p:nvGrpSpPr>
          <p:cNvPr id="6" name="52 Grupo"/>
          <p:cNvGrpSpPr/>
          <p:nvPr/>
        </p:nvGrpSpPr>
        <p:grpSpPr>
          <a:xfrm>
            <a:off x="2296104" y="2511923"/>
            <a:ext cx="3635072" cy="5999950"/>
            <a:chOff x="3330557" y="1141442"/>
            <a:chExt cx="3395710" cy="3168342"/>
          </a:xfrm>
        </p:grpSpPr>
        <p:sp>
          <p:nvSpPr>
            <p:cNvPr id="714781" name="Rectangle 29"/>
            <p:cNvSpPr>
              <a:spLocks noChangeArrowheads="1"/>
            </p:cNvSpPr>
            <p:nvPr/>
          </p:nvSpPr>
          <p:spPr bwMode="auto">
            <a:xfrm>
              <a:off x="3330557" y="1141442"/>
              <a:ext cx="3395710" cy="534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/>
              <a:r>
                <a:rPr lang="es-ES" sz="1991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Contribuir a reactivar la ocupación productiva en zonas de contingencia laboral.</a:t>
              </a:r>
              <a:endParaRPr lang="es-MX" sz="1991" dirty="0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  <p:sp>
          <p:nvSpPr>
            <p:cNvPr id="714782" name="Rectangle 30"/>
            <p:cNvSpPr>
              <a:spLocks noChangeArrowheads="1"/>
            </p:cNvSpPr>
            <p:nvPr/>
          </p:nvSpPr>
          <p:spPr bwMode="auto">
            <a:xfrm>
              <a:off x="3330558" y="2075437"/>
              <a:ext cx="3395709" cy="101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>
                <a:lnSpc>
                  <a:spcPct val="120000"/>
                </a:lnSpc>
              </a:pPr>
              <a:r>
                <a:rPr lang="es-ES" sz="1991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Personas afectadas en su actividad laboral y apoyadas con diferentes estrategias para su reintegración, están satisfechas con las </a:t>
              </a:r>
              <a:r>
                <a:rPr lang="es-ES" sz="1991" dirty="0" smtClean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acciones.</a:t>
              </a:r>
              <a:endParaRPr lang="es-MX" sz="1991" dirty="0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  <p:sp>
          <p:nvSpPr>
            <p:cNvPr id="149" name="Rectangle 30"/>
            <p:cNvSpPr>
              <a:spLocks noChangeArrowheads="1"/>
            </p:cNvSpPr>
            <p:nvPr/>
          </p:nvSpPr>
          <p:spPr bwMode="auto">
            <a:xfrm>
              <a:off x="3367071" y="3484428"/>
              <a:ext cx="3176631" cy="825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>
                <a:lnSpc>
                  <a:spcPct val="120000"/>
                </a:lnSpc>
              </a:pPr>
              <a:r>
                <a:rPr lang="es-ES" sz="1991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Apoyo al ingreso de los trabajadores.</a:t>
              </a:r>
            </a:p>
            <a:p>
              <a:pPr algn="just" defTabSz="1300460" eaLnBrk="1" hangingPunct="1">
                <a:lnSpc>
                  <a:spcPct val="120000"/>
                </a:lnSpc>
              </a:pPr>
              <a:r>
                <a:rPr lang="es-ES" sz="1991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Reactivación económica de unidades </a:t>
              </a:r>
              <a:r>
                <a:rPr lang="es-ES" sz="1991" dirty="0" smtClean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productivas.</a:t>
              </a:r>
              <a:endParaRPr lang="es-MX" sz="1991" dirty="0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53 Grupo"/>
          <p:cNvGrpSpPr/>
          <p:nvPr/>
        </p:nvGrpSpPr>
        <p:grpSpPr>
          <a:xfrm>
            <a:off x="6035034" y="1785461"/>
            <a:ext cx="4050509" cy="7267799"/>
            <a:chOff x="5849955" y="1428416"/>
            <a:chExt cx="2848014" cy="5110172"/>
          </a:xfrm>
        </p:grpSpPr>
        <p:sp>
          <p:nvSpPr>
            <p:cNvPr id="55" name="Rectangle 30"/>
            <p:cNvSpPr>
              <a:spLocks noChangeArrowheads="1"/>
            </p:cNvSpPr>
            <p:nvPr/>
          </p:nvSpPr>
          <p:spPr bwMode="auto">
            <a:xfrm>
              <a:off x="5886468" y="3233910"/>
              <a:ext cx="2774988" cy="785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s-ES" sz="1849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Número de personas beneficiarias atendidas que están satisfechas con el impacto de las estrategias.</a:t>
              </a:r>
              <a:endParaRPr lang="es-MX" sz="1849" dirty="0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9"/>
            <p:cNvSpPr>
              <a:spLocks noChangeArrowheads="1"/>
            </p:cNvSpPr>
            <p:nvPr/>
          </p:nvSpPr>
          <p:spPr bwMode="auto">
            <a:xfrm>
              <a:off x="6645243" y="1428416"/>
              <a:ext cx="1322466" cy="24963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ctr" defTabSz="1300460" eaLnBrk="1" hangingPunct="1"/>
              <a:r>
                <a:rPr lang="es-ES" sz="1707" b="1" dirty="0">
                  <a:solidFill>
                    <a:schemeClr val="bg1"/>
                  </a:solidFill>
                  <a:latin typeface="Futura Lt" pitchFamily="34" charset="0"/>
                  <a:ea typeface="+mn-ea"/>
                  <a:cs typeface="+mn-cs"/>
                </a:rPr>
                <a:t>INDICADORES</a:t>
              </a:r>
              <a:endParaRPr lang="es-MX" sz="1707" b="1" dirty="0">
                <a:solidFill>
                  <a:schemeClr val="bg1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30"/>
            <p:cNvSpPr>
              <a:spLocks noChangeArrowheads="1"/>
            </p:cNvSpPr>
            <p:nvPr/>
          </p:nvSpPr>
          <p:spPr bwMode="auto">
            <a:xfrm>
              <a:off x="5922981" y="4271745"/>
              <a:ext cx="2774988" cy="102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s-ES" sz="1849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Número de personas apoyadas en el sector formal afectadas por la contingencia, respecto de la población atendida.</a:t>
              </a:r>
              <a:endParaRPr lang="es-MX" sz="1849" dirty="0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30"/>
            <p:cNvSpPr>
              <a:spLocks noChangeArrowheads="1"/>
            </p:cNvSpPr>
            <p:nvPr/>
          </p:nvSpPr>
          <p:spPr bwMode="auto">
            <a:xfrm>
              <a:off x="5922981" y="5273067"/>
              <a:ext cx="2774988" cy="1265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s-ES" sz="1849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Porcentaje de personas apoyadas con maquinaria y equipo, que logran iniciar o recuperar su autoempleo, respecto al total de personas apoyadas en el esquema.</a:t>
              </a:r>
              <a:endParaRPr lang="es-MX" sz="1849" dirty="0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>
              <a:off x="5849955" y="1788861"/>
              <a:ext cx="2774988" cy="102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s-ES" sz="1849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Personas apoyadas por la contingencia, respecto de la población atendida en los diferentes esquema de apoyo.</a:t>
              </a:r>
              <a:endParaRPr lang="es-MX" sz="1849" dirty="0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24 Grupo"/>
          <p:cNvGrpSpPr/>
          <p:nvPr/>
        </p:nvGrpSpPr>
        <p:grpSpPr>
          <a:xfrm>
            <a:off x="10085543" y="1709097"/>
            <a:ext cx="2700339" cy="1869466"/>
            <a:chOff x="6908832" y="654013"/>
            <a:chExt cx="2044728" cy="1314468"/>
          </a:xfrm>
        </p:grpSpPr>
        <p:sp>
          <p:nvSpPr>
            <p:cNvPr id="26" name="25 Llamada rectangular redondeada"/>
            <p:cNvSpPr/>
            <p:nvPr/>
          </p:nvSpPr>
          <p:spPr bwMode="auto">
            <a:xfrm>
              <a:off x="6908832" y="654013"/>
              <a:ext cx="2044728" cy="1314468"/>
            </a:xfrm>
            <a:prstGeom prst="wedgeRoundRectCallou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s-ES" sz="3413">
                <a:solidFill>
                  <a:prstClr val="black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6908832" y="721720"/>
              <a:ext cx="2044728" cy="114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/>
              <a:r>
                <a:rPr lang="es-ES" sz="1991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El objetivo habla de ocupación productiva y el indicador de personas, además no es autoexplicativo.</a:t>
              </a:r>
              <a:endParaRPr lang="es-MX" sz="1991" dirty="0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27 Grupo"/>
          <p:cNvGrpSpPr/>
          <p:nvPr/>
        </p:nvGrpSpPr>
        <p:grpSpPr>
          <a:xfrm>
            <a:off x="10085543" y="3838208"/>
            <a:ext cx="2700339" cy="2129114"/>
            <a:chOff x="6908832" y="471447"/>
            <a:chExt cx="2044728" cy="1497033"/>
          </a:xfrm>
        </p:grpSpPr>
        <p:sp>
          <p:nvSpPr>
            <p:cNvPr id="29" name="28 Llamada rectangular redondeada"/>
            <p:cNvSpPr/>
            <p:nvPr/>
          </p:nvSpPr>
          <p:spPr bwMode="auto">
            <a:xfrm>
              <a:off x="6908832" y="471447"/>
              <a:ext cx="2044728" cy="1497033"/>
            </a:xfrm>
            <a:prstGeom prst="wedgeRoundRectCallou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s-ES" sz="3413">
                <a:solidFill>
                  <a:prstClr val="black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6908832" y="506308"/>
              <a:ext cx="2044728" cy="135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/>
              <a:r>
                <a:rPr lang="es-ES" sz="1991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La satisfacción no se mide a nivel de Propósito, si no que es una dimensión de calidad que se mide en </a:t>
              </a:r>
              <a:r>
                <a:rPr lang="es-ES" sz="1991" dirty="0" smtClean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componente.</a:t>
              </a:r>
              <a:endParaRPr lang="es-MX" sz="1991" dirty="0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30 Grupo"/>
          <p:cNvGrpSpPr/>
          <p:nvPr/>
        </p:nvGrpSpPr>
        <p:grpSpPr>
          <a:xfrm>
            <a:off x="10137472" y="6382760"/>
            <a:ext cx="2700339" cy="2492621"/>
            <a:chOff x="6908832" y="215857"/>
            <a:chExt cx="2044728" cy="1752624"/>
          </a:xfrm>
        </p:grpSpPr>
        <p:sp>
          <p:nvSpPr>
            <p:cNvPr id="32" name="31 Llamada rectangular redondeada"/>
            <p:cNvSpPr/>
            <p:nvPr/>
          </p:nvSpPr>
          <p:spPr bwMode="auto">
            <a:xfrm>
              <a:off x="6908832" y="215857"/>
              <a:ext cx="2044728" cy="1752624"/>
            </a:xfrm>
            <a:prstGeom prst="wedgeRoundRectCallou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s-ES" sz="3413">
                <a:solidFill>
                  <a:prstClr val="black"/>
                </a:solidFill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6908832" y="475079"/>
              <a:ext cx="2044728" cy="117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just" defTabSz="1300460" eaLnBrk="1" hangingPunct="1"/>
              <a:r>
                <a:rPr lang="es-MX" sz="1707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Apoyadas vs atendidas</a:t>
              </a:r>
              <a:endParaRPr lang="es-ES" sz="1707" dirty="0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  <a:p>
              <a:pPr algn="just" defTabSz="1300460" eaLnBrk="1" hangingPunct="1"/>
              <a:r>
                <a:rPr lang="es-ES" sz="1707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Unidad de análisis no es homogénea</a:t>
              </a:r>
            </a:p>
            <a:p>
              <a:pPr algn="just" defTabSz="1300460" eaLnBrk="1" hangingPunct="1"/>
              <a:r>
                <a:rPr lang="es-MX" sz="1707" dirty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Ubicación del nivel vs conceptos de </a:t>
              </a:r>
              <a:r>
                <a:rPr lang="es-MX" sz="1707" dirty="0" smtClean="0">
                  <a:solidFill>
                    <a:prstClr val="black"/>
                  </a:solidFill>
                  <a:latin typeface="Futura Lt" pitchFamily="34" charset="0"/>
                  <a:ea typeface="+mn-ea"/>
                  <a:cs typeface="+mn-cs"/>
                </a:rPr>
                <a:t>reintegración.</a:t>
              </a:r>
              <a:endParaRPr lang="es-MX" sz="1707" dirty="0">
                <a:solidFill>
                  <a:prstClr val="black"/>
                </a:solidFill>
                <a:latin typeface="Futura Lt" pitchFamily="34" charset="0"/>
                <a:ea typeface="+mn-ea"/>
                <a:cs typeface="+mn-cs"/>
              </a:endParaRPr>
            </a:p>
          </p:txBody>
        </p:sp>
      </p:grp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2397944" y="988368"/>
            <a:ext cx="10441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2000" b="1" cap="all">
                <a:solidFill>
                  <a:schemeClr val="bg1">
                    <a:lumMod val="65000"/>
                  </a:schemeClr>
                </a:solidFill>
                <a:latin typeface="Futura Lt" pitchFamily="34" charset="0"/>
              </a:defRPr>
            </a:lvl1pPr>
          </a:lstStyle>
          <a:p>
            <a:pPr algn="r" defTabSz="1300460" eaLnBrk="1" hangingPunct="1"/>
            <a:r>
              <a:rPr lang="es-ES" sz="3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 hipotético 2 para revisión de indicadores </a:t>
            </a:r>
            <a:endParaRPr lang="es-ES_tradnl" sz="3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" name="Grupo 52"/>
          <p:cNvGrpSpPr/>
          <p:nvPr/>
        </p:nvGrpSpPr>
        <p:grpSpPr>
          <a:xfrm>
            <a:off x="1101800" y="988368"/>
            <a:ext cx="1517580" cy="648533"/>
            <a:chOff x="3112612" y="1059975"/>
            <a:chExt cx="1517580" cy="648533"/>
          </a:xfrm>
        </p:grpSpPr>
        <p:grpSp>
          <p:nvGrpSpPr>
            <p:cNvPr id="54" name="Grupo 53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62" name="Cheurón 61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Cheurón 62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Cheurón 63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CuadroTexto 59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5193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044" y="1776884"/>
            <a:ext cx="11217275" cy="1729052"/>
          </a:xfrm>
        </p:spPr>
        <p:txBody>
          <a:bodyPr>
            <a:noAutofit/>
          </a:bodyPr>
          <a:lstStyle/>
          <a:p>
            <a:r>
              <a:rPr lang="es-MX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En los mismos grupos, a partir de la MIR elaborada en el ejercicio anterior, revisen la </a:t>
            </a:r>
            <a:r>
              <a:rPr lang="es-MX" sz="32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claridad</a:t>
            </a:r>
            <a:r>
              <a:rPr lang="es-MX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s-MX" sz="32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relevancia</a:t>
            </a:r>
            <a:r>
              <a:rPr lang="es-MX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los indicadores.</a:t>
            </a:r>
            <a:endParaRPr lang="es-MX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65812" y="988368"/>
            <a:ext cx="11217308" cy="62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Cuarto ejercicio práctico</a:t>
            </a:r>
            <a:endParaRPr lang="es-ES_tradnl" sz="32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6280964" y="988368"/>
            <a:ext cx="1517580" cy="648533"/>
            <a:chOff x="3112612" y="1059975"/>
            <a:chExt cx="1517580" cy="648533"/>
          </a:xfrm>
        </p:grpSpPr>
        <p:grpSp>
          <p:nvGrpSpPr>
            <p:cNvPr id="12" name="Grupo 11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5" name="Cheurón 14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urón 15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urón 16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10966896" y="7973144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 minutos</a:t>
            </a:r>
            <a:endParaRPr lang="es-MX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175840" y="3614376"/>
            <a:ext cx="2105124" cy="842049"/>
            <a:chOff x="2466" y="1009549"/>
            <a:chExt cx="2105124" cy="842049"/>
          </a:xfrm>
        </p:grpSpPr>
        <p:sp>
          <p:nvSpPr>
            <p:cNvPr id="29" name="Rectángulo 28"/>
            <p:cNvSpPr/>
            <p:nvPr/>
          </p:nvSpPr>
          <p:spPr>
            <a:xfrm>
              <a:off x="2466" y="1009549"/>
              <a:ext cx="2105124" cy="842049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solidFill>
                <a:srgbClr val="39639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2466" y="1009549"/>
              <a:ext cx="2105124" cy="842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kern="120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CLARIDAD</a:t>
              </a:r>
              <a:endParaRPr lang="es-MX" sz="1800" kern="1200" dirty="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175840" y="4456425"/>
            <a:ext cx="2105124" cy="4051620"/>
            <a:chOff x="2466" y="1851598"/>
            <a:chExt cx="2105124" cy="4051620"/>
          </a:xfrm>
        </p:grpSpPr>
        <p:sp>
          <p:nvSpPr>
            <p:cNvPr id="27" name="Rectángulo 26"/>
            <p:cNvSpPr/>
            <p:nvPr/>
          </p:nvSpPr>
          <p:spPr>
            <a:xfrm>
              <a:off x="2466" y="1851598"/>
              <a:ext cx="2105124" cy="4051620"/>
            </a:xfrm>
            <a:prstGeom prst="rect">
              <a:avLst/>
            </a:prstGeom>
            <a:solidFill>
              <a:srgbClr val="D1E0FF">
                <a:alpha val="89804"/>
              </a:srgbClr>
            </a:solidFill>
            <a:ln w="25400" cap="flat" cmpd="sng" algn="ctr">
              <a:solidFill>
                <a:srgbClr val="39639D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2466" y="1851598"/>
              <a:ext cx="2105124" cy="405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800" kern="1200" dirty="0" smtClean="0">
                  <a:solidFill>
                    <a:srgbClr val="1C314E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 refiere a si existen dudas sobre lo que se pretende medir, es decir, si el indicador tiene algún término o aspecto técnico ambiguo o especializado que puede ser interpretado de más de una manera.</a:t>
              </a:r>
              <a:endParaRPr lang="es-MX" sz="1800" kern="1200" dirty="0">
                <a:solidFill>
                  <a:srgbClr val="1C314E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575682" y="3614376"/>
            <a:ext cx="2105124" cy="842049"/>
            <a:chOff x="2402308" y="1009549"/>
            <a:chExt cx="2105124" cy="842049"/>
          </a:xfrm>
        </p:grpSpPr>
        <p:sp>
          <p:nvSpPr>
            <p:cNvPr id="25" name="Rectángulo 24"/>
            <p:cNvSpPr/>
            <p:nvPr/>
          </p:nvSpPr>
          <p:spPr>
            <a:xfrm>
              <a:off x="2402308" y="1009549"/>
              <a:ext cx="2105124" cy="842049"/>
            </a:xfrm>
            <a:prstGeom prst="rect">
              <a:avLst/>
            </a:prstGeom>
            <a:solidFill>
              <a:srgbClr val="39639D">
                <a:hueOff val="-2819168"/>
                <a:satOff val="13318"/>
                <a:lumOff val="-196"/>
                <a:alphaOff val="0"/>
              </a:srgbClr>
            </a:solidFill>
            <a:ln w="25400" cap="flat" cmpd="sng" algn="ctr">
              <a:solidFill>
                <a:srgbClr val="39639D">
                  <a:hueOff val="-2819168"/>
                  <a:satOff val="13318"/>
                  <a:lumOff val="-196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2402308" y="1009549"/>
              <a:ext cx="2105124" cy="842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RELEVANCIA</a:t>
              </a:r>
              <a:endParaRPr lang="es-MX" sz="1800" kern="1200" dirty="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575682" y="4456425"/>
            <a:ext cx="2105124" cy="4051620"/>
            <a:chOff x="2402308" y="1851598"/>
            <a:chExt cx="2105124" cy="4051620"/>
          </a:xfrm>
        </p:grpSpPr>
        <p:sp>
          <p:nvSpPr>
            <p:cNvPr id="23" name="Rectángulo 22"/>
            <p:cNvSpPr/>
            <p:nvPr/>
          </p:nvSpPr>
          <p:spPr>
            <a:xfrm>
              <a:off x="2402308" y="1851598"/>
              <a:ext cx="2105124" cy="4051620"/>
            </a:xfrm>
            <a:prstGeom prst="rect">
              <a:avLst/>
            </a:prstGeom>
            <a:solidFill>
              <a:srgbClr val="39639D">
                <a:tint val="40000"/>
                <a:alpha val="90000"/>
                <a:hueOff val="-3165105"/>
                <a:satOff val="7669"/>
                <a:lumOff val="652"/>
                <a:alphaOff val="0"/>
              </a:srgbClr>
            </a:solidFill>
            <a:ln w="25400" cap="flat" cmpd="sng" algn="ctr">
              <a:solidFill>
                <a:srgbClr val="39639D">
                  <a:tint val="40000"/>
                  <a:alpha val="90000"/>
                  <a:hueOff val="-3165105"/>
                  <a:satOff val="7669"/>
                  <a:lumOff val="652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2402308" y="1851598"/>
              <a:ext cx="2105124" cy="405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kern="1200" smtClean="0">
                  <a:solidFill>
                    <a:srgbClr val="1C314E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Debe </a:t>
              </a:r>
              <a:r>
                <a:rPr lang="es-MX" sz="2000" kern="1200" dirty="0" smtClean="0">
                  <a:solidFill>
                    <a:srgbClr val="1C314E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proveer información importante y con sentido práctico  del objetivo que se quiere medir.</a:t>
              </a:r>
              <a:endParaRPr lang="es-MX" sz="2000" kern="1200" dirty="0">
                <a:solidFill>
                  <a:srgbClr val="1C314E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85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0" t="31543" b="33758"/>
          <a:stretch/>
        </p:blipFill>
        <p:spPr>
          <a:xfrm>
            <a:off x="6394304" y="1506346"/>
            <a:ext cx="5398937" cy="3168959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44931" y="836571"/>
            <a:ext cx="80381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r" fontAlgn="auto">
              <a:spcBef>
                <a:spcPts val="0"/>
              </a:spcBef>
              <a:spcAft>
                <a:spcPts val="0"/>
              </a:spcAft>
              <a:buClr>
                <a:srgbClr val="00A94F"/>
              </a:buClr>
              <a:buSzPct val="110000"/>
              <a:defRPr/>
            </a:pPr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Instrumentos generados para la mejora de los indicadores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676668" y="4004103"/>
            <a:ext cx="4116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4" indent="-406394" fontAlgn="auto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Evaluación de la MIR</a:t>
            </a:r>
          </a:p>
          <a:p>
            <a:pPr marL="406394" indent="-406394" fontAlgn="auto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Evaluación del indicador</a:t>
            </a:r>
          </a:p>
          <a:p>
            <a:pPr marL="406394" indent="-406394" fontAlgn="auto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Técnica de Revisión de Indicadores de Resultados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62635" y="3348213"/>
            <a:ext cx="405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4" indent="-406394" algn="just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Font typeface="Wingdings" pitchFamily="2" charset="2"/>
              <a:buChar char="§"/>
            </a:pPr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Diseño de programas sociales con enfoque a resultados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/>
          <a:srcRect l="28147" t="14017" r="29525"/>
          <a:stretch/>
        </p:blipFill>
        <p:spPr>
          <a:xfrm>
            <a:off x="761646" y="6889157"/>
            <a:ext cx="1613481" cy="1775340"/>
          </a:xfrm>
          <a:prstGeom prst="rect">
            <a:avLst/>
          </a:prstGeom>
        </p:spPr>
      </p:pic>
      <p:pic>
        <p:nvPicPr>
          <p:cNvPr id="4" name="Imagen 3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/>
          <a:srcRect l="28541" t="16197" r="35235" b="207"/>
          <a:stretch/>
        </p:blipFill>
        <p:spPr>
          <a:xfrm>
            <a:off x="11704320" y="7404702"/>
            <a:ext cx="1232420" cy="1540526"/>
          </a:xfrm>
          <a:prstGeom prst="rect">
            <a:avLst/>
          </a:prstGeom>
        </p:spPr>
      </p:pic>
      <p:pic>
        <p:nvPicPr>
          <p:cNvPr id="7" name="Imagen 6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/>
          <a:srcRect l="35038" t="12564" r="29919" b="7112"/>
          <a:stretch/>
        </p:blipFill>
        <p:spPr>
          <a:xfrm>
            <a:off x="5298242" y="2868196"/>
            <a:ext cx="1255758" cy="1559115"/>
          </a:xfrm>
          <a:prstGeom prst="rect">
            <a:avLst/>
          </a:prstGeom>
        </p:spPr>
      </p:pic>
      <p:pic>
        <p:nvPicPr>
          <p:cNvPr id="8" name="Imagen 7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/>
          <a:srcRect l="36022" t="17289" r="31100" b="3114"/>
          <a:stretch/>
        </p:blipFill>
        <p:spPr>
          <a:xfrm>
            <a:off x="5823992" y="3594702"/>
            <a:ext cx="1426549" cy="18707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5" r="43633" b="65636"/>
          <a:stretch/>
        </p:blipFill>
        <p:spPr>
          <a:xfrm>
            <a:off x="338699" y="768131"/>
            <a:ext cx="5050333" cy="313844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01999" y="1944210"/>
            <a:ext cx="2303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y Desarrollo de Capacidades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640400" y="3036352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0" t="59598" r="43756" b="5703"/>
          <a:stretch/>
        </p:blipFill>
        <p:spPr>
          <a:xfrm>
            <a:off x="370014" y="4304030"/>
            <a:ext cx="5124274" cy="316895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658028" y="5788449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3" t="58859" r="45144" b="5704"/>
          <a:stretch/>
        </p:blipFill>
        <p:spPr>
          <a:xfrm>
            <a:off x="7060891" y="5081599"/>
            <a:ext cx="4922000" cy="3236384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981221" y="6616170"/>
            <a:ext cx="1837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Metodologías</a:t>
            </a:r>
          </a:p>
        </p:txBody>
      </p:sp>
      <p:sp>
        <p:nvSpPr>
          <p:cNvPr id="24" name="2 Rectángulo"/>
          <p:cNvSpPr/>
          <p:nvPr/>
        </p:nvSpPr>
        <p:spPr>
          <a:xfrm>
            <a:off x="7832461" y="7872831"/>
            <a:ext cx="3782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4" indent="-406394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</a:pPr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de Aprobación de Indicadores</a:t>
            </a:r>
          </a:p>
        </p:txBody>
      </p:sp>
      <p:sp>
        <p:nvSpPr>
          <p:cNvPr id="26" name="2 Rectángulo"/>
          <p:cNvSpPr/>
          <p:nvPr/>
        </p:nvSpPr>
        <p:spPr>
          <a:xfrm>
            <a:off x="2437340" y="6957971"/>
            <a:ext cx="4116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4" indent="-406394" fontAlgn="auto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Font typeface="Wingdings" panose="05000000000000000000" pitchFamily="2" charset="2"/>
              <a:buChar char="§"/>
            </a:pPr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de MIR</a:t>
            </a:r>
          </a:p>
          <a:p>
            <a:pPr marL="406394" indent="-406394" fontAlgn="auto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Font typeface="Wingdings" panose="05000000000000000000" pitchFamily="2" charset="2"/>
              <a:buChar char="§"/>
            </a:pPr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de Monitoreo de Programas Sociales</a:t>
            </a:r>
          </a:p>
          <a:p>
            <a:pPr marL="406394" indent="-406394" fontAlgn="auto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Font typeface="Wingdings" panose="05000000000000000000" pitchFamily="2" charset="2"/>
              <a:buChar char="§"/>
            </a:pPr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Indicadores sectoriales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4774208" y="988368"/>
            <a:ext cx="1517580" cy="648533"/>
            <a:chOff x="3112612" y="1059975"/>
            <a:chExt cx="1517580" cy="648533"/>
          </a:xfrm>
        </p:grpSpPr>
        <p:grpSp>
          <p:nvGrpSpPr>
            <p:cNvPr id="33" name="Grupo 32"/>
            <p:cNvGrpSpPr/>
            <p:nvPr/>
          </p:nvGrpSpPr>
          <p:grpSpPr>
            <a:xfrm>
              <a:off x="3910112" y="1059975"/>
              <a:ext cx="720080" cy="648533"/>
              <a:chOff x="3262040" y="4017659"/>
              <a:chExt cx="720080" cy="6485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6" name="Cheurón 3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heurón 3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heurón 3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CuadroTexto 33"/>
            <p:cNvSpPr txBox="1"/>
            <p:nvPr/>
          </p:nvSpPr>
          <p:spPr>
            <a:xfrm>
              <a:off x="3659990" y="1124079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3962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4"/>
          <p:cNvGrpSpPr/>
          <p:nvPr/>
        </p:nvGrpSpPr>
        <p:grpSpPr>
          <a:xfrm>
            <a:off x="2300406" y="1434545"/>
            <a:ext cx="8208913" cy="1027237"/>
            <a:chOff x="4932040" y="1576059"/>
            <a:chExt cx="4221377" cy="556797"/>
          </a:xfrm>
          <a:solidFill>
            <a:schemeClr val="bg1">
              <a:lumMod val="85000"/>
            </a:schemeClr>
          </a:solidFill>
        </p:grpSpPr>
        <p:sp>
          <p:nvSpPr>
            <p:cNvPr id="55" name="Rounded Rectangle 5"/>
            <p:cNvSpPr/>
            <p:nvPr/>
          </p:nvSpPr>
          <p:spPr>
            <a:xfrm>
              <a:off x="4932040" y="1576059"/>
              <a:ext cx="4221377" cy="556797"/>
            </a:xfrm>
            <a:prstGeom prst="roundRect">
              <a:avLst>
                <a:gd name="adj" fmla="val 1320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es-MX" sz="2000" b="1" cap="small" dirty="0" smtClean="0"/>
                <a:t>       Introducción:</a:t>
              </a:r>
              <a:endParaRPr lang="es-MX" sz="2000" b="1" cap="small" dirty="0"/>
            </a:p>
          </p:txBody>
        </p:sp>
        <p:sp>
          <p:nvSpPr>
            <p:cNvPr id="56" name="Oval 30"/>
            <p:cNvSpPr/>
            <p:nvPr/>
          </p:nvSpPr>
          <p:spPr>
            <a:xfrm>
              <a:off x="5066517" y="1705672"/>
              <a:ext cx="297571" cy="297571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57" name="Group 2"/>
          <p:cNvGrpSpPr/>
          <p:nvPr/>
        </p:nvGrpSpPr>
        <p:grpSpPr>
          <a:xfrm>
            <a:off x="2372412" y="3537430"/>
            <a:ext cx="8136904" cy="1027237"/>
            <a:chOff x="4932039" y="2243398"/>
            <a:chExt cx="4184347" cy="556797"/>
          </a:xfrm>
        </p:grpSpPr>
        <p:sp>
          <p:nvSpPr>
            <p:cNvPr id="58" name="Rounded Rectangle 19"/>
            <p:cNvSpPr/>
            <p:nvPr/>
          </p:nvSpPr>
          <p:spPr>
            <a:xfrm>
              <a:off x="4932039" y="2243398"/>
              <a:ext cx="4184347" cy="556797"/>
            </a:xfrm>
            <a:prstGeom prst="roundRect">
              <a:avLst>
                <a:gd name="adj" fmla="val 13209"/>
              </a:avLst>
            </a:prstGeom>
            <a:solidFill>
              <a:srgbClr val="008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es-MX" sz="20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Elementos </a:t>
              </a:r>
              <a:r>
                <a:rPr lang="es-MX" sz="2000" b="1" cap="sm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mínimos a considerar en el diseño de programas</a:t>
              </a:r>
              <a:endPara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20"/>
            <p:cNvSpPr/>
            <p:nvPr/>
          </p:nvSpPr>
          <p:spPr>
            <a:xfrm>
              <a:off x="5066517" y="2373011"/>
              <a:ext cx="297571" cy="2975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2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60" name="Rectángulo 59"/>
          <p:cNvSpPr/>
          <p:nvPr/>
        </p:nvSpPr>
        <p:spPr>
          <a:xfrm>
            <a:off x="3674433" y="2684622"/>
            <a:ext cx="683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 la evidencia y de la teoría de cambio para construir </a:t>
            </a: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programas.</a:t>
            </a:r>
            <a:endParaRPr lang="es-MX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84"/>
          <p:cNvSpPr txBox="1"/>
          <p:nvPr/>
        </p:nvSpPr>
        <p:spPr>
          <a:xfrm>
            <a:off x="3661881" y="4700846"/>
            <a:ext cx="684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Diagnóstico del problema público que busca resolver el programa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84"/>
          <p:cNvSpPr txBox="1"/>
          <p:nvPr/>
        </p:nvSpPr>
        <p:spPr>
          <a:xfrm>
            <a:off x="3657842" y="5492934"/>
            <a:ext cx="685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Objetivos e indicadores claros: Matriz de Indicadores para Resultados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84"/>
          <p:cNvSpPr txBox="1"/>
          <p:nvPr/>
        </p:nvSpPr>
        <p:spPr>
          <a:xfrm>
            <a:off x="3657842" y="655461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Generación de información 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84"/>
          <p:cNvSpPr txBox="1"/>
          <p:nvPr/>
        </p:nvSpPr>
        <p:spPr>
          <a:xfrm>
            <a:off x="3694088" y="7397080"/>
            <a:ext cx="6815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Horizonte de seguimiento y evaluación del programa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Grupo 69"/>
          <p:cNvGrpSpPr/>
          <p:nvPr/>
        </p:nvGrpSpPr>
        <p:grpSpPr>
          <a:xfrm>
            <a:off x="2954353" y="4712961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67" name="Cheurón 66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8" name="Cheurón 67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9" name="Cheurón 68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2947792" y="2641696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72" name="Cheurón 71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3" name="Cheurón 72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4" name="Cheurón 73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2951484" y="5515026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76" name="Cheurón 75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7" name="Cheurón 76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8" name="Cheurón 77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2902000" y="7293300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80" name="Cheurón 79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1" name="Cheurón 80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2" name="Cheurón 81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2902460" y="6404163"/>
            <a:ext cx="720080" cy="648533"/>
            <a:chOff x="3262040" y="4017659"/>
            <a:chExt cx="720080" cy="648533"/>
          </a:xfrm>
          <a:solidFill>
            <a:schemeClr val="accent6"/>
          </a:solidFill>
        </p:grpSpPr>
        <p:sp>
          <p:nvSpPr>
            <p:cNvPr id="84" name="Cheurón 83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5" name="Cheurón 84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6" name="Cheurón 85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2683831" y="272751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681005" y="739708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665498" y="652837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683831" y="5596880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704231" y="477706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8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68388" y="2438924"/>
            <a:ext cx="10668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que debe tener la información que genera un programa: </a:t>
            </a:r>
            <a:endParaRPr lang="es-MX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41760" y="8405192"/>
            <a:ext cx="11305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Para mayor información sobre el diseño de programas con la Matriz de indicadores para resultados, se sugiere consultar los siguientes manuales del CONEVAL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de Consistencia y Resultados, </a:t>
            </a:r>
            <a:r>
              <a:rPr lang="es-ES" sz="1200" dirty="0" smtClean="0"/>
              <a:t>disponible en</a:t>
            </a:r>
            <a:r>
              <a:rPr lang="es-ES" sz="1200" dirty="0"/>
              <a:t>: </a:t>
            </a:r>
            <a:r>
              <a:rPr lang="es-ES" sz="1200" dirty="0">
                <a:hlinkClick r:id="rId2"/>
              </a:rPr>
              <a:t>http://</a:t>
            </a:r>
            <a:r>
              <a:rPr lang="es-ES" sz="1200" dirty="0" smtClean="0">
                <a:hlinkClick r:id="rId2"/>
              </a:rPr>
              <a:t>www.coneval.org.mx/Evaluacion/MDE/Paginas/evaluacion_consistencia_resultados.aspx</a:t>
            </a:r>
            <a:r>
              <a:rPr lang="es-ES" sz="1200" dirty="0" smtClean="0"/>
              <a:t>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Título"/>
          <p:cNvSpPr txBox="1">
            <a:spLocks/>
          </p:cNvSpPr>
          <p:nvPr/>
        </p:nvSpPr>
        <p:spPr bwMode="auto">
          <a:xfrm>
            <a:off x="4342160" y="844352"/>
            <a:ext cx="8631785" cy="1135400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>
            <a:defPPr>
              <a:defRPr lang="es-MX"/>
            </a:defPPr>
            <a:lvl1pPr defTabSz="914400" fontAlgn="auto" latinLnBrk="0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" dirty="0"/>
              <a:t>Generación de </a:t>
            </a:r>
            <a:r>
              <a:rPr lang="es-ES" dirty="0" smtClean="0"/>
              <a:t>información: Instrumento clave para el seguimiento de programas</a:t>
            </a:r>
            <a:endParaRPr lang="es-ES" dirty="0"/>
          </a:p>
        </p:txBody>
      </p:sp>
      <p:grpSp>
        <p:nvGrpSpPr>
          <p:cNvPr id="20" name="Grupo 19"/>
          <p:cNvGrpSpPr/>
          <p:nvPr/>
        </p:nvGrpSpPr>
        <p:grpSpPr>
          <a:xfrm>
            <a:off x="2881522" y="987907"/>
            <a:ext cx="1532646" cy="648533"/>
            <a:chOff x="3112612" y="1059975"/>
            <a:chExt cx="1532646" cy="648533"/>
          </a:xfrm>
        </p:grpSpPr>
        <p:grpSp>
          <p:nvGrpSpPr>
            <p:cNvPr id="16" name="Grupo 15"/>
            <p:cNvGrpSpPr/>
            <p:nvPr/>
          </p:nvGrpSpPr>
          <p:grpSpPr>
            <a:xfrm>
              <a:off x="3925178" y="1059975"/>
              <a:ext cx="720080" cy="648533"/>
              <a:chOff x="3262040" y="4017659"/>
              <a:chExt cx="720080" cy="648533"/>
            </a:xfrm>
            <a:solidFill>
              <a:schemeClr val="accent6"/>
            </a:solidFill>
          </p:grpSpPr>
          <p:sp>
            <p:nvSpPr>
              <p:cNvPr id="17" name="Cheurón 16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urón 17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heurón 18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CuadroTexto 10"/>
            <p:cNvSpPr txBox="1"/>
            <p:nvPr/>
          </p:nvSpPr>
          <p:spPr>
            <a:xfrm>
              <a:off x="3659990" y="1124079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Rectángulo 5"/>
          <p:cNvSpPr/>
          <p:nvPr/>
        </p:nvSpPr>
        <p:spPr>
          <a:xfrm>
            <a:off x="1461840" y="5162966"/>
            <a:ext cx="3240360" cy="8950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 oportuna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259848" y="6560306"/>
            <a:ext cx="3240360" cy="8950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 confiable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880028" y="4018388"/>
            <a:ext cx="3240360" cy="8950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Está sistematizada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308410" y="5190222"/>
            <a:ext cx="3240360" cy="8950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 pertinente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934448" y="6552801"/>
            <a:ext cx="3240360" cy="8950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Está actualizada y disponible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3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 bwMode="auto">
          <a:xfrm>
            <a:off x="4342160" y="844352"/>
            <a:ext cx="8631785" cy="1135400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>
            <a:defPPr>
              <a:defRPr lang="es-MX"/>
            </a:defPPr>
            <a:lvl1pPr defTabSz="914400" fontAlgn="auto" latinLnBrk="0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" dirty="0"/>
              <a:t>Generación de </a:t>
            </a:r>
            <a:r>
              <a:rPr lang="es-ES" dirty="0" smtClean="0"/>
              <a:t>información: Instrumento clave para el seguimiento de programas</a:t>
            </a:r>
            <a:endParaRPr lang="es-ES" dirty="0"/>
          </a:p>
        </p:txBody>
      </p:sp>
      <p:grpSp>
        <p:nvGrpSpPr>
          <p:cNvPr id="9" name="Grupo 8"/>
          <p:cNvGrpSpPr/>
          <p:nvPr/>
        </p:nvGrpSpPr>
        <p:grpSpPr>
          <a:xfrm>
            <a:off x="197183" y="2535721"/>
            <a:ext cx="4498906" cy="6126528"/>
            <a:chOff x="197183" y="2535721"/>
            <a:chExt cx="4498906" cy="6126528"/>
          </a:xfrm>
        </p:grpSpPr>
        <p:pic>
          <p:nvPicPr>
            <p:cNvPr id="43" name="Imagen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264" t="67866" r="993" b="-2201"/>
            <a:stretch/>
          </p:blipFill>
          <p:spPr>
            <a:xfrm>
              <a:off x="197183" y="6431696"/>
              <a:ext cx="4218496" cy="2230553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931" t="33889" r="-1340" b="31776"/>
            <a:stretch/>
          </p:blipFill>
          <p:spPr>
            <a:xfrm>
              <a:off x="290189" y="5196033"/>
              <a:ext cx="3758406" cy="198727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08" t="-613" r="108" b="66278"/>
            <a:stretch/>
          </p:blipFill>
          <p:spPr>
            <a:xfrm>
              <a:off x="361672" y="3825989"/>
              <a:ext cx="4334417" cy="2080919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6861"/>
            <a:stretch/>
          </p:blipFill>
          <p:spPr>
            <a:xfrm>
              <a:off x="393061" y="2535721"/>
              <a:ext cx="4244086" cy="1966563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813768" y="4138717"/>
              <a:ext cx="2185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istemas </a:t>
              </a:r>
            </a:p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informáticos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990953" y="2936175"/>
              <a:ext cx="2064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Línea base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920422" y="5395274"/>
              <a:ext cx="22060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Padrón de </a:t>
              </a:r>
            </a:p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beneficiarios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86403" y="6969736"/>
              <a:ext cx="2303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430392" y="3459395"/>
            <a:ext cx="4186777" cy="3385390"/>
            <a:chOff x="848662" y="2042581"/>
            <a:chExt cx="5626131" cy="4347401"/>
          </a:xfrm>
          <a:solidFill>
            <a:srgbClr val="002060"/>
          </a:solidFill>
        </p:grpSpPr>
        <p:grpSp>
          <p:nvGrpSpPr>
            <p:cNvPr id="32" name="Group 6"/>
            <p:cNvGrpSpPr>
              <a:grpSpLocks noChangeAspect="1"/>
            </p:cNvGrpSpPr>
            <p:nvPr/>
          </p:nvGrpSpPr>
          <p:grpSpPr>
            <a:xfrm rot="21224235" flipH="1">
              <a:off x="848662" y="3706811"/>
              <a:ext cx="2048270" cy="1996773"/>
              <a:chOff x="4275748" y="1323417"/>
              <a:chExt cx="2276420" cy="2219186"/>
            </a:xfr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8-Point Star 18"/>
              <p:cNvSpPr/>
              <p:nvPr/>
            </p:nvSpPr>
            <p:spPr>
              <a:xfrm rot="1200000">
                <a:off x="4275748" y="1323417"/>
                <a:ext cx="2219186" cy="2219186"/>
              </a:xfrm>
              <a:custGeom>
                <a:avLst/>
                <a:gdLst/>
                <a:ahLst/>
                <a:cxnLst/>
                <a:rect l="l" t="t" r="r" b="b"/>
                <a:pathLst>
                  <a:path w="3040380" h="3040380">
                    <a:moveTo>
                      <a:pt x="1520190" y="971550"/>
                    </a:moveTo>
                    <a:cubicBezTo>
                      <a:pt x="1217184" y="971550"/>
                      <a:pt x="971550" y="1217184"/>
                      <a:pt x="971550" y="1520190"/>
                    </a:cubicBezTo>
                    <a:cubicBezTo>
                      <a:pt x="971550" y="1823196"/>
                      <a:pt x="1217184" y="2068830"/>
                      <a:pt x="1520190" y="2068830"/>
                    </a:cubicBezTo>
                    <a:cubicBezTo>
                      <a:pt x="1823196" y="2068830"/>
                      <a:pt x="2068830" y="1823196"/>
                      <a:pt x="2068830" y="1520190"/>
                    </a:cubicBezTo>
                    <a:cubicBezTo>
                      <a:pt x="2068830" y="1217184"/>
                      <a:pt x="1823196" y="971550"/>
                      <a:pt x="1520190" y="971550"/>
                    </a:cubicBezTo>
                    <a:close/>
                    <a:moveTo>
                      <a:pt x="1520190" y="0"/>
                    </a:moveTo>
                    <a:cubicBezTo>
                      <a:pt x="1586792" y="0"/>
                      <a:pt x="1652393" y="4283"/>
                      <a:pt x="1716539" y="14094"/>
                    </a:cubicBezTo>
                    <a:lnTo>
                      <a:pt x="1824743" y="350145"/>
                    </a:lnTo>
                    <a:cubicBezTo>
                      <a:pt x="1933334" y="374378"/>
                      <a:pt x="2037036" y="417195"/>
                      <a:pt x="2131002" y="478094"/>
                    </a:cubicBezTo>
                    <a:lnTo>
                      <a:pt x="2446152" y="316463"/>
                    </a:lnTo>
                    <a:cubicBezTo>
                      <a:pt x="2551357" y="395501"/>
                      <a:pt x="2644879" y="489023"/>
                      <a:pt x="2723917" y="594229"/>
                    </a:cubicBezTo>
                    <a:lnTo>
                      <a:pt x="2564636" y="904796"/>
                    </a:lnTo>
                    <a:cubicBezTo>
                      <a:pt x="2569646" y="911341"/>
                      <a:pt x="2573744" y="918462"/>
                      <a:pt x="2577779" y="925640"/>
                    </a:cubicBezTo>
                    <a:cubicBezTo>
                      <a:pt x="2630072" y="1018660"/>
                      <a:pt x="2668781" y="1115626"/>
                      <a:pt x="2689512" y="1215405"/>
                    </a:cubicBezTo>
                    <a:lnTo>
                      <a:pt x="3026287" y="1323842"/>
                    </a:lnTo>
                    <a:cubicBezTo>
                      <a:pt x="3036097" y="1387988"/>
                      <a:pt x="3040380" y="1453589"/>
                      <a:pt x="3040380" y="1520190"/>
                    </a:cubicBezTo>
                    <a:cubicBezTo>
                      <a:pt x="3040380" y="1586792"/>
                      <a:pt x="3036097" y="1652393"/>
                      <a:pt x="3026287" y="1716539"/>
                    </a:cubicBezTo>
                    <a:lnTo>
                      <a:pt x="2690239" y="1824742"/>
                    </a:lnTo>
                    <a:cubicBezTo>
                      <a:pt x="2666005" y="1933335"/>
                      <a:pt x="2623188" y="2037037"/>
                      <a:pt x="2562287" y="2131005"/>
                    </a:cubicBezTo>
                    <a:lnTo>
                      <a:pt x="2723917" y="2446152"/>
                    </a:lnTo>
                    <a:cubicBezTo>
                      <a:pt x="2644879" y="2551357"/>
                      <a:pt x="2551357" y="2644879"/>
                      <a:pt x="2446151" y="2723917"/>
                    </a:cubicBezTo>
                    <a:lnTo>
                      <a:pt x="2135585" y="2564637"/>
                    </a:lnTo>
                    <a:cubicBezTo>
                      <a:pt x="2129042" y="2569647"/>
                      <a:pt x="2121921" y="2573744"/>
                      <a:pt x="2114744" y="2577779"/>
                    </a:cubicBezTo>
                    <a:cubicBezTo>
                      <a:pt x="2021723" y="2630072"/>
                      <a:pt x="1924755" y="2668781"/>
                      <a:pt x="1824976" y="2689511"/>
                    </a:cubicBezTo>
                    <a:lnTo>
                      <a:pt x="1716539" y="3026287"/>
                    </a:lnTo>
                    <a:cubicBezTo>
                      <a:pt x="1652393" y="3036097"/>
                      <a:pt x="1586792" y="3040380"/>
                      <a:pt x="1520190" y="3040380"/>
                    </a:cubicBezTo>
                    <a:cubicBezTo>
                      <a:pt x="1453589" y="3040380"/>
                      <a:pt x="1387987" y="3036097"/>
                      <a:pt x="1323841" y="3026287"/>
                    </a:cubicBezTo>
                    <a:lnTo>
                      <a:pt x="1215638" y="2690237"/>
                    </a:lnTo>
                    <a:cubicBezTo>
                      <a:pt x="1107045" y="2666005"/>
                      <a:pt x="1003344" y="2623186"/>
                      <a:pt x="909378" y="2562286"/>
                    </a:cubicBezTo>
                    <a:lnTo>
                      <a:pt x="594229" y="2723917"/>
                    </a:lnTo>
                    <a:cubicBezTo>
                      <a:pt x="489023" y="2644879"/>
                      <a:pt x="395501" y="2551357"/>
                      <a:pt x="316463" y="2446152"/>
                    </a:cubicBezTo>
                    <a:lnTo>
                      <a:pt x="475745" y="2135582"/>
                    </a:lnTo>
                    <a:cubicBezTo>
                      <a:pt x="470736" y="2129039"/>
                      <a:pt x="466639" y="2121919"/>
                      <a:pt x="462604" y="2114742"/>
                    </a:cubicBezTo>
                    <a:cubicBezTo>
                      <a:pt x="410311" y="2021723"/>
                      <a:pt x="371603" y="1924756"/>
                      <a:pt x="350872" y="1824977"/>
                    </a:cubicBezTo>
                    <a:lnTo>
                      <a:pt x="14094" y="1716539"/>
                    </a:lnTo>
                    <a:cubicBezTo>
                      <a:pt x="4283" y="1652393"/>
                      <a:pt x="0" y="1586792"/>
                      <a:pt x="0" y="1520190"/>
                    </a:cubicBezTo>
                    <a:cubicBezTo>
                      <a:pt x="0" y="1453589"/>
                      <a:pt x="4283" y="1387988"/>
                      <a:pt x="14093" y="1323841"/>
                    </a:cubicBezTo>
                    <a:lnTo>
                      <a:pt x="350147" y="1215637"/>
                    </a:lnTo>
                    <a:cubicBezTo>
                      <a:pt x="374379" y="1107046"/>
                      <a:pt x="417197" y="1003347"/>
                      <a:pt x="478096" y="909381"/>
                    </a:cubicBezTo>
                    <a:lnTo>
                      <a:pt x="316464" y="594228"/>
                    </a:lnTo>
                    <a:cubicBezTo>
                      <a:pt x="395501" y="489023"/>
                      <a:pt x="489023" y="395501"/>
                      <a:pt x="594229" y="316463"/>
                    </a:cubicBezTo>
                    <a:lnTo>
                      <a:pt x="904800" y="475746"/>
                    </a:lnTo>
                    <a:cubicBezTo>
                      <a:pt x="911343" y="470736"/>
                      <a:pt x="918463" y="466639"/>
                      <a:pt x="925641" y="462604"/>
                    </a:cubicBezTo>
                    <a:cubicBezTo>
                      <a:pt x="1018661" y="410311"/>
                      <a:pt x="1115626" y="371603"/>
                      <a:pt x="1215403" y="350873"/>
                    </a:cubicBezTo>
                    <a:lnTo>
                      <a:pt x="1323841" y="14093"/>
                    </a:lnTo>
                    <a:cubicBezTo>
                      <a:pt x="1387988" y="4283"/>
                      <a:pt x="1453589" y="0"/>
                      <a:pt x="1520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8-Point Star 6"/>
              <p:cNvSpPr>
                <a:spLocks noChangeAspect="1"/>
              </p:cNvSpPr>
              <p:nvPr/>
            </p:nvSpPr>
            <p:spPr>
              <a:xfrm rot="1200000">
                <a:off x="4317462" y="1365131"/>
                <a:ext cx="2135758" cy="2135758"/>
              </a:xfrm>
              <a:custGeom>
                <a:avLst/>
                <a:gdLst/>
                <a:ahLst/>
                <a:cxnLst/>
                <a:rect l="l" t="t" r="r" b="b"/>
                <a:pathLst>
                  <a:path w="1874520" h="1874520">
                    <a:moveTo>
                      <a:pt x="739496" y="595923"/>
                    </a:moveTo>
                    <a:cubicBezTo>
                      <a:pt x="550981" y="705145"/>
                      <a:pt x="486701" y="946509"/>
                      <a:pt x="595923" y="1135024"/>
                    </a:cubicBezTo>
                    <a:cubicBezTo>
                      <a:pt x="705145" y="1323539"/>
                      <a:pt x="946509" y="1387819"/>
                      <a:pt x="1135024" y="1278597"/>
                    </a:cubicBezTo>
                    <a:cubicBezTo>
                      <a:pt x="1323539" y="1169375"/>
                      <a:pt x="1387819" y="928011"/>
                      <a:pt x="1278597" y="739496"/>
                    </a:cubicBezTo>
                    <a:cubicBezTo>
                      <a:pt x="1169375" y="550981"/>
                      <a:pt x="928011" y="486701"/>
                      <a:pt x="739496" y="595923"/>
                    </a:cubicBezTo>
                    <a:close/>
                    <a:moveTo>
                      <a:pt x="349309" y="212809"/>
                    </a:moveTo>
                    <a:lnTo>
                      <a:pt x="549487" y="318071"/>
                    </a:lnTo>
                    <a:cubicBezTo>
                      <a:pt x="558730" y="311181"/>
                      <a:pt x="568662" y="305287"/>
                      <a:pt x="578782" y="299598"/>
                    </a:cubicBezTo>
                    <a:cubicBezTo>
                      <a:pt x="640907" y="264673"/>
                      <a:pt x="705951" y="239798"/>
                      <a:pt x="772822" y="227822"/>
                    </a:cubicBezTo>
                    <a:lnTo>
                      <a:pt x="842125" y="4804"/>
                    </a:lnTo>
                    <a:lnTo>
                      <a:pt x="937260" y="0"/>
                    </a:lnTo>
                    <a:cubicBezTo>
                      <a:pt x="969377" y="0"/>
                      <a:pt x="1001116" y="1615"/>
                      <a:pt x="1032398" y="4804"/>
                    </a:cubicBezTo>
                    <a:lnTo>
                      <a:pt x="1101417" y="226909"/>
                    </a:lnTo>
                    <a:cubicBezTo>
                      <a:pt x="1180333" y="242653"/>
                      <a:pt x="1255615" y="273607"/>
                      <a:pt x="1322618" y="319342"/>
                    </a:cubicBezTo>
                    <a:lnTo>
                      <a:pt x="1525213" y="212810"/>
                    </a:lnTo>
                    <a:cubicBezTo>
                      <a:pt x="1578197" y="250355"/>
                      <a:pt x="1624168" y="296326"/>
                      <a:pt x="1661713" y="349310"/>
                    </a:cubicBezTo>
                    <a:lnTo>
                      <a:pt x="1556452" y="549486"/>
                    </a:lnTo>
                    <a:cubicBezTo>
                      <a:pt x="1563341" y="558729"/>
                      <a:pt x="1569235" y="568662"/>
                      <a:pt x="1574924" y="578781"/>
                    </a:cubicBezTo>
                    <a:cubicBezTo>
                      <a:pt x="1609849" y="640906"/>
                      <a:pt x="1634724" y="705951"/>
                      <a:pt x="1646701" y="772822"/>
                    </a:cubicBezTo>
                    <a:lnTo>
                      <a:pt x="1869716" y="842124"/>
                    </a:lnTo>
                    <a:lnTo>
                      <a:pt x="1874520" y="937260"/>
                    </a:lnTo>
                    <a:cubicBezTo>
                      <a:pt x="1874520" y="969377"/>
                      <a:pt x="1872905" y="1001117"/>
                      <a:pt x="1869716" y="1032399"/>
                    </a:cubicBezTo>
                    <a:lnTo>
                      <a:pt x="1647613" y="1101417"/>
                    </a:lnTo>
                    <a:cubicBezTo>
                      <a:pt x="1631869" y="1180333"/>
                      <a:pt x="1600915" y="1255615"/>
                      <a:pt x="1555180" y="1322618"/>
                    </a:cubicBezTo>
                    <a:lnTo>
                      <a:pt x="1661712" y="1525211"/>
                    </a:lnTo>
                    <a:cubicBezTo>
                      <a:pt x="1624167" y="1578195"/>
                      <a:pt x="1578196" y="1624166"/>
                      <a:pt x="1525211" y="1661712"/>
                    </a:cubicBezTo>
                    <a:lnTo>
                      <a:pt x="1325036" y="1556451"/>
                    </a:lnTo>
                    <a:cubicBezTo>
                      <a:pt x="1315793" y="1563341"/>
                      <a:pt x="1305860" y="1569235"/>
                      <a:pt x="1295741" y="1574924"/>
                    </a:cubicBezTo>
                    <a:cubicBezTo>
                      <a:pt x="1233616" y="1609849"/>
                      <a:pt x="1168571" y="1634724"/>
                      <a:pt x="1101700" y="1646700"/>
                    </a:cubicBezTo>
                    <a:lnTo>
                      <a:pt x="1032398" y="1869716"/>
                    </a:lnTo>
                    <a:lnTo>
                      <a:pt x="937260" y="1874520"/>
                    </a:lnTo>
                    <a:cubicBezTo>
                      <a:pt x="905144" y="1874520"/>
                      <a:pt x="873405" y="1872905"/>
                      <a:pt x="842124" y="1869716"/>
                    </a:cubicBezTo>
                    <a:lnTo>
                      <a:pt x="773105" y="1647612"/>
                    </a:lnTo>
                    <a:cubicBezTo>
                      <a:pt x="694189" y="1631869"/>
                      <a:pt x="618908" y="1600914"/>
                      <a:pt x="551905" y="1555180"/>
                    </a:cubicBezTo>
                    <a:lnTo>
                      <a:pt x="349310" y="1661713"/>
                    </a:lnTo>
                    <a:cubicBezTo>
                      <a:pt x="296326" y="1624168"/>
                      <a:pt x="250355" y="1578197"/>
                      <a:pt x="212810" y="1525212"/>
                    </a:cubicBezTo>
                    <a:lnTo>
                      <a:pt x="318071" y="1325035"/>
                    </a:lnTo>
                    <a:cubicBezTo>
                      <a:pt x="311181" y="1315792"/>
                      <a:pt x="305287" y="1305860"/>
                      <a:pt x="299598" y="1295740"/>
                    </a:cubicBezTo>
                    <a:cubicBezTo>
                      <a:pt x="264673" y="1233616"/>
                      <a:pt x="239799" y="1168571"/>
                      <a:pt x="227822" y="1101700"/>
                    </a:cubicBezTo>
                    <a:lnTo>
                      <a:pt x="4804" y="1032398"/>
                    </a:lnTo>
                    <a:lnTo>
                      <a:pt x="0" y="937260"/>
                    </a:lnTo>
                    <a:cubicBezTo>
                      <a:pt x="0" y="905144"/>
                      <a:pt x="1616" y="873405"/>
                      <a:pt x="4804" y="842124"/>
                    </a:cubicBezTo>
                    <a:lnTo>
                      <a:pt x="226910" y="773105"/>
                    </a:lnTo>
                    <a:cubicBezTo>
                      <a:pt x="242653" y="694189"/>
                      <a:pt x="273608" y="618908"/>
                      <a:pt x="319342" y="551905"/>
                    </a:cubicBezTo>
                    <a:lnTo>
                      <a:pt x="212809" y="349309"/>
                    </a:lnTo>
                    <a:cubicBezTo>
                      <a:pt x="250354" y="296325"/>
                      <a:pt x="296325" y="250354"/>
                      <a:pt x="349309" y="2128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8-Point Star 18"/>
              <p:cNvSpPr/>
              <p:nvPr/>
            </p:nvSpPr>
            <p:spPr>
              <a:xfrm rot="1200000">
                <a:off x="4758995" y="1408628"/>
                <a:ext cx="1793173" cy="1809385"/>
              </a:xfrm>
              <a:custGeom>
                <a:avLst/>
                <a:gdLst/>
                <a:ahLst/>
                <a:cxnLst/>
                <a:rect l="l" t="t" r="r" b="b"/>
                <a:pathLst>
                  <a:path w="1793173" h="1809385">
                    <a:moveTo>
                      <a:pt x="540264" y="10286"/>
                    </a:moveTo>
                    <a:lnTo>
                      <a:pt x="683581" y="0"/>
                    </a:lnTo>
                    <a:cubicBezTo>
                      <a:pt x="732193" y="0"/>
                      <a:pt x="780076" y="3126"/>
                      <a:pt x="826897" y="10287"/>
                    </a:cubicBezTo>
                    <a:lnTo>
                      <a:pt x="905875" y="255572"/>
                    </a:lnTo>
                    <a:cubicBezTo>
                      <a:pt x="985136" y="273260"/>
                      <a:pt x="1060829" y="304512"/>
                      <a:pt x="1129415" y="348963"/>
                    </a:cubicBezTo>
                    <a:lnTo>
                      <a:pt x="1359444" y="230987"/>
                    </a:lnTo>
                    <a:cubicBezTo>
                      <a:pt x="1436234" y="288678"/>
                      <a:pt x="1504495" y="356940"/>
                      <a:pt x="1562186" y="433730"/>
                    </a:cubicBezTo>
                    <a:lnTo>
                      <a:pt x="1445926" y="660414"/>
                    </a:lnTo>
                    <a:cubicBezTo>
                      <a:pt x="1449583" y="665192"/>
                      <a:pt x="1452574" y="670389"/>
                      <a:pt x="1455519" y="675628"/>
                    </a:cubicBezTo>
                    <a:cubicBezTo>
                      <a:pt x="1493688" y="743524"/>
                      <a:pt x="1521942" y="814300"/>
                      <a:pt x="1537074" y="887129"/>
                    </a:cubicBezTo>
                    <a:lnTo>
                      <a:pt x="1782887" y="966278"/>
                    </a:lnTo>
                    <a:cubicBezTo>
                      <a:pt x="1790047" y="1013098"/>
                      <a:pt x="1793174" y="1060981"/>
                      <a:pt x="1793173" y="1109593"/>
                    </a:cubicBezTo>
                    <a:cubicBezTo>
                      <a:pt x="1793174" y="1158206"/>
                      <a:pt x="1790047" y="1206089"/>
                      <a:pt x="1782887" y="1252909"/>
                    </a:cubicBezTo>
                    <a:lnTo>
                      <a:pt x="1537604" y="1331887"/>
                    </a:lnTo>
                    <a:cubicBezTo>
                      <a:pt x="1519916" y="1411149"/>
                      <a:pt x="1488663" y="1486842"/>
                      <a:pt x="1444212" y="1555429"/>
                    </a:cubicBezTo>
                    <a:lnTo>
                      <a:pt x="1562186" y="1785457"/>
                    </a:lnTo>
                    <a:lnTo>
                      <a:pt x="1541415" y="1809385"/>
                    </a:lnTo>
                    <a:cubicBezTo>
                      <a:pt x="1282525" y="1763268"/>
                      <a:pt x="1028742" y="1654791"/>
                      <a:pt x="802157" y="1490156"/>
                    </a:cubicBezTo>
                    <a:cubicBezTo>
                      <a:pt x="965712" y="1441296"/>
                      <a:pt x="1084035" y="1289263"/>
                      <a:pt x="1084035" y="1109593"/>
                    </a:cubicBezTo>
                    <a:cubicBezTo>
                      <a:pt x="1084035" y="888428"/>
                      <a:pt x="904746" y="709138"/>
                      <a:pt x="683580" y="709138"/>
                    </a:cubicBezTo>
                    <a:cubicBezTo>
                      <a:pt x="508801" y="709138"/>
                      <a:pt x="360173" y="821108"/>
                      <a:pt x="307122" y="977792"/>
                    </a:cubicBezTo>
                    <a:cubicBezTo>
                      <a:pt x="149161" y="745008"/>
                      <a:pt x="47166" y="492202"/>
                      <a:pt x="0" y="237686"/>
                    </a:cubicBezTo>
                    <a:cubicBezTo>
                      <a:pt x="2290" y="235086"/>
                      <a:pt x="4999" y="233030"/>
                      <a:pt x="7717" y="230988"/>
                    </a:cubicBezTo>
                    <a:lnTo>
                      <a:pt x="234405" y="347249"/>
                    </a:lnTo>
                    <a:cubicBezTo>
                      <a:pt x="239180" y="343592"/>
                      <a:pt x="244378" y="340602"/>
                      <a:pt x="249617" y="337656"/>
                    </a:cubicBezTo>
                    <a:cubicBezTo>
                      <a:pt x="317512" y="299488"/>
                      <a:pt x="388287" y="271234"/>
                      <a:pt x="461115" y="256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26"/>
            <p:cNvGrpSpPr>
              <a:grpSpLocks noChangeAspect="1"/>
            </p:cNvGrpSpPr>
            <p:nvPr/>
          </p:nvGrpSpPr>
          <p:grpSpPr>
            <a:xfrm rot="20982165" flipH="1">
              <a:off x="2258563" y="2042581"/>
              <a:ext cx="2563961" cy="2499498"/>
              <a:chOff x="4275748" y="1323417"/>
              <a:chExt cx="2276420" cy="2219186"/>
            </a:xfr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8-Point Star 18"/>
              <p:cNvSpPr/>
              <p:nvPr/>
            </p:nvSpPr>
            <p:spPr>
              <a:xfrm rot="1200000">
                <a:off x="4275748" y="1323417"/>
                <a:ext cx="2219186" cy="2219186"/>
              </a:xfrm>
              <a:custGeom>
                <a:avLst/>
                <a:gdLst/>
                <a:ahLst/>
                <a:cxnLst/>
                <a:rect l="l" t="t" r="r" b="b"/>
                <a:pathLst>
                  <a:path w="3040380" h="3040380">
                    <a:moveTo>
                      <a:pt x="1520190" y="971550"/>
                    </a:moveTo>
                    <a:cubicBezTo>
                      <a:pt x="1217184" y="971550"/>
                      <a:pt x="971550" y="1217184"/>
                      <a:pt x="971550" y="1520190"/>
                    </a:cubicBezTo>
                    <a:cubicBezTo>
                      <a:pt x="971550" y="1823196"/>
                      <a:pt x="1217184" y="2068830"/>
                      <a:pt x="1520190" y="2068830"/>
                    </a:cubicBezTo>
                    <a:cubicBezTo>
                      <a:pt x="1823196" y="2068830"/>
                      <a:pt x="2068830" y="1823196"/>
                      <a:pt x="2068830" y="1520190"/>
                    </a:cubicBezTo>
                    <a:cubicBezTo>
                      <a:pt x="2068830" y="1217184"/>
                      <a:pt x="1823196" y="971550"/>
                      <a:pt x="1520190" y="971550"/>
                    </a:cubicBezTo>
                    <a:close/>
                    <a:moveTo>
                      <a:pt x="1520190" y="0"/>
                    </a:moveTo>
                    <a:cubicBezTo>
                      <a:pt x="1586792" y="0"/>
                      <a:pt x="1652393" y="4283"/>
                      <a:pt x="1716539" y="14094"/>
                    </a:cubicBezTo>
                    <a:lnTo>
                      <a:pt x="1824743" y="350145"/>
                    </a:lnTo>
                    <a:cubicBezTo>
                      <a:pt x="1933334" y="374378"/>
                      <a:pt x="2037036" y="417195"/>
                      <a:pt x="2131002" y="478094"/>
                    </a:cubicBezTo>
                    <a:lnTo>
                      <a:pt x="2446152" y="316463"/>
                    </a:lnTo>
                    <a:cubicBezTo>
                      <a:pt x="2551357" y="395501"/>
                      <a:pt x="2644879" y="489023"/>
                      <a:pt x="2723917" y="594229"/>
                    </a:cubicBezTo>
                    <a:lnTo>
                      <a:pt x="2564636" y="904796"/>
                    </a:lnTo>
                    <a:cubicBezTo>
                      <a:pt x="2569646" y="911341"/>
                      <a:pt x="2573744" y="918462"/>
                      <a:pt x="2577779" y="925640"/>
                    </a:cubicBezTo>
                    <a:cubicBezTo>
                      <a:pt x="2630072" y="1018660"/>
                      <a:pt x="2668781" y="1115626"/>
                      <a:pt x="2689512" y="1215405"/>
                    </a:cubicBezTo>
                    <a:lnTo>
                      <a:pt x="3026287" y="1323842"/>
                    </a:lnTo>
                    <a:cubicBezTo>
                      <a:pt x="3036097" y="1387988"/>
                      <a:pt x="3040380" y="1453589"/>
                      <a:pt x="3040380" y="1520190"/>
                    </a:cubicBezTo>
                    <a:cubicBezTo>
                      <a:pt x="3040380" y="1586792"/>
                      <a:pt x="3036097" y="1652393"/>
                      <a:pt x="3026287" y="1716539"/>
                    </a:cubicBezTo>
                    <a:lnTo>
                      <a:pt x="2690239" y="1824742"/>
                    </a:lnTo>
                    <a:cubicBezTo>
                      <a:pt x="2666005" y="1933335"/>
                      <a:pt x="2623188" y="2037037"/>
                      <a:pt x="2562287" y="2131005"/>
                    </a:cubicBezTo>
                    <a:lnTo>
                      <a:pt x="2723917" y="2446152"/>
                    </a:lnTo>
                    <a:cubicBezTo>
                      <a:pt x="2644879" y="2551357"/>
                      <a:pt x="2551357" y="2644879"/>
                      <a:pt x="2446151" y="2723917"/>
                    </a:cubicBezTo>
                    <a:lnTo>
                      <a:pt x="2135585" y="2564637"/>
                    </a:lnTo>
                    <a:cubicBezTo>
                      <a:pt x="2129042" y="2569647"/>
                      <a:pt x="2121921" y="2573744"/>
                      <a:pt x="2114744" y="2577779"/>
                    </a:cubicBezTo>
                    <a:cubicBezTo>
                      <a:pt x="2021723" y="2630072"/>
                      <a:pt x="1924755" y="2668781"/>
                      <a:pt x="1824976" y="2689511"/>
                    </a:cubicBezTo>
                    <a:lnTo>
                      <a:pt x="1716539" y="3026287"/>
                    </a:lnTo>
                    <a:cubicBezTo>
                      <a:pt x="1652393" y="3036097"/>
                      <a:pt x="1586792" y="3040380"/>
                      <a:pt x="1520190" y="3040380"/>
                    </a:cubicBezTo>
                    <a:cubicBezTo>
                      <a:pt x="1453589" y="3040380"/>
                      <a:pt x="1387987" y="3036097"/>
                      <a:pt x="1323841" y="3026287"/>
                    </a:cubicBezTo>
                    <a:lnTo>
                      <a:pt x="1215638" y="2690237"/>
                    </a:lnTo>
                    <a:cubicBezTo>
                      <a:pt x="1107045" y="2666005"/>
                      <a:pt x="1003344" y="2623186"/>
                      <a:pt x="909378" y="2562286"/>
                    </a:cubicBezTo>
                    <a:lnTo>
                      <a:pt x="594229" y="2723917"/>
                    </a:lnTo>
                    <a:cubicBezTo>
                      <a:pt x="489023" y="2644879"/>
                      <a:pt x="395501" y="2551357"/>
                      <a:pt x="316463" y="2446152"/>
                    </a:cubicBezTo>
                    <a:lnTo>
                      <a:pt x="475745" y="2135582"/>
                    </a:lnTo>
                    <a:cubicBezTo>
                      <a:pt x="470736" y="2129039"/>
                      <a:pt x="466639" y="2121919"/>
                      <a:pt x="462604" y="2114742"/>
                    </a:cubicBezTo>
                    <a:cubicBezTo>
                      <a:pt x="410311" y="2021723"/>
                      <a:pt x="371603" y="1924756"/>
                      <a:pt x="350872" y="1824977"/>
                    </a:cubicBezTo>
                    <a:lnTo>
                      <a:pt x="14094" y="1716539"/>
                    </a:lnTo>
                    <a:cubicBezTo>
                      <a:pt x="4283" y="1652393"/>
                      <a:pt x="0" y="1586792"/>
                      <a:pt x="0" y="1520190"/>
                    </a:cubicBezTo>
                    <a:cubicBezTo>
                      <a:pt x="0" y="1453589"/>
                      <a:pt x="4283" y="1387988"/>
                      <a:pt x="14093" y="1323841"/>
                    </a:cubicBezTo>
                    <a:lnTo>
                      <a:pt x="350147" y="1215637"/>
                    </a:lnTo>
                    <a:cubicBezTo>
                      <a:pt x="374379" y="1107046"/>
                      <a:pt x="417197" y="1003347"/>
                      <a:pt x="478096" y="909381"/>
                    </a:cubicBezTo>
                    <a:lnTo>
                      <a:pt x="316464" y="594228"/>
                    </a:lnTo>
                    <a:cubicBezTo>
                      <a:pt x="395501" y="489023"/>
                      <a:pt x="489023" y="395501"/>
                      <a:pt x="594229" y="316463"/>
                    </a:cubicBezTo>
                    <a:lnTo>
                      <a:pt x="904800" y="475746"/>
                    </a:lnTo>
                    <a:cubicBezTo>
                      <a:pt x="911343" y="470736"/>
                      <a:pt x="918463" y="466639"/>
                      <a:pt x="925641" y="462604"/>
                    </a:cubicBezTo>
                    <a:cubicBezTo>
                      <a:pt x="1018661" y="410311"/>
                      <a:pt x="1115626" y="371603"/>
                      <a:pt x="1215403" y="350873"/>
                    </a:cubicBezTo>
                    <a:lnTo>
                      <a:pt x="1323841" y="14093"/>
                    </a:lnTo>
                    <a:cubicBezTo>
                      <a:pt x="1387988" y="4283"/>
                      <a:pt x="1453589" y="0"/>
                      <a:pt x="1520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8-Point Star 6"/>
              <p:cNvSpPr>
                <a:spLocks noChangeAspect="1"/>
              </p:cNvSpPr>
              <p:nvPr/>
            </p:nvSpPr>
            <p:spPr>
              <a:xfrm rot="1200000">
                <a:off x="4317462" y="1365131"/>
                <a:ext cx="2135758" cy="2135758"/>
              </a:xfrm>
              <a:custGeom>
                <a:avLst/>
                <a:gdLst/>
                <a:ahLst/>
                <a:cxnLst/>
                <a:rect l="l" t="t" r="r" b="b"/>
                <a:pathLst>
                  <a:path w="1874520" h="1874520">
                    <a:moveTo>
                      <a:pt x="739496" y="595923"/>
                    </a:moveTo>
                    <a:cubicBezTo>
                      <a:pt x="550981" y="705145"/>
                      <a:pt x="486701" y="946509"/>
                      <a:pt x="595923" y="1135024"/>
                    </a:cubicBezTo>
                    <a:cubicBezTo>
                      <a:pt x="705145" y="1323539"/>
                      <a:pt x="946509" y="1387819"/>
                      <a:pt x="1135024" y="1278597"/>
                    </a:cubicBezTo>
                    <a:cubicBezTo>
                      <a:pt x="1323539" y="1169375"/>
                      <a:pt x="1387819" y="928011"/>
                      <a:pt x="1278597" y="739496"/>
                    </a:cubicBezTo>
                    <a:cubicBezTo>
                      <a:pt x="1169375" y="550981"/>
                      <a:pt x="928011" y="486701"/>
                      <a:pt x="739496" y="595923"/>
                    </a:cubicBezTo>
                    <a:close/>
                    <a:moveTo>
                      <a:pt x="349309" y="212809"/>
                    </a:moveTo>
                    <a:lnTo>
                      <a:pt x="549487" y="318071"/>
                    </a:lnTo>
                    <a:cubicBezTo>
                      <a:pt x="558730" y="311181"/>
                      <a:pt x="568662" y="305287"/>
                      <a:pt x="578782" y="299598"/>
                    </a:cubicBezTo>
                    <a:cubicBezTo>
                      <a:pt x="640907" y="264673"/>
                      <a:pt x="705951" y="239798"/>
                      <a:pt x="772822" y="227822"/>
                    </a:cubicBezTo>
                    <a:lnTo>
                      <a:pt x="842125" y="4804"/>
                    </a:lnTo>
                    <a:lnTo>
                      <a:pt x="937260" y="0"/>
                    </a:lnTo>
                    <a:cubicBezTo>
                      <a:pt x="969377" y="0"/>
                      <a:pt x="1001116" y="1615"/>
                      <a:pt x="1032398" y="4804"/>
                    </a:cubicBezTo>
                    <a:lnTo>
                      <a:pt x="1101417" y="226909"/>
                    </a:lnTo>
                    <a:cubicBezTo>
                      <a:pt x="1180333" y="242653"/>
                      <a:pt x="1255615" y="273607"/>
                      <a:pt x="1322618" y="319342"/>
                    </a:cubicBezTo>
                    <a:lnTo>
                      <a:pt x="1525213" y="212810"/>
                    </a:lnTo>
                    <a:cubicBezTo>
                      <a:pt x="1578197" y="250355"/>
                      <a:pt x="1624168" y="296326"/>
                      <a:pt x="1661713" y="349310"/>
                    </a:cubicBezTo>
                    <a:lnTo>
                      <a:pt x="1556452" y="549486"/>
                    </a:lnTo>
                    <a:cubicBezTo>
                      <a:pt x="1563341" y="558729"/>
                      <a:pt x="1569235" y="568662"/>
                      <a:pt x="1574924" y="578781"/>
                    </a:cubicBezTo>
                    <a:cubicBezTo>
                      <a:pt x="1609849" y="640906"/>
                      <a:pt x="1634724" y="705951"/>
                      <a:pt x="1646701" y="772822"/>
                    </a:cubicBezTo>
                    <a:lnTo>
                      <a:pt x="1869716" y="842124"/>
                    </a:lnTo>
                    <a:lnTo>
                      <a:pt x="1874520" y="937260"/>
                    </a:lnTo>
                    <a:cubicBezTo>
                      <a:pt x="1874520" y="969377"/>
                      <a:pt x="1872905" y="1001117"/>
                      <a:pt x="1869716" y="1032399"/>
                    </a:cubicBezTo>
                    <a:lnTo>
                      <a:pt x="1647613" y="1101417"/>
                    </a:lnTo>
                    <a:cubicBezTo>
                      <a:pt x="1631869" y="1180333"/>
                      <a:pt x="1600915" y="1255615"/>
                      <a:pt x="1555180" y="1322618"/>
                    </a:cubicBezTo>
                    <a:lnTo>
                      <a:pt x="1661712" y="1525211"/>
                    </a:lnTo>
                    <a:cubicBezTo>
                      <a:pt x="1624167" y="1578195"/>
                      <a:pt x="1578196" y="1624166"/>
                      <a:pt x="1525211" y="1661712"/>
                    </a:cubicBezTo>
                    <a:lnTo>
                      <a:pt x="1325036" y="1556451"/>
                    </a:lnTo>
                    <a:cubicBezTo>
                      <a:pt x="1315793" y="1563341"/>
                      <a:pt x="1305860" y="1569235"/>
                      <a:pt x="1295741" y="1574924"/>
                    </a:cubicBezTo>
                    <a:cubicBezTo>
                      <a:pt x="1233616" y="1609849"/>
                      <a:pt x="1168571" y="1634724"/>
                      <a:pt x="1101700" y="1646700"/>
                    </a:cubicBezTo>
                    <a:lnTo>
                      <a:pt x="1032398" y="1869716"/>
                    </a:lnTo>
                    <a:lnTo>
                      <a:pt x="937260" y="1874520"/>
                    </a:lnTo>
                    <a:cubicBezTo>
                      <a:pt x="905144" y="1874520"/>
                      <a:pt x="873405" y="1872905"/>
                      <a:pt x="842124" y="1869716"/>
                    </a:cubicBezTo>
                    <a:lnTo>
                      <a:pt x="773105" y="1647612"/>
                    </a:lnTo>
                    <a:cubicBezTo>
                      <a:pt x="694189" y="1631869"/>
                      <a:pt x="618908" y="1600914"/>
                      <a:pt x="551905" y="1555180"/>
                    </a:cubicBezTo>
                    <a:lnTo>
                      <a:pt x="349310" y="1661713"/>
                    </a:lnTo>
                    <a:cubicBezTo>
                      <a:pt x="296326" y="1624168"/>
                      <a:pt x="250355" y="1578197"/>
                      <a:pt x="212810" y="1525212"/>
                    </a:cubicBezTo>
                    <a:lnTo>
                      <a:pt x="318071" y="1325035"/>
                    </a:lnTo>
                    <a:cubicBezTo>
                      <a:pt x="311181" y="1315792"/>
                      <a:pt x="305287" y="1305860"/>
                      <a:pt x="299598" y="1295740"/>
                    </a:cubicBezTo>
                    <a:cubicBezTo>
                      <a:pt x="264673" y="1233616"/>
                      <a:pt x="239799" y="1168571"/>
                      <a:pt x="227822" y="1101700"/>
                    </a:cubicBezTo>
                    <a:lnTo>
                      <a:pt x="4804" y="1032398"/>
                    </a:lnTo>
                    <a:lnTo>
                      <a:pt x="0" y="937260"/>
                    </a:lnTo>
                    <a:cubicBezTo>
                      <a:pt x="0" y="905144"/>
                      <a:pt x="1616" y="873405"/>
                      <a:pt x="4804" y="842124"/>
                    </a:cubicBezTo>
                    <a:lnTo>
                      <a:pt x="226910" y="773105"/>
                    </a:lnTo>
                    <a:cubicBezTo>
                      <a:pt x="242653" y="694189"/>
                      <a:pt x="273608" y="618908"/>
                      <a:pt x="319342" y="551905"/>
                    </a:cubicBezTo>
                    <a:lnTo>
                      <a:pt x="212809" y="349309"/>
                    </a:lnTo>
                    <a:cubicBezTo>
                      <a:pt x="250354" y="296325"/>
                      <a:pt x="296325" y="250354"/>
                      <a:pt x="349309" y="2128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8-Point Star 18"/>
              <p:cNvSpPr/>
              <p:nvPr/>
            </p:nvSpPr>
            <p:spPr>
              <a:xfrm rot="1200000">
                <a:off x="4758995" y="1408628"/>
                <a:ext cx="1793173" cy="1809385"/>
              </a:xfrm>
              <a:custGeom>
                <a:avLst/>
                <a:gdLst/>
                <a:ahLst/>
                <a:cxnLst/>
                <a:rect l="l" t="t" r="r" b="b"/>
                <a:pathLst>
                  <a:path w="1793173" h="1809385">
                    <a:moveTo>
                      <a:pt x="540264" y="10286"/>
                    </a:moveTo>
                    <a:lnTo>
                      <a:pt x="683581" y="0"/>
                    </a:lnTo>
                    <a:cubicBezTo>
                      <a:pt x="732193" y="0"/>
                      <a:pt x="780076" y="3126"/>
                      <a:pt x="826897" y="10287"/>
                    </a:cubicBezTo>
                    <a:lnTo>
                      <a:pt x="905875" y="255572"/>
                    </a:lnTo>
                    <a:cubicBezTo>
                      <a:pt x="985136" y="273260"/>
                      <a:pt x="1060829" y="304512"/>
                      <a:pt x="1129415" y="348963"/>
                    </a:cubicBezTo>
                    <a:lnTo>
                      <a:pt x="1359444" y="230987"/>
                    </a:lnTo>
                    <a:cubicBezTo>
                      <a:pt x="1436234" y="288678"/>
                      <a:pt x="1504495" y="356940"/>
                      <a:pt x="1562186" y="433730"/>
                    </a:cubicBezTo>
                    <a:lnTo>
                      <a:pt x="1445926" y="660414"/>
                    </a:lnTo>
                    <a:cubicBezTo>
                      <a:pt x="1449583" y="665192"/>
                      <a:pt x="1452574" y="670389"/>
                      <a:pt x="1455519" y="675628"/>
                    </a:cubicBezTo>
                    <a:cubicBezTo>
                      <a:pt x="1493688" y="743524"/>
                      <a:pt x="1521942" y="814300"/>
                      <a:pt x="1537074" y="887129"/>
                    </a:cubicBezTo>
                    <a:lnTo>
                      <a:pt x="1782887" y="966278"/>
                    </a:lnTo>
                    <a:cubicBezTo>
                      <a:pt x="1790047" y="1013098"/>
                      <a:pt x="1793174" y="1060981"/>
                      <a:pt x="1793173" y="1109593"/>
                    </a:cubicBezTo>
                    <a:cubicBezTo>
                      <a:pt x="1793174" y="1158206"/>
                      <a:pt x="1790047" y="1206089"/>
                      <a:pt x="1782887" y="1252909"/>
                    </a:cubicBezTo>
                    <a:lnTo>
                      <a:pt x="1537604" y="1331887"/>
                    </a:lnTo>
                    <a:cubicBezTo>
                      <a:pt x="1519916" y="1411149"/>
                      <a:pt x="1488663" y="1486842"/>
                      <a:pt x="1444212" y="1555429"/>
                    </a:cubicBezTo>
                    <a:lnTo>
                      <a:pt x="1562186" y="1785457"/>
                    </a:lnTo>
                    <a:lnTo>
                      <a:pt x="1541415" y="1809385"/>
                    </a:lnTo>
                    <a:cubicBezTo>
                      <a:pt x="1282525" y="1763268"/>
                      <a:pt x="1028742" y="1654791"/>
                      <a:pt x="802157" y="1490156"/>
                    </a:cubicBezTo>
                    <a:cubicBezTo>
                      <a:pt x="965712" y="1441296"/>
                      <a:pt x="1084035" y="1289263"/>
                      <a:pt x="1084035" y="1109593"/>
                    </a:cubicBezTo>
                    <a:cubicBezTo>
                      <a:pt x="1084035" y="888428"/>
                      <a:pt x="904746" y="709138"/>
                      <a:pt x="683580" y="709138"/>
                    </a:cubicBezTo>
                    <a:cubicBezTo>
                      <a:pt x="508801" y="709138"/>
                      <a:pt x="360173" y="821108"/>
                      <a:pt x="307122" y="977792"/>
                    </a:cubicBezTo>
                    <a:cubicBezTo>
                      <a:pt x="149161" y="745008"/>
                      <a:pt x="47166" y="492202"/>
                      <a:pt x="0" y="237686"/>
                    </a:cubicBezTo>
                    <a:cubicBezTo>
                      <a:pt x="2290" y="235086"/>
                      <a:pt x="4999" y="233030"/>
                      <a:pt x="7717" y="230988"/>
                    </a:cubicBezTo>
                    <a:lnTo>
                      <a:pt x="234405" y="347249"/>
                    </a:lnTo>
                    <a:cubicBezTo>
                      <a:pt x="239180" y="343592"/>
                      <a:pt x="244378" y="340602"/>
                      <a:pt x="249617" y="337656"/>
                    </a:cubicBezTo>
                    <a:cubicBezTo>
                      <a:pt x="317512" y="299488"/>
                      <a:pt x="388287" y="271234"/>
                      <a:pt x="461115" y="256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37"/>
            <p:cNvGrpSpPr>
              <a:grpSpLocks noChangeAspect="1"/>
            </p:cNvGrpSpPr>
            <p:nvPr/>
          </p:nvGrpSpPr>
          <p:grpSpPr>
            <a:xfrm rot="20982165" flipH="1">
              <a:off x="3194675" y="4324281"/>
              <a:ext cx="2118976" cy="2065701"/>
              <a:chOff x="4275748" y="1323417"/>
              <a:chExt cx="2276420" cy="2219186"/>
            </a:xfr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8-Point Star 18"/>
              <p:cNvSpPr/>
              <p:nvPr/>
            </p:nvSpPr>
            <p:spPr>
              <a:xfrm rot="1200000">
                <a:off x="4275748" y="1323417"/>
                <a:ext cx="2219186" cy="2219186"/>
              </a:xfrm>
              <a:custGeom>
                <a:avLst/>
                <a:gdLst/>
                <a:ahLst/>
                <a:cxnLst/>
                <a:rect l="l" t="t" r="r" b="b"/>
                <a:pathLst>
                  <a:path w="3040380" h="3040380">
                    <a:moveTo>
                      <a:pt x="1520190" y="971550"/>
                    </a:moveTo>
                    <a:cubicBezTo>
                      <a:pt x="1217184" y="971550"/>
                      <a:pt x="971550" y="1217184"/>
                      <a:pt x="971550" y="1520190"/>
                    </a:cubicBezTo>
                    <a:cubicBezTo>
                      <a:pt x="971550" y="1823196"/>
                      <a:pt x="1217184" y="2068830"/>
                      <a:pt x="1520190" y="2068830"/>
                    </a:cubicBezTo>
                    <a:cubicBezTo>
                      <a:pt x="1823196" y="2068830"/>
                      <a:pt x="2068830" y="1823196"/>
                      <a:pt x="2068830" y="1520190"/>
                    </a:cubicBezTo>
                    <a:cubicBezTo>
                      <a:pt x="2068830" y="1217184"/>
                      <a:pt x="1823196" y="971550"/>
                      <a:pt x="1520190" y="971550"/>
                    </a:cubicBezTo>
                    <a:close/>
                    <a:moveTo>
                      <a:pt x="1520190" y="0"/>
                    </a:moveTo>
                    <a:cubicBezTo>
                      <a:pt x="1586792" y="0"/>
                      <a:pt x="1652393" y="4283"/>
                      <a:pt x="1716539" y="14094"/>
                    </a:cubicBezTo>
                    <a:lnTo>
                      <a:pt x="1824743" y="350145"/>
                    </a:lnTo>
                    <a:cubicBezTo>
                      <a:pt x="1933334" y="374378"/>
                      <a:pt x="2037036" y="417195"/>
                      <a:pt x="2131002" y="478094"/>
                    </a:cubicBezTo>
                    <a:lnTo>
                      <a:pt x="2446152" y="316463"/>
                    </a:lnTo>
                    <a:cubicBezTo>
                      <a:pt x="2551357" y="395501"/>
                      <a:pt x="2644879" y="489023"/>
                      <a:pt x="2723917" y="594229"/>
                    </a:cubicBezTo>
                    <a:lnTo>
                      <a:pt x="2564636" y="904796"/>
                    </a:lnTo>
                    <a:cubicBezTo>
                      <a:pt x="2569646" y="911341"/>
                      <a:pt x="2573744" y="918462"/>
                      <a:pt x="2577779" y="925640"/>
                    </a:cubicBezTo>
                    <a:cubicBezTo>
                      <a:pt x="2630072" y="1018660"/>
                      <a:pt x="2668781" y="1115626"/>
                      <a:pt x="2689512" y="1215405"/>
                    </a:cubicBezTo>
                    <a:lnTo>
                      <a:pt x="3026287" y="1323842"/>
                    </a:lnTo>
                    <a:cubicBezTo>
                      <a:pt x="3036097" y="1387988"/>
                      <a:pt x="3040380" y="1453589"/>
                      <a:pt x="3040380" y="1520190"/>
                    </a:cubicBezTo>
                    <a:cubicBezTo>
                      <a:pt x="3040380" y="1586792"/>
                      <a:pt x="3036097" y="1652393"/>
                      <a:pt x="3026287" y="1716539"/>
                    </a:cubicBezTo>
                    <a:lnTo>
                      <a:pt x="2690239" y="1824742"/>
                    </a:lnTo>
                    <a:cubicBezTo>
                      <a:pt x="2666005" y="1933335"/>
                      <a:pt x="2623188" y="2037037"/>
                      <a:pt x="2562287" y="2131005"/>
                    </a:cubicBezTo>
                    <a:lnTo>
                      <a:pt x="2723917" y="2446152"/>
                    </a:lnTo>
                    <a:cubicBezTo>
                      <a:pt x="2644879" y="2551357"/>
                      <a:pt x="2551357" y="2644879"/>
                      <a:pt x="2446151" y="2723917"/>
                    </a:cubicBezTo>
                    <a:lnTo>
                      <a:pt x="2135585" y="2564637"/>
                    </a:lnTo>
                    <a:cubicBezTo>
                      <a:pt x="2129042" y="2569647"/>
                      <a:pt x="2121921" y="2573744"/>
                      <a:pt x="2114744" y="2577779"/>
                    </a:cubicBezTo>
                    <a:cubicBezTo>
                      <a:pt x="2021723" y="2630072"/>
                      <a:pt x="1924755" y="2668781"/>
                      <a:pt x="1824976" y="2689511"/>
                    </a:cubicBezTo>
                    <a:lnTo>
                      <a:pt x="1716539" y="3026287"/>
                    </a:lnTo>
                    <a:cubicBezTo>
                      <a:pt x="1652393" y="3036097"/>
                      <a:pt x="1586792" y="3040380"/>
                      <a:pt x="1520190" y="3040380"/>
                    </a:cubicBezTo>
                    <a:cubicBezTo>
                      <a:pt x="1453589" y="3040380"/>
                      <a:pt x="1387987" y="3036097"/>
                      <a:pt x="1323841" y="3026287"/>
                    </a:cubicBezTo>
                    <a:lnTo>
                      <a:pt x="1215638" y="2690237"/>
                    </a:lnTo>
                    <a:cubicBezTo>
                      <a:pt x="1107045" y="2666005"/>
                      <a:pt x="1003344" y="2623186"/>
                      <a:pt x="909378" y="2562286"/>
                    </a:cubicBezTo>
                    <a:lnTo>
                      <a:pt x="594229" y="2723917"/>
                    </a:lnTo>
                    <a:cubicBezTo>
                      <a:pt x="489023" y="2644879"/>
                      <a:pt x="395501" y="2551357"/>
                      <a:pt x="316463" y="2446152"/>
                    </a:cubicBezTo>
                    <a:lnTo>
                      <a:pt x="475745" y="2135582"/>
                    </a:lnTo>
                    <a:cubicBezTo>
                      <a:pt x="470736" y="2129039"/>
                      <a:pt x="466639" y="2121919"/>
                      <a:pt x="462604" y="2114742"/>
                    </a:cubicBezTo>
                    <a:cubicBezTo>
                      <a:pt x="410311" y="2021723"/>
                      <a:pt x="371603" y="1924756"/>
                      <a:pt x="350872" y="1824977"/>
                    </a:cubicBezTo>
                    <a:lnTo>
                      <a:pt x="14094" y="1716539"/>
                    </a:lnTo>
                    <a:cubicBezTo>
                      <a:pt x="4283" y="1652393"/>
                      <a:pt x="0" y="1586792"/>
                      <a:pt x="0" y="1520190"/>
                    </a:cubicBezTo>
                    <a:cubicBezTo>
                      <a:pt x="0" y="1453589"/>
                      <a:pt x="4283" y="1387988"/>
                      <a:pt x="14093" y="1323841"/>
                    </a:cubicBezTo>
                    <a:lnTo>
                      <a:pt x="350147" y="1215637"/>
                    </a:lnTo>
                    <a:cubicBezTo>
                      <a:pt x="374379" y="1107046"/>
                      <a:pt x="417197" y="1003347"/>
                      <a:pt x="478096" y="909381"/>
                    </a:cubicBezTo>
                    <a:lnTo>
                      <a:pt x="316464" y="594228"/>
                    </a:lnTo>
                    <a:cubicBezTo>
                      <a:pt x="395501" y="489023"/>
                      <a:pt x="489023" y="395501"/>
                      <a:pt x="594229" y="316463"/>
                    </a:cubicBezTo>
                    <a:lnTo>
                      <a:pt x="904800" y="475746"/>
                    </a:lnTo>
                    <a:cubicBezTo>
                      <a:pt x="911343" y="470736"/>
                      <a:pt x="918463" y="466639"/>
                      <a:pt x="925641" y="462604"/>
                    </a:cubicBezTo>
                    <a:cubicBezTo>
                      <a:pt x="1018661" y="410311"/>
                      <a:pt x="1115626" y="371603"/>
                      <a:pt x="1215403" y="350873"/>
                    </a:cubicBezTo>
                    <a:lnTo>
                      <a:pt x="1323841" y="14093"/>
                    </a:lnTo>
                    <a:cubicBezTo>
                      <a:pt x="1387988" y="4283"/>
                      <a:pt x="1453589" y="0"/>
                      <a:pt x="1520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8-Point Star 6"/>
              <p:cNvSpPr>
                <a:spLocks noChangeAspect="1"/>
              </p:cNvSpPr>
              <p:nvPr/>
            </p:nvSpPr>
            <p:spPr>
              <a:xfrm rot="1200000">
                <a:off x="4317462" y="1365131"/>
                <a:ext cx="2135758" cy="2135758"/>
              </a:xfrm>
              <a:custGeom>
                <a:avLst/>
                <a:gdLst/>
                <a:ahLst/>
                <a:cxnLst/>
                <a:rect l="l" t="t" r="r" b="b"/>
                <a:pathLst>
                  <a:path w="1874520" h="1874520">
                    <a:moveTo>
                      <a:pt x="739496" y="595923"/>
                    </a:moveTo>
                    <a:cubicBezTo>
                      <a:pt x="550981" y="705145"/>
                      <a:pt x="486701" y="946509"/>
                      <a:pt x="595923" y="1135024"/>
                    </a:cubicBezTo>
                    <a:cubicBezTo>
                      <a:pt x="705145" y="1323539"/>
                      <a:pt x="946509" y="1387819"/>
                      <a:pt x="1135024" y="1278597"/>
                    </a:cubicBezTo>
                    <a:cubicBezTo>
                      <a:pt x="1323539" y="1169375"/>
                      <a:pt x="1387819" y="928011"/>
                      <a:pt x="1278597" y="739496"/>
                    </a:cubicBezTo>
                    <a:cubicBezTo>
                      <a:pt x="1169375" y="550981"/>
                      <a:pt x="928011" y="486701"/>
                      <a:pt x="739496" y="595923"/>
                    </a:cubicBezTo>
                    <a:close/>
                    <a:moveTo>
                      <a:pt x="349309" y="212809"/>
                    </a:moveTo>
                    <a:lnTo>
                      <a:pt x="549487" y="318071"/>
                    </a:lnTo>
                    <a:cubicBezTo>
                      <a:pt x="558730" y="311181"/>
                      <a:pt x="568662" y="305287"/>
                      <a:pt x="578782" y="299598"/>
                    </a:cubicBezTo>
                    <a:cubicBezTo>
                      <a:pt x="640907" y="264673"/>
                      <a:pt x="705951" y="239798"/>
                      <a:pt x="772822" y="227822"/>
                    </a:cubicBezTo>
                    <a:lnTo>
                      <a:pt x="842125" y="4804"/>
                    </a:lnTo>
                    <a:lnTo>
                      <a:pt x="937260" y="0"/>
                    </a:lnTo>
                    <a:cubicBezTo>
                      <a:pt x="969377" y="0"/>
                      <a:pt x="1001116" y="1615"/>
                      <a:pt x="1032398" y="4804"/>
                    </a:cubicBezTo>
                    <a:lnTo>
                      <a:pt x="1101417" y="226909"/>
                    </a:lnTo>
                    <a:cubicBezTo>
                      <a:pt x="1180333" y="242653"/>
                      <a:pt x="1255615" y="273607"/>
                      <a:pt x="1322618" y="319342"/>
                    </a:cubicBezTo>
                    <a:lnTo>
                      <a:pt x="1525213" y="212810"/>
                    </a:lnTo>
                    <a:cubicBezTo>
                      <a:pt x="1578197" y="250355"/>
                      <a:pt x="1624168" y="296326"/>
                      <a:pt x="1661713" y="349310"/>
                    </a:cubicBezTo>
                    <a:lnTo>
                      <a:pt x="1556452" y="549486"/>
                    </a:lnTo>
                    <a:cubicBezTo>
                      <a:pt x="1563341" y="558729"/>
                      <a:pt x="1569235" y="568662"/>
                      <a:pt x="1574924" y="578781"/>
                    </a:cubicBezTo>
                    <a:cubicBezTo>
                      <a:pt x="1609849" y="640906"/>
                      <a:pt x="1634724" y="705951"/>
                      <a:pt x="1646701" y="772822"/>
                    </a:cubicBezTo>
                    <a:lnTo>
                      <a:pt x="1869716" y="842124"/>
                    </a:lnTo>
                    <a:lnTo>
                      <a:pt x="1874520" y="937260"/>
                    </a:lnTo>
                    <a:cubicBezTo>
                      <a:pt x="1874520" y="969377"/>
                      <a:pt x="1872905" y="1001117"/>
                      <a:pt x="1869716" y="1032399"/>
                    </a:cubicBezTo>
                    <a:lnTo>
                      <a:pt x="1647613" y="1101417"/>
                    </a:lnTo>
                    <a:cubicBezTo>
                      <a:pt x="1631869" y="1180333"/>
                      <a:pt x="1600915" y="1255615"/>
                      <a:pt x="1555180" y="1322618"/>
                    </a:cubicBezTo>
                    <a:lnTo>
                      <a:pt x="1661712" y="1525211"/>
                    </a:lnTo>
                    <a:cubicBezTo>
                      <a:pt x="1624167" y="1578195"/>
                      <a:pt x="1578196" y="1624166"/>
                      <a:pt x="1525211" y="1661712"/>
                    </a:cubicBezTo>
                    <a:lnTo>
                      <a:pt x="1325036" y="1556451"/>
                    </a:lnTo>
                    <a:cubicBezTo>
                      <a:pt x="1315793" y="1563341"/>
                      <a:pt x="1305860" y="1569235"/>
                      <a:pt x="1295741" y="1574924"/>
                    </a:cubicBezTo>
                    <a:cubicBezTo>
                      <a:pt x="1233616" y="1609849"/>
                      <a:pt x="1168571" y="1634724"/>
                      <a:pt x="1101700" y="1646700"/>
                    </a:cubicBezTo>
                    <a:lnTo>
                      <a:pt x="1032398" y="1869716"/>
                    </a:lnTo>
                    <a:lnTo>
                      <a:pt x="937260" y="1874520"/>
                    </a:lnTo>
                    <a:cubicBezTo>
                      <a:pt x="905144" y="1874520"/>
                      <a:pt x="873405" y="1872905"/>
                      <a:pt x="842124" y="1869716"/>
                    </a:cubicBezTo>
                    <a:lnTo>
                      <a:pt x="773105" y="1647612"/>
                    </a:lnTo>
                    <a:cubicBezTo>
                      <a:pt x="694189" y="1631869"/>
                      <a:pt x="618908" y="1600914"/>
                      <a:pt x="551905" y="1555180"/>
                    </a:cubicBezTo>
                    <a:lnTo>
                      <a:pt x="349310" y="1661713"/>
                    </a:lnTo>
                    <a:cubicBezTo>
                      <a:pt x="296326" y="1624168"/>
                      <a:pt x="250355" y="1578197"/>
                      <a:pt x="212810" y="1525212"/>
                    </a:cubicBezTo>
                    <a:lnTo>
                      <a:pt x="318071" y="1325035"/>
                    </a:lnTo>
                    <a:cubicBezTo>
                      <a:pt x="311181" y="1315792"/>
                      <a:pt x="305287" y="1305860"/>
                      <a:pt x="299598" y="1295740"/>
                    </a:cubicBezTo>
                    <a:cubicBezTo>
                      <a:pt x="264673" y="1233616"/>
                      <a:pt x="239799" y="1168571"/>
                      <a:pt x="227822" y="1101700"/>
                    </a:cubicBezTo>
                    <a:lnTo>
                      <a:pt x="4804" y="1032398"/>
                    </a:lnTo>
                    <a:lnTo>
                      <a:pt x="0" y="937260"/>
                    </a:lnTo>
                    <a:cubicBezTo>
                      <a:pt x="0" y="905144"/>
                      <a:pt x="1616" y="873405"/>
                      <a:pt x="4804" y="842124"/>
                    </a:cubicBezTo>
                    <a:lnTo>
                      <a:pt x="226910" y="773105"/>
                    </a:lnTo>
                    <a:cubicBezTo>
                      <a:pt x="242653" y="694189"/>
                      <a:pt x="273608" y="618908"/>
                      <a:pt x="319342" y="551905"/>
                    </a:cubicBezTo>
                    <a:lnTo>
                      <a:pt x="212809" y="349309"/>
                    </a:lnTo>
                    <a:cubicBezTo>
                      <a:pt x="250354" y="296325"/>
                      <a:pt x="296325" y="250354"/>
                      <a:pt x="349309" y="2128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8-Point Star 18"/>
              <p:cNvSpPr/>
              <p:nvPr/>
            </p:nvSpPr>
            <p:spPr>
              <a:xfrm rot="1200000">
                <a:off x="4758995" y="1408628"/>
                <a:ext cx="1793173" cy="1809385"/>
              </a:xfrm>
              <a:custGeom>
                <a:avLst/>
                <a:gdLst/>
                <a:ahLst/>
                <a:cxnLst/>
                <a:rect l="l" t="t" r="r" b="b"/>
                <a:pathLst>
                  <a:path w="1793173" h="1809385">
                    <a:moveTo>
                      <a:pt x="540264" y="10286"/>
                    </a:moveTo>
                    <a:lnTo>
                      <a:pt x="683581" y="0"/>
                    </a:lnTo>
                    <a:cubicBezTo>
                      <a:pt x="732193" y="0"/>
                      <a:pt x="780076" y="3126"/>
                      <a:pt x="826897" y="10287"/>
                    </a:cubicBezTo>
                    <a:lnTo>
                      <a:pt x="905875" y="255572"/>
                    </a:lnTo>
                    <a:cubicBezTo>
                      <a:pt x="985136" y="273260"/>
                      <a:pt x="1060829" y="304512"/>
                      <a:pt x="1129415" y="348963"/>
                    </a:cubicBezTo>
                    <a:lnTo>
                      <a:pt x="1359444" y="230987"/>
                    </a:lnTo>
                    <a:cubicBezTo>
                      <a:pt x="1436234" y="288678"/>
                      <a:pt x="1504495" y="356940"/>
                      <a:pt x="1562186" y="433730"/>
                    </a:cubicBezTo>
                    <a:lnTo>
                      <a:pt x="1445926" y="660414"/>
                    </a:lnTo>
                    <a:cubicBezTo>
                      <a:pt x="1449583" y="665192"/>
                      <a:pt x="1452574" y="670389"/>
                      <a:pt x="1455519" y="675628"/>
                    </a:cubicBezTo>
                    <a:cubicBezTo>
                      <a:pt x="1493688" y="743524"/>
                      <a:pt x="1521942" y="814300"/>
                      <a:pt x="1537074" y="887129"/>
                    </a:cubicBezTo>
                    <a:lnTo>
                      <a:pt x="1782887" y="966278"/>
                    </a:lnTo>
                    <a:cubicBezTo>
                      <a:pt x="1790047" y="1013098"/>
                      <a:pt x="1793174" y="1060981"/>
                      <a:pt x="1793173" y="1109593"/>
                    </a:cubicBezTo>
                    <a:cubicBezTo>
                      <a:pt x="1793174" y="1158206"/>
                      <a:pt x="1790047" y="1206089"/>
                      <a:pt x="1782887" y="1252909"/>
                    </a:cubicBezTo>
                    <a:lnTo>
                      <a:pt x="1537604" y="1331887"/>
                    </a:lnTo>
                    <a:cubicBezTo>
                      <a:pt x="1519916" y="1411149"/>
                      <a:pt x="1488663" y="1486842"/>
                      <a:pt x="1444212" y="1555429"/>
                    </a:cubicBezTo>
                    <a:lnTo>
                      <a:pt x="1562186" y="1785457"/>
                    </a:lnTo>
                    <a:lnTo>
                      <a:pt x="1541415" y="1809385"/>
                    </a:lnTo>
                    <a:cubicBezTo>
                      <a:pt x="1282525" y="1763268"/>
                      <a:pt x="1028742" y="1654791"/>
                      <a:pt x="802157" y="1490156"/>
                    </a:cubicBezTo>
                    <a:cubicBezTo>
                      <a:pt x="965712" y="1441296"/>
                      <a:pt x="1084035" y="1289263"/>
                      <a:pt x="1084035" y="1109593"/>
                    </a:cubicBezTo>
                    <a:cubicBezTo>
                      <a:pt x="1084035" y="888428"/>
                      <a:pt x="904746" y="709138"/>
                      <a:pt x="683580" y="709138"/>
                    </a:cubicBezTo>
                    <a:cubicBezTo>
                      <a:pt x="508801" y="709138"/>
                      <a:pt x="360173" y="821108"/>
                      <a:pt x="307122" y="977792"/>
                    </a:cubicBezTo>
                    <a:cubicBezTo>
                      <a:pt x="149161" y="745008"/>
                      <a:pt x="47166" y="492202"/>
                      <a:pt x="0" y="237686"/>
                    </a:cubicBezTo>
                    <a:cubicBezTo>
                      <a:pt x="2290" y="235086"/>
                      <a:pt x="4999" y="233030"/>
                      <a:pt x="7717" y="230988"/>
                    </a:cubicBezTo>
                    <a:lnTo>
                      <a:pt x="234405" y="347249"/>
                    </a:lnTo>
                    <a:cubicBezTo>
                      <a:pt x="239180" y="343592"/>
                      <a:pt x="244378" y="340602"/>
                      <a:pt x="249617" y="337656"/>
                    </a:cubicBezTo>
                    <a:cubicBezTo>
                      <a:pt x="317512" y="299488"/>
                      <a:pt x="388287" y="271234"/>
                      <a:pt x="461115" y="256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0"/>
            <p:cNvGrpSpPr>
              <a:grpSpLocks noChangeAspect="1"/>
            </p:cNvGrpSpPr>
            <p:nvPr/>
          </p:nvGrpSpPr>
          <p:grpSpPr>
            <a:xfrm rot="20222319" flipH="1">
              <a:off x="4723573" y="2300373"/>
              <a:ext cx="1751220" cy="1707191"/>
              <a:chOff x="4275748" y="1323417"/>
              <a:chExt cx="2276420" cy="2219186"/>
            </a:xfr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8-Point Star 18"/>
              <p:cNvSpPr/>
              <p:nvPr/>
            </p:nvSpPr>
            <p:spPr>
              <a:xfrm rot="1200000">
                <a:off x="4275748" y="1323417"/>
                <a:ext cx="2219186" cy="2219186"/>
              </a:xfrm>
              <a:custGeom>
                <a:avLst/>
                <a:gdLst/>
                <a:ahLst/>
                <a:cxnLst/>
                <a:rect l="l" t="t" r="r" b="b"/>
                <a:pathLst>
                  <a:path w="3040380" h="3040380">
                    <a:moveTo>
                      <a:pt x="1520190" y="971550"/>
                    </a:moveTo>
                    <a:cubicBezTo>
                      <a:pt x="1217184" y="971550"/>
                      <a:pt x="971550" y="1217184"/>
                      <a:pt x="971550" y="1520190"/>
                    </a:cubicBezTo>
                    <a:cubicBezTo>
                      <a:pt x="971550" y="1823196"/>
                      <a:pt x="1217184" y="2068830"/>
                      <a:pt x="1520190" y="2068830"/>
                    </a:cubicBezTo>
                    <a:cubicBezTo>
                      <a:pt x="1823196" y="2068830"/>
                      <a:pt x="2068830" y="1823196"/>
                      <a:pt x="2068830" y="1520190"/>
                    </a:cubicBezTo>
                    <a:cubicBezTo>
                      <a:pt x="2068830" y="1217184"/>
                      <a:pt x="1823196" y="971550"/>
                      <a:pt x="1520190" y="971550"/>
                    </a:cubicBezTo>
                    <a:close/>
                    <a:moveTo>
                      <a:pt x="1520190" y="0"/>
                    </a:moveTo>
                    <a:cubicBezTo>
                      <a:pt x="1586792" y="0"/>
                      <a:pt x="1652393" y="4283"/>
                      <a:pt x="1716539" y="14094"/>
                    </a:cubicBezTo>
                    <a:lnTo>
                      <a:pt x="1824743" y="350145"/>
                    </a:lnTo>
                    <a:cubicBezTo>
                      <a:pt x="1933334" y="374378"/>
                      <a:pt x="2037036" y="417195"/>
                      <a:pt x="2131002" y="478094"/>
                    </a:cubicBezTo>
                    <a:lnTo>
                      <a:pt x="2446152" y="316463"/>
                    </a:lnTo>
                    <a:cubicBezTo>
                      <a:pt x="2551357" y="395501"/>
                      <a:pt x="2644879" y="489023"/>
                      <a:pt x="2723917" y="594229"/>
                    </a:cubicBezTo>
                    <a:lnTo>
                      <a:pt x="2564636" y="904796"/>
                    </a:lnTo>
                    <a:cubicBezTo>
                      <a:pt x="2569646" y="911341"/>
                      <a:pt x="2573744" y="918462"/>
                      <a:pt x="2577779" y="925640"/>
                    </a:cubicBezTo>
                    <a:cubicBezTo>
                      <a:pt x="2630072" y="1018660"/>
                      <a:pt x="2668781" y="1115626"/>
                      <a:pt x="2689512" y="1215405"/>
                    </a:cubicBezTo>
                    <a:lnTo>
                      <a:pt x="3026287" y="1323842"/>
                    </a:lnTo>
                    <a:cubicBezTo>
                      <a:pt x="3036097" y="1387988"/>
                      <a:pt x="3040380" y="1453589"/>
                      <a:pt x="3040380" y="1520190"/>
                    </a:cubicBezTo>
                    <a:cubicBezTo>
                      <a:pt x="3040380" y="1586792"/>
                      <a:pt x="3036097" y="1652393"/>
                      <a:pt x="3026287" y="1716539"/>
                    </a:cubicBezTo>
                    <a:lnTo>
                      <a:pt x="2690239" y="1824742"/>
                    </a:lnTo>
                    <a:cubicBezTo>
                      <a:pt x="2666005" y="1933335"/>
                      <a:pt x="2623188" y="2037037"/>
                      <a:pt x="2562287" y="2131005"/>
                    </a:cubicBezTo>
                    <a:lnTo>
                      <a:pt x="2723917" y="2446152"/>
                    </a:lnTo>
                    <a:cubicBezTo>
                      <a:pt x="2644879" y="2551357"/>
                      <a:pt x="2551357" y="2644879"/>
                      <a:pt x="2446151" y="2723917"/>
                    </a:cubicBezTo>
                    <a:lnTo>
                      <a:pt x="2135585" y="2564637"/>
                    </a:lnTo>
                    <a:cubicBezTo>
                      <a:pt x="2129042" y="2569647"/>
                      <a:pt x="2121921" y="2573744"/>
                      <a:pt x="2114744" y="2577779"/>
                    </a:cubicBezTo>
                    <a:cubicBezTo>
                      <a:pt x="2021723" y="2630072"/>
                      <a:pt x="1924755" y="2668781"/>
                      <a:pt x="1824976" y="2689511"/>
                    </a:cubicBezTo>
                    <a:lnTo>
                      <a:pt x="1716539" y="3026287"/>
                    </a:lnTo>
                    <a:cubicBezTo>
                      <a:pt x="1652393" y="3036097"/>
                      <a:pt x="1586792" y="3040380"/>
                      <a:pt x="1520190" y="3040380"/>
                    </a:cubicBezTo>
                    <a:cubicBezTo>
                      <a:pt x="1453589" y="3040380"/>
                      <a:pt x="1387987" y="3036097"/>
                      <a:pt x="1323841" y="3026287"/>
                    </a:cubicBezTo>
                    <a:lnTo>
                      <a:pt x="1215638" y="2690237"/>
                    </a:lnTo>
                    <a:cubicBezTo>
                      <a:pt x="1107045" y="2666005"/>
                      <a:pt x="1003344" y="2623186"/>
                      <a:pt x="909378" y="2562286"/>
                    </a:cubicBezTo>
                    <a:lnTo>
                      <a:pt x="594229" y="2723917"/>
                    </a:lnTo>
                    <a:cubicBezTo>
                      <a:pt x="489023" y="2644879"/>
                      <a:pt x="395501" y="2551357"/>
                      <a:pt x="316463" y="2446152"/>
                    </a:cubicBezTo>
                    <a:lnTo>
                      <a:pt x="475745" y="2135582"/>
                    </a:lnTo>
                    <a:cubicBezTo>
                      <a:pt x="470736" y="2129039"/>
                      <a:pt x="466639" y="2121919"/>
                      <a:pt x="462604" y="2114742"/>
                    </a:cubicBezTo>
                    <a:cubicBezTo>
                      <a:pt x="410311" y="2021723"/>
                      <a:pt x="371603" y="1924756"/>
                      <a:pt x="350872" y="1824977"/>
                    </a:cubicBezTo>
                    <a:lnTo>
                      <a:pt x="14094" y="1716539"/>
                    </a:lnTo>
                    <a:cubicBezTo>
                      <a:pt x="4283" y="1652393"/>
                      <a:pt x="0" y="1586792"/>
                      <a:pt x="0" y="1520190"/>
                    </a:cubicBezTo>
                    <a:cubicBezTo>
                      <a:pt x="0" y="1453589"/>
                      <a:pt x="4283" y="1387988"/>
                      <a:pt x="14093" y="1323841"/>
                    </a:cubicBezTo>
                    <a:lnTo>
                      <a:pt x="350147" y="1215637"/>
                    </a:lnTo>
                    <a:cubicBezTo>
                      <a:pt x="374379" y="1107046"/>
                      <a:pt x="417197" y="1003347"/>
                      <a:pt x="478096" y="909381"/>
                    </a:cubicBezTo>
                    <a:lnTo>
                      <a:pt x="316464" y="594228"/>
                    </a:lnTo>
                    <a:cubicBezTo>
                      <a:pt x="395501" y="489023"/>
                      <a:pt x="489023" y="395501"/>
                      <a:pt x="594229" y="316463"/>
                    </a:cubicBezTo>
                    <a:lnTo>
                      <a:pt x="904800" y="475746"/>
                    </a:lnTo>
                    <a:cubicBezTo>
                      <a:pt x="911343" y="470736"/>
                      <a:pt x="918463" y="466639"/>
                      <a:pt x="925641" y="462604"/>
                    </a:cubicBezTo>
                    <a:cubicBezTo>
                      <a:pt x="1018661" y="410311"/>
                      <a:pt x="1115626" y="371603"/>
                      <a:pt x="1215403" y="350873"/>
                    </a:cubicBezTo>
                    <a:lnTo>
                      <a:pt x="1323841" y="14093"/>
                    </a:lnTo>
                    <a:cubicBezTo>
                      <a:pt x="1387988" y="4283"/>
                      <a:pt x="1453589" y="0"/>
                      <a:pt x="15201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8-Point Star 6"/>
              <p:cNvSpPr>
                <a:spLocks noChangeAspect="1"/>
              </p:cNvSpPr>
              <p:nvPr/>
            </p:nvSpPr>
            <p:spPr>
              <a:xfrm rot="1200000">
                <a:off x="4317462" y="1365131"/>
                <a:ext cx="2135758" cy="2135758"/>
              </a:xfrm>
              <a:custGeom>
                <a:avLst/>
                <a:gdLst/>
                <a:ahLst/>
                <a:cxnLst/>
                <a:rect l="l" t="t" r="r" b="b"/>
                <a:pathLst>
                  <a:path w="1874520" h="1874520">
                    <a:moveTo>
                      <a:pt x="739496" y="595923"/>
                    </a:moveTo>
                    <a:cubicBezTo>
                      <a:pt x="550981" y="705145"/>
                      <a:pt x="486701" y="946509"/>
                      <a:pt x="595923" y="1135024"/>
                    </a:cubicBezTo>
                    <a:cubicBezTo>
                      <a:pt x="705145" y="1323539"/>
                      <a:pt x="946509" y="1387819"/>
                      <a:pt x="1135024" y="1278597"/>
                    </a:cubicBezTo>
                    <a:cubicBezTo>
                      <a:pt x="1323539" y="1169375"/>
                      <a:pt x="1387819" y="928011"/>
                      <a:pt x="1278597" y="739496"/>
                    </a:cubicBezTo>
                    <a:cubicBezTo>
                      <a:pt x="1169375" y="550981"/>
                      <a:pt x="928011" y="486701"/>
                      <a:pt x="739496" y="595923"/>
                    </a:cubicBezTo>
                    <a:close/>
                    <a:moveTo>
                      <a:pt x="349309" y="212809"/>
                    </a:moveTo>
                    <a:lnTo>
                      <a:pt x="549487" y="318071"/>
                    </a:lnTo>
                    <a:cubicBezTo>
                      <a:pt x="558730" y="311181"/>
                      <a:pt x="568662" y="305287"/>
                      <a:pt x="578782" y="299598"/>
                    </a:cubicBezTo>
                    <a:cubicBezTo>
                      <a:pt x="640907" y="264673"/>
                      <a:pt x="705951" y="239798"/>
                      <a:pt x="772822" y="227822"/>
                    </a:cubicBezTo>
                    <a:lnTo>
                      <a:pt x="842125" y="4804"/>
                    </a:lnTo>
                    <a:lnTo>
                      <a:pt x="937260" y="0"/>
                    </a:lnTo>
                    <a:cubicBezTo>
                      <a:pt x="969377" y="0"/>
                      <a:pt x="1001116" y="1615"/>
                      <a:pt x="1032398" y="4804"/>
                    </a:cubicBezTo>
                    <a:lnTo>
                      <a:pt x="1101417" y="226909"/>
                    </a:lnTo>
                    <a:cubicBezTo>
                      <a:pt x="1180333" y="242653"/>
                      <a:pt x="1255615" y="273607"/>
                      <a:pt x="1322618" y="319342"/>
                    </a:cubicBezTo>
                    <a:lnTo>
                      <a:pt x="1525213" y="212810"/>
                    </a:lnTo>
                    <a:cubicBezTo>
                      <a:pt x="1578197" y="250355"/>
                      <a:pt x="1624168" y="296326"/>
                      <a:pt x="1661713" y="349310"/>
                    </a:cubicBezTo>
                    <a:lnTo>
                      <a:pt x="1556452" y="549486"/>
                    </a:lnTo>
                    <a:cubicBezTo>
                      <a:pt x="1563341" y="558729"/>
                      <a:pt x="1569235" y="568662"/>
                      <a:pt x="1574924" y="578781"/>
                    </a:cubicBezTo>
                    <a:cubicBezTo>
                      <a:pt x="1609849" y="640906"/>
                      <a:pt x="1634724" y="705951"/>
                      <a:pt x="1646701" y="772822"/>
                    </a:cubicBezTo>
                    <a:lnTo>
                      <a:pt x="1869716" y="842124"/>
                    </a:lnTo>
                    <a:lnTo>
                      <a:pt x="1874520" y="937260"/>
                    </a:lnTo>
                    <a:cubicBezTo>
                      <a:pt x="1874520" y="969377"/>
                      <a:pt x="1872905" y="1001117"/>
                      <a:pt x="1869716" y="1032399"/>
                    </a:cubicBezTo>
                    <a:lnTo>
                      <a:pt x="1647613" y="1101417"/>
                    </a:lnTo>
                    <a:cubicBezTo>
                      <a:pt x="1631869" y="1180333"/>
                      <a:pt x="1600915" y="1255615"/>
                      <a:pt x="1555180" y="1322618"/>
                    </a:cubicBezTo>
                    <a:lnTo>
                      <a:pt x="1661712" y="1525211"/>
                    </a:lnTo>
                    <a:cubicBezTo>
                      <a:pt x="1624167" y="1578195"/>
                      <a:pt x="1578196" y="1624166"/>
                      <a:pt x="1525211" y="1661712"/>
                    </a:cubicBezTo>
                    <a:lnTo>
                      <a:pt x="1325036" y="1556451"/>
                    </a:lnTo>
                    <a:cubicBezTo>
                      <a:pt x="1315793" y="1563341"/>
                      <a:pt x="1305860" y="1569235"/>
                      <a:pt x="1295741" y="1574924"/>
                    </a:cubicBezTo>
                    <a:cubicBezTo>
                      <a:pt x="1233616" y="1609849"/>
                      <a:pt x="1168571" y="1634724"/>
                      <a:pt x="1101700" y="1646700"/>
                    </a:cubicBezTo>
                    <a:lnTo>
                      <a:pt x="1032398" y="1869716"/>
                    </a:lnTo>
                    <a:lnTo>
                      <a:pt x="937260" y="1874520"/>
                    </a:lnTo>
                    <a:cubicBezTo>
                      <a:pt x="905144" y="1874520"/>
                      <a:pt x="873405" y="1872905"/>
                      <a:pt x="842124" y="1869716"/>
                    </a:cubicBezTo>
                    <a:lnTo>
                      <a:pt x="773105" y="1647612"/>
                    </a:lnTo>
                    <a:cubicBezTo>
                      <a:pt x="694189" y="1631869"/>
                      <a:pt x="618908" y="1600914"/>
                      <a:pt x="551905" y="1555180"/>
                    </a:cubicBezTo>
                    <a:lnTo>
                      <a:pt x="349310" y="1661713"/>
                    </a:lnTo>
                    <a:cubicBezTo>
                      <a:pt x="296326" y="1624168"/>
                      <a:pt x="250355" y="1578197"/>
                      <a:pt x="212810" y="1525212"/>
                    </a:cubicBezTo>
                    <a:lnTo>
                      <a:pt x="318071" y="1325035"/>
                    </a:lnTo>
                    <a:cubicBezTo>
                      <a:pt x="311181" y="1315792"/>
                      <a:pt x="305287" y="1305860"/>
                      <a:pt x="299598" y="1295740"/>
                    </a:cubicBezTo>
                    <a:cubicBezTo>
                      <a:pt x="264673" y="1233616"/>
                      <a:pt x="239799" y="1168571"/>
                      <a:pt x="227822" y="1101700"/>
                    </a:cubicBezTo>
                    <a:lnTo>
                      <a:pt x="4804" y="1032398"/>
                    </a:lnTo>
                    <a:lnTo>
                      <a:pt x="0" y="937260"/>
                    </a:lnTo>
                    <a:cubicBezTo>
                      <a:pt x="0" y="905144"/>
                      <a:pt x="1616" y="873405"/>
                      <a:pt x="4804" y="842124"/>
                    </a:cubicBezTo>
                    <a:lnTo>
                      <a:pt x="226910" y="773105"/>
                    </a:lnTo>
                    <a:cubicBezTo>
                      <a:pt x="242653" y="694189"/>
                      <a:pt x="273608" y="618908"/>
                      <a:pt x="319342" y="551905"/>
                    </a:cubicBezTo>
                    <a:lnTo>
                      <a:pt x="212809" y="349309"/>
                    </a:lnTo>
                    <a:cubicBezTo>
                      <a:pt x="250354" y="296325"/>
                      <a:pt x="296325" y="250354"/>
                      <a:pt x="349309" y="2128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8-Point Star 18"/>
              <p:cNvSpPr/>
              <p:nvPr/>
            </p:nvSpPr>
            <p:spPr>
              <a:xfrm rot="1200000">
                <a:off x="4758995" y="1408628"/>
                <a:ext cx="1793173" cy="1809385"/>
              </a:xfrm>
              <a:custGeom>
                <a:avLst/>
                <a:gdLst/>
                <a:ahLst/>
                <a:cxnLst/>
                <a:rect l="l" t="t" r="r" b="b"/>
                <a:pathLst>
                  <a:path w="1793173" h="1809385">
                    <a:moveTo>
                      <a:pt x="540264" y="10286"/>
                    </a:moveTo>
                    <a:lnTo>
                      <a:pt x="683581" y="0"/>
                    </a:lnTo>
                    <a:cubicBezTo>
                      <a:pt x="732193" y="0"/>
                      <a:pt x="780076" y="3126"/>
                      <a:pt x="826897" y="10287"/>
                    </a:cubicBezTo>
                    <a:lnTo>
                      <a:pt x="905875" y="255572"/>
                    </a:lnTo>
                    <a:cubicBezTo>
                      <a:pt x="985136" y="273260"/>
                      <a:pt x="1060829" y="304512"/>
                      <a:pt x="1129415" y="348963"/>
                    </a:cubicBezTo>
                    <a:lnTo>
                      <a:pt x="1359444" y="230987"/>
                    </a:lnTo>
                    <a:cubicBezTo>
                      <a:pt x="1436234" y="288678"/>
                      <a:pt x="1504495" y="356940"/>
                      <a:pt x="1562186" y="433730"/>
                    </a:cubicBezTo>
                    <a:lnTo>
                      <a:pt x="1445926" y="660414"/>
                    </a:lnTo>
                    <a:cubicBezTo>
                      <a:pt x="1449583" y="665192"/>
                      <a:pt x="1452574" y="670389"/>
                      <a:pt x="1455519" y="675628"/>
                    </a:cubicBezTo>
                    <a:cubicBezTo>
                      <a:pt x="1493688" y="743524"/>
                      <a:pt x="1521942" y="814300"/>
                      <a:pt x="1537074" y="887129"/>
                    </a:cubicBezTo>
                    <a:lnTo>
                      <a:pt x="1782887" y="966278"/>
                    </a:lnTo>
                    <a:cubicBezTo>
                      <a:pt x="1790047" y="1013098"/>
                      <a:pt x="1793174" y="1060981"/>
                      <a:pt x="1793173" y="1109593"/>
                    </a:cubicBezTo>
                    <a:cubicBezTo>
                      <a:pt x="1793174" y="1158206"/>
                      <a:pt x="1790047" y="1206089"/>
                      <a:pt x="1782887" y="1252909"/>
                    </a:cubicBezTo>
                    <a:lnTo>
                      <a:pt x="1537604" y="1331887"/>
                    </a:lnTo>
                    <a:cubicBezTo>
                      <a:pt x="1519916" y="1411149"/>
                      <a:pt x="1488663" y="1486842"/>
                      <a:pt x="1444212" y="1555429"/>
                    </a:cubicBezTo>
                    <a:lnTo>
                      <a:pt x="1562186" y="1785457"/>
                    </a:lnTo>
                    <a:lnTo>
                      <a:pt x="1541415" y="1809385"/>
                    </a:lnTo>
                    <a:cubicBezTo>
                      <a:pt x="1282525" y="1763268"/>
                      <a:pt x="1028742" y="1654791"/>
                      <a:pt x="802157" y="1490156"/>
                    </a:cubicBezTo>
                    <a:cubicBezTo>
                      <a:pt x="965712" y="1441296"/>
                      <a:pt x="1084035" y="1289263"/>
                      <a:pt x="1084035" y="1109593"/>
                    </a:cubicBezTo>
                    <a:cubicBezTo>
                      <a:pt x="1084035" y="888428"/>
                      <a:pt x="904746" y="709138"/>
                      <a:pt x="683580" y="709138"/>
                    </a:cubicBezTo>
                    <a:cubicBezTo>
                      <a:pt x="508801" y="709138"/>
                      <a:pt x="360173" y="821108"/>
                      <a:pt x="307122" y="977792"/>
                    </a:cubicBezTo>
                    <a:cubicBezTo>
                      <a:pt x="149161" y="745008"/>
                      <a:pt x="47166" y="492202"/>
                      <a:pt x="0" y="237686"/>
                    </a:cubicBezTo>
                    <a:cubicBezTo>
                      <a:pt x="2290" y="235086"/>
                      <a:pt x="4999" y="233030"/>
                      <a:pt x="7717" y="230988"/>
                    </a:cubicBezTo>
                    <a:lnTo>
                      <a:pt x="234405" y="347249"/>
                    </a:lnTo>
                    <a:cubicBezTo>
                      <a:pt x="239180" y="343592"/>
                      <a:pt x="244378" y="340602"/>
                      <a:pt x="249617" y="337656"/>
                    </a:cubicBezTo>
                    <a:cubicBezTo>
                      <a:pt x="317512" y="299488"/>
                      <a:pt x="388287" y="271234"/>
                      <a:pt x="461115" y="256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" name="Grupo 55"/>
          <p:cNvGrpSpPr/>
          <p:nvPr/>
        </p:nvGrpSpPr>
        <p:grpSpPr>
          <a:xfrm>
            <a:off x="2881522" y="987907"/>
            <a:ext cx="1532646" cy="648533"/>
            <a:chOff x="3112612" y="1059975"/>
            <a:chExt cx="1532646" cy="648533"/>
          </a:xfrm>
        </p:grpSpPr>
        <p:grpSp>
          <p:nvGrpSpPr>
            <p:cNvPr id="57" name="Grupo 56"/>
            <p:cNvGrpSpPr/>
            <p:nvPr/>
          </p:nvGrpSpPr>
          <p:grpSpPr>
            <a:xfrm>
              <a:off x="3925178" y="1059975"/>
              <a:ext cx="720080" cy="648533"/>
              <a:chOff x="3262040" y="4017659"/>
              <a:chExt cx="720080" cy="648533"/>
            </a:xfrm>
            <a:solidFill>
              <a:schemeClr val="accent6"/>
            </a:solidFill>
          </p:grpSpPr>
          <p:sp>
            <p:nvSpPr>
              <p:cNvPr id="61" name="Cheurón 60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heurón 61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Cheurón 62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" name="CuadroTexto 57"/>
            <p:cNvSpPr txBox="1"/>
            <p:nvPr/>
          </p:nvSpPr>
          <p:spPr>
            <a:xfrm>
              <a:off x="3659990" y="1124079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703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 bwMode="auto">
          <a:xfrm>
            <a:off x="4342160" y="844352"/>
            <a:ext cx="8631785" cy="1135400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>
            <a:defPPr>
              <a:defRPr lang="es-MX"/>
            </a:defPPr>
            <a:lvl1pPr defTabSz="914400" fontAlgn="auto" latinLnBrk="0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" dirty="0"/>
              <a:t>Generación de </a:t>
            </a:r>
            <a:r>
              <a:rPr lang="es-ES" dirty="0" smtClean="0"/>
              <a:t>información: Instrumento clave para el seguimiento de programas</a:t>
            </a: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97183" y="2535721"/>
            <a:ext cx="4498906" cy="6126528"/>
            <a:chOff x="197183" y="2535721"/>
            <a:chExt cx="4498906" cy="6126528"/>
          </a:xfrm>
        </p:grpSpPr>
        <p:pic>
          <p:nvPicPr>
            <p:cNvPr id="43" name="Imagen 4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264" t="67866" r="993" b="-2201"/>
            <a:stretch/>
          </p:blipFill>
          <p:spPr>
            <a:xfrm>
              <a:off x="197183" y="6431696"/>
              <a:ext cx="4218496" cy="2230553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931" t="33889" r="-1340" b="31776"/>
            <a:stretch/>
          </p:blipFill>
          <p:spPr>
            <a:xfrm>
              <a:off x="290189" y="5196033"/>
              <a:ext cx="3758406" cy="198727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08" t="-613" r="108" b="66278"/>
            <a:stretch/>
          </p:blipFill>
          <p:spPr>
            <a:xfrm>
              <a:off x="361672" y="3825989"/>
              <a:ext cx="4334417" cy="2080919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6861"/>
            <a:stretch/>
          </p:blipFill>
          <p:spPr>
            <a:xfrm>
              <a:off x="393061" y="2535721"/>
              <a:ext cx="4244086" cy="1966563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813768" y="4138717"/>
              <a:ext cx="2185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istemas </a:t>
              </a:r>
            </a:p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informáticos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990953" y="2936175"/>
              <a:ext cx="2064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Línea base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920422" y="5395274"/>
              <a:ext cx="22060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Padrón de </a:t>
              </a:r>
            </a:p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beneficiarios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86403" y="6969736"/>
              <a:ext cx="2303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461539" y="2514858"/>
            <a:ext cx="7623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Se conoce como el 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valor de un indicador </a:t>
            </a:r>
            <a:r>
              <a:rPr lang="es-MX" sz="2400" dirty="0" smtClean="0"/>
              <a:t>que se fija en un momento determinado, idealmente  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al inicio del programa</a:t>
            </a:r>
            <a:r>
              <a:rPr lang="es-MX" sz="2400" dirty="0" smtClean="0"/>
              <a:t>, a partir del cual se dará seguimiento a su variación.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25042" y="4427813"/>
            <a:ext cx="769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La línea base permite que los responsables del programa 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definan metas y den seguimiento </a:t>
            </a:r>
            <a:r>
              <a:rPr lang="es-MX" sz="2400" dirty="0" smtClean="0"/>
              <a:t>al logro de éstas.</a:t>
            </a:r>
            <a:endParaRPr lang="es-MX" sz="24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4461539" y="5971436"/>
            <a:ext cx="7623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Si no se dispone de información inicial, se sugiere: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Buscar información de indicadores similares en otro programa; 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Consultar un experto técnico que conozca el tema.</a:t>
            </a:r>
            <a:endParaRPr lang="es-MX" sz="2400" dirty="0"/>
          </a:p>
        </p:txBody>
      </p:sp>
      <p:sp>
        <p:nvSpPr>
          <p:cNvPr id="10" name="Rectángulo 9"/>
          <p:cNvSpPr/>
          <p:nvPr/>
        </p:nvSpPr>
        <p:spPr>
          <a:xfrm>
            <a:off x="520995" y="8339083"/>
            <a:ext cx="11085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Para mayor información sobre el diseño de programas con la Matriz de indicadores para resultados, se sugiere consultar los siguientes manuales del CONEVAL:</a:t>
            </a:r>
          </a:p>
          <a:p>
            <a:pPr lvl="1"/>
            <a:r>
              <a:rPr lang="es-ES" sz="1200" dirty="0" smtClean="0"/>
              <a:t>Manual </a:t>
            </a:r>
            <a:r>
              <a:rPr lang="es-ES" sz="1200" dirty="0"/>
              <a:t>para el diseño y la construcción de indicadores. Instrumentos principales para el monitoreo de programas sociales de México, disponible en </a:t>
            </a:r>
            <a:endParaRPr lang="es-MX" sz="1200" dirty="0"/>
          </a:p>
          <a:p>
            <a:pPr lvl="1"/>
            <a:r>
              <a:rPr lang="es-ES" sz="1200" u="sng" dirty="0">
                <a:hlinkClick r:id="rId4"/>
              </a:rPr>
              <a:t>http://www.coneval.org.mx/Informes/Coordinacion/Publicaciones%20oficiales/MANUAL_PARA_EL_DISENO_Y_CONTRUCCION_DE_INDICADORES.pdf</a:t>
            </a:r>
            <a:r>
              <a:rPr lang="es-ES" sz="1200" u="sng" dirty="0"/>
              <a:t>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2881522" y="987907"/>
            <a:ext cx="1532646" cy="648533"/>
            <a:chOff x="3112612" y="1059975"/>
            <a:chExt cx="1532646" cy="648533"/>
          </a:xfrm>
        </p:grpSpPr>
        <p:grpSp>
          <p:nvGrpSpPr>
            <p:cNvPr id="66" name="Grupo 65"/>
            <p:cNvGrpSpPr/>
            <p:nvPr/>
          </p:nvGrpSpPr>
          <p:grpSpPr>
            <a:xfrm>
              <a:off x="3925178" y="1059975"/>
              <a:ext cx="720080" cy="648533"/>
              <a:chOff x="3262040" y="4017659"/>
              <a:chExt cx="720080" cy="648533"/>
            </a:xfrm>
            <a:solidFill>
              <a:schemeClr val="accent6"/>
            </a:solidFill>
          </p:grpSpPr>
          <p:sp>
            <p:nvSpPr>
              <p:cNvPr id="69" name="Cheurón 68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heurón 69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heurón 70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CuadroTexto 66"/>
            <p:cNvSpPr txBox="1"/>
            <p:nvPr/>
          </p:nvSpPr>
          <p:spPr>
            <a:xfrm>
              <a:off x="3659990" y="1124079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046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 bwMode="auto">
          <a:xfrm>
            <a:off x="4342160" y="844352"/>
            <a:ext cx="8631785" cy="1135400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>
            <a:defPPr>
              <a:defRPr lang="es-MX"/>
            </a:defPPr>
            <a:lvl1pPr defTabSz="914400" fontAlgn="auto" latinLnBrk="0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" dirty="0"/>
              <a:t>Generación de </a:t>
            </a:r>
            <a:r>
              <a:rPr lang="es-ES" dirty="0" smtClean="0"/>
              <a:t>información: Instrumento clave para el seguimiento de programas</a:t>
            </a: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97183" y="2535721"/>
            <a:ext cx="4498906" cy="6126528"/>
            <a:chOff x="197183" y="2535721"/>
            <a:chExt cx="4498906" cy="6126528"/>
          </a:xfrm>
        </p:grpSpPr>
        <p:pic>
          <p:nvPicPr>
            <p:cNvPr id="43" name="Imagen 4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264" t="67866" r="993" b="-2201"/>
            <a:stretch/>
          </p:blipFill>
          <p:spPr>
            <a:xfrm>
              <a:off x="197183" y="6431696"/>
              <a:ext cx="4218496" cy="2230553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931" t="33889" r="-1340" b="31776"/>
            <a:stretch/>
          </p:blipFill>
          <p:spPr>
            <a:xfrm>
              <a:off x="290189" y="5196033"/>
              <a:ext cx="3758406" cy="198727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08" t="-613" r="108" b="66278"/>
            <a:stretch/>
          </p:blipFill>
          <p:spPr>
            <a:xfrm>
              <a:off x="361672" y="3825989"/>
              <a:ext cx="4334417" cy="2080919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6861"/>
            <a:stretch/>
          </p:blipFill>
          <p:spPr>
            <a:xfrm>
              <a:off x="393061" y="2535721"/>
              <a:ext cx="4244086" cy="1966563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813768" y="4138717"/>
              <a:ext cx="2185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istemas </a:t>
              </a:r>
            </a:p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informáticos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990953" y="2936175"/>
              <a:ext cx="2064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Línea base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920422" y="5395274"/>
              <a:ext cx="22060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Padrón de </a:t>
              </a:r>
            </a:p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beneficiarios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86403" y="6969736"/>
              <a:ext cx="2303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492252" y="3671956"/>
            <a:ext cx="7901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uso de sistemas informáticos facilita la 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recolección</a:t>
            </a:r>
            <a:r>
              <a:rPr lang="es-MX" dirty="0" smtClean="0"/>
              <a:t>, el 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análisis</a:t>
            </a:r>
            <a:r>
              <a:rPr lang="es-MX" dirty="0" smtClean="0"/>
              <a:t> y el 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uso</a:t>
            </a:r>
            <a:r>
              <a:rPr lang="es-MX" dirty="0" smtClean="0"/>
              <a:t> de los registros administrativos del programa.</a:t>
            </a:r>
            <a:endParaRPr lang="es-MX" dirty="0"/>
          </a:p>
        </p:txBody>
      </p:sp>
      <p:grpSp>
        <p:nvGrpSpPr>
          <p:cNvPr id="64" name="Grupo 63"/>
          <p:cNvGrpSpPr/>
          <p:nvPr/>
        </p:nvGrpSpPr>
        <p:grpSpPr>
          <a:xfrm>
            <a:off x="2881522" y="987907"/>
            <a:ext cx="1532646" cy="648533"/>
            <a:chOff x="3112612" y="1059975"/>
            <a:chExt cx="1532646" cy="648533"/>
          </a:xfrm>
        </p:grpSpPr>
        <p:grpSp>
          <p:nvGrpSpPr>
            <p:cNvPr id="65" name="Grupo 64"/>
            <p:cNvGrpSpPr/>
            <p:nvPr/>
          </p:nvGrpSpPr>
          <p:grpSpPr>
            <a:xfrm>
              <a:off x="3925178" y="1059975"/>
              <a:ext cx="720080" cy="648533"/>
              <a:chOff x="3262040" y="4017659"/>
              <a:chExt cx="720080" cy="648533"/>
            </a:xfrm>
            <a:solidFill>
              <a:schemeClr val="accent6"/>
            </a:solidFill>
          </p:grpSpPr>
          <p:sp>
            <p:nvSpPr>
              <p:cNvPr id="68" name="Cheurón 67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heurón 68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heurón 69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CuadroTexto 65"/>
            <p:cNvSpPr txBox="1"/>
            <p:nvPr/>
          </p:nvSpPr>
          <p:spPr>
            <a:xfrm>
              <a:off x="3659990" y="1124079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280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" r="3148"/>
          <a:stretch/>
        </p:blipFill>
        <p:spPr>
          <a:xfrm>
            <a:off x="13672" y="1228152"/>
            <a:ext cx="13004800" cy="2712544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2194338" y="1364665"/>
            <a:ext cx="11689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800" b="1" dirty="0" smtClean="0">
                <a:solidFill>
                  <a:schemeClr val="bg1"/>
                </a:solidFill>
              </a:rPr>
              <a:t>1</a:t>
            </a:r>
            <a:endParaRPr lang="es-MX" sz="13800" b="1" dirty="0">
              <a:solidFill>
                <a:schemeClr val="bg1"/>
              </a:solidFill>
            </a:endParaRP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5856" y="4412402"/>
            <a:ext cx="7102771" cy="29126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0565" y="1040636"/>
            <a:ext cx="11090547" cy="6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endParaRPr lang="es-ES_tradnl" sz="3600" dirty="0"/>
          </a:p>
        </p:txBody>
      </p:sp>
      <p:sp>
        <p:nvSpPr>
          <p:cNvPr id="30" name="29 Rectángulo"/>
          <p:cNvSpPr/>
          <p:nvPr/>
        </p:nvSpPr>
        <p:spPr>
          <a:xfrm>
            <a:off x="2629348" y="4174654"/>
            <a:ext cx="8337548" cy="23083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La candidata ….. propuso la alimentación a base de “elotes”, como una medida para la prevención de suicidios.</a:t>
            </a:r>
            <a:endParaRPr lang="en-US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245816" y="6715247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     Fuente: EL UNIVERSAL Publicada el 2016-05-18 1</a:t>
            </a:r>
            <a:endParaRPr lang="es-MX" sz="2000" dirty="0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7078464" y="1852464"/>
            <a:ext cx="5940008" cy="107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 interés por atender un problema social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662640" y="963435"/>
            <a:ext cx="4372948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Con buena voluntad</a:t>
            </a:r>
            <a:endParaRPr lang="es-ES_tradnl" sz="3200" dirty="0"/>
          </a:p>
        </p:txBody>
      </p:sp>
      <p:grpSp>
        <p:nvGrpSpPr>
          <p:cNvPr id="36" name="Grupo 35"/>
          <p:cNvGrpSpPr/>
          <p:nvPr/>
        </p:nvGrpSpPr>
        <p:grpSpPr>
          <a:xfrm>
            <a:off x="7178717" y="987907"/>
            <a:ext cx="1555931" cy="648533"/>
            <a:chOff x="2205656" y="936478"/>
            <a:chExt cx="1555931" cy="648533"/>
          </a:xfrm>
        </p:grpSpPr>
        <p:grpSp>
          <p:nvGrpSpPr>
            <p:cNvPr id="37" name="Grupo 36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40" name="Cheurón 39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Cheurón 40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Cheurón 41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CuadroTexto 37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438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 bwMode="auto">
          <a:xfrm>
            <a:off x="4342160" y="844352"/>
            <a:ext cx="8631785" cy="1135400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>
            <a:defPPr>
              <a:defRPr lang="es-MX"/>
            </a:defPPr>
            <a:lvl1pPr defTabSz="914400" fontAlgn="auto" latinLnBrk="0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" dirty="0"/>
              <a:t>Generación de </a:t>
            </a:r>
            <a:r>
              <a:rPr lang="es-ES" dirty="0" smtClean="0"/>
              <a:t>información: Instrumento clave para el seguimiento de programas</a:t>
            </a: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97183" y="2535721"/>
            <a:ext cx="4498906" cy="6126528"/>
            <a:chOff x="197183" y="2535721"/>
            <a:chExt cx="4498906" cy="6126528"/>
          </a:xfrm>
        </p:grpSpPr>
        <p:pic>
          <p:nvPicPr>
            <p:cNvPr id="43" name="Imagen 4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264" t="67866" r="993" b="-2201"/>
            <a:stretch/>
          </p:blipFill>
          <p:spPr>
            <a:xfrm>
              <a:off x="197183" y="6431696"/>
              <a:ext cx="4218496" cy="2230553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931" t="33889" r="-1340" b="31776"/>
            <a:stretch/>
          </p:blipFill>
          <p:spPr>
            <a:xfrm>
              <a:off x="290189" y="5196033"/>
              <a:ext cx="3758406" cy="198727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08" t="-613" r="108" b="66278"/>
            <a:stretch/>
          </p:blipFill>
          <p:spPr>
            <a:xfrm>
              <a:off x="361672" y="3825989"/>
              <a:ext cx="4334417" cy="2080919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6861"/>
            <a:stretch/>
          </p:blipFill>
          <p:spPr>
            <a:xfrm>
              <a:off x="393061" y="2535721"/>
              <a:ext cx="4244086" cy="1966563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813768" y="4138717"/>
              <a:ext cx="2185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istemas </a:t>
              </a:r>
            </a:p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informáticos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990953" y="2936175"/>
              <a:ext cx="2064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Línea base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920422" y="5395274"/>
              <a:ext cx="22060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Padrón de </a:t>
              </a:r>
            </a:p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beneficiarios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86403" y="6969736"/>
              <a:ext cx="2303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7942560" y="2072195"/>
            <a:ext cx="4880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s-ES_tradnl" sz="20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¿Qué es un padrón de beneficiarios?</a:t>
            </a:r>
            <a:endParaRPr lang="es-ES_tradnl" sz="20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5 Rectángulo redondeado"/>
          <p:cNvSpPr/>
          <p:nvPr/>
        </p:nvSpPr>
        <p:spPr bwMode="auto">
          <a:xfrm>
            <a:off x="5513943" y="2857896"/>
            <a:ext cx="6876764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s-MX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propósito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asegurar la equidad y eficacia de los programas de desarrollo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</a:t>
            </a:r>
            <a:endParaRPr lang="es-MX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6 Diagrama"/>
          <p:cNvGraphicFramePr/>
          <p:nvPr>
            <p:extLst>
              <p:ext uri="{D42A27DB-BD31-4B8C-83A1-F6EECF244321}">
                <p14:modId xmlns:p14="http://schemas.microsoft.com/office/powerpoint/2010/main" xmlns="" val="1122637102"/>
              </p:ext>
            </p:extLst>
          </p:nvPr>
        </p:nvGraphicFramePr>
        <p:xfrm>
          <a:off x="2525611" y="4012704"/>
          <a:ext cx="9505056" cy="443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8" name="10 CuadroTexto"/>
          <p:cNvSpPr txBox="1"/>
          <p:nvPr/>
        </p:nvSpPr>
        <p:spPr>
          <a:xfrm>
            <a:off x="4699531" y="6688012"/>
            <a:ext cx="298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50"/>
                </a:solidFill>
                <a:latin typeface="Segoe UI Semibold" pitchFamily="34" charset="0"/>
              </a:rPr>
              <a:t>Padrón Único de Beneficiarios </a:t>
            </a:r>
            <a:endParaRPr lang="es-MX" sz="2000" b="1" dirty="0">
              <a:solidFill>
                <a:srgbClr val="00B050"/>
              </a:solidFill>
              <a:latin typeface="Segoe UI Semibold" pitchFamily="34" charset="0"/>
            </a:endParaRPr>
          </a:p>
        </p:txBody>
      </p:sp>
      <p:pic>
        <p:nvPicPr>
          <p:cNvPr id="49" name="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8864" y="4112095"/>
            <a:ext cx="1458163" cy="1458163"/>
          </a:xfrm>
          <a:prstGeom prst="rect">
            <a:avLst/>
          </a:prstGeom>
        </p:spPr>
      </p:pic>
      <p:pic>
        <p:nvPicPr>
          <p:cNvPr id="50" name="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594" y="3019914"/>
            <a:ext cx="613026" cy="612068"/>
          </a:xfrm>
          <a:prstGeom prst="rect">
            <a:avLst/>
          </a:prstGeom>
        </p:spPr>
      </p:pic>
      <p:pic>
        <p:nvPicPr>
          <p:cNvPr id="51" name="3 Imagen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56" t="8080" r="24585" b="11656"/>
          <a:stretch/>
        </p:blipFill>
        <p:spPr>
          <a:xfrm>
            <a:off x="3789580" y="7129016"/>
            <a:ext cx="887523" cy="810985"/>
          </a:xfrm>
          <a:prstGeom prst="rect">
            <a:avLst/>
          </a:prstGeom>
        </p:spPr>
      </p:pic>
      <p:grpSp>
        <p:nvGrpSpPr>
          <p:cNvPr id="71" name="Grupo 70"/>
          <p:cNvGrpSpPr/>
          <p:nvPr/>
        </p:nvGrpSpPr>
        <p:grpSpPr>
          <a:xfrm>
            <a:off x="2881522" y="987907"/>
            <a:ext cx="1532646" cy="648533"/>
            <a:chOff x="3112612" y="1059975"/>
            <a:chExt cx="1532646" cy="648533"/>
          </a:xfrm>
        </p:grpSpPr>
        <p:grpSp>
          <p:nvGrpSpPr>
            <p:cNvPr id="72" name="Grupo 71"/>
            <p:cNvGrpSpPr/>
            <p:nvPr/>
          </p:nvGrpSpPr>
          <p:grpSpPr>
            <a:xfrm>
              <a:off x="3925178" y="1059975"/>
              <a:ext cx="720080" cy="648533"/>
              <a:chOff x="3262040" y="4017659"/>
              <a:chExt cx="720080" cy="648533"/>
            </a:xfrm>
            <a:solidFill>
              <a:schemeClr val="accent6"/>
            </a:solidFill>
          </p:grpSpPr>
          <p:sp>
            <p:nvSpPr>
              <p:cNvPr id="75" name="Cheurón 74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Cheurón 75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Cheurón 76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CuadroTexto 72"/>
            <p:cNvSpPr txBox="1"/>
            <p:nvPr/>
          </p:nvSpPr>
          <p:spPr>
            <a:xfrm>
              <a:off x="3659990" y="1124079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834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 bwMode="auto">
          <a:xfrm>
            <a:off x="4342160" y="844352"/>
            <a:ext cx="8631785" cy="1135400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>
            <a:defPPr>
              <a:defRPr lang="es-MX"/>
            </a:defPPr>
            <a:lvl1pPr defTabSz="914400" fontAlgn="auto" latinLnBrk="0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" dirty="0"/>
              <a:t>Generación de </a:t>
            </a:r>
            <a:r>
              <a:rPr lang="es-ES" dirty="0" smtClean="0"/>
              <a:t>información: Instrumento clave para el seguimiento de programas</a:t>
            </a: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97183" y="2535721"/>
            <a:ext cx="4498906" cy="6126528"/>
            <a:chOff x="197183" y="2535721"/>
            <a:chExt cx="4498906" cy="6126528"/>
          </a:xfrm>
        </p:grpSpPr>
        <p:pic>
          <p:nvPicPr>
            <p:cNvPr id="43" name="Imagen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264" t="67866" r="993" b="-2201"/>
            <a:stretch/>
          </p:blipFill>
          <p:spPr>
            <a:xfrm>
              <a:off x="197183" y="6431696"/>
              <a:ext cx="4218496" cy="2230553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931" t="33889" r="-1340" b="31776"/>
            <a:stretch/>
          </p:blipFill>
          <p:spPr>
            <a:xfrm>
              <a:off x="290189" y="5196033"/>
              <a:ext cx="3758406" cy="198727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08" t="-613" r="108" b="66278"/>
            <a:stretch/>
          </p:blipFill>
          <p:spPr>
            <a:xfrm>
              <a:off x="361672" y="3825989"/>
              <a:ext cx="4334417" cy="2080919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6861"/>
            <a:stretch/>
          </p:blipFill>
          <p:spPr>
            <a:xfrm>
              <a:off x="393061" y="2535721"/>
              <a:ext cx="4244086" cy="1966563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813768" y="4138717"/>
              <a:ext cx="2185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istemas </a:t>
              </a:r>
            </a:p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informáticos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990953" y="2936175"/>
              <a:ext cx="2064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Línea base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920422" y="5395274"/>
              <a:ext cx="22060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Padrón de </a:t>
              </a:r>
            </a:p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beneficiarios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86403" y="6969736"/>
              <a:ext cx="2303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</a:t>
              </a:r>
              <a:endPara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6034348" y="2389040"/>
            <a:ext cx="4896544" cy="1129962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Sin presupuesto no hay programas</a:t>
            </a:r>
            <a:endParaRPr lang="es-MX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16796" y="4828744"/>
            <a:ext cx="6637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El origen </a:t>
            </a:r>
            <a:r>
              <a:rPr lang="es-MX" sz="2400" dirty="0" smtClean="0"/>
              <a:t>de los recursos (recursos propios, transferidos de otros niveles de gobierno, organismos internacionales, etc.)</a:t>
            </a:r>
          </a:p>
          <a:p>
            <a:pPr algn="just"/>
            <a:endParaRPr lang="es-MX" sz="24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El destino </a:t>
            </a:r>
            <a:r>
              <a:rPr lang="es-MX" sz="2400" dirty="0" smtClean="0"/>
              <a:t>de los recursos (gasto para producir y entregar los bienes y servicios del programa, gastos fijos, gastos para seguimiento y evaluación del programa, etc.)</a:t>
            </a:r>
            <a:endParaRPr lang="es-MX" sz="2400" dirty="0"/>
          </a:p>
        </p:txBody>
      </p:sp>
      <p:grpSp>
        <p:nvGrpSpPr>
          <p:cNvPr id="65" name="Grupo 64"/>
          <p:cNvGrpSpPr/>
          <p:nvPr/>
        </p:nvGrpSpPr>
        <p:grpSpPr>
          <a:xfrm>
            <a:off x="2881522" y="987907"/>
            <a:ext cx="1532646" cy="648533"/>
            <a:chOff x="3112612" y="1059975"/>
            <a:chExt cx="1532646" cy="648533"/>
          </a:xfrm>
        </p:grpSpPr>
        <p:grpSp>
          <p:nvGrpSpPr>
            <p:cNvPr id="66" name="Grupo 65"/>
            <p:cNvGrpSpPr/>
            <p:nvPr/>
          </p:nvGrpSpPr>
          <p:grpSpPr>
            <a:xfrm>
              <a:off x="3925178" y="1059975"/>
              <a:ext cx="720080" cy="648533"/>
              <a:chOff x="3262040" y="4017659"/>
              <a:chExt cx="720080" cy="648533"/>
            </a:xfrm>
            <a:solidFill>
              <a:schemeClr val="accent6"/>
            </a:solidFill>
          </p:grpSpPr>
          <p:sp>
            <p:nvSpPr>
              <p:cNvPr id="69" name="Cheurón 68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heurón 69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heurón 70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CuadroTexto 66"/>
            <p:cNvSpPr txBox="1"/>
            <p:nvPr/>
          </p:nvSpPr>
          <p:spPr>
            <a:xfrm>
              <a:off x="3659990" y="1124079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4936226" y="3745858"/>
            <a:ext cx="7092788" cy="1082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800" dirty="0"/>
              <a:t>Si se cuenta con presupuesto, es importante tener claridad sobre los siguientes elementos:</a:t>
            </a:r>
          </a:p>
        </p:txBody>
      </p:sp>
    </p:spTree>
    <p:extLst>
      <p:ext uri="{BB962C8B-B14F-4D97-AF65-F5344CB8AC3E}">
        <p14:creationId xmlns:p14="http://schemas.microsoft.com/office/powerpoint/2010/main" xmlns="" val="17857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69752" y="2284512"/>
            <a:ext cx="12097344" cy="1440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A partir de lo expuesto identifiquen qué información se requiere para operar y dar seguimiento al programa y cómo se podría generar:</a:t>
            </a:r>
            <a:endParaRPr lang="es-MX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3463" y="996523"/>
            <a:ext cx="5359657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Quinto ejercicio práctico</a:t>
            </a:r>
            <a:endParaRPr lang="es-ES_tradnl" sz="32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1389832" y="4084712"/>
            <a:ext cx="3306257" cy="4793561"/>
            <a:chOff x="197183" y="2535721"/>
            <a:chExt cx="4498906" cy="6126528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264" t="67866" r="993" b="-2201"/>
            <a:stretch/>
          </p:blipFill>
          <p:spPr>
            <a:xfrm>
              <a:off x="197183" y="6431696"/>
              <a:ext cx="4218496" cy="2230553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931" t="33889" r="-1340" b="31776"/>
            <a:stretch/>
          </p:blipFill>
          <p:spPr>
            <a:xfrm>
              <a:off x="290189" y="5196033"/>
              <a:ext cx="3758406" cy="1987278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08" t="-613" r="108" b="66278"/>
            <a:stretch/>
          </p:blipFill>
          <p:spPr>
            <a:xfrm>
              <a:off x="361672" y="3825989"/>
              <a:ext cx="4334417" cy="2080919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6861"/>
            <a:stretch/>
          </p:blipFill>
          <p:spPr>
            <a:xfrm>
              <a:off x="393061" y="2535721"/>
              <a:ext cx="4244086" cy="1966563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813768" y="4138717"/>
              <a:ext cx="2185257" cy="90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istemas </a:t>
              </a:r>
            </a:p>
            <a:p>
              <a:pPr algn="ctr"/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informáticos 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990954" y="2936175"/>
              <a:ext cx="2072621" cy="511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Línea base 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917338" y="5395275"/>
              <a:ext cx="2212220" cy="90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Padrón de </a:t>
              </a:r>
            </a:p>
            <a:p>
              <a:pPr algn="ctr"/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beneficiarios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886402" y="6969736"/>
              <a:ext cx="2306014" cy="511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6265898" y="987907"/>
            <a:ext cx="1532646" cy="648533"/>
            <a:chOff x="3112612" y="1059975"/>
            <a:chExt cx="1532646" cy="648533"/>
          </a:xfrm>
        </p:grpSpPr>
        <p:grpSp>
          <p:nvGrpSpPr>
            <p:cNvPr id="34" name="Grupo 33"/>
            <p:cNvGrpSpPr/>
            <p:nvPr/>
          </p:nvGrpSpPr>
          <p:grpSpPr>
            <a:xfrm>
              <a:off x="3925178" y="1059975"/>
              <a:ext cx="720080" cy="648533"/>
              <a:chOff x="3262040" y="4017659"/>
              <a:chExt cx="720080" cy="648533"/>
            </a:xfrm>
            <a:solidFill>
              <a:schemeClr val="accent6"/>
            </a:solidFill>
          </p:grpSpPr>
          <p:sp>
            <p:nvSpPr>
              <p:cNvPr id="37" name="Cheurón 36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heurón 37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Cheurón 38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CuadroTexto 34"/>
            <p:cNvSpPr txBox="1"/>
            <p:nvPr/>
          </p:nvSpPr>
          <p:spPr>
            <a:xfrm>
              <a:off x="3659990" y="1124079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10966896" y="7973144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>
                    <a:lumMod val="85000"/>
                  </a:schemeClr>
                </a:solidFill>
              </a:rPr>
              <a:t>15 minutos</a:t>
            </a:r>
            <a:endParaRPr lang="es-MX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5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4"/>
          <p:cNvGrpSpPr/>
          <p:nvPr/>
        </p:nvGrpSpPr>
        <p:grpSpPr>
          <a:xfrm>
            <a:off x="2660446" y="1506553"/>
            <a:ext cx="8208913" cy="1027237"/>
            <a:chOff x="4932040" y="1576059"/>
            <a:chExt cx="4221377" cy="556797"/>
          </a:xfrm>
          <a:solidFill>
            <a:schemeClr val="bg1">
              <a:lumMod val="85000"/>
            </a:schemeClr>
          </a:solidFill>
        </p:grpSpPr>
        <p:sp>
          <p:nvSpPr>
            <p:cNvPr id="55" name="Rounded Rectangle 5"/>
            <p:cNvSpPr/>
            <p:nvPr/>
          </p:nvSpPr>
          <p:spPr>
            <a:xfrm>
              <a:off x="4932040" y="1576059"/>
              <a:ext cx="4221377" cy="556797"/>
            </a:xfrm>
            <a:prstGeom prst="roundRect">
              <a:avLst>
                <a:gd name="adj" fmla="val 1320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es-MX" sz="2000" b="1" cap="small" dirty="0" smtClean="0"/>
                <a:t>       Introducción:</a:t>
              </a:r>
              <a:endParaRPr lang="es-MX" sz="2000" b="1" cap="small" dirty="0"/>
            </a:p>
          </p:txBody>
        </p:sp>
        <p:sp>
          <p:nvSpPr>
            <p:cNvPr id="56" name="Oval 30"/>
            <p:cNvSpPr/>
            <p:nvPr/>
          </p:nvSpPr>
          <p:spPr>
            <a:xfrm>
              <a:off x="5066517" y="1705672"/>
              <a:ext cx="297571" cy="297571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57" name="Group 2"/>
          <p:cNvGrpSpPr/>
          <p:nvPr/>
        </p:nvGrpSpPr>
        <p:grpSpPr>
          <a:xfrm>
            <a:off x="2732452" y="3609438"/>
            <a:ext cx="8136904" cy="1027237"/>
            <a:chOff x="4932039" y="2243398"/>
            <a:chExt cx="4184347" cy="556797"/>
          </a:xfrm>
        </p:grpSpPr>
        <p:sp>
          <p:nvSpPr>
            <p:cNvPr id="58" name="Rounded Rectangle 19"/>
            <p:cNvSpPr/>
            <p:nvPr/>
          </p:nvSpPr>
          <p:spPr>
            <a:xfrm>
              <a:off x="4932039" y="2243398"/>
              <a:ext cx="4184347" cy="556797"/>
            </a:xfrm>
            <a:prstGeom prst="roundRect">
              <a:avLst>
                <a:gd name="adj" fmla="val 13209"/>
              </a:avLst>
            </a:prstGeom>
            <a:solidFill>
              <a:srgbClr val="008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es-MX" sz="20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Elementos </a:t>
              </a:r>
              <a:r>
                <a:rPr lang="es-MX" sz="2000" b="1" cap="sm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mínimos a considerar en el diseño de programas</a:t>
              </a:r>
              <a:endPara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20"/>
            <p:cNvSpPr/>
            <p:nvPr/>
          </p:nvSpPr>
          <p:spPr>
            <a:xfrm>
              <a:off x="5066517" y="2373011"/>
              <a:ext cx="297571" cy="2975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2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60" name="Rectángulo 59"/>
          <p:cNvSpPr/>
          <p:nvPr/>
        </p:nvSpPr>
        <p:spPr>
          <a:xfrm>
            <a:off x="4034473" y="2756630"/>
            <a:ext cx="683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 la evidencia y de la teoría de cambio para construir </a:t>
            </a: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programas.</a:t>
            </a:r>
            <a:endParaRPr lang="es-MX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84"/>
          <p:cNvSpPr txBox="1"/>
          <p:nvPr/>
        </p:nvSpPr>
        <p:spPr>
          <a:xfrm>
            <a:off x="4021921" y="4772854"/>
            <a:ext cx="684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Diagnóstico del problema público que busca resolver el programa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84"/>
          <p:cNvSpPr txBox="1"/>
          <p:nvPr/>
        </p:nvSpPr>
        <p:spPr>
          <a:xfrm>
            <a:off x="4017882" y="5564942"/>
            <a:ext cx="685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Objetivos e indicadores claros: Matriz de Indicadores para Resultados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84"/>
          <p:cNvSpPr txBox="1"/>
          <p:nvPr/>
        </p:nvSpPr>
        <p:spPr>
          <a:xfrm>
            <a:off x="4017882" y="6626625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Generación de información 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84"/>
          <p:cNvSpPr txBox="1"/>
          <p:nvPr/>
        </p:nvSpPr>
        <p:spPr>
          <a:xfrm>
            <a:off x="4054128" y="7469088"/>
            <a:ext cx="6815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Horizonte de seguimiento y evaluación del programa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Grupo 69"/>
          <p:cNvGrpSpPr/>
          <p:nvPr/>
        </p:nvGrpSpPr>
        <p:grpSpPr>
          <a:xfrm>
            <a:off x="3314393" y="4784969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67" name="Cheurón 66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8" name="Cheurón 67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9" name="Cheurón 68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3307832" y="2713704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72" name="Cheurón 71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3" name="Cheurón 72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4" name="Cheurón 73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3311524" y="5587034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76" name="Cheurón 75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7" name="Cheurón 76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8" name="Cheurón 77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3262040" y="7365308"/>
            <a:ext cx="720080" cy="648533"/>
            <a:chOff x="3262040" y="4017659"/>
            <a:chExt cx="720080" cy="64853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0" name="Cheurón 79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1" name="Cheurón 80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2" name="Cheurón 81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3262500" y="6476171"/>
            <a:ext cx="720080" cy="648533"/>
            <a:chOff x="3262040" y="4017659"/>
            <a:chExt cx="720080" cy="648533"/>
          </a:xfrm>
          <a:solidFill>
            <a:schemeClr val="bg1">
              <a:lumMod val="85000"/>
            </a:schemeClr>
          </a:solidFill>
        </p:grpSpPr>
        <p:sp>
          <p:nvSpPr>
            <p:cNvPr id="84" name="Cheurón 83"/>
            <p:cNvSpPr/>
            <p:nvPr/>
          </p:nvSpPr>
          <p:spPr>
            <a:xfrm>
              <a:off x="3406056" y="4017659"/>
              <a:ext cx="576064" cy="64853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5" name="Cheurón 84"/>
            <p:cNvSpPr/>
            <p:nvPr/>
          </p:nvSpPr>
          <p:spPr>
            <a:xfrm>
              <a:off x="3334048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6" name="Cheurón 85"/>
            <p:cNvSpPr/>
            <p:nvPr/>
          </p:nvSpPr>
          <p:spPr>
            <a:xfrm>
              <a:off x="3262040" y="4017659"/>
              <a:ext cx="339102" cy="648533"/>
            </a:xfrm>
            <a:prstGeom prst="chevron">
              <a:avLst>
                <a:gd name="adj" fmla="val 869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3043871" y="2799519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041045" y="7469088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025538" y="660038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043871" y="5708958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064271" y="484907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s-MX" sz="2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9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 bwMode="auto">
          <a:xfrm>
            <a:off x="4558184" y="844352"/>
            <a:ext cx="8415762" cy="1135400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>
            <a:defPPr>
              <a:defRPr lang="es-MX"/>
            </a:defPPr>
            <a:lvl1pPr defTabSz="914400" fontAlgn="auto" latinLnBrk="0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" dirty="0" smtClean="0"/>
              <a:t>Horizonte de seguimiento y evaluación del programa</a:t>
            </a:r>
            <a:endParaRPr lang="es-ES" dirty="0"/>
          </a:p>
        </p:txBody>
      </p:sp>
      <p:sp>
        <p:nvSpPr>
          <p:cNvPr id="22" name="TextBox 84"/>
          <p:cNvSpPr txBox="1"/>
          <p:nvPr/>
        </p:nvSpPr>
        <p:spPr>
          <a:xfrm>
            <a:off x="3766096" y="1852464"/>
            <a:ext cx="9192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 algn="r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sz="20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 importante, desde el diseño de un programa, establecer los mecanismos de seguimiento y las evaluaciones que se harán al programa en el mediano plazo.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961" y="8492522"/>
            <a:ext cx="12047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34 Rectángulo"/>
          <p:cNvSpPr/>
          <p:nvPr/>
        </p:nvSpPr>
        <p:spPr>
          <a:xfrm>
            <a:off x="2037904" y="3582466"/>
            <a:ext cx="8683625" cy="1116013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2"/>
            </a:solidFill>
            <a:prstDash val="solid"/>
            <a:round/>
          </a:ln>
        </p:spPr>
        <p:txBody>
          <a:bodyPr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6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36 Rectángulo redondeado"/>
          <p:cNvSpPr/>
          <p:nvPr/>
        </p:nvSpPr>
        <p:spPr>
          <a:xfrm>
            <a:off x="2965941" y="3095326"/>
            <a:ext cx="2409855" cy="31436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 eaLnBrk="1">
              <a:defRPr/>
            </a:pPr>
            <a:r>
              <a:rPr lang="es-MX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Monitoreo</a:t>
            </a:r>
            <a:endParaRPr lang="es-ES" sz="16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37 Rectángulo redondeado"/>
          <p:cNvSpPr/>
          <p:nvPr/>
        </p:nvSpPr>
        <p:spPr>
          <a:xfrm>
            <a:off x="7103988" y="3095326"/>
            <a:ext cx="2556342" cy="29340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 eaLnBrk="1">
              <a:defRPr/>
            </a:pPr>
            <a:r>
              <a:rPr lang="es-MX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Evaluación</a:t>
            </a:r>
            <a:endParaRPr lang="es-ES" sz="1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9 Rectángulo redondeado"/>
          <p:cNvSpPr>
            <a:spLocks noChangeArrowheads="1"/>
          </p:cNvSpPr>
          <p:nvPr/>
        </p:nvSpPr>
        <p:spPr bwMode="auto">
          <a:xfrm>
            <a:off x="6095554" y="3834879"/>
            <a:ext cx="3816350" cy="557212"/>
          </a:xfrm>
          <a:custGeom>
            <a:avLst/>
            <a:gdLst>
              <a:gd name="T0" fmla="*/ 1223170 w 2446340"/>
              <a:gd name="T1" fmla="*/ 0 h 620713"/>
              <a:gd name="T2" fmla="*/ 2446340 w 2446340"/>
              <a:gd name="T3" fmla="*/ 310357 h 620713"/>
              <a:gd name="T4" fmla="*/ 1223170 w 2446340"/>
              <a:gd name="T5" fmla="*/ 620713 h 620713"/>
              <a:gd name="T6" fmla="*/ 0 w 2446340"/>
              <a:gd name="T7" fmla="*/ 310357 h 620713"/>
              <a:gd name="T8" fmla="*/ 3 60000 65536"/>
              <a:gd name="T9" fmla="*/ 0 60000 65536"/>
              <a:gd name="T10" fmla="*/ 1 60000 65536"/>
              <a:gd name="T11" fmla="*/ 2 60000 65536"/>
              <a:gd name="T12" fmla="*/ 30301 w 2446340"/>
              <a:gd name="T13" fmla="*/ 30301 h 620713"/>
              <a:gd name="T14" fmla="*/ 2416039 w 2446340"/>
              <a:gd name="T15" fmla="*/ 590412 h 620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6340" h="620713">
                <a:moveTo>
                  <a:pt x="103452" y="0"/>
                </a:moveTo>
                <a:lnTo>
                  <a:pt x="103451" y="0"/>
                </a:lnTo>
                <a:cubicBezTo>
                  <a:pt x="46317" y="0"/>
                  <a:pt x="0" y="46317"/>
                  <a:pt x="0" y="103451"/>
                </a:cubicBezTo>
                <a:lnTo>
                  <a:pt x="0" y="517261"/>
                </a:lnTo>
                <a:cubicBezTo>
                  <a:pt x="0" y="574395"/>
                  <a:pt x="46317" y="620712"/>
                  <a:pt x="103451" y="620713"/>
                </a:cubicBezTo>
                <a:lnTo>
                  <a:pt x="2342888" y="620713"/>
                </a:lnTo>
                <a:cubicBezTo>
                  <a:pt x="2400022" y="620712"/>
                  <a:pt x="2446340" y="574395"/>
                  <a:pt x="2446340" y="517261"/>
                </a:cubicBezTo>
                <a:lnTo>
                  <a:pt x="2446340" y="103452"/>
                </a:lnTo>
                <a:cubicBezTo>
                  <a:pt x="2446340" y="46317"/>
                  <a:pt x="2400022" y="0"/>
                  <a:pt x="2342888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-3869467"/>
                  <a:satOff val="23312"/>
                  <a:lumOff val="1869"/>
                  <a:alphaOff val="0"/>
                  <a:shade val="51000"/>
                  <a:satMod val="130000"/>
                </a:schemeClr>
              </a:gs>
              <a:gs pos="7000">
                <a:srgbClr val="2B719C"/>
              </a:gs>
              <a:gs pos="100000">
                <a:srgbClr val="2B719C"/>
              </a:gs>
            </a:gsLst>
            <a:lin ang="16200000" scaled="0"/>
          </a:gradFill>
          <a:ln w="38100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8000" tIns="36000" rIns="18000" bIns="36000" anchor="ctr" anchorCtr="1"/>
          <a:lstStyle/>
          <a:p>
            <a:pPr hangingPunct="0">
              <a:defRPr/>
            </a:pP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Diagnóstico de la problemática social</a:t>
            </a:r>
          </a:p>
        </p:txBody>
      </p:sp>
      <p:sp>
        <p:nvSpPr>
          <p:cNvPr id="34" name="38 Rectángulo redondeado"/>
          <p:cNvSpPr>
            <a:spLocks noChangeArrowheads="1"/>
          </p:cNvSpPr>
          <p:nvPr/>
        </p:nvSpPr>
        <p:spPr bwMode="auto">
          <a:xfrm>
            <a:off x="2279204" y="3671366"/>
            <a:ext cx="3384550" cy="395288"/>
          </a:xfrm>
          <a:custGeom>
            <a:avLst/>
            <a:gdLst>
              <a:gd name="T0" fmla="*/ 1204914 w 2409828"/>
              <a:gd name="T1" fmla="*/ 0 h 584201"/>
              <a:gd name="T2" fmla="*/ 2409828 w 2409828"/>
              <a:gd name="T3" fmla="*/ 292101 h 584201"/>
              <a:gd name="T4" fmla="*/ 1204914 w 2409828"/>
              <a:gd name="T5" fmla="*/ 584201 h 584201"/>
              <a:gd name="T6" fmla="*/ 0 w 2409828"/>
              <a:gd name="T7" fmla="*/ 292101 h 584201"/>
              <a:gd name="T8" fmla="*/ 3 60000 65536"/>
              <a:gd name="T9" fmla="*/ 0 60000 65536"/>
              <a:gd name="T10" fmla="*/ 1 60000 65536"/>
              <a:gd name="T11" fmla="*/ 2 60000 65536"/>
              <a:gd name="T12" fmla="*/ 28519 w 2409828"/>
              <a:gd name="T13" fmla="*/ 28519 h 584201"/>
              <a:gd name="T14" fmla="*/ 2381309 w 2409828"/>
              <a:gd name="T15" fmla="*/ 555682 h 5842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9828" h="584201">
                <a:moveTo>
                  <a:pt x="97367" y="0"/>
                </a:moveTo>
                <a:lnTo>
                  <a:pt x="97366" y="0"/>
                </a:lnTo>
                <a:cubicBezTo>
                  <a:pt x="43592" y="0"/>
                  <a:pt x="0" y="43592"/>
                  <a:pt x="0" y="97366"/>
                </a:cubicBezTo>
                <a:lnTo>
                  <a:pt x="0" y="486834"/>
                </a:lnTo>
                <a:cubicBezTo>
                  <a:pt x="0" y="540608"/>
                  <a:pt x="43592" y="584200"/>
                  <a:pt x="97366" y="584201"/>
                </a:cubicBezTo>
                <a:lnTo>
                  <a:pt x="2312461" y="584201"/>
                </a:lnTo>
                <a:cubicBezTo>
                  <a:pt x="2366235" y="584200"/>
                  <a:pt x="2409828" y="540608"/>
                  <a:pt x="2409828" y="486834"/>
                </a:cubicBezTo>
                <a:lnTo>
                  <a:pt x="2409828" y="97367"/>
                </a:lnTo>
                <a:cubicBezTo>
                  <a:pt x="2409828" y="43592"/>
                  <a:pt x="2366235" y="0"/>
                  <a:pt x="2312461" y="0"/>
                </a:cubicBezTo>
                <a:close/>
              </a:path>
            </a:pathLst>
          </a:custGeom>
          <a:gradFill>
            <a:gsLst>
              <a:gs pos="0">
                <a:srgbClr val="503D83">
                  <a:alpha val="90000"/>
                </a:srgbClr>
              </a:gs>
              <a:gs pos="80000">
                <a:srgbClr val="503D83">
                  <a:alpha val="90000"/>
                </a:srgbClr>
              </a:gs>
              <a:gs pos="100000">
                <a:srgbClr val="503D83">
                  <a:alpha val="90000"/>
                </a:srgbClr>
              </a:gs>
            </a:gsLst>
            <a:lin ang="5400000" scaled="0"/>
          </a:gradFill>
          <a:ln w="38103">
            <a:noFill/>
            <a:miter lim="800000"/>
            <a:headEnd/>
            <a:tailEnd/>
          </a:ln>
          <a:effectLst>
            <a:outerShdw dist="19997" dir="5400000" algn="tl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 anchorCtr="1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Diseño de la </a:t>
            </a:r>
            <a:r>
              <a:rPr lang="es-MX" sz="14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Matriz de </a:t>
            </a:r>
            <a:r>
              <a:rPr lang="es-MX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Indicadores (MIR)</a:t>
            </a:r>
          </a:p>
        </p:txBody>
      </p:sp>
      <p:sp>
        <p:nvSpPr>
          <p:cNvPr id="35" name="Oval 43"/>
          <p:cNvSpPr>
            <a:spLocks/>
          </p:cNvSpPr>
          <p:nvPr/>
        </p:nvSpPr>
        <p:spPr bwMode="auto">
          <a:xfrm>
            <a:off x="1918841" y="3384029"/>
            <a:ext cx="396875" cy="395287"/>
          </a:xfrm>
          <a:custGeom>
            <a:avLst/>
            <a:gdLst>
              <a:gd name="T0" fmla="*/ 90558 w 482600"/>
              <a:gd name="T1" fmla="*/ 0 h 361950"/>
              <a:gd name="T2" fmla="*/ 181118 w 482600"/>
              <a:gd name="T3" fmla="*/ 281654 h 361950"/>
              <a:gd name="T4" fmla="*/ 90558 w 482600"/>
              <a:gd name="T5" fmla="*/ 563308 h 361950"/>
              <a:gd name="T6" fmla="*/ 0 w 482600"/>
              <a:gd name="T7" fmla="*/ 281654 h 361950"/>
              <a:gd name="T8" fmla="*/ 26524 w 482600"/>
              <a:gd name="T9" fmla="*/ 82493 h 361950"/>
              <a:gd name="T10" fmla="*/ 26524 w 482600"/>
              <a:gd name="T11" fmla="*/ 480813 h 361950"/>
              <a:gd name="T12" fmla="*/ 154593 w 482600"/>
              <a:gd name="T13" fmla="*/ 480813 h 361950"/>
              <a:gd name="T14" fmla="*/ 154593 w 482600"/>
              <a:gd name="T15" fmla="*/ 82493 h 36195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70675 w 482600"/>
              <a:gd name="T25" fmla="*/ 53006 h 361950"/>
              <a:gd name="T26" fmla="*/ 411925 w 482600"/>
              <a:gd name="T27" fmla="*/ 308944 h 3619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2600" h="361950">
                <a:moveTo>
                  <a:pt x="0" y="180975"/>
                </a:moveTo>
                <a:lnTo>
                  <a:pt x="0" y="180975"/>
                </a:lnTo>
                <a:cubicBezTo>
                  <a:pt x="0" y="81025"/>
                  <a:pt x="108033" y="0"/>
                  <a:pt x="241299" y="0"/>
                </a:cubicBezTo>
                <a:cubicBezTo>
                  <a:pt x="374566" y="0"/>
                  <a:pt x="482600" y="81025"/>
                  <a:pt x="482600" y="180975"/>
                </a:cubicBezTo>
                <a:cubicBezTo>
                  <a:pt x="482600" y="280924"/>
                  <a:pt x="374566" y="361949"/>
                  <a:pt x="241300" y="361950"/>
                </a:cubicBezTo>
                <a:cubicBezTo>
                  <a:pt x="108033" y="361950"/>
                  <a:pt x="0" y="280924"/>
                  <a:pt x="0" y="180975"/>
                </a:cubicBezTo>
                <a:close/>
              </a:path>
            </a:pathLst>
          </a:custGeom>
          <a:solidFill>
            <a:srgbClr val="326B8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ctr" anchorCtr="1"/>
          <a:lstStyle/>
          <a:p>
            <a:pPr algn="ctr"/>
            <a:r>
              <a:rPr lang="es-MX" sz="1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sz="1600" baseline="-25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s-ES" sz="1600" baseline="-25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4 Rectángulo"/>
          <p:cNvSpPr/>
          <p:nvPr/>
        </p:nvSpPr>
        <p:spPr>
          <a:xfrm>
            <a:off x="2037904" y="4893741"/>
            <a:ext cx="8739187" cy="1008063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2"/>
            </a:solidFill>
            <a:prstDash val="solid"/>
            <a:round/>
          </a:ln>
        </p:spPr>
        <p:txBody>
          <a:bodyPr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43"/>
          <p:cNvSpPr>
            <a:spLocks/>
          </p:cNvSpPr>
          <p:nvPr/>
        </p:nvSpPr>
        <p:spPr bwMode="auto">
          <a:xfrm>
            <a:off x="1918841" y="4750866"/>
            <a:ext cx="396875" cy="395288"/>
          </a:xfrm>
          <a:custGeom>
            <a:avLst/>
            <a:gdLst>
              <a:gd name="T0" fmla="*/ 90558 w 482600"/>
              <a:gd name="T1" fmla="*/ 0 h 361950"/>
              <a:gd name="T2" fmla="*/ 181118 w 482600"/>
              <a:gd name="T3" fmla="*/ 281658 h 361950"/>
              <a:gd name="T4" fmla="*/ 90558 w 482600"/>
              <a:gd name="T5" fmla="*/ 563313 h 361950"/>
              <a:gd name="T6" fmla="*/ 0 w 482600"/>
              <a:gd name="T7" fmla="*/ 281658 h 361950"/>
              <a:gd name="T8" fmla="*/ 26524 w 482600"/>
              <a:gd name="T9" fmla="*/ 82494 h 361950"/>
              <a:gd name="T10" fmla="*/ 26524 w 482600"/>
              <a:gd name="T11" fmla="*/ 480817 h 361950"/>
              <a:gd name="T12" fmla="*/ 154593 w 482600"/>
              <a:gd name="T13" fmla="*/ 480817 h 361950"/>
              <a:gd name="T14" fmla="*/ 154593 w 482600"/>
              <a:gd name="T15" fmla="*/ 82494 h 36195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70675 w 482600"/>
              <a:gd name="T25" fmla="*/ 53006 h 361950"/>
              <a:gd name="T26" fmla="*/ 411925 w 482600"/>
              <a:gd name="T27" fmla="*/ 308944 h 3619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2600" h="361950">
                <a:moveTo>
                  <a:pt x="0" y="180975"/>
                </a:moveTo>
                <a:lnTo>
                  <a:pt x="0" y="180975"/>
                </a:lnTo>
                <a:cubicBezTo>
                  <a:pt x="0" y="81025"/>
                  <a:pt x="108033" y="0"/>
                  <a:pt x="241299" y="0"/>
                </a:cubicBezTo>
                <a:cubicBezTo>
                  <a:pt x="374566" y="0"/>
                  <a:pt x="482600" y="81025"/>
                  <a:pt x="482600" y="180975"/>
                </a:cubicBezTo>
                <a:cubicBezTo>
                  <a:pt x="482600" y="280924"/>
                  <a:pt x="374566" y="361949"/>
                  <a:pt x="241300" y="361950"/>
                </a:cubicBezTo>
                <a:cubicBezTo>
                  <a:pt x="108033" y="361950"/>
                  <a:pt x="0" y="280924"/>
                  <a:pt x="0" y="180975"/>
                </a:cubicBezTo>
                <a:close/>
              </a:path>
            </a:pathLst>
          </a:custGeom>
          <a:solidFill>
            <a:srgbClr val="326B8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ctr" anchorCtr="1"/>
          <a:lstStyle/>
          <a:p>
            <a:pPr algn="ctr"/>
            <a:r>
              <a:rPr lang="es-MX" sz="1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sz="1600" baseline="-25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ES" sz="1600" baseline="-25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8 Rectángulo redondeado"/>
          <p:cNvSpPr>
            <a:spLocks noChangeArrowheads="1"/>
          </p:cNvSpPr>
          <p:nvPr/>
        </p:nvSpPr>
        <p:spPr bwMode="auto">
          <a:xfrm>
            <a:off x="6095554" y="5000104"/>
            <a:ext cx="3060700" cy="395287"/>
          </a:xfrm>
          <a:custGeom>
            <a:avLst/>
            <a:gdLst>
              <a:gd name="T0" fmla="*/ 1204914 w 2409828"/>
              <a:gd name="T1" fmla="*/ 0 h 584201"/>
              <a:gd name="T2" fmla="*/ 2409828 w 2409828"/>
              <a:gd name="T3" fmla="*/ 292101 h 584201"/>
              <a:gd name="T4" fmla="*/ 1204914 w 2409828"/>
              <a:gd name="T5" fmla="*/ 584201 h 584201"/>
              <a:gd name="T6" fmla="*/ 0 w 2409828"/>
              <a:gd name="T7" fmla="*/ 292101 h 584201"/>
              <a:gd name="T8" fmla="*/ 3 60000 65536"/>
              <a:gd name="T9" fmla="*/ 0 60000 65536"/>
              <a:gd name="T10" fmla="*/ 1 60000 65536"/>
              <a:gd name="T11" fmla="*/ 2 60000 65536"/>
              <a:gd name="T12" fmla="*/ 28519 w 2409828"/>
              <a:gd name="T13" fmla="*/ 28519 h 584201"/>
              <a:gd name="T14" fmla="*/ 2381309 w 2409828"/>
              <a:gd name="T15" fmla="*/ 555682 h 5842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9828" h="584201">
                <a:moveTo>
                  <a:pt x="97367" y="0"/>
                </a:moveTo>
                <a:lnTo>
                  <a:pt x="97366" y="0"/>
                </a:lnTo>
                <a:cubicBezTo>
                  <a:pt x="43592" y="0"/>
                  <a:pt x="0" y="43592"/>
                  <a:pt x="0" y="97366"/>
                </a:cubicBezTo>
                <a:lnTo>
                  <a:pt x="0" y="486834"/>
                </a:lnTo>
                <a:cubicBezTo>
                  <a:pt x="0" y="540608"/>
                  <a:pt x="43592" y="584200"/>
                  <a:pt x="97366" y="584201"/>
                </a:cubicBezTo>
                <a:lnTo>
                  <a:pt x="2312461" y="584201"/>
                </a:lnTo>
                <a:cubicBezTo>
                  <a:pt x="2366235" y="584200"/>
                  <a:pt x="2409828" y="540608"/>
                  <a:pt x="2409828" y="486834"/>
                </a:cubicBezTo>
                <a:lnTo>
                  <a:pt x="2409828" y="97367"/>
                </a:lnTo>
                <a:cubicBezTo>
                  <a:pt x="2409828" y="43592"/>
                  <a:pt x="2366235" y="0"/>
                  <a:pt x="2312461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-3869467"/>
                  <a:satOff val="23312"/>
                  <a:lumOff val="1869"/>
                  <a:alphaOff val="0"/>
                  <a:shade val="51000"/>
                  <a:satMod val="130000"/>
                </a:schemeClr>
              </a:gs>
              <a:gs pos="7000">
                <a:srgbClr val="2B719C"/>
              </a:gs>
              <a:gs pos="100000">
                <a:srgbClr val="2B719C"/>
              </a:gs>
            </a:gsLst>
            <a:lin ang="16200000" scaled="0"/>
          </a:gradFill>
          <a:ln w="38100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8000" tIns="36000" rIns="18000" bIns="36000" anchor="ctr" anchorCtr="1"/>
          <a:lstStyle/>
          <a:p>
            <a:pPr hangingPunct="0">
              <a:defRPr/>
            </a:pP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Evaluación de Diseño</a:t>
            </a:r>
          </a:p>
        </p:txBody>
      </p:sp>
      <p:sp>
        <p:nvSpPr>
          <p:cNvPr id="39" name="38 Rectángulo redondeado"/>
          <p:cNvSpPr>
            <a:spLocks noChangeArrowheads="1"/>
          </p:cNvSpPr>
          <p:nvPr/>
        </p:nvSpPr>
        <p:spPr bwMode="auto">
          <a:xfrm>
            <a:off x="2279204" y="4103166"/>
            <a:ext cx="3384550" cy="504825"/>
          </a:xfrm>
          <a:custGeom>
            <a:avLst/>
            <a:gdLst>
              <a:gd name="T0" fmla="*/ 1204914 w 2409828"/>
              <a:gd name="T1" fmla="*/ 0 h 584201"/>
              <a:gd name="T2" fmla="*/ 2409828 w 2409828"/>
              <a:gd name="T3" fmla="*/ 292101 h 584201"/>
              <a:gd name="T4" fmla="*/ 1204914 w 2409828"/>
              <a:gd name="T5" fmla="*/ 584201 h 584201"/>
              <a:gd name="T6" fmla="*/ 0 w 2409828"/>
              <a:gd name="T7" fmla="*/ 292101 h 584201"/>
              <a:gd name="T8" fmla="*/ 3 60000 65536"/>
              <a:gd name="T9" fmla="*/ 0 60000 65536"/>
              <a:gd name="T10" fmla="*/ 1 60000 65536"/>
              <a:gd name="T11" fmla="*/ 2 60000 65536"/>
              <a:gd name="T12" fmla="*/ 28519 w 2409828"/>
              <a:gd name="T13" fmla="*/ 28519 h 584201"/>
              <a:gd name="T14" fmla="*/ 2381309 w 2409828"/>
              <a:gd name="T15" fmla="*/ 555682 h 5842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9828" h="584201">
                <a:moveTo>
                  <a:pt x="97367" y="0"/>
                </a:moveTo>
                <a:lnTo>
                  <a:pt x="97366" y="0"/>
                </a:lnTo>
                <a:cubicBezTo>
                  <a:pt x="43592" y="0"/>
                  <a:pt x="0" y="43592"/>
                  <a:pt x="0" y="97366"/>
                </a:cubicBezTo>
                <a:lnTo>
                  <a:pt x="0" y="486834"/>
                </a:lnTo>
                <a:cubicBezTo>
                  <a:pt x="0" y="540608"/>
                  <a:pt x="43592" y="584200"/>
                  <a:pt x="97366" y="584201"/>
                </a:cubicBezTo>
                <a:lnTo>
                  <a:pt x="2312461" y="584201"/>
                </a:lnTo>
                <a:cubicBezTo>
                  <a:pt x="2366235" y="584200"/>
                  <a:pt x="2409828" y="540608"/>
                  <a:pt x="2409828" y="486834"/>
                </a:cubicBezTo>
                <a:lnTo>
                  <a:pt x="2409828" y="97367"/>
                </a:lnTo>
                <a:cubicBezTo>
                  <a:pt x="2409828" y="43592"/>
                  <a:pt x="2366235" y="0"/>
                  <a:pt x="2312461" y="0"/>
                </a:cubicBezTo>
                <a:close/>
              </a:path>
            </a:pathLst>
          </a:custGeom>
          <a:gradFill>
            <a:gsLst>
              <a:gs pos="0">
                <a:srgbClr val="503D83">
                  <a:alpha val="90000"/>
                </a:srgbClr>
              </a:gs>
              <a:gs pos="80000">
                <a:srgbClr val="503D83">
                  <a:alpha val="90000"/>
                </a:srgbClr>
              </a:gs>
              <a:gs pos="100000">
                <a:srgbClr val="503D83">
                  <a:alpha val="90000"/>
                </a:srgbClr>
              </a:gs>
            </a:gsLst>
            <a:lin ang="5400000" scaled="0"/>
          </a:gradFill>
          <a:ln w="38103">
            <a:noFill/>
            <a:miter lim="800000"/>
            <a:headEnd/>
            <a:tailEnd/>
          </a:ln>
          <a:effectLst>
            <a:outerShdw dist="19997" dir="5400000" algn="tl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 anchorCtr="1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Definición de Indicadores para contribuir a objetivos sectoriales</a:t>
            </a:r>
          </a:p>
        </p:txBody>
      </p:sp>
      <p:sp>
        <p:nvSpPr>
          <p:cNvPr id="40" name="38 Rectángulo redondeado"/>
          <p:cNvSpPr>
            <a:spLocks noChangeArrowheads="1"/>
          </p:cNvSpPr>
          <p:nvPr/>
        </p:nvSpPr>
        <p:spPr bwMode="auto">
          <a:xfrm>
            <a:off x="6095554" y="5431904"/>
            <a:ext cx="3060700" cy="395287"/>
          </a:xfrm>
          <a:custGeom>
            <a:avLst/>
            <a:gdLst>
              <a:gd name="T0" fmla="*/ 1204914 w 2409828"/>
              <a:gd name="T1" fmla="*/ 0 h 584201"/>
              <a:gd name="T2" fmla="*/ 2409828 w 2409828"/>
              <a:gd name="T3" fmla="*/ 292101 h 584201"/>
              <a:gd name="T4" fmla="*/ 1204914 w 2409828"/>
              <a:gd name="T5" fmla="*/ 584201 h 584201"/>
              <a:gd name="T6" fmla="*/ 0 w 2409828"/>
              <a:gd name="T7" fmla="*/ 292101 h 584201"/>
              <a:gd name="T8" fmla="*/ 3 60000 65536"/>
              <a:gd name="T9" fmla="*/ 0 60000 65536"/>
              <a:gd name="T10" fmla="*/ 1 60000 65536"/>
              <a:gd name="T11" fmla="*/ 2 60000 65536"/>
              <a:gd name="T12" fmla="*/ 28519 w 2409828"/>
              <a:gd name="T13" fmla="*/ 28519 h 584201"/>
              <a:gd name="T14" fmla="*/ 2381309 w 2409828"/>
              <a:gd name="T15" fmla="*/ 555682 h 5842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9828" h="584201">
                <a:moveTo>
                  <a:pt x="97367" y="0"/>
                </a:moveTo>
                <a:lnTo>
                  <a:pt x="97366" y="0"/>
                </a:lnTo>
                <a:cubicBezTo>
                  <a:pt x="43592" y="0"/>
                  <a:pt x="0" y="43592"/>
                  <a:pt x="0" y="97366"/>
                </a:cubicBezTo>
                <a:lnTo>
                  <a:pt x="0" y="486834"/>
                </a:lnTo>
                <a:cubicBezTo>
                  <a:pt x="0" y="540608"/>
                  <a:pt x="43592" y="584200"/>
                  <a:pt x="97366" y="584201"/>
                </a:cubicBezTo>
                <a:lnTo>
                  <a:pt x="2312461" y="584201"/>
                </a:lnTo>
                <a:cubicBezTo>
                  <a:pt x="2366235" y="584200"/>
                  <a:pt x="2409828" y="540608"/>
                  <a:pt x="2409828" y="486834"/>
                </a:cubicBezTo>
                <a:lnTo>
                  <a:pt x="2409828" y="97367"/>
                </a:lnTo>
                <a:cubicBezTo>
                  <a:pt x="2409828" y="43592"/>
                  <a:pt x="2366235" y="0"/>
                  <a:pt x="2312461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-3869467"/>
                  <a:satOff val="23312"/>
                  <a:lumOff val="1869"/>
                  <a:alphaOff val="0"/>
                  <a:shade val="51000"/>
                  <a:satMod val="130000"/>
                </a:schemeClr>
              </a:gs>
              <a:gs pos="7000">
                <a:srgbClr val="2B719C"/>
              </a:gs>
              <a:gs pos="100000">
                <a:srgbClr val="2B719C"/>
              </a:gs>
            </a:gsLst>
            <a:lin ang="16200000" scaled="0"/>
          </a:gradFill>
          <a:ln w="38100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8000" tIns="36000" rIns="18000" bIns="36000" anchor="ctr" anchorCtr="1"/>
          <a:lstStyle/>
          <a:p>
            <a:pPr algn="ctr" hangingPunct="0">
              <a:defRPr/>
            </a:pP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Levantamiento de Línea de Base</a:t>
            </a:r>
          </a:p>
        </p:txBody>
      </p:sp>
      <p:sp>
        <p:nvSpPr>
          <p:cNvPr id="41" name="39 Rectángulo redondeado"/>
          <p:cNvSpPr>
            <a:spLocks noChangeArrowheads="1"/>
          </p:cNvSpPr>
          <p:nvPr/>
        </p:nvSpPr>
        <p:spPr bwMode="auto">
          <a:xfrm>
            <a:off x="2279204" y="5182666"/>
            <a:ext cx="3384550" cy="503238"/>
          </a:xfrm>
          <a:custGeom>
            <a:avLst/>
            <a:gdLst>
              <a:gd name="T0" fmla="*/ 1223170 w 2446340"/>
              <a:gd name="T1" fmla="*/ 0 h 620713"/>
              <a:gd name="T2" fmla="*/ 2446340 w 2446340"/>
              <a:gd name="T3" fmla="*/ 310357 h 620713"/>
              <a:gd name="T4" fmla="*/ 1223170 w 2446340"/>
              <a:gd name="T5" fmla="*/ 620713 h 620713"/>
              <a:gd name="T6" fmla="*/ 0 w 2446340"/>
              <a:gd name="T7" fmla="*/ 310357 h 620713"/>
              <a:gd name="T8" fmla="*/ 3 60000 65536"/>
              <a:gd name="T9" fmla="*/ 0 60000 65536"/>
              <a:gd name="T10" fmla="*/ 1 60000 65536"/>
              <a:gd name="T11" fmla="*/ 2 60000 65536"/>
              <a:gd name="T12" fmla="*/ 30301 w 2446340"/>
              <a:gd name="T13" fmla="*/ 30301 h 620713"/>
              <a:gd name="T14" fmla="*/ 2416039 w 2446340"/>
              <a:gd name="T15" fmla="*/ 590412 h 620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6340" h="620713">
                <a:moveTo>
                  <a:pt x="103452" y="0"/>
                </a:moveTo>
                <a:lnTo>
                  <a:pt x="103451" y="0"/>
                </a:lnTo>
                <a:cubicBezTo>
                  <a:pt x="46317" y="0"/>
                  <a:pt x="0" y="46317"/>
                  <a:pt x="0" y="103451"/>
                </a:cubicBezTo>
                <a:lnTo>
                  <a:pt x="0" y="517261"/>
                </a:lnTo>
                <a:cubicBezTo>
                  <a:pt x="0" y="574395"/>
                  <a:pt x="46317" y="620712"/>
                  <a:pt x="103451" y="620713"/>
                </a:cubicBezTo>
                <a:lnTo>
                  <a:pt x="2342888" y="620713"/>
                </a:lnTo>
                <a:cubicBezTo>
                  <a:pt x="2400022" y="620712"/>
                  <a:pt x="2446340" y="574395"/>
                  <a:pt x="2446340" y="517261"/>
                </a:cubicBezTo>
                <a:lnTo>
                  <a:pt x="2446340" y="103452"/>
                </a:lnTo>
                <a:cubicBezTo>
                  <a:pt x="2446340" y="46317"/>
                  <a:pt x="2400022" y="0"/>
                  <a:pt x="2342888" y="0"/>
                </a:cubicBezTo>
                <a:close/>
              </a:path>
            </a:pathLst>
          </a:custGeom>
          <a:gradFill>
            <a:gsLst>
              <a:gs pos="0">
                <a:srgbClr val="503D83">
                  <a:alpha val="90000"/>
                </a:srgbClr>
              </a:gs>
              <a:gs pos="80000">
                <a:srgbClr val="503D83">
                  <a:alpha val="90000"/>
                </a:srgbClr>
              </a:gs>
              <a:gs pos="100000">
                <a:srgbClr val="503D83">
                  <a:alpha val="90000"/>
                </a:srgbClr>
              </a:gs>
            </a:gsLst>
            <a:lin ang="5400000" scaled="0"/>
          </a:gradFill>
          <a:ln w="38103">
            <a:noFill/>
            <a:miter lim="800000"/>
            <a:headEnd/>
            <a:tailEnd/>
          </a:ln>
          <a:effectLst>
            <a:outerShdw dist="19997" dir="5400000" algn="tl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 anchorCtr="1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MX" sz="14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Mejora de MIR y Medición de Indicadores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MX" sz="14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34 Rectángulo"/>
          <p:cNvSpPr/>
          <p:nvPr/>
        </p:nvSpPr>
        <p:spPr>
          <a:xfrm>
            <a:off x="2037904" y="6047854"/>
            <a:ext cx="8739187" cy="719137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2"/>
            </a:solidFill>
            <a:prstDash val="solid"/>
            <a:round/>
          </a:ln>
        </p:spPr>
        <p:txBody>
          <a:bodyPr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3"/>
          <p:cNvSpPr>
            <a:spLocks/>
          </p:cNvSpPr>
          <p:nvPr/>
        </p:nvSpPr>
        <p:spPr bwMode="auto">
          <a:xfrm>
            <a:off x="1918841" y="5903391"/>
            <a:ext cx="396875" cy="396875"/>
          </a:xfrm>
          <a:custGeom>
            <a:avLst/>
            <a:gdLst>
              <a:gd name="T0" fmla="*/ 90558 w 482600"/>
              <a:gd name="T1" fmla="*/ 0 h 361950"/>
              <a:gd name="T2" fmla="*/ 181118 w 482600"/>
              <a:gd name="T3" fmla="*/ 286208 h 361950"/>
              <a:gd name="T4" fmla="*/ 90558 w 482600"/>
              <a:gd name="T5" fmla="*/ 572414 h 361950"/>
              <a:gd name="T6" fmla="*/ 0 w 482600"/>
              <a:gd name="T7" fmla="*/ 286208 h 361950"/>
              <a:gd name="T8" fmla="*/ 26524 w 482600"/>
              <a:gd name="T9" fmla="*/ 83829 h 361950"/>
              <a:gd name="T10" fmla="*/ 26524 w 482600"/>
              <a:gd name="T11" fmla="*/ 488586 h 361950"/>
              <a:gd name="T12" fmla="*/ 154593 w 482600"/>
              <a:gd name="T13" fmla="*/ 488586 h 361950"/>
              <a:gd name="T14" fmla="*/ 154593 w 482600"/>
              <a:gd name="T15" fmla="*/ 83829 h 36195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70675 w 482600"/>
              <a:gd name="T25" fmla="*/ 53006 h 361950"/>
              <a:gd name="T26" fmla="*/ 411925 w 482600"/>
              <a:gd name="T27" fmla="*/ 308944 h 3619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2600" h="361950">
                <a:moveTo>
                  <a:pt x="0" y="180975"/>
                </a:moveTo>
                <a:lnTo>
                  <a:pt x="0" y="180975"/>
                </a:lnTo>
                <a:cubicBezTo>
                  <a:pt x="0" y="81025"/>
                  <a:pt x="108033" y="0"/>
                  <a:pt x="241299" y="0"/>
                </a:cubicBezTo>
                <a:cubicBezTo>
                  <a:pt x="374566" y="0"/>
                  <a:pt x="482600" y="81025"/>
                  <a:pt x="482600" y="180975"/>
                </a:cubicBezTo>
                <a:cubicBezTo>
                  <a:pt x="482600" y="280924"/>
                  <a:pt x="374566" y="361949"/>
                  <a:pt x="241300" y="361950"/>
                </a:cubicBezTo>
                <a:cubicBezTo>
                  <a:pt x="108033" y="361950"/>
                  <a:pt x="0" y="280924"/>
                  <a:pt x="0" y="180975"/>
                </a:cubicBezTo>
                <a:close/>
              </a:path>
            </a:pathLst>
          </a:custGeom>
          <a:solidFill>
            <a:srgbClr val="326B8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ctr" anchorCtr="1"/>
          <a:lstStyle/>
          <a:p>
            <a:pPr algn="ctr"/>
            <a:r>
              <a:rPr lang="es-MX" sz="1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sz="1600" baseline="-25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ES" sz="1600" baseline="-25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39 Rectángulo redondeado"/>
          <p:cNvSpPr>
            <a:spLocks noChangeArrowheads="1"/>
          </p:cNvSpPr>
          <p:nvPr/>
        </p:nvSpPr>
        <p:spPr bwMode="auto">
          <a:xfrm>
            <a:off x="2279204" y="6155804"/>
            <a:ext cx="3384550" cy="468312"/>
          </a:xfrm>
          <a:custGeom>
            <a:avLst/>
            <a:gdLst>
              <a:gd name="T0" fmla="*/ 1223170 w 2446340"/>
              <a:gd name="T1" fmla="*/ 0 h 620713"/>
              <a:gd name="T2" fmla="*/ 2446340 w 2446340"/>
              <a:gd name="T3" fmla="*/ 310357 h 620713"/>
              <a:gd name="T4" fmla="*/ 1223170 w 2446340"/>
              <a:gd name="T5" fmla="*/ 620713 h 620713"/>
              <a:gd name="T6" fmla="*/ 0 w 2446340"/>
              <a:gd name="T7" fmla="*/ 310357 h 620713"/>
              <a:gd name="T8" fmla="*/ 3 60000 65536"/>
              <a:gd name="T9" fmla="*/ 0 60000 65536"/>
              <a:gd name="T10" fmla="*/ 1 60000 65536"/>
              <a:gd name="T11" fmla="*/ 2 60000 65536"/>
              <a:gd name="T12" fmla="*/ 30301 w 2446340"/>
              <a:gd name="T13" fmla="*/ 30301 h 620713"/>
              <a:gd name="T14" fmla="*/ 2416039 w 2446340"/>
              <a:gd name="T15" fmla="*/ 590412 h 620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6340" h="620713">
                <a:moveTo>
                  <a:pt x="103452" y="0"/>
                </a:moveTo>
                <a:lnTo>
                  <a:pt x="103451" y="0"/>
                </a:lnTo>
                <a:cubicBezTo>
                  <a:pt x="46317" y="0"/>
                  <a:pt x="0" y="46317"/>
                  <a:pt x="0" y="103451"/>
                </a:cubicBezTo>
                <a:lnTo>
                  <a:pt x="0" y="517261"/>
                </a:lnTo>
                <a:cubicBezTo>
                  <a:pt x="0" y="574395"/>
                  <a:pt x="46317" y="620712"/>
                  <a:pt x="103451" y="620713"/>
                </a:cubicBezTo>
                <a:lnTo>
                  <a:pt x="2342888" y="620713"/>
                </a:lnTo>
                <a:cubicBezTo>
                  <a:pt x="2400022" y="620712"/>
                  <a:pt x="2446340" y="574395"/>
                  <a:pt x="2446340" y="517261"/>
                </a:cubicBezTo>
                <a:lnTo>
                  <a:pt x="2446340" y="103452"/>
                </a:lnTo>
                <a:cubicBezTo>
                  <a:pt x="2446340" y="46317"/>
                  <a:pt x="2400022" y="0"/>
                  <a:pt x="2342888" y="0"/>
                </a:cubicBezTo>
                <a:close/>
              </a:path>
            </a:pathLst>
          </a:custGeom>
          <a:gradFill>
            <a:gsLst>
              <a:gs pos="0">
                <a:srgbClr val="503D83">
                  <a:alpha val="90000"/>
                </a:srgbClr>
              </a:gs>
              <a:gs pos="80000">
                <a:srgbClr val="503D83">
                  <a:alpha val="90000"/>
                </a:srgbClr>
              </a:gs>
              <a:gs pos="100000">
                <a:srgbClr val="503D83">
                  <a:alpha val="90000"/>
                </a:srgbClr>
              </a:gs>
            </a:gsLst>
            <a:lin ang="5400000" scaled="0"/>
          </a:gradFill>
          <a:ln w="38103">
            <a:noFill/>
            <a:miter lim="800000"/>
            <a:headEnd/>
            <a:tailEnd/>
          </a:ln>
          <a:effectLst>
            <a:outerShdw dist="19997" dir="5400000" algn="tl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 anchorCtr="1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Mejora de MIR y Medición de Indicadores</a:t>
            </a:r>
          </a:p>
        </p:txBody>
      </p:sp>
      <p:sp>
        <p:nvSpPr>
          <p:cNvPr id="45" name="38 Rectángulo redondeado"/>
          <p:cNvSpPr>
            <a:spLocks noChangeArrowheads="1"/>
          </p:cNvSpPr>
          <p:nvPr/>
        </p:nvSpPr>
        <p:spPr bwMode="auto">
          <a:xfrm>
            <a:off x="6095554" y="6155804"/>
            <a:ext cx="3060700" cy="468312"/>
          </a:xfrm>
          <a:custGeom>
            <a:avLst/>
            <a:gdLst>
              <a:gd name="T0" fmla="*/ 1204914 w 2409828"/>
              <a:gd name="T1" fmla="*/ 0 h 584201"/>
              <a:gd name="T2" fmla="*/ 2409828 w 2409828"/>
              <a:gd name="T3" fmla="*/ 292101 h 584201"/>
              <a:gd name="T4" fmla="*/ 1204914 w 2409828"/>
              <a:gd name="T5" fmla="*/ 584201 h 584201"/>
              <a:gd name="T6" fmla="*/ 0 w 2409828"/>
              <a:gd name="T7" fmla="*/ 292101 h 584201"/>
              <a:gd name="T8" fmla="*/ 3 60000 65536"/>
              <a:gd name="T9" fmla="*/ 0 60000 65536"/>
              <a:gd name="T10" fmla="*/ 1 60000 65536"/>
              <a:gd name="T11" fmla="*/ 2 60000 65536"/>
              <a:gd name="T12" fmla="*/ 28519 w 2409828"/>
              <a:gd name="T13" fmla="*/ 28519 h 584201"/>
              <a:gd name="T14" fmla="*/ 2381309 w 2409828"/>
              <a:gd name="T15" fmla="*/ 555682 h 5842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9828" h="584201">
                <a:moveTo>
                  <a:pt x="97367" y="0"/>
                </a:moveTo>
                <a:lnTo>
                  <a:pt x="97366" y="0"/>
                </a:lnTo>
                <a:cubicBezTo>
                  <a:pt x="43592" y="0"/>
                  <a:pt x="0" y="43592"/>
                  <a:pt x="0" y="97366"/>
                </a:cubicBezTo>
                <a:lnTo>
                  <a:pt x="0" y="486834"/>
                </a:lnTo>
                <a:cubicBezTo>
                  <a:pt x="0" y="540608"/>
                  <a:pt x="43592" y="584200"/>
                  <a:pt x="97366" y="584201"/>
                </a:cubicBezTo>
                <a:lnTo>
                  <a:pt x="2312461" y="584201"/>
                </a:lnTo>
                <a:cubicBezTo>
                  <a:pt x="2366235" y="584200"/>
                  <a:pt x="2409828" y="540608"/>
                  <a:pt x="2409828" y="486834"/>
                </a:cubicBezTo>
                <a:lnTo>
                  <a:pt x="2409828" y="97367"/>
                </a:lnTo>
                <a:cubicBezTo>
                  <a:pt x="2409828" y="43592"/>
                  <a:pt x="2366235" y="0"/>
                  <a:pt x="2312461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-3869467"/>
                  <a:satOff val="23312"/>
                  <a:lumOff val="1869"/>
                  <a:alphaOff val="0"/>
                  <a:shade val="51000"/>
                  <a:satMod val="130000"/>
                </a:schemeClr>
              </a:gs>
              <a:gs pos="7000">
                <a:srgbClr val="2B719C"/>
              </a:gs>
              <a:gs pos="100000">
                <a:srgbClr val="2B719C"/>
              </a:gs>
            </a:gsLst>
            <a:lin ang="16200000" scaled="0"/>
          </a:gradFill>
          <a:ln w="38100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8000" tIns="36000" rIns="18000" bIns="36000" anchor="ctr" anchorCtr="1"/>
          <a:lstStyle/>
          <a:p>
            <a:pPr algn="ctr" hangingPunct="0">
              <a:defRPr/>
            </a:pP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Evaluación de Consistencia y Resultados </a:t>
            </a:r>
          </a:p>
        </p:txBody>
      </p:sp>
      <p:sp>
        <p:nvSpPr>
          <p:cNvPr id="46" name="34 Rectángulo"/>
          <p:cNvSpPr/>
          <p:nvPr/>
        </p:nvSpPr>
        <p:spPr>
          <a:xfrm>
            <a:off x="2037904" y="6984479"/>
            <a:ext cx="8739187" cy="647700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2"/>
            </a:solidFill>
            <a:prstDash val="solid"/>
            <a:round/>
          </a:ln>
        </p:spPr>
        <p:txBody>
          <a:bodyPr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3"/>
          <p:cNvSpPr>
            <a:spLocks/>
          </p:cNvSpPr>
          <p:nvPr/>
        </p:nvSpPr>
        <p:spPr bwMode="auto">
          <a:xfrm>
            <a:off x="1918841" y="6840016"/>
            <a:ext cx="396875" cy="395288"/>
          </a:xfrm>
          <a:custGeom>
            <a:avLst/>
            <a:gdLst>
              <a:gd name="T0" fmla="*/ 90558 w 482600"/>
              <a:gd name="T1" fmla="*/ 0 h 361950"/>
              <a:gd name="T2" fmla="*/ 181118 w 482600"/>
              <a:gd name="T3" fmla="*/ 281658 h 361950"/>
              <a:gd name="T4" fmla="*/ 90558 w 482600"/>
              <a:gd name="T5" fmla="*/ 563313 h 361950"/>
              <a:gd name="T6" fmla="*/ 0 w 482600"/>
              <a:gd name="T7" fmla="*/ 281658 h 361950"/>
              <a:gd name="T8" fmla="*/ 26524 w 482600"/>
              <a:gd name="T9" fmla="*/ 82494 h 361950"/>
              <a:gd name="T10" fmla="*/ 26524 w 482600"/>
              <a:gd name="T11" fmla="*/ 480817 h 361950"/>
              <a:gd name="T12" fmla="*/ 154593 w 482600"/>
              <a:gd name="T13" fmla="*/ 480817 h 361950"/>
              <a:gd name="T14" fmla="*/ 154593 w 482600"/>
              <a:gd name="T15" fmla="*/ 82494 h 36195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70675 w 482600"/>
              <a:gd name="T25" fmla="*/ 53006 h 361950"/>
              <a:gd name="T26" fmla="*/ 411925 w 482600"/>
              <a:gd name="T27" fmla="*/ 308944 h 3619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2600" h="361950">
                <a:moveTo>
                  <a:pt x="0" y="180975"/>
                </a:moveTo>
                <a:lnTo>
                  <a:pt x="0" y="180975"/>
                </a:lnTo>
                <a:cubicBezTo>
                  <a:pt x="0" y="81025"/>
                  <a:pt x="108033" y="0"/>
                  <a:pt x="241299" y="0"/>
                </a:cubicBezTo>
                <a:cubicBezTo>
                  <a:pt x="374566" y="0"/>
                  <a:pt x="482600" y="81025"/>
                  <a:pt x="482600" y="180975"/>
                </a:cubicBezTo>
                <a:cubicBezTo>
                  <a:pt x="482600" y="280924"/>
                  <a:pt x="374566" y="361949"/>
                  <a:pt x="241300" y="361950"/>
                </a:cubicBezTo>
                <a:cubicBezTo>
                  <a:pt x="108033" y="361950"/>
                  <a:pt x="0" y="280924"/>
                  <a:pt x="0" y="180975"/>
                </a:cubicBezTo>
                <a:close/>
              </a:path>
            </a:pathLst>
          </a:custGeom>
          <a:solidFill>
            <a:srgbClr val="326B8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ctr" anchorCtr="1"/>
          <a:lstStyle/>
          <a:p>
            <a:pPr algn="ctr"/>
            <a:r>
              <a:rPr lang="es-MX" sz="1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sz="1600" baseline="-25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ES" sz="1600" baseline="-25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34 Rectángulo"/>
          <p:cNvSpPr/>
          <p:nvPr/>
        </p:nvSpPr>
        <p:spPr>
          <a:xfrm>
            <a:off x="2037904" y="7775054"/>
            <a:ext cx="8739187" cy="61277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2"/>
            </a:solidFill>
            <a:prstDash val="solid"/>
            <a:round/>
          </a:ln>
        </p:spPr>
        <p:txBody>
          <a:bodyPr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39 Rectángulo redondeado"/>
          <p:cNvSpPr>
            <a:spLocks noChangeArrowheads="1"/>
          </p:cNvSpPr>
          <p:nvPr/>
        </p:nvSpPr>
        <p:spPr bwMode="auto">
          <a:xfrm>
            <a:off x="2279204" y="7055916"/>
            <a:ext cx="3384550" cy="468313"/>
          </a:xfrm>
          <a:custGeom>
            <a:avLst/>
            <a:gdLst>
              <a:gd name="T0" fmla="*/ 1223170 w 2446340"/>
              <a:gd name="T1" fmla="*/ 0 h 620713"/>
              <a:gd name="T2" fmla="*/ 2446340 w 2446340"/>
              <a:gd name="T3" fmla="*/ 310357 h 620713"/>
              <a:gd name="T4" fmla="*/ 1223170 w 2446340"/>
              <a:gd name="T5" fmla="*/ 620713 h 620713"/>
              <a:gd name="T6" fmla="*/ 0 w 2446340"/>
              <a:gd name="T7" fmla="*/ 310357 h 620713"/>
              <a:gd name="T8" fmla="*/ 3 60000 65536"/>
              <a:gd name="T9" fmla="*/ 0 60000 65536"/>
              <a:gd name="T10" fmla="*/ 1 60000 65536"/>
              <a:gd name="T11" fmla="*/ 2 60000 65536"/>
              <a:gd name="T12" fmla="*/ 30301 w 2446340"/>
              <a:gd name="T13" fmla="*/ 30301 h 620713"/>
              <a:gd name="T14" fmla="*/ 2416039 w 2446340"/>
              <a:gd name="T15" fmla="*/ 590412 h 620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6340" h="620713">
                <a:moveTo>
                  <a:pt x="103452" y="0"/>
                </a:moveTo>
                <a:lnTo>
                  <a:pt x="103451" y="0"/>
                </a:lnTo>
                <a:cubicBezTo>
                  <a:pt x="46317" y="0"/>
                  <a:pt x="0" y="46317"/>
                  <a:pt x="0" y="103451"/>
                </a:cubicBezTo>
                <a:lnTo>
                  <a:pt x="0" y="517261"/>
                </a:lnTo>
                <a:cubicBezTo>
                  <a:pt x="0" y="574395"/>
                  <a:pt x="46317" y="620712"/>
                  <a:pt x="103451" y="620713"/>
                </a:cubicBezTo>
                <a:lnTo>
                  <a:pt x="2342888" y="620713"/>
                </a:lnTo>
                <a:cubicBezTo>
                  <a:pt x="2400022" y="620712"/>
                  <a:pt x="2446340" y="574395"/>
                  <a:pt x="2446340" y="517261"/>
                </a:cubicBezTo>
                <a:lnTo>
                  <a:pt x="2446340" y="103452"/>
                </a:lnTo>
                <a:cubicBezTo>
                  <a:pt x="2446340" y="46317"/>
                  <a:pt x="2400022" y="0"/>
                  <a:pt x="2342888" y="0"/>
                </a:cubicBezTo>
                <a:close/>
              </a:path>
            </a:pathLst>
          </a:custGeom>
          <a:gradFill>
            <a:gsLst>
              <a:gs pos="0">
                <a:srgbClr val="503D83">
                  <a:alpha val="90000"/>
                </a:srgbClr>
              </a:gs>
              <a:gs pos="80000">
                <a:srgbClr val="503D83">
                  <a:alpha val="90000"/>
                </a:srgbClr>
              </a:gs>
              <a:gs pos="100000">
                <a:srgbClr val="503D83">
                  <a:alpha val="90000"/>
                </a:srgbClr>
              </a:gs>
            </a:gsLst>
            <a:lin ang="5400000" scaled="0"/>
          </a:gradFill>
          <a:ln w="38103">
            <a:noFill/>
            <a:miter lim="800000"/>
            <a:headEnd/>
            <a:tailEnd/>
          </a:ln>
          <a:effectLst>
            <a:outerShdw dist="19997" dir="5400000" algn="tl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 anchorCtr="1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Aprobación de indicadores</a:t>
            </a:r>
          </a:p>
        </p:txBody>
      </p:sp>
      <p:sp>
        <p:nvSpPr>
          <p:cNvPr id="50" name="Oval 43"/>
          <p:cNvSpPr>
            <a:spLocks/>
          </p:cNvSpPr>
          <p:nvPr/>
        </p:nvSpPr>
        <p:spPr bwMode="auto">
          <a:xfrm>
            <a:off x="1918841" y="7632179"/>
            <a:ext cx="396875" cy="395287"/>
          </a:xfrm>
          <a:custGeom>
            <a:avLst/>
            <a:gdLst>
              <a:gd name="T0" fmla="*/ 90558 w 482600"/>
              <a:gd name="T1" fmla="*/ 0 h 361950"/>
              <a:gd name="T2" fmla="*/ 181118 w 482600"/>
              <a:gd name="T3" fmla="*/ 281654 h 361950"/>
              <a:gd name="T4" fmla="*/ 90558 w 482600"/>
              <a:gd name="T5" fmla="*/ 563308 h 361950"/>
              <a:gd name="T6" fmla="*/ 0 w 482600"/>
              <a:gd name="T7" fmla="*/ 281654 h 361950"/>
              <a:gd name="T8" fmla="*/ 26524 w 482600"/>
              <a:gd name="T9" fmla="*/ 82493 h 361950"/>
              <a:gd name="T10" fmla="*/ 26524 w 482600"/>
              <a:gd name="T11" fmla="*/ 480813 h 361950"/>
              <a:gd name="T12" fmla="*/ 154593 w 482600"/>
              <a:gd name="T13" fmla="*/ 480813 h 361950"/>
              <a:gd name="T14" fmla="*/ 154593 w 482600"/>
              <a:gd name="T15" fmla="*/ 82493 h 36195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70675 w 482600"/>
              <a:gd name="T25" fmla="*/ 53006 h 361950"/>
              <a:gd name="T26" fmla="*/ 411925 w 482600"/>
              <a:gd name="T27" fmla="*/ 308944 h 3619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2600" h="361950">
                <a:moveTo>
                  <a:pt x="0" y="180975"/>
                </a:moveTo>
                <a:lnTo>
                  <a:pt x="0" y="180975"/>
                </a:lnTo>
                <a:cubicBezTo>
                  <a:pt x="0" y="81025"/>
                  <a:pt x="108033" y="0"/>
                  <a:pt x="241299" y="0"/>
                </a:cubicBezTo>
                <a:cubicBezTo>
                  <a:pt x="374566" y="0"/>
                  <a:pt x="482600" y="81025"/>
                  <a:pt x="482600" y="180975"/>
                </a:cubicBezTo>
                <a:cubicBezTo>
                  <a:pt x="482600" y="280924"/>
                  <a:pt x="374566" y="361949"/>
                  <a:pt x="241300" y="361950"/>
                </a:cubicBezTo>
                <a:cubicBezTo>
                  <a:pt x="108033" y="361950"/>
                  <a:pt x="0" y="280924"/>
                  <a:pt x="0" y="180975"/>
                </a:cubicBezTo>
                <a:close/>
              </a:path>
            </a:pathLst>
          </a:custGeom>
          <a:solidFill>
            <a:srgbClr val="326B8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ctr" anchorCtr="1"/>
          <a:lstStyle/>
          <a:p>
            <a:pPr algn="ctr"/>
            <a:r>
              <a:rPr lang="es-MX" sz="1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sz="1600" baseline="-25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ES" sz="1600" baseline="-25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39 Rectángulo redondeado"/>
          <p:cNvSpPr>
            <a:spLocks noChangeArrowheads="1"/>
          </p:cNvSpPr>
          <p:nvPr/>
        </p:nvSpPr>
        <p:spPr bwMode="auto">
          <a:xfrm>
            <a:off x="2279204" y="7884591"/>
            <a:ext cx="3384550" cy="431800"/>
          </a:xfrm>
          <a:custGeom>
            <a:avLst/>
            <a:gdLst>
              <a:gd name="T0" fmla="*/ 1223170 w 2446340"/>
              <a:gd name="T1" fmla="*/ 0 h 620713"/>
              <a:gd name="T2" fmla="*/ 2446340 w 2446340"/>
              <a:gd name="T3" fmla="*/ 310357 h 620713"/>
              <a:gd name="T4" fmla="*/ 1223170 w 2446340"/>
              <a:gd name="T5" fmla="*/ 620713 h 620713"/>
              <a:gd name="T6" fmla="*/ 0 w 2446340"/>
              <a:gd name="T7" fmla="*/ 310357 h 620713"/>
              <a:gd name="T8" fmla="*/ 3 60000 65536"/>
              <a:gd name="T9" fmla="*/ 0 60000 65536"/>
              <a:gd name="T10" fmla="*/ 1 60000 65536"/>
              <a:gd name="T11" fmla="*/ 2 60000 65536"/>
              <a:gd name="T12" fmla="*/ 30301 w 2446340"/>
              <a:gd name="T13" fmla="*/ 30301 h 620713"/>
              <a:gd name="T14" fmla="*/ 2416039 w 2446340"/>
              <a:gd name="T15" fmla="*/ 590412 h 620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6340" h="620713">
                <a:moveTo>
                  <a:pt x="103452" y="0"/>
                </a:moveTo>
                <a:lnTo>
                  <a:pt x="103451" y="0"/>
                </a:lnTo>
                <a:cubicBezTo>
                  <a:pt x="46317" y="0"/>
                  <a:pt x="0" y="46317"/>
                  <a:pt x="0" y="103451"/>
                </a:cubicBezTo>
                <a:lnTo>
                  <a:pt x="0" y="517261"/>
                </a:lnTo>
                <a:cubicBezTo>
                  <a:pt x="0" y="574395"/>
                  <a:pt x="46317" y="620712"/>
                  <a:pt x="103451" y="620713"/>
                </a:cubicBezTo>
                <a:lnTo>
                  <a:pt x="2342888" y="620713"/>
                </a:lnTo>
                <a:cubicBezTo>
                  <a:pt x="2400022" y="620712"/>
                  <a:pt x="2446340" y="574395"/>
                  <a:pt x="2446340" y="517261"/>
                </a:cubicBezTo>
                <a:lnTo>
                  <a:pt x="2446340" y="103452"/>
                </a:lnTo>
                <a:cubicBezTo>
                  <a:pt x="2446340" y="46317"/>
                  <a:pt x="2400022" y="0"/>
                  <a:pt x="2342888" y="0"/>
                </a:cubicBezTo>
                <a:close/>
              </a:path>
            </a:pathLst>
          </a:custGeom>
          <a:gradFill>
            <a:gsLst>
              <a:gs pos="0">
                <a:srgbClr val="503D83">
                  <a:alpha val="90000"/>
                </a:srgbClr>
              </a:gs>
              <a:gs pos="80000">
                <a:srgbClr val="503D83">
                  <a:alpha val="90000"/>
                </a:srgbClr>
              </a:gs>
              <a:gs pos="100000">
                <a:srgbClr val="503D83">
                  <a:alpha val="90000"/>
                </a:srgbClr>
              </a:gs>
            </a:gsLst>
            <a:lin ang="5400000" scaled="0"/>
          </a:gradFill>
          <a:ln w="38103">
            <a:noFill/>
            <a:miter lim="800000"/>
            <a:headEnd/>
            <a:tailEnd/>
          </a:ln>
          <a:effectLst>
            <a:outerShdw dist="19997" dir="5400000" algn="tl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 anchorCtr="1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Implementación de Sistema de Monitoreo</a:t>
            </a:r>
          </a:p>
        </p:txBody>
      </p:sp>
      <p:sp>
        <p:nvSpPr>
          <p:cNvPr id="52" name="38 Rectángulo redondeado"/>
          <p:cNvSpPr>
            <a:spLocks noChangeArrowheads="1"/>
          </p:cNvSpPr>
          <p:nvPr/>
        </p:nvSpPr>
        <p:spPr bwMode="auto">
          <a:xfrm>
            <a:off x="7752904" y="7127354"/>
            <a:ext cx="1403350" cy="1044575"/>
          </a:xfrm>
          <a:custGeom>
            <a:avLst/>
            <a:gdLst>
              <a:gd name="T0" fmla="*/ 1204914 w 2409828"/>
              <a:gd name="T1" fmla="*/ 0 h 584201"/>
              <a:gd name="T2" fmla="*/ 2409828 w 2409828"/>
              <a:gd name="T3" fmla="*/ 292101 h 584201"/>
              <a:gd name="T4" fmla="*/ 1204914 w 2409828"/>
              <a:gd name="T5" fmla="*/ 584201 h 584201"/>
              <a:gd name="T6" fmla="*/ 0 w 2409828"/>
              <a:gd name="T7" fmla="*/ 292101 h 584201"/>
              <a:gd name="T8" fmla="*/ 3 60000 65536"/>
              <a:gd name="T9" fmla="*/ 0 60000 65536"/>
              <a:gd name="T10" fmla="*/ 1 60000 65536"/>
              <a:gd name="T11" fmla="*/ 2 60000 65536"/>
              <a:gd name="T12" fmla="*/ 28519 w 2409828"/>
              <a:gd name="T13" fmla="*/ 28519 h 584201"/>
              <a:gd name="T14" fmla="*/ 2381309 w 2409828"/>
              <a:gd name="T15" fmla="*/ 555682 h 5842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9828" h="584201">
                <a:moveTo>
                  <a:pt x="97367" y="0"/>
                </a:moveTo>
                <a:lnTo>
                  <a:pt x="97366" y="0"/>
                </a:lnTo>
                <a:cubicBezTo>
                  <a:pt x="43592" y="0"/>
                  <a:pt x="0" y="43592"/>
                  <a:pt x="0" y="97366"/>
                </a:cubicBezTo>
                <a:lnTo>
                  <a:pt x="0" y="486834"/>
                </a:lnTo>
                <a:cubicBezTo>
                  <a:pt x="0" y="540608"/>
                  <a:pt x="43592" y="584200"/>
                  <a:pt x="97366" y="584201"/>
                </a:cubicBezTo>
                <a:lnTo>
                  <a:pt x="2312461" y="584201"/>
                </a:lnTo>
                <a:cubicBezTo>
                  <a:pt x="2366235" y="584200"/>
                  <a:pt x="2409828" y="540608"/>
                  <a:pt x="2409828" y="486834"/>
                </a:cubicBezTo>
                <a:lnTo>
                  <a:pt x="2409828" y="97367"/>
                </a:lnTo>
                <a:cubicBezTo>
                  <a:pt x="2409828" y="43592"/>
                  <a:pt x="2366235" y="0"/>
                  <a:pt x="2312461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-3869467"/>
                  <a:satOff val="23312"/>
                  <a:lumOff val="1869"/>
                  <a:alphaOff val="0"/>
                  <a:shade val="51000"/>
                  <a:satMod val="130000"/>
                </a:schemeClr>
              </a:gs>
              <a:gs pos="7000">
                <a:srgbClr val="2B719C"/>
              </a:gs>
              <a:gs pos="100000">
                <a:srgbClr val="2B719C"/>
              </a:gs>
            </a:gsLst>
            <a:lin ang="16200000" scaled="0"/>
          </a:gradFill>
          <a:ln w="38100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8000" tIns="36000" rIns="18000" bIns="36000" anchor="ctr" anchorCtr="1"/>
          <a:lstStyle/>
          <a:p>
            <a:pPr algn="ctr" hangingPunct="0">
              <a:defRPr/>
            </a:pP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Evaluación de Impacto</a:t>
            </a:r>
          </a:p>
        </p:txBody>
      </p:sp>
      <p:sp>
        <p:nvSpPr>
          <p:cNvPr id="53" name="38 Rectángulo redondeado"/>
          <p:cNvSpPr>
            <a:spLocks noChangeArrowheads="1"/>
          </p:cNvSpPr>
          <p:nvPr/>
        </p:nvSpPr>
        <p:spPr bwMode="auto">
          <a:xfrm>
            <a:off x="6095554" y="7127354"/>
            <a:ext cx="1549400" cy="1044575"/>
          </a:xfrm>
          <a:custGeom>
            <a:avLst/>
            <a:gdLst>
              <a:gd name="T0" fmla="*/ 1204914 w 2409828"/>
              <a:gd name="T1" fmla="*/ 0 h 584201"/>
              <a:gd name="T2" fmla="*/ 2409828 w 2409828"/>
              <a:gd name="T3" fmla="*/ 292101 h 584201"/>
              <a:gd name="T4" fmla="*/ 1204914 w 2409828"/>
              <a:gd name="T5" fmla="*/ 584201 h 584201"/>
              <a:gd name="T6" fmla="*/ 0 w 2409828"/>
              <a:gd name="T7" fmla="*/ 292101 h 584201"/>
              <a:gd name="T8" fmla="*/ 3 60000 65536"/>
              <a:gd name="T9" fmla="*/ 0 60000 65536"/>
              <a:gd name="T10" fmla="*/ 1 60000 65536"/>
              <a:gd name="T11" fmla="*/ 2 60000 65536"/>
              <a:gd name="T12" fmla="*/ 28519 w 2409828"/>
              <a:gd name="T13" fmla="*/ 28519 h 584201"/>
              <a:gd name="T14" fmla="*/ 2381309 w 2409828"/>
              <a:gd name="T15" fmla="*/ 555682 h 5842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9828" h="584201">
                <a:moveTo>
                  <a:pt x="97367" y="0"/>
                </a:moveTo>
                <a:lnTo>
                  <a:pt x="97366" y="0"/>
                </a:lnTo>
                <a:cubicBezTo>
                  <a:pt x="43592" y="0"/>
                  <a:pt x="0" y="43592"/>
                  <a:pt x="0" y="97366"/>
                </a:cubicBezTo>
                <a:lnTo>
                  <a:pt x="0" y="486834"/>
                </a:lnTo>
                <a:cubicBezTo>
                  <a:pt x="0" y="540608"/>
                  <a:pt x="43592" y="584200"/>
                  <a:pt x="97366" y="584201"/>
                </a:cubicBezTo>
                <a:lnTo>
                  <a:pt x="2312461" y="584201"/>
                </a:lnTo>
                <a:cubicBezTo>
                  <a:pt x="2366235" y="584200"/>
                  <a:pt x="2409828" y="540608"/>
                  <a:pt x="2409828" y="486834"/>
                </a:cubicBezTo>
                <a:lnTo>
                  <a:pt x="2409828" y="97367"/>
                </a:lnTo>
                <a:cubicBezTo>
                  <a:pt x="2409828" y="43592"/>
                  <a:pt x="2366235" y="0"/>
                  <a:pt x="2312461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-3869467"/>
                  <a:satOff val="23312"/>
                  <a:lumOff val="1869"/>
                  <a:alphaOff val="0"/>
                  <a:shade val="51000"/>
                  <a:satMod val="130000"/>
                </a:schemeClr>
              </a:gs>
              <a:gs pos="7000">
                <a:srgbClr val="2B719C"/>
              </a:gs>
              <a:gs pos="100000">
                <a:srgbClr val="2B719C"/>
              </a:gs>
            </a:gsLst>
            <a:lin ang="16200000" scaled="0"/>
          </a:gradFill>
          <a:ln w="38100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8000" tIns="36000" rIns="18000" bIns="36000" anchor="ctr" anchorCtr="1"/>
          <a:lstStyle/>
          <a:p>
            <a:pPr algn="ctr" hangingPunct="0">
              <a:defRPr/>
            </a:pP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Evaluación de Procesos</a:t>
            </a:r>
          </a:p>
        </p:txBody>
      </p:sp>
      <p:sp>
        <p:nvSpPr>
          <p:cNvPr id="54" name="31 Rectángulo redondeado"/>
          <p:cNvSpPr>
            <a:spLocks noChangeArrowheads="1"/>
          </p:cNvSpPr>
          <p:nvPr/>
        </p:nvSpPr>
        <p:spPr bwMode="auto">
          <a:xfrm rot="16200013">
            <a:off x="8764141" y="6425679"/>
            <a:ext cx="3671888" cy="468312"/>
          </a:xfrm>
          <a:custGeom>
            <a:avLst/>
            <a:gdLst>
              <a:gd name="T0" fmla="*/ 1752614 w 3505196"/>
              <a:gd name="T1" fmla="*/ 0 h 766760"/>
              <a:gd name="T2" fmla="*/ 3505228 w 3505196"/>
              <a:gd name="T3" fmla="*/ 383388 h 766760"/>
              <a:gd name="T4" fmla="*/ 1752614 w 3505196"/>
              <a:gd name="T5" fmla="*/ 766776 h 766760"/>
              <a:gd name="T6" fmla="*/ 0 w 3505196"/>
              <a:gd name="T7" fmla="*/ 383388 h 766760"/>
              <a:gd name="T8" fmla="*/ 0 60000 65536"/>
              <a:gd name="T9" fmla="*/ 0 60000 65536"/>
              <a:gd name="T10" fmla="*/ 0 60000 65536"/>
              <a:gd name="T11" fmla="*/ 0 60000 65536"/>
              <a:gd name="T12" fmla="*/ 37431 w 3505196"/>
              <a:gd name="T13" fmla="*/ 37431 h 766760"/>
              <a:gd name="T14" fmla="*/ 3467765 w 3505196"/>
              <a:gd name="T15" fmla="*/ 729329 h 766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5196" h="766760">
                <a:moveTo>
                  <a:pt x="127793" y="0"/>
                </a:moveTo>
                <a:lnTo>
                  <a:pt x="127792" y="0"/>
                </a:lnTo>
                <a:cubicBezTo>
                  <a:pt x="57214" y="0"/>
                  <a:pt x="0" y="57214"/>
                  <a:pt x="0" y="127792"/>
                </a:cubicBezTo>
                <a:lnTo>
                  <a:pt x="0" y="638967"/>
                </a:lnTo>
                <a:cubicBezTo>
                  <a:pt x="0" y="709545"/>
                  <a:pt x="57214" y="766759"/>
                  <a:pt x="127792" y="766760"/>
                </a:cubicBezTo>
                <a:lnTo>
                  <a:pt x="3377403" y="766760"/>
                </a:lnTo>
                <a:cubicBezTo>
                  <a:pt x="3447981" y="766759"/>
                  <a:pt x="3505196" y="709545"/>
                  <a:pt x="3505196" y="638967"/>
                </a:cubicBezTo>
                <a:lnTo>
                  <a:pt x="3505196" y="127793"/>
                </a:lnTo>
                <a:cubicBezTo>
                  <a:pt x="3505196" y="57214"/>
                  <a:pt x="3447981" y="0"/>
                  <a:pt x="3377403" y="0"/>
                </a:cubicBezTo>
                <a:lnTo>
                  <a:pt x="127793" y="0"/>
                </a:lnTo>
                <a:close/>
              </a:path>
            </a:pathLst>
          </a:custGeom>
          <a:gradFill>
            <a:gsLst>
              <a:gs pos="0">
                <a:srgbClr val="9BBB59"/>
              </a:gs>
              <a:gs pos="80000">
                <a:srgbClr val="9BBB59"/>
              </a:gs>
              <a:gs pos="100000">
                <a:srgbClr val="9BBB59"/>
              </a:gs>
            </a:gsLst>
            <a:lin ang="5400000" scaled="0"/>
          </a:gradFill>
          <a:ln w="38100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8000" tIns="36000" rIns="18000" bIns="36000" anchor="ctr" anchorCtr="1"/>
          <a:lstStyle/>
          <a:p>
            <a:pPr algn="ctr" hangingPunct="0">
              <a:defRPr/>
            </a:pPr>
            <a:r>
              <a:rPr lang="es-MX" sz="1600" b="1" dirty="0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Seguimiento a recomendaciones</a:t>
            </a:r>
          </a:p>
        </p:txBody>
      </p:sp>
      <p:sp>
        <p:nvSpPr>
          <p:cNvPr id="55" name="39 Rectángulo redondeado"/>
          <p:cNvSpPr>
            <a:spLocks noChangeArrowheads="1"/>
          </p:cNvSpPr>
          <p:nvPr/>
        </p:nvSpPr>
        <p:spPr bwMode="auto">
          <a:xfrm rot="16200000">
            <a:off x="7662416" y="6425679"/>
            <a:ext cx="3671888" cy="468312"/>
          </a:xfrm>
          <a:custGeom>
            <a:avLst/>
            <a:gdLst>
              <a:gd name="T0" fmla="*/ 1223170 w 2446340"/>
              <a:gd name="T1" fmla="*/ 0 h 620713"/>
              <a:gd name="T2" fmla="*/ 2446340 w 2446340"/>
              <a:gd name="T3" fmla="*/ 310357 h 620713"/>
              <a:gd name="T4" fmla="*/ 1223170 w 2446340"/>
              <a:gd name="T5" fmla="*/ 620713 h 620713"/>
              <a:gd name="T6" fmla="*/ 0 w 2446340"/>
              <a:gd name="T7" fmla="*/ 310357 h 620713"/>
              <a:gd name="T8" fmla="*/ 3 60000 65536"/>
              <a:gd name="T9" fmla="*/ 0 60000 65536"/>
              <a:gd name="T10" fmla="*/ 1 60000 65536"/>
              <a:gd name="T11" fmla="*/ 2 60000 65536"/>
              <a:gd name="T12" fmla="*/ 30301 w 2446340"/>
              <a:gd name="T13" fmla="*/ 30301 h 620713"/>
              <a:gd name="T14" fmla="*/ 2416039 w 2446340"/>
              <a:gd name="T15" fmla="*/ 590412 h 620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6340" h="620713">
                <a:moveTo>
                  <a:pt x="103452" y="0"/>
                </a:moveTo>
                <a:lnTo>
                  <a:pt x="103451" y="0"/>
                </a:lnTo>
                <a:cubicBezTo>
                  <a:pt x="46317" y="0"/>
                  <a:pt x="0" y="46317"/>
                  <a:pt x="0" y="103451"/>
                </a:cubicBezTo>
                <a:lnTo>
                  <a:pt x="0" y="517261"/>
                </a:lnTo>
                <a:cubicBezTo>
                  <a:pt x="0" y="574395"/>
                  <a:pt x="46317" y="620712"/>
                  <a:pt x="103451" y="620713"/>
                </a:cubicBezTo>
                <a:lnTo>
                  <a:pt x="2342888" y="620713"/>
                </a:lnTo>
                <a:cubicBezTo>
                  <a:pt x="2400022" y="620712"/>
                  <a:pt x="2446340" y="574395"/>
                  <a:pt x="2446340" y="517261"/>
                </a:cubicBezTo>
                <a:lnTo>
                  <a:pt x="2446340" y="103452"/>
                </a:lnTo>
                <a:cubicBezTo>
                  <a:pt x="2446340" y="46317"/>
                  <a:pt x="2400022" y="0"/>
                  <a:pt x="2342888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-3869467"/>
                  <a:satOff val="23312"/>
                  <a:lumOff val="1869"/>
                  <a:alphaOff val="0"/>
                  <a:shade val="51000"/>
                  <a:satMod val="130000"/>
                </a:schemeClr>
              </a:gs>
              <a:gs pos="7000">
                <a:srgbClr val="2B719C"/>
              </a:gs>
              <a:gs pos="100000">
                <a:srgbClr val="2B719C"/>
              </a:gs>
            </a:gsLst>
            <a:lin ang="16200000" scaled="0"/>
          </a:gradFill>
          <a:ln w="38100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8000" tIns="36000" rIns="18000" bIns="36000" anchor="ctr" anchorCtr="1"/>
          <a:lstStyle/>
          <a:p>
            <a:pPr hangingPunct="0">
              <a:defRPr/>
            </a:pP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Evaluación Específica de Desempeño</a:t>
            </a:r>
          </a:p>
        </p:txBody>
      </p:sp>
      <p:sp>
        <p:nvSpPr>
          <p:cNvPr id="56" name="39 Rectángulo redondeado"/>
          <p:cNvSpPr>
            <a:spLocks noChangeArrowheads="1"/>
          </p:cNvSpPr>
          <p:nvPr/>
        </p:nvSpPr>
        <p:spPr bwMode="auto">
          <a:xfrm rot="16200000">
            <a:off x="8202166" y="6425679"/>
            <a:ext cx="3671888" cy="468312"/>
          </a:xfrm>
          <a:custGeom>
            <a:avLst/>
            <a:gdLst>
              <a:gd name="T0" fmla="*/ 1223170 w 2446340"/>
              <a:gd name="T1" fmla="*/ 0 h 620713"/>
              <a:gd name="T2" fmla="*/ 2446340 w 2446340"/>
              <a:gd name="T3" fmla="*/ 310357 h 620713"/>
              <a:gd name="T4" fmla="*/ 1223170 w 2446340"/>
              <a:gd name="T5" fmla="*/ 620713 h 620713"/>
              <a:gd name="T6" fmla="*/ 0 w 2446340"/>
              <a:gd name="T7" fmla="*/ 310357 h 620713"/>
              <a:gd name="T8" fmla="*/ 3 60000 65536"/>
              <a:gd name="T9" fmla="*/ 0 60000 65536"/>
              <a:gd name="T10" fmla="*/ 1 60000 65536"/>
              <a:gd name="T11" fmla="*/ 2 60000 65536"/>
              <a:gd name="T12" fmla="*/ 30301 w 2446340"/>
              <a:gd name="T13" fmla="*/ 30301 h 620713"/>
              <a:gd name="T14" fmla="*/ 2416039 w 2446340"/>
              <a:gd name="T15" fmla="*/ 590412 h 620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6340" h="620713">
                <a:moveTo>
                  <a:pt x="103452" y="0"/>
                </a:moveTo>
                <a:lnTo>
                  <a:pt x="103451" y="0"/>
                </a:lnTo>
                <a:cubicBezTo>
                  <a:pt x="46317" y="0"/>
                  <a:pt x="0" y="46317"/>
                  <a:pt x="0" y="103451"/>
                </a:cubicBezTo>
                <a:lnTo>
                  <a:pt x="0" y="517261"/>
                </a:lnTo>
                <a:cubicBezTo>
                  <a:pt x="0" y="574395"/>
                  <a:pt x="46317" y="620712"/>
                  <a:pt x="103451" y="620713"/>
                </a:cubicBezTo>
                <a:lnTo>
                  <a:pt x="2342888" y="620713"/>
                </a:lnTo>
                <a:cubicBezTo>
                  <a:pt x="2400022" y="620712"/>
                  <a:pt x="2446340" y="574395"/>
                  <a:pt x="2446340" y="517261"/>
                </a:cubicBezTo>
                <a:lnTo>
                  <a:pt x="2446340" y="103452"/>
                </a:lnTo>
                <a:cubicBezTo>
                  <a:pt x="2446340" y="46317"/>
                  <a:pt x="2400022" y="0"/>
                  <a:pt x="2342888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-3869467"/>
                  <a:satOff val="23312"/>
                  <a:lumOff val="1869"/>
                  <a:alphaOff val="0"/>
                  <a:shade val="51000"/>
                  <a:satMod val="130000"/>
                </a:schemeClr>
              </a:gs>
              <a:gs pos="7000">
                <a:srgbClr val="2B719C"/>
              </a:gs>
              <a:gs pos="100000">
                <a:srgbClr val="2B719C"/>
              </a:gs>
            </a:gsLst>
            <a:lin ang="16200000" scaled="0"/>
          </a:gradFill>
          <a:ln w="38100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8000" tIns="36000" rIns="18000" bIns="36000" anchor="ctr" anchorCtr="1"/>
          <a:lstStyle/>
          <a:p>
            <a:pPr hangingPunct="0">
              <a:defRPr/>
            </a:pPr>
            <a:r>
              <a:rPr lang="es-MX" sz="1400" dirty="0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Ficha de Monitoreo</a:t>
            </a:r>
          </a:p>
        </p:txBody>
      </p:sp>
      <p:sp>
        <p:nvSpPr>
          <p:cNvPr id="57" name="30 CuadroTexto"/>
          <p:cNvSpPr txBox="1">
            <a:spLocks noChangeArrowheads="1"/>
          </p:cNvSpPr>
          <p:nvPr/>
        </p:nvSpPr>
        <p:spPr bwMode="auto">
          <a:xfrm>
            <a:off x="1885504" y="3085579"/>
            <a:ext cx="790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s-MX" sz="11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Etapas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112612" y="988368"/>
            <a:ext cx="1532646" cy="648533"/>
            <a:chOff x="3112612" y="1054600"/>
            <a:chExt cx="1532646" cy="648533"/>
          </a:xfrm>
        </p:grpSpPr>
        <p:grpSp>
          <p:nvGrpSpPr>
            <p:cNvPr id="68" name="Grupo 67"/>
            <p:cNvGrpSpPr/>
            <p:nvPr/>
          </p:nvGrpSpPr>
          <p:grpSpPr>
            <a:xfrm>
              <a:off x="3925178" y="1054600"/>
              <a:ext cx="720080" cy="648533"/>
              <a:chOff x="3262040" y="4017659"/>
              <a:chExt cx="720080" cy="64853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69" name="Cheurón 68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heurón 69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heurón 70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CuadroTexto 59"/>
            <p:cNvSpPr txBox="1"/>
            <p:nvPr/>
          </p:nvSpPr>
          <p:spPr>
            <a:xfrm>
              <a:off x="3659990" y="1124079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653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70352" y="726447"/>
            <a:ext cx="6897190" cy="12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_tradnl" sz="3200" dirty="0"/>
              <a:t>¿Cuál es el propósito de generar evaluaciones?</a:t>
            </a:r>
          </a:p>
        </p:txBody>
      </p:sp>
      <p:sp>
        <p:nvSpPr>
          <p:cNvPr id="127" name="13 Rectángulo"/>
          <p:cNvSpPr/>
          <p:nvPr/>
        </p:nvSpPr>
        <p:spPr>
          <a:xfrm>
            <a:off x="930236" y="2019280"/>
            <a:ext cx="5286412" cy="20002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6699" tIns="86699" rIns="86699" bIns="86699" numCol="1" spcCol="1270" anchor="ctr" anchorCtr="0">
            <a:noAutofit/>
          </a:bodyPr>
          <a:lstStyle/>
          <a:p>
            <a:pPr algn="ctr" defTabSz="1011469">
              <a:lnSpc>
                <a:spcPct val="90000"/>
              </a:lnSpc>
              <a:spcAft>
                <a:spcPct val="35000"/>
              </a:spcAft>
            </a:pPr>
            <a:endParaRPr lang="es-MX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Proveer de información útil </a:t>
            </a:r>
            <a:r>
              <a:rPr lang="es-MX" sz="3200" b="1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mejora de las políticas y programas</a:t>
            </a:r>
            <a:endParaRPr lang="es-MX" sz="3200" b="1" u="sng" dirty="0" smtClean="0">
              <a:solidFill>
                <a:prstClr val="white"/>
              </a:solidFill>
            </a:endParaRPr>
          </a:p>
          <a:p>
            <a:pPr algn="ctr" defTabSz="1011469">
              <a:lnSpc>
                <a:spcPct val="90000"/>
              </a:lnSpc>
              <a:spcAft>
                <a:spcPct val="35000"/>
              </a:spcAft>
            </a:pPr>
            <a:endParaRPr lang="es-MX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130 Rectángulo redondeado"/>
          <p:cNvSpPr/>
          <p:nvPr/>
        </p:nvSpPr>
        <p:spPr bwMode="auto">
          <a:xfrm>
            <a:off x="7073904" y="1996480"/>
            <a:ext cx="5477168" cy="6840760"/>
          </a:xfrm>
          <a:prstGeom prst="roundRect">
            <a:avLst>
              <a:gd name="adj" fmla="val 4486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marL="361950" indent="-361950">
              <a:lnSpc>
                <a:spcPct val="150000"/>
              </a:lnSpc>
              <a:buFont typeface="Courier New" pitchFamily="49" charset="0"/>
              <a:buChar char="o"/>
            </a:pPr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¿Cómo mejorar la política o el programa?</a:t>
            </a:r>
          </a:p>
          <a:p>
            <a:pPr marL="361950" indent="-361950">
              <a:lnSpc>
                <a:spcPct val="150000"/>
              </a:lnSpc>
              <a:buFont typeface="Courier New" pitchFamily="49" charset="0"/>
              <a:buChar char="o"/>
            </a:pPr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¿Cuál es el problema a resolver? ¿Cuál es su magnitud?</a:t>
            </a:r>
          </a:p>
          <a:p>
            <a:pPr marL="361950" indent="-361950">
              <a:lnSpc>
                <a:spcPct val="150000"/>
              </a:lnSpc>
              <a:buFont typeface="Courier New" pitchFamily="49" charset="0"/>
              <a:buChar char="o"/>
            </a:pPr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¿Logra el programa las metas propuestas?</a:t>
            </a:r>
          </a:p>
          <a:p>
            <a:pPr marL="361950" indent="-361950">
              <a:lnSpc>
                <a:spcPct val="150000"/>
              </a:lnSpc>
              <a:buFont typeface="Courier New" pitchFamily="49" charset="0"/>
              <a:buChar char="o"/>
            </a:pPr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¿Los bienes y/o servicios se han entregado oportunamente</a:t>
            </a:r>
          </a:p>
          <a:p>
            <a:pPr marL="361950" indent="-361950">
              <a:lnSpc>
                <a:spcPct val="150000"/>
              </a:lnSpc>
              <a:buFont typeface="Courier New" pitchFamily="49" charset="0"/>
              <a:buChar char="o"/>
            </a:pPr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¿Cómo cambia la situación de la población beneficiada después de recibir el apoyo?</a:t>
            </a:r>
          </a:p>
        </p:txBody>
      </p:sp>
      <p:sp>
        <p:nvSpPr>
          <p:cNvPr id="240" name="Oval 46"/>
          <p:cNvSpPr/>
          <p:nvPr/>
        </p:nvSpPr>
        <p:spPr>
          <a:xfrm>
            <a:off x="599783" y="7835331"/>
            <a:ext cx="6404152" cy="572044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50000"/>
                  <a:alpha val="49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1" name="Group 114"/>
          <p:cNvGrpSpPr/>
          <p:nvPr/>
        </p:nvGrpSpPr>
        <p:grpSpPr>
          <a:xfrm rot="5400000">
            <a:off x="2297514" y="4206354"/>
            <a:ext cx="3219969" cy="4128811"/>
            <a:chOff x="4329112" y="1246219"/>
            <a:chExt cx="3530600" cy="4849781"/>
          </a:xfrm>
        </p:grpSpPr>
        <p:sp>
          <p:nvSpPr>
            <p:cNvPr id="242" name="Oval 6"/>
            <p:cNvSpPr/>
            <p:nvPr/>
          </p:nvSpPr>
          <p:spPr>
            <a:xfrm>
              <a:off x="4329112" y="5925271"/>
              <a:ext cx="170729" cy="170729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Oval 7"/>
            <p:cNvSpPr/>
            <p:nvPr/>
          </p:nvSpPr>
          <p:spPr>
            <a:xfrm>
              <a:off x="4506955" y="5743872"/>
              <a:ext cx="341458" cy="341458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Oval 8"/>
            <p:cNvSpPr/>
            <p:nvPr/>
          </p:nvSpPr>
          <p:spPr>
            <a:xfrm>
              <a:off x="4827071" y="5341800"/>
              <a:ext cx="647495" cy="647495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Oval 9"/>
            <p:cNvSpPr/>
            <p:nvPr/>
          </p:nvSpPr>
          <p:spPr>
            <a:xfrm>
              <a:off x="5563339" y="5409454"/>
              <a:ext cx="426822" cy="426822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Oval 10"/>
            <p:cNvSpPr/>
            <p:nvPr/>
          </p:nvSpPr>
          <p:spPr>
            <a:xfrm>
              <a:off x="5972702" y="5031614"/>
              <a:ext cx="515595" cy="515595"/>
            </a:xfrm>
            <a:prstGeom prst="ellipse">
              <a:avLst/>
            </a:prstGeom>
            <a:solidFill>
              <a:srgbClr val="42778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Oval 11"/>
            <p:cNvSpPr/>
            <p:nvPr/>
          </p:nvSpPr>
          <p:spPr>
            <a:xfrm>
              <a:off x="6031211" y="4796859"/>
              <a:ext cx="170729" cy="170729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Oval 12"/>
            <p:cNvSpPr/>
            <p:nvPr/>
          </p:nvSpPr>
          <p:spPr>
            <a:xfrm>
              <a:off x="6510348" y="4932910"/>
              <a:ext cx="256093" cy="256093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Oval 13"/>
            <p:cNvSpPr/>
            <p:nvPr/>
          </p:nvSpPr>
          <p:spPr>
            <a:xfrm>
              <a:off x="5169113" y="4544842"/>
              <a:ext cx="808336" cy="808336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Oval 14"/>
            <p:cNvSpPr/>
            <p:nvPr/>
          </p:nvSpPr>
          <p:spPr>
            <a:xfrm>
              <a:off x="5266814" y="4120542"/>
              <a:ext cx="394164" cy="394164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Oval 15"/>
            <p:cNvSpPr/>
            <p:nvPr/>
          </p:nvSpPr>
          <p:spPr>
            <a:xfrm>
              <a:off x="5754506" y="4255981"/>
              <a:ext cx="297317" cy="300290"/>
            </a:xfrm>
            <a:prstGeom prst="ellipse">
              <a:avLst/>
            </a:prstGeom>
            <a:solidFill>
              <a:srgbClr val="42778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2" name="Oval 16"/>
            <p:cNvSpPr/>
            <p:nvPr/>
          </p:nvSpPr>
          <p:spPr>
            <a:xfrm>
              <a:off x="6098600" y="4037262"/>
              <a:ext cx="849571" cy="849571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3" name="Oval 17"/>
            <p:cNvSpPr/>
            <p:nvPr/>
          </p:nvSpPr>
          <p:spPr>
            <a:xfrm>
              <a:off x="6372278" y="3576568"/>
              <a:ext cx="394164" cy="394164"/>
            </a:xfrm>
            <a:prstGeom prst="ellipse">
              <a:avLst/>
            </a:prstGeom>
            <a:solidFill>
              <a:srgbClr val="42778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4" name="Oval 18"/>
            <p:cNvSpPr/>
            <p:nvPr/>
          </p:nvSpPr>
          <p:spPr>
            <a:xfrm>
              <a:off x="6769998" y="3832956"/>
              <a:ext cx="297317" cy="300290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5" name="Oval 20"/>
            <p:cNvSpPr/>
            <p:nvPr/>
          </p:nvSpPr>
          <p:spPr>
            <a:xfrm>
              <a:off x="6227456" y="3854693"/>
              <a:ext cx="156105" cy="160833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" name="Oval 21"/>
            <p:cNvSpPr/>
            <p:nvPr/>
          </p:nvSpPr>
          <p:spPr>
            <a:xfrm>
              <a:off x="4829886" y="3648930"/>
              <a:ext cx="156105" cy="160833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" name="Oval 22"/>
            <p:cNvSpPr/>
            <p:nvPr/>
          </p:nvSpPr>
          <p:spPr>
            <a:xfrm>
              <a:off x="5275281" y="3872905"/>
              <a:ext cx="213361" cy="219823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" name="Oval 23"/>
            <p:cNvSpPr/>
            <p:nvPr/>
          </p:nvSpPr>
          <p:spPr>
            <a:xfrm>
              <a:off x="4414476" y="3589940"/>
              <a:ext cx="213361" cy="219823"/>
            </a:xfrm>
            <a:prstGeom prst="ellipse">
              <a:avLst/>
            </a:prstGeom>
            <a:solidFill>
              <a:srgbClr val="42778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9" name="Oval 24"/>
            <p:cNvSpPr/>
            <p:nvPr/>
          </p:nvSpPr>
          <p:spPr>
            <a:xfrm>
              <a:off x="4594695" y="3247305"/>
              <a:ext cx="394164" cy="394164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Oval 25"/>
            <p:cNvSpPr/>
            <p:nvPr/>
          </p:nvSpPr>
          <p:spPr>
            <a:xfrm>
              <a:off x="5040482" y="3425505"/>
              <a:ext cx="394164" cy="394164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Oval 26"/>
            <p:cNvSpPr/>
            <p:nvPr/>
          </p:nvSpPr>
          <p:spPr>
            <a:xfrm>
              <a:off x="5660519" y="3046165"/>
              <a:ext cx="327049" cy="330319"/>
            </a:xfrm>
            <a:prstGeom prst="ellipse">
              <a:avLst/>
            </a:prstGeom>
            <a:solidFill>
              <a:srgbClr val="42778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2" name="Oval 27"/>
            <p:cNvSpPr/>
            <p:nvPr/>
          </p:nvSpPr>
          <p:spPr>
            <a:xfrm>
              <a:off x="5671031" y="2815394"/>
              <a:ext cx="176331" cy="181672"/>
            </a:xfrm>
            <a:prstGeom prst="ellipse">
              <a:avLst/>
            </a:prstGeom>
            <a:solidFill>
              <a:srgbClr val="42778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Oval 28"/>
            <p:cNvSpPr/>
            <p:nvPr/>
          </p:nvSpPr>
          <p:spPr>
            <a:xfrm>
              <a:off x="7457423" y="3138685"/>
              <a:ext cx="176331" cy="181672"/>
            </a:xfrm>
            <a:prstGeom prst="ellipse">
              <a:avLst/>
            </a:prstGeom>
            <a:solidFill>
              <a:srgbClr val="42778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4" name="Oval 29"/>
            <p:cNvSpPr/>
            <p:nvPr/>
          </p:nvSpPr>
          <p:spPr>
            <a:xfrm>
              <a:off x="7192587" y="2838918"/>
              <a:ext cx="297317" cy="300290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5" name="Oval 31"/>
            <p:cNvSpPr/>
            <p:nvPr/>
          </p:nvSpPr>
          <p:spPr>
            <a:xfrm>
              <a:off x="5286225" y="2270051"/>
              <a:ext cx="394164" cy="394164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Oval 32"/>
            <p:cNvSpPr/>
            <p:nvPr/>
          </p:nvSpPr>
          <p:spPr>
            <a:xfrm>
              <a:off x="6391962" y="1758906"/>
              <a:ext cx="258167" cy="265986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" name="Oval 33"/>
            <p:cNvSpPr/>
            <p:nvPr/>
          </p:nvSpPr>
          <p:spPr>
            <a:xfrm>
              <a:off x="5625422" y="1842933"/>
              <a:ext cx="258167" cy="265986"/>
            </a:xfrm>
            <a:prstGeom prst="ellipse">
              <a:avLst/>
            </a:prstGeom>
            <a:solidFill>
              <a:srgbClr val="42778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" name="Oval 34"/>
            <p:cNvSpPr/>
            <p:nvPr/>
          </p:nvSpPr>
          <p:spPr>
            <a:xfrm>
              <a:off x="6550639" y="2025168"/>
              <a:ext cx="330319" cy="333622"/>
            </a:xfrm>
            <a:prstGeom prst="ellipse">
              <a:avLst/>
            </a:prstGeom>
            <a:solidFill>
              <a:srgbClr val="42778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" name="Oval 35"/>
            <p:cNvSpPr/>
            <p:nvPr/>
          </p:nvSpPr>
          <p:spPr>
            <a:xfrm>
              <a:off x="6088574" y="1246219"/>
              <a:ext cx="156105" cy="160833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0" name="Oval 36"/>
            <p:cNvSpPr/>
            <p:nvPr/>
          </p:nvSpPr>
          <p:spPr>
            <a:xfrm>
              <a:off x="5517980" y="2105062"/>
              <a:ext cx="132481" cy="136492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1" name="Oval 37"/>
            <p:cNvSpPr/>
            <p:nvPr/>
          </p:nvSpPr>
          <p:spPr>
            <a:xfrm>
              <a:off x="5499190" y="3439072"/>
              <a:ext cx="712244" cy="712244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2" name="Oval 38"/>
            <p:cNvSpPr/>
            <p:nvPr/>
          </p:nvSpPr>
          <p:spPr>
            <a:xfrm>
              <a:off x="6730707" y="3091049"/>
              <a:ext cx="712244" cy="712244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" name="Oval 39"/>
            <p:cNvSpPr/>
            <p:nvPr/>
          </p:nvSpPr>
          <p:spPr>
            <a:xfrm>
              <a:off x="4925230" y="2685723"/>
              <a:ext cx="712244" cy="712244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Oval 40"/>
            <p:cNvSpPr/>
            <p:nvPr/>
          </p:nvSpPr>
          <p:spPr>
            <a:xfrm>
              <a:off x="5707247" y="2045086"/>
              <a:ext cx="849571" cy="849571"/>
            </a:xfrm>
            <a:prstGeom prst="ellipse">
              <a:avLst/>
            </a:prstGeom>
            <a:solidFill>
              <a:srgbClr val="42778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Oval 41"/>
            <p:cNvSpPr/>
            <p:nvPr/>
          </p:nvSpPr>
          <p:spPr>
            <a:xfrm>
              <a:off x="6037477" y="2937804"/>
              <a:ext cx="623870" cy="623870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Oval 42"/>
            <p:cNvSpPr/>
            <p:nvPr/>
          </p:nvSpPr>
          <p:spPr>
            <a:xfrm>
              <a:off x="6582137" y="2410108"/>
              <a:ext cx="623870" cy="623870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" name="Oval 43"/>
            <p:cNvSpPr/>
            <p:nvPr/>
          </p:nvSpPr>
          <p:spPr>
            <a:xfrm>
              <a:off x="5856926" y="1451401"/>
              <a:ext cx="524633" cy="524633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8" name="Oval 44"/>
            <p:cNvSpPr/>
            <p:nvPr/>
          </p:nvSpPr>
          <p:spPr>
            <a:xfrm>
              <a:off x="7465549" y="3409130"/>
              <a:ext cx="394163" cy="394163"/>
            </a:xfrm>
            <a:prstGeom prst="ellipse">
              <a:avLst/>
            </a:prstGeom>
            <a:solidFill>
              <a:srgbClr val="0278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9" name="Group 47"/>
            <p:cNvGrpSpPr/>
            <p:nvPr/>
          </p:nvGrpSpPr>
          <p:grpSpPr>
            <a:xfrm>
              <a:off x="4584821" y="5838092"/>
              <a:ext cx="185727" cy="153019"/>
              <a:chOff x="3243263" y="2287588"/>
              <a:chExt cx="1036638" cy="854075"/>
            </a:xfrm>
            <a:solidFill>
              <a:sysClr val="window" lastClr="FFFFFF"/>
            </a:solidFill>
          </p:grpSpPr>
          <p:sp>
            <p:nvSpPr>
              <p:cNvPr id="344" name="Freeform 109"/>
              <p:cNvSpPr>
                <a:spLocks/>
              </p:cNvSpPr>
              <p:nvPr/>
            </p:nvSpPr>
            <p:spPr bwMode="auto">
              <a:xfrm>
                <a:off x="3243263" y="2351088"/>
                <a:ext cx="904875" cy="790575"/>
              </a:xfrm>
              <a:custGeom>
                <a:avLst/>
                <a:gdLst>
                  <a:gd name="T0" fmla="*/ 2646 w 3418"/>
                  <a:gd name="T1" fmla="*/ 281 h 2986"/>
                  <a:gd name="T2" fmla="*/ 3394 w 3418"/>
                  <a:gd name="T3" fmla="*/ 1138 h 2986"/>
                  <a:gd name="T4" fmla="*/ 3070 w 3418"/>
                  <a:gd name="T5" fmla="*/ 1934 h 2986"/>
                  <a:gd name="T6" fmla="*/ 2957 w 3418"/>
                  <a:gd name="T7" fmla="*/ 2161 h 2986"/>
                  <a:gd name="T8" fmla="*/ 2779 w 3418"/>
                  <a:gd name="T9" fmla="*/ 2325 h 2986"/>
                  <a:gd name="T10" fmla="*/ 2551 w 3418"/>
                  <a:gd name="T11" fmla="*/ 2472 h 2986"/>
                  <a:gd name="T12" fmla="*/ 2405 w 3418"/>
                  <a:gd name="T13" fmla="*/ 2697 h 2986"/>
                  <a:gd name="T14" fmla="*/ 2239 w 3418"/>
                  <a:gd name="T15" fmla="*/ 2873 h 2986"/>
                  <a:gd name="T16" fmla="*/ 2011 w 3418"/>
                  <a:gd name="T17" fmla="*/ 2986 h 2986"/>
                  <a:gd name="T18" fmla="*/ 1402 w 3418"/>
                  <a:gd name="T19" fmla="*/ 2774 h 2986"/>
                  <a:gd name="T20" fmla="*/ 1208 w 3418"/>
                  <a:gd name="T21" fmla="*/ 2798 h 2986"/>
                  <a:gd name="T22" fmla="*/ 1099 w 3418"/>
                  <a:gd name="T23" fmla="*/ 2621 h 2986"/>
                  <a:gd name="T24" fmla="*/ 1067 w 3418"/>
                  <a:gd name="T25" fmla="*/ 2557 h 2986"/>
                  <a:gd name="T26" fmla="*/ 876 w 3418"/>
                  <a:gd name="T27" fmla="*/ 2478 h 2986"/>
                  <a:gd name="T28" fmla="*/ 865 w 3418"/>
                  <a:gd name="T29" fmla="*/ 2282 h 2986"/>
                  <a:gd name="T30" fmla="*/ 720 w 3418"/>
                  <a:gd name="T31" fmla="*/ 2295 h 2986"/>
                  <a:gd name="T32" fmla="*/ 582 w 3418"/>
                  <a:gd name="T33" fmla="*/ 2136 h 2986"/>
                  <a:gd name="T34" fmla="*/ 576 w 3418"/>
                  <a:gd name="T35" fmla="*/ 2034 h 2986"/>
                  <a:gd name="T36" fmla="*/ 380 w 3418"/>
                  <a:gd name="T37" fmla="*/ 1988 h 2986"/>
                  <a:gd name="T38" fmla="*/ 334 w 3418"/>
                  <a:gd name="T39" fmla="*/ 1794 h 2986"/>
                  <a:gd name="T40" fmla="*/ 0 w 3418"/>
                  <a:gd name="T41" fmla="*/ 1063 h 2986"/>
                  <a:gd name="T42" fmla="*/ 102 w 3418"/>
                  <a:gd name="T43" fmla="*/ 984 h 2986"/>
                  <a:gd name="T44" fmla="*/ 740 w 3418"/>
                  <a:gd name="T45" fmla="*/ 1459 h 2986"/>
                  <a:gd name="T46" fmla="*/ 907 w 3418"/>
                  <a:gd name="T47" fmla="*/ 1596 h 2986"/>
                  <a:gd name="T48" fmla="*/ 894 w 3418"/>
                  <a:gd name="T49" fmla="*/ 1739 h 2986"/>
                  <a:gd name="T50" fmla="*/ 1091 w 3418"/>
                  <a:gd name="T51" fmla="*/ 1751 h 2986"/>
                  <a:gd name="T52" fmla="*/ 1171 w 3418"/>
                  <a:gd name="T53" fmla="*/ 1939 h 2986"/>
                  <a:gd name="T54" fmla="*/ 1235 w 3418"/>
                  <a:gd name="T55" fmla="*/ 1971 h 2986"/>
                  <a:gd name="T56" fmla="*/ 1412 w 3418"/>
                  <a:gd name="T57" fmla="*/ 2081 h 2986"/>
                  <a:gd name="T58" fmla="*/ 1390 w 3418"/>
                  <a:gd name="T59" fmla="*/ 2271 h 2986"/>
                  <a:gd name="T60" fmla="*/ 1582 w 3418"/>
                  <a:gd name="T61" fmla="*/ 2249 h 2986"/>
                  <a:gd name="T62" fmla="*/ 1692 w 3418"/>
                  <a:gd name="T63" fmla="*/ 2425 h 2986"/>
                  <a:gd name="T64" fmla="*/ 2018 w 3418"/>
                  <a:gd name="T65" fmla="*/ 2824 h 2986"/>
                  <a:gd name="T66" fmla="*/ 2129 w 3418"/>
                  <a:gd name="T67" fmla="*/ 2734 h 2986"/>
                  <a:gd name="T68" fmla="*/ 1843 w 3418"/>
                  <a:gd name="T69" fmla="*/ 2381 h 2986"/>
                  <a:gd name="T70" fmla="*/ 1921 w 3418"/>
                  <a:gd name="T71" fmla="*/ 2280 h 2986"/>
                  <a:gd name="T72" fmla="*/ 2278 w 3418"/>
                  <a:gd name="T73" fmla="*/ 2567 h 2986"/>
                  <a:gd name="T74" fmla="*/ 2387 w 3418"/>
                  <a:gd name="T75" fmla="*/ 2476 h 2986"/>
                  <a:gd name="T76" fmla="*/ 2101 w 3418"/>
                  <a:gd name="T77" fmla="*/ 2124 h 2986"/>
                  <a:gd name="T78" fmla="*/ 2180 w 3418"/>
                  <a:gd name="T79" fmla="*/ 2022 h 2986"/>
                  <a:gd name="T80" fmla="*/ 2537 w 3418"/>
                  <a:gd name="T81" fmla="*/ 2311 h 2986"/>
                  <a:gd name="T82" fmla="*/ 2646 w 3418"/>
                  <a:gd name="T83" fmla="*/ 2219 h 2986"/>
                  <a:gd name="T84" fmla="*/ 2360 w 3418"/>
                  <a:gd name="T85" fmla="*/ 1866 h 2986"/>
                  <a:gd name="T86" fmla="*/ 2440 w 3418"/>
                  <a:gd name="T87" fmla="*/ 1765 h 2986"/>
                  <a:gd name="T88" fmla="*/ 2796 w 3418"/>
                  <a:gd name="T89" fmla="*/ 2053 h 2986"/>
                  <a:gd name="T90" fmla="*/ 2905 w 3418"/>
                  <a:gd name="T91" fmla="*/ 1963 h 2986"/>
                  <a:gd name="T92" fmla="*/ 2868 w 3418"/>
                  <a:gd name="T93" fmla="*/ 1871 h 2986"/>
                  <a:gd name="T94" fmla="*/ 2700 w 3418"/>
                  <a:gd name="T95" fmla="*/ 1704 h 2986"/>
                  <a:gd name="T96" fmla="*/ 2426 w 3418"/>
                  <a:gd name="T97" fmla="*/ 1432 h 2986"/>
                  <a:gd name="T98" fmla="*/ 2132 w 3418"/>
                  <a:gd name="T99" fmla="*/ 1141 h 2986"/>
                  <a:gd name="T100" fmla="*/ 1901 w 3418"/>
                  <a:gd name="T101" fmla="*/ 912 h 2986"/>
                  <a:gd name="T102" fmla="*/ 1808 w 3418"/>
                  <a:gd name="T103" fmla="*/ 831 h 2986"/>
                  <a:gd name="T104" fmla="*/ 1680 w 3418"/>
                  <a:gd name="T105" fmla="*/ 887 h 2986"/>
                  <a:gd name="T106" fmla="*/ 1442 w 3418"/>
                  <a:gd name="T107" fmla="*/ 1257 h 2986"/>
                  <a:gd name="T108" fmla="*/ 1148 w 3418"/>
                  <a:gd name="T109" fmla="*/ 1349 h 2986"/>
                  <a:gd name="T110" fmla="*/ 936 w 3418"/>
                  <a:gd name="T111" fmla="*/ 1181 h 2986"/>
                  <a:gd name="T112" fmla="*/ 1252 w 3418"/>
                  <a:gd name="T113" fmla="*/ 240 h 2986"/>
                  <a:gd name="T114" fmla="*/ 1362 w 3418"/>
                  <a:gd name="T115" fmla="*/ 111 h 2986"/>
                  <a:gd name="T116" fmla="*/ 1574 w 3418"/>
                  <a:gd name="T117" fmla="*/ 12 h 2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18" h="2986">
                    <a:moveTo>
                      <a:pt x="1708" y="0"/>
                    </a:moveTo>
                    <a:lnTo>
                      <a:pt x="1757" y="4"/>
                    </a:lnTo>
                    <a:lnTo>
                      <a:pt x="1810" y="13"/>
                    </a:lnTo>
                    <a:lnTo>
                      <a:pt x="1865" y="28"/>
                    </a:lnTo>
                    <a:lnTo>
                      <a:pt x="2612" y="261"/>
                    </a:lnTo>
                    <a:lnTo>
                      <a:pt x="2630" y="269"/>
                    </a:lnTo>
                    <a:lnTo>
                      <a:pt x="2646" y="281"/>
                    </a:lnTo>
                    <a:lnTo>
                      <a:pt x="3394" y="1024"/>
                    </a:lnTo>
                    <a:lnTo>
                      <a:pt x="3407" y="1042"/>
                    </a:lnTo>
                    <a:lnTo>
                      <a:pt x="3415" y="1061"/>
                    </a:lnTo>
                    <a:lnTo>
                      <a:pt x="3418" y="1081"/>
                    </a:lnTo>
                    <a:lnTo>
                      <a:pt x="3415" y="1101"/>
                    </a:lnTo>
                    <a:lnTo>
                      <a:pt x="3407" y="1121"/>
                    </a:lnTo>
                    <a:lnTo>
                      <a:pt x="3394" y="1138"/>
                    </a:lnTo>
                    <a:lnTo>
                      <a:pt x="2876" y="1652"/>
                    </a:lnTo>
                    <a:lnTo>
                      <a:pt x="3002" y="1777"/>
                    </a:lnTo>
                    <a:lnTo>
                      <a:pt x="3026" y="1804"/>
                    </a:lnTo>
                    <a:lnTo>
                      <a:pt x="3044" y="1834"/>
                    </a:lnTo>
                    <a:lnTo>
                      <a:pt x="3058" y="1866"/>
                    </a:lnTo>
                    <a:lnTo>
                      <a:pt x="3066" y="1900"/>
                    </a:lnTo>
                    <a:lnTo>
                      <a:pt x="3070" y="1934"/>
                    </a:lnTo>
                    <a:lnTo>
                      <a:pt x="3068" y="1970"/>
                    </a:lnTo>
                    <a:lnTo>
                      <a:pt x="3062" y="2004"/>
                    </a:lnTo>
                    <a:lnTo>
                      <a:pt x="3052" y="2039"/>
                    </a:lnTo>
                    <a:lnTo>
                      <a:pt x="3035" y="2072"/>
                    </a:lnTo>
                    <a:lnTo>
                      <a:pt x="3014" y="2105"/>
                    </a:lnTo>
                    <a:lnTo>
                      <a:pt x="2988" y="2134"/>
                    </a:lnTo>
                    <a:lnTo>
                      <a:pt x="2957" y="2161"/>
                    </a:lnTo>
                    <a:lnTo>
                      <a:pt x="2922" y="2183"/>
                    </a:lnTo>
                    <a:lnTo>
                      <a:pt x="2886" y="2199"/>
                    </a:lnTo>
                    <a:lnTo>
                      <a:pt x="2849" y="2209"/>
                    </a:lnTo>
                    <a:lnTo>
                      <a:pt x="2810" y="2214"/>
                    </a:lnTo>
                    <a:lnTo>
                      <a:pt x="2806" y="2252"/>
                    </a:lnTo>
                    <a:lnTo>
                      <a:pt x="2795" y="2289"/>
                    </a:lnTo>
                    <a:lnTo>
                      <a:pt x="2779" y="2325"/>
                    </a:lnTo>
                    <a:lnTo>
                      <a:pt x="2756" y="2360"/>
                    </a:lnTo>
                    <a:lnTo>
                      <a:pt x="2729" y="2391"/>
                    </a:lnTo>
                    <a:lnTo>
                      <a:pt x="2698" y="2418"/>
                    </a:lnTo>
                    <a:lnTo>
                      <a:pt x="2663" y="2439"/>
                    </a:lnTo>
                    <a:lnTo>
                      <a:pt x="2627" y="2456"/>
                    </a:lnTo>
                    <a:lnTo>
                      <a:pt x="2590" y="2467"/>
                    </a:lnTo>
                    <a:lnTo>
                      <a:pt x="2551" y="2472"/>
                    </a:lnTo>
                    <a:lnTo>
                      <a:pt x="2546" y="2510"/>
                    </a:lnTo>
                    <a:lnTo>
                      <a:pt x="2536" y="2547"/>
                    </a:lnTo>
                    <a:lnTo>
                      <a:pt x="2520" y="2582"/>
                    </a:lnTo>
                    <a:lnTo>
                      <a:pt x="2497" y="2617"/>
                    </a:lnTo>
                    <a:lnTo>
                      <a:pt x="2471" y="2648"/>
                    </a:lnTo>
                    <a:lnTo>
                      <a:pt x="2438" y="2675"/>
                    </a:lnTo>
                    <a:lnTo>
                      <a:pt x="2405" y="2697"/>
                    </a:lnTo>
                    <a:lnTo>
                      <a:pt x="2368" y="2713"/>
                    </a:lnTo>
                    <a:lnTo>
                      <a:pt x="2330" y="2723"/>
                    </a:lnTo>
                    <a:lnTo>
                      <a:pt x="2292" y="2729"/>
                    </a:lnTo>
                    <a:lnTo>
                      <a:pt x="2287" y="2766"/>
                    </a:lnTo>
                    <a:lnTo>
                      <a:pt x="2276" y="2804"/>
                    </a:lnTo>
                    <a:lnTo>
                      <a:pt x="2261" y="2840"/>
                    </a:lnTo>
                    <a:lnTo>
                      <a:pt x="2239" y="2873"/>
                    </a:lnTo>
                    <a:lnTo>
                      <a:pt x="2212" y="2905"/>
                    </a:lnTo>
                    <a:lnTo>
                      <a:pt x="2182" y="2930"/>
                    </a:lnTo>
                    <a:lnTo>
                      <a:pt x="2150" y="2952"/>
                    </a:lnTo>
                    <a:lnTo>
                      <a:pt x="2117" y="2967"/>
                    </a:lnTo>
                    <a:lnTo>
                      <a:pt x="2082" y="2978"/>
                    </a:lnTo>
                    <a:lnTo>
                      <a:pt x="2046" y="2985"/>
                    </a:lnTo>
                    <a:lnTo>
                      <a:pt x="2011" y="2986"/>
                    </a:lnTo>
                    <a:lnTo>
                      <a:pt x="1976" y="2983"/>
                    </a:lnTo>
                    <a:lnTo>
                      <a:pt x="1942" y="2974"/>
                    </a:lnTo>
                    <a:lnTo>
                      <a:pt x="1909" y="2961"/>
                    </a:lnTo>
                    <a:lnTo>
                      <a:pt x="1879" y="2943"/>
                    </a:lnTo>
                    <a:lnTo>
                      <a:pt x="1852" y="2920"/>
                    </a:lnTo>
                    <a:lnTo>
                      <a:pt x="1553" y="2623"/>
                    </a:lnTo>
                    <a:lnTo>
                      <a:pt x="1402" y="2774"/>
                    </a:lnTo>
                    <a:lnTo>
                      <a:pt x="1379" y="2792"/>
                    </a:lnTo>
                    <a:lnTo>
                      <a:pt x="1352" y="2806"/>
                    </a:lnTo>
                    <a:lnTo>
                      <a:pt x="1326" y="2815"/>
                    </a:lnTo>
                    <a:lnTo>
                      <a:pt x="1296" y="2817"/>
                    </a:lnTo>
                    <a:lnTo>
                      <a:pt x="1267" y="2816"/>
                    </a:lnTo>
                    <a:lnTo>
                      <a:pt x="1237" y="2809"/>
                    </a:lnTo>
                    <a:lnTo>
                      <a:pt x="1208" y="2798"/>
                    </a:lnTo>
                    <a:lnTo>
                      <a:pt x="1182" y="2781"/>
                    </a:lnTo>
                    <a:lnTo>
                      <a:pt x="1157" y="2760"/>
                    </a:lnTo>
                    <a:lnTo>
                      <a:pt x="1135" y="2735"/>
                    </a:lnTo>
                    <a:lnTo>
                      <a:pt x="1118" y="2707"/>
                    </a:lnTo>
                    <a:lnTo>
                      <a:pt x="1108" y="2679"/>
                    </a:lnTo>
                    <a:lnTo>
                      <a:pt x="1100" y="2650"/>
                    </a:lnTo>
                    <a:lnTo>
                      <a:pt x="1099" y="2621"/>
                    </a:lnTo>
                    <a:lnTo>
                      <a:pt x="1102" y="2592"/>
                    </a:lnTo>
                    <a:lnTo>
                      <a:pt x="1110" y="2564"/>
                    </a:lnTo>
                    <a:lnTo>
                      <a:pt x="1123" y="2539"/>
                    </a:lnTo>
                    <a:lnTo>
                      <a:pt x="1142" y="2517"/>
                    </a:lnTo>
                    <a:lnTo>
                      <a:pt x="1120" y="2536"/>
                    </a:lnTo>
                    <a:lnTo>
                      <a:pt x="1094" y="2549"/>
                    </a:lnTo>
                    <a:lnTo>
                      <a:pt x="1067" y="2557"/>
                    </a:lnTo>
                    <a:lnTo>
                      <a:pt x="1038" y="2561"/>
                    </a:lnTo>
                    <a:lnTo>
                      <a:pt x="1008" y="2559"/>
                    </a:lnTo>
                    <a:lnTo>
                      <a:pt x="979" y="2551"/>
                    </a:lnTo>
                    <a:lnTo>
                      <a:pt x="950" y="2541"/>
                    </a:lnTo>
                    <a:lnTo>
                      <a:pt x="923" y="2524"/>
                    </a:lnTo>
                    <a:lnTo>
                      <a:pt x="898" y="2503"/>
                    </a:lnTo>
                    <a:lnTo>
                      <a:pt x="876" y="2478"/>
                    </a:lnTo>
                    <a:lnTo>
                      <a:pt x="859" y="2450"/>
                    </a:lnTo>
                    <a:lnTo>
                      <a:pt x="848" y="2423"/>
                    </a:lnTo>
                    <a:lnTo>
                      <a:pt x="841" y="2393"/>
                    </a:lnTo>
                    <a:lnTo>
                      <a:pt x="840" y="2364"/>
                    </a:lnTo>
                    <a:lnTo>
                      <a:pt x="842" y="2336"/>
                    </a:lnTo>
                    <a:lnTo>
                      <a:pt x="851" y="2308"/>
                    </a:lnTo>
                    <a:lnTo>
                      <a:pt x="865" y="2282"/>
                    </a:lnTo>
                    <a:lnTo>
                      <a:pt x="883" y="2259"/>
                    </a:lnTo>
                    <a:lnTo>
                      <a:pt x="860" y="2279"/>
                    </a:lnTo>
                    <a:lnTo>
                      <a:pt x="835" y="2292"/>
                    </a:lnTo>
                    <a:lnTo>
                      <a:pt x="808" y="2300"/>
                    </a:lnTo>
                    <a:lnTo>
                      <a:pt x="779" y="2304"/>
                    </a:lnTo>
                    <a:lnTo>
                      <a:pt x="749" y="2301"/>
                    </a:lnTo>
                    <a:lnTo>
                      <a:pt x="720" y="2295"/>
                    </a:lnTo>
                    <a:lnTo>
                      <a:pt x="691" y="2283"/>
                    </a:lnTo>
                    <a:lnTo>
                      <a:pt x="664" y="2267"/>
                    </a:lnTo>
                    <a:lnTo>
                      <a:pt x="638" y="2245"/>
                    </a:lnTo>
                    <a:lnTo>
                      <a:pt x="617" y="2220"/>
                    </a:lnTo>
                    <a:lnTo>
                      <a:pt x="601" y="2194"/>
                    </a:lnTo>
                    <a:lnTo>
                      <a:pt x="589" y="2165"/>
                    </a:lnTo>
                    <a:lnTo>
                      <a:pt x="582" y="2136"/>
                    </a:lnTo>
                    <a:lnTo>
                      <a:pt x="581" y="2107"/>
                    </a:lnTo>
                    <a:lnTo>
                      <a:pt x="584" y="2078"/>
                    </a:lnTo>
                    <a:lnTo>
                      <a:pt x="593" y="2051"/>
                    </a:lnTo>
                    <a:lnTo>
                      <a:pt x="606" y="2025"/>
                    </a:lnTo>
                    <a:lnTo>
                      <a:pt x="624" y="2002"/>
                    </a:lnTo>
                    <a:lnTo>
                      <a:pt x="601" y="2021"/>
                    </a:lnTo>
                    <a:lnTo>
                      <a:pt x="576" y="2034"/>
                    </a:lnTo>
                    <a:lnTo>
                      <a:pt x="548" y="2043"/>
                    </a:lnTo>
                    <a:lnTo>
                      <a:pt x="520" y="2046"/>
                    </a:lnTo>
                    <a:lnTo>
                      <a:pt x="491" y="2044"/>
                    </a:lnTo>
                    <a:lnTo>
                      <a:pt x="461" y="2038"/>
                    </a:lnTo>
                    <a:lnTo>
                      <a:pt x="432" y="2026"/>
                    </a:lnTo>
                    <a:lnTo>
                      <a:pt x="404" y="2009"/>
                    </a:lnTo>
                    <a:lnTo>
                      <a:pt x="380" y="1988"/>
                    </a:lnTo>
                    <a:lnTo>
                      <a:pt x="359" y="1964"/>
                    </a:lnTo>
                    <a:lnTo>
                      <a:pt x="342" y="1937"/>
                    </a:lnTo>
                    <a:lnTo>
                      <a:pt x="330" y="1908"/>
                    </a:lnTo>
                    <a:lnTo>
                      <a:pt x="324" y="1878"/>
                    </a:lnTo>
                    <a:lnTo>
                      <a:pt x="322" y="1850"/>
                    </a:lnTo>
                    <a:lnTo>
                      <a:pt x="325" y="1821"/>
                    </a:lnTo>
                    <a:lnTo>
                      <a:pt x="334" y="1794"/>
                    </a:lnTo>
                    <a:lnTo>
                      <a:pt x="347" y="1768"/>
                    </a:lnTo>
                    <a:lnTo>
                      <a:pt x="366" y="1746"/>
                    </a:lnTo>
                    <a:lnTo>
                      <a:pt x="509" y="1603"/>
                    </a:lnTo>
                    <a:lnTo>
                      <a:pt x="24" y="1120"/>
                    </a:lnTo>
                    <a:lnTo>
                      <a:pt x="11" y="1104"/>
                    </a:lnTo>
                    <a:lnTo>
                      <a:pt x="2" y="1083"/>
                    </a:lnTo>
                    <a:lnTo>
                      <a:pt x="0" y="1063"/>
                    </a:lnTo>
                    <a:lnTo>
                      <a:pt x="2" y="1043"/>
                    </a:lnTo>
                    <a:lnTo>
                      <a:pt x="11" y="1024"/>
                    </a:lnTo>
                    <a:lnTo>
                      <a:pt x="24" y="1006"/>
                    </a:lnTo>
                    <a:lnTo>
                      <a:pt x="41" y="993"/>
                    </a:lnTo>
                    <a:lnTo>
                      <a:pt x="60" y="984"/>
                    </a:lnTo>
                    <a:lnTo>
                      <a:pt x="82" y="982"/>
                    </a:lnTo>
                    <a:lnTo>
                      <a:pt x="102" y="984"/>
                    </a:lnTo>
                    <a:lnTo>
                      <a:pt x="121" y="993"/>
                    </a:lnTo>
                    <a:lnTo>
                      <a:pt x="139" y="1006"/>
                    </a:lnTo>
                    <a:lnTo>
                      <a:pt x="625" y="1490"/>
                    </a:lnTo>
                    <a:lnTo>
                      <a:pt x="652" y="1473"/>
                    </a:lnTo>
                    <a:lnTo>
                      <a:pt x="679" y="1462"/>
                    </a:lnTo>
                    <a:lnTo>
                      <a:pt x="709" y="1457"/>
                    </a:lnTo>
                    <a:lnTo>
                      <a:pt x="740" y="1459"/>
                    </a:lnTo>
                    <a:lnTo>
                      <a:pt x="772" y="1465"/>
                    </a:lnTo>
                    <a:lnTo>
                      <a:pt x="802" y="1475"/>
                    </a:lnTo>
                    <a:lnTo>
                      <a:pt x="830" y="1492"/>
                    </a:lnTo>
                    <a:lnTo>
                      <a:pt x="857" y="1515"/>
                    </a:lnTo>
                    <a:lnTo>
                      <a:pt x="878" y="1540"/>
                    </a:lnTo>
                    <a:lnTo>
                      <a:pt x="895" y="1567"/>
                    </a:lnTo>
                    <a:lnTo>
                      <a:pt x="907" y="1596"/>
                    </a:lnTo>
                    <a:lnTo>
                      <a:pt x="913" y="1624"/>
                    </a:lnTo>
                    <a:lnTo>
                      <a:pt x="916" y="1654"/>
                    </a:lnTo>
                    <a:lnTo>
                      <a:pt x="912" y="1683"/>
                    </a:lnTo>
                    <a:lnTo>
                      <a:pt x="904" y="1710"/>
                    </a:lnTo>
                    <a:lnTo>
                      <a:pt x="890" y="1735"/>
                    </a:lnTo>
                    <a:lnTo>
                      <a:pt x="871" y="1758"/>
                    </a:lnTo>
                    <a:lnTo>
                      <a:pt x="894" y="1739"/>
                    </a:lnTo>
                    <a:lnTo>
                      <a:pt x="919" y="1726"/>
                    </a:lnTo>
                    <a:lnTo>
                      <a:pt x="947" y="1717"/>
                    </a:lnTo>
                    <a:lnTo>
                      <a:pt x="976" y="1714"/>
                    </a:lnTo>
                    <a:lnTo>
                      <a:pt x="1006" y="1716"/>
                    </a:lnTo>
                    <a:lnTo>
                      <a:pt x="1034" y="1722"/>
                    </a:lnTo>
                    <a:lnTo>
                      <a:pt x="1063" y="1734"/>
                    </a:lnTo>
                    <a:lnTo>
                      <a:pt x="1091" y="1751"/>
                    </a:lnTo>
                    <a:lnTo>
                      <a:pt x="1116" y="1772"/>
                    </a:lnTo>
                    <a:lnTo>
                      <a:pt x="1138" y="1797"/>
                    </a:lnTo>
                    <a:lnTo>
                      <a:pt x="1154" y="1823"/>
                    </a:lnTo>
                    <a:lnTo>
                      <a:pt x="1165" y="1852"/>
                    </a:lnTo>
                    <a:lnTo>
                      <a:pt x="1172" y="1882"/>
                    </a:lnTo>
                    <a:lnTo>
                      <a:pt x="1174" y="1910"/>
                    </a:lnTo>
                    <a:lnTo>
                      <a:pt x="1171" y="1939"/>
                    </a:lnTo>
                    <a:lnTo>
                      <a:pt x="1163" y="1966"/>
                    </a:lnTo>
                    <a:lnTo>
                      <a:pt x="1150" y="1993"/>
                    </a:lnTo>
                    <a:lnTo>
                      <a:pt x="1130" y="2015"/>
                    </a:lnTo>
                    <a:lnTo>
                      <a:pt x="1153" y="1996"/>
                    </a:lnTo>
                    <a:lnTo>
                      <a:pt x="1178" y="1983"/>
                    </a:lnTo>
                    <a:lnTo>
                      <a:pt x="1206" y="1975"/>
                    </a:lnTo>
                    <a:lnTo>
                      <a:pt x="1235" y="1971"/>
                    </a:lnTo>
                    <a:lnTo>
                      <a:pt x="1265" y="1973"/>
                    </a:lnTo>
                    <a:lnTo>
                      <a:pt x="1294" y="1979"/>
                    </a:lnTo>
                    <a:lnTo>
                      <a:pt x="1322" y="1991"/>
                    </a:lnTo>
                    <a:lnTo>
                      <a:pt x="1350" y="2008"/>
                    </a:lnTo>
                    <a:lnTo>
                      <a:pt x="1375" y="2028"/>
                    </a:lnTo>
                    <a:lnTo>
                      <a:pt x="1397" y="2053"/>
                    </a:lnTo>
                    <a:lnTo>
                      <a:pt x="1412" y="2081"/>
                    </a:lnTo>
                    <a:lnTo>
                      <a:pt x="1424" y="2109"/>
                    </a:lnTo>
                    <a:lnTo>
                      <a:pt x="1432" y="2138"/>
                    </a:lnTo>
                    <a:lnTo>
                      <a:pt x="1433" y="2168"/>
                    </a:lnTo>
                    <a:lnTo>
                      <a:pt x="1429" y="2196"/>
                    </a:lnTo>
                    <a:lnTo>
                      <a:pt x="1421" y="2224"/>
                    </a:lnTo>
                    <a:lnTo>
                      <a:pt x="1408" y="2249"/>
                    </a:lnTo>
                    <a:lnTo>
                      <a:pt x="1390" y="2271"/>
                    </a:lnTo>
                    <a:lnTo>
                      <a:pt x="1412" y="2253"/>
                    </a:lnTo>
                    <a:lnTo>
                      <a:pt x="1438" y="2240"/>
                    </a:lnTo>
                    <a:lnTo>
                      <a:pt x="1465" y="2232"/>
                    </a:lnTo>
                    <a:lnTo>
                      <a:pt x="1494" y="2228"/>
                    </a:lnTo>
                    <a:lnTo>
                      <a:pt x="1523" y="2230"/>
                    </a:lnTo>
                    <a:lnTo>
                      <a:pt x="1553" y="2237"/>
                    </a:lnTo>
                    <a:lnTo>
                      <a:pt x="1582" y="2249"/>
                    </a:lnTo>
                    <a:lnTo>
                      <a:pt x="1608" y="2264"/>
                    </a:lnTo>
                    <a:lnTo>
                      <a:pt x="1633" y="2286"/>
                    </a:lnTo>
                    <a:lnTo>
                      <a:pt x="1655" y="2311"/>
                    </a:lnTo>
                    <a:lnTo>
                      <a:pt x="1672" y="2338"/>
                    </a:lnTo>
                    <a:lnTo>
                      <a:pt x="1684" y="2367"/>
                    </a:lnTo>
                    <a:lnTo>
                      <a:pt x="1690" y="2395"/>
                    </a:lnTo>
                    <a:lnTo>
                      <a:pt x="1692" y="2425"/>
                    </a:lnTo>
                    <a:lnTo>
                      <a:pt x="1688" y="2454"/>
                    </a:lnTo>
                    <a:lnTo>
                      <a:pt x="1680" y="2481"/>
                    </a:lnTo>
                    <a:lnTo>
                      <a:pt x="1666" y="2506"/>
                    </a:lnTo>
                    <a:lnTo>
                      <a:pt x="1967" y="2805"/>
                    </a:lnTo>
                    <a:lnTo>
                      <a:pt x="1982" y="2816"/>
                    </a:lnTo>
                    <a:lnTo>
                      <a:pt x="1999" y="2823"/>
                    </a:lnTo>
                    <a:lnTo>
                      <a:pt x="2018" y="2824"/>
                    </a:lnTo>
                    <a:lnTo>
                      <a:pt x="2039" y="2822"/>
                    </a:lnTo>
                    <a:lnTo>
                      <a:pt x="2059" y="2816"/>
                    </a:lnTo>
                    <a:lnTo>
                      <a:pt x="2078" y="2805"/>
                    </a:lnTo>
                    <a:lnTo>
                      <a:pt x="2096" y="2791"/>
                    </a:lnTo>
                    <a:lnTo>
                      <a:pt x="2111" y="2773"/>
                    </a:lnTo>
                    <a:lnTo>
                      <a:pt x="2122" y="2754"/>
                    </a:lnTo>
                    <a:lnTo>
                      <a:pt x="2129" y="2734"/>
                    </a:lnTo>
                    <a:lnTo>
                      <a:pt x="2130" y="2713"/>
                    </a:lnTo>
                    <a:lnTo>
                      <a:pt x="2129" y="2694"/>
                    </a:lnTo>
                    <a:lnTo>
                      <a:pt x="2122" y="2677"/>
                    </a:lnTo>
                    <a:lnTo>
                      <a:pt x="2111" y="2662"/>
                    </a:lnTo>
                    <a:lnTo>
                      <a:pt x="1864" y="2417"/>
                    </a:lnTo>
                    <a:lnTo>
                      <a:pt x="1850" y="2400"/>
                    </a:lnTo>
                    <a:lnTo>
                      <a:pt x="1843" y="2381"/>
                    </a:lnTo>
                    <a:lnTo>
                      <a:pt x="1840" y="2360"/>
                    </a:lnTo>
                    <a:lnTo>
                      <a:pt x="1843" y="2339"/>
                    </a:lnTo>
                    <a:lnTo>
                      <a:pt x="1850" y="2320"/>
                    </a:lnTo>
                    <a:lnTo>
                      <a:pt x="1864" y="2302"/>
                    </a:lnTo>
                    <a:lnTo>
                      <a:pt x="1882" y="2289"/>
                    </a:lnTo>
                    <a:lnTo>
                      <a:pt x="1901" y="2282"/>
                    </a:lnTo>
                    <a:lnTo>
                      <a:pt x="1921" y="2280"/>
                    </a:lnTo>
                    <a:lnTo>
                      <a:pt x="1942" y="2282"/>
                    </a:lnTo>
                    <a:lnTo>
                      <a:pt x="1962" y="2289"/>
                    </a:lnTo>
                    <a:lnTo>
                      <a:pt x="1979" y="2302"/>
                    </a:lnTo>
                    <a:lnTo>
                      <a:pt x="2226" y="2548"/>
                    </a:lnTo>
                    <a:lnTo>
                      <a:pt x="2240" y="2559"/>
                    </a:lnTo>
                    <a:lnTo>
                      <a:pt x="2258" y="2566"/>
                    </a:lnTo>
                    <a:lnTo>
                      <a:pt x="2278" y="2567"/>
                    </a:lnTo>
                    <a:lnTo>
                      <a:pt x="2298" y="2566"/>
                    </a:lnTo>
                    <a:lnTo>
                      <a:pt x="2318" y="2559"/>
                    </a:lnTo>
                    <a:lnTo>
                      <a:pt x="2338" y="2548"/>
                    </a:lnTo>
                    <a:lnTo>
                      <a:pt x="2356" y="2534"/>
                    </a:lnTo>
                    <a:lnTo>
                      <a:pt x="2370" y="2516"/>
                    </a:lnTo>
                    <a:lnTo>
                      <a:pt x="2381" y="2497"/>
                    </a:lnTo>
                    <a:lnTo>
                      <a:pt x="2387" y="2476"/>
                    </a:lnTo>
                    <a:lnTo>
                      <a:pt x="2389" y="2456"/>
                    </a:lnTo>
                    <a:lnTo>
                      <a:pt x="2387" y="2437"/>
                    </a:lnTo>
                    <a:lnTo>
                      <a:pt x="2381" y="2420"/>
                    </a:lnTo>
                    <a:lnTo>
                      <a:pt x="2370" y="2405"/>
                    </a:lnTo>
                    <a:lnTo>
                      <a:pt x="2123" y="2161"/>
                    </a:lnTo>
                    <a:lnTo>
                      <a:pt x="2110" y="2143"/>
                    </a:lnTo>
                    <a:lnTo>
                      <a:pt x="2101" y="2124"/>
                    </a:lnTo>
                    <a:lnTo>
                      <a:pt x="2099" y="2102"/>
                    </a:lnTo>
                    <a:lnTo>
                      <a:pt x="2101" y="2082"/>
                    </a:lnTo>
                    <a:lnTo>
                      <a:pt x="2110" y="2063"/>
                    </a:lnTo>
                    <a:lnTo>
                      <a:pt x="2123" y="2046"/>
                    </a:lnTo>
                    <a:lnTo>
                      <a:pt x="2141" y="2033"/>
                    </a:lnTo>
                    <a:lnTo>
                      <a:pt x="2160" y="2025"/>
                    </a:lnTo>
                    <a:lnTo>
                      <a:pt x="2180" y="2022"/>
                    </a:lnTo>
                    <a:lnTo>
                      <a:pt x="2201" y="2025"/>
                    </a:lnTo>
                    <a:lnTo>
                      <a:pt x="2220" y="2033"/>
                    </a:lnTo>
                    <a:lnTo>
                      <a:pt x="2238" y="2046"/>
                    </a:lnTo>
                    <a:lnTo>
                      <a:pt x="2485" y="2290"/>
                    </a:lnTo>
                    <a:lnTo>
                      <a:pt x="2500" y="2301"/>
                    </a:lnTo>
                    <a:lnTo>
                      <a:pt x="2518" y="2308"/>
                    </a:lnTo>
                    <a:lnTo>
                      <a:pt x="2537" y="2311"/>
                    </a:lnTo>
                    <a:lnTo>
                      <a:pt x="2557" y="2308"/>
                    </a:lnTo>
                    <a:lnTo>
                      <a:pt x="2576" y="2301"/>
                    </a:lnTo>
                    <a:lnTo>
                      <a:pt x="2597" y="2292"/>
                    </a:lnTo>
                    <a:lnTo>
                      <a:pt x="2615" y="2276"/>
                    </a:lnTo>
                    <a:lnTo>
                      <a:pt x="2629" y="2258"/>
                    </a:lnTo>
                    <a:lnTo>
                      <a:pt x="2640" y="2239"/>
                    </a:lnTo>
                    <a:lnTo>
                      <a:pt x="2646" y="2219"/>
                    </a:lnTo>
                    <a:lnTo>
                      <a:pt x="2648" y="2200"/>
                    </a:lnTo>
                    <a:lnTo>
                      <a:pt x="2646" y="2181"/>
                    </a:lnTo>
                    <a:lnTo>
                      <a:pt x="2640" y="2163"/>
                    </a:lnTo>
                    <a:lnTo>
                      <a:pt x="2628" y="2147"/>
                    </a:lnTo>
                    <a:lnTo>
                      <a:pt x="2382" y="1903"/>
                    </a:lnTo>
                    <a:lnTo>
                      <a:pt x="2369" y="1885"/>
                    </a:lnTo>
                    <a:lnTo>
                      <a:pt x="2360" y="1866"/>
                    </a:lnTo>
                    <a:lnTo>
                      <a:pt x="2358" y="1846"/>
                    </a:lnTo>
                    <a:lnTo>
                      <a:pt x="2360" y="1826"/>
                    </a:lnTo>
                    <a:lnTo>
                      <a:pt x="2369" y="1805"/>
                    </a:lnTo>
                    <a:lnTo>
                      <a:pt x="2382" y="1789"/>
                    </a:lnTo>
                    <a:lnTo>
                      <a:pt x="2399" y="1776"/>
                    </a:lnTo>
                    <a:lnTo>
                      <a:pt x="2418" y="1767"/>
                    </a:lnTo>
                    <a:lnTo>
                      <a:pt x="2440" y="1765"/>
                    </a:lnTo>
                    <a:lnTo>
                      <a:pt x="2460" y="1767"/>
                    </a:lnTo>
                    <a:lnTo>
                      <a:pt x="2479" y="1776"/>
                    </a:lnTo>
                    <a:lnTo>
                      <a:pt x="2496" y="1789"/>
                    </a:lnTo>
                    <a:lnTo>
                      <a:pt x="2743" y="2033"/>
                    </a:lnTo>
                    <a:lnTo>
                      <a:pt x="2759" y="2045"/>
                    </a:lnTo>
                    <a:lnTo>
                      <a:pt x="2776" y="2051"/>
                    </a:lnTo>
                    <a:lnTo>
                      <a:pt x="2796" y="2053"/>
                    </a:lnTo>
                    <a:lnTo>
                      <a:pt x="2815" y="2051"/>
                    </a:lnTo>
                    <a:lnTo>
                      <a:pt x="2836" y="2045"/>
                    </a:lnTo>
                    <a:lnTo>
                      <a:pt x="2855" y="2034"/>
                    </a:lnTo>
                    <a:lnTo>
                      <a:pt x="2873" y="2020"/>
                    </a:lnTo>
                    <a:lnTo>
                      <a:pt x="2888" y="2002"/>
                    </a:lnTo>
                    <a:lnTo>
                      <a:pt x="2898" y="1982"/>
                    </a:lnTo>
                    <a:lnTo>
                      <a:pt x="2905" y="1963"/>
                    </a:lnTo>
                    <a:lnTo>
                      <a:pt x="2908" y="1942"/>
                    </a:lnTo>
                    <a:lnTo>
                      <a:pt x="2905" y="1923"/>
                    </a:lnTo>
                    <a:lnTo>
                      <a:pt x="2898" y="1906"/>
                    </a:lnTo>
                    <a:lnTo>
                      <a:pt x="2887" y="1891"/>
                    </a:lnTo>
                    <a:lnTo>
                      <a:pt x="2885" y="1889"/>
                    </a:lnTo>
                    <a:lnTo>
                      <a:pt x="2879" y="1882"/>
                    </a:lnTo>
                    <a:lnTo>
                      <a:pt x="2868" y="1871"/>
                    </a:lnTo>
                    <a:lnTo>
                      <a:pt x="2854" y="1857"/>
                    </a:lnTo>
                    <a:lnTo>
                      <a:pt x="2836" y="1839"/>
                    </a:lnTo>
                    <a:lnTo>
                      <a:pt x="2814" y="1817"/>
                    </a:lnTo>
                    <a:lnTo>
                      <a:pt x="2790" y="1794"/>
                    </a:lnTo>
                    <a:lnTo>
                      <a:pt x="2762" y="1766"/>
                    </a:lnTo>
                    <a:lnTo>
                      <a:pt x="2732" y="1736"/>
                    </a:lnTo>
                    <a:lnTo>
                      <a:pt x="2700" y="1704"/>
                    </a:lnTo>
                    <a:lnTo>
                      <a:pt x="2665" y="1670"/>
                    </a:lnTo>
                    <a:lnTo>
                      <a:pt x="2629" y="1634"/>
                    </a:lnTo>
                    <a:lnTo>
                      <a:pt x="2591" y="1596"/>
                    </a:lnTo>
                    <a:lnTo>
                      <a:pt x="2551" y="1556"/>
                    </a:lnTo>
                    <a:lnTo>
                      <a:pt x="2510" y="1516"/>
                    </a:lnTo>
                    <a:lnTo>
                      <a:pt x="2470" y="1474"/>
                    </a:lnTo>
                    <a:lnTo>
                      <a:pt x="2426" y="1432"/>
                    </a:lnTo>
                    <a:lnTo>
                      <a:pt x="2384" y="1390"/>
                    </a:lnTo>
                    <a:lnTo>
                      <a:pt x="2341" y="1348"/>
                    </a:lnTo>
                    <a:lnTo>
                      <a:pt x="2299" y="1305"/>
                    </a:lnTo>
                    <a:lnTo>
                      <a:pt x="2256" y="1263"/>
                    </a:lnTo>
                    <a:lnTo>
                      <a:pt x="2214" y="1222"/>
                    </a:lnTo>
                    <a:lnTo>
                      <a:pt x="2173" y="1180"/>
                    </a:lnTo>
                    <a:lnTo>
                      <a:pt x="2132" y="1141"/>
                    </a:lnTo>
                    <a:lnTo>
                      <a:pt x="2094" y="1102"/>
                    </a:lnTo>
                    <a:lnTo>
                      <a:pt x="2057" y="1065"/>
                    </a:lnTo>
                    <a:lnTo>
                      <a:pt x="2021" y="1030"/>
                    </a:lnTo>
                    <a:lnTo>
                      <a:pt x="1987" y="996"/>
                    </a:lnTo>
                    <a:lnTo>
                      <a:pt x="1956" y="965"/>
                    </a:lnTo>
                    <a:lnTo>
                      <a:pt x="1927" y="938"/>
                    </a:lnTo>
                    <a:lnTo>
                      <a:pt x="1901" y="912"/>
                    </a:lnTo>
                    <a:lnTo>
                      <a:pt x="1878" y="889"/>
                    </a:lnTo>
                    <a:lnTo>
                      <a:pt x="1858" y="870"/>
                    </a:lnTo>
                    <a:lnTo>
                      <a:pt x="1841" y="853"/>
                    </a:lnTo>
                    <a:lnTo>
                      <a:pt x="1835" y="849"/>
                    </a:lnTo>
                    <a:lnTo>
                      <a:pt x="1828" y="841"/>
                    </a:lnTo>
                    <a:lnTo>
                      <a:pt x="1819" y="837"/>
                    </a:lnTo>
                    <a:lnTo>
                      <a:pt x="1808" y="831"/>
                    </a:lnTo>
                    <a:lnTo>
                      <a:pt x="1796" y="828"/>
                    </a:lnTo>
                    <a:lnTo>
                      <a:pt x="1782" y="827"/>
                    </a:lnTo>
                    <a:lnTo>
                      <a:pt x="1766" y="829"/>
                    </a:lnTo>
                    <a:lnTo>
                      <a:pt x="1747" y="837"/>
                    </a:lnTo>
                    <a:lnTo>
                      <a:pt x="1727" y="847"/>
                    </a:lnTo>
                    <a:lnTo>
                      <a:pt x="1705" y="864"/>
                    </a:lnTo>
                    <a:lnTo>
                      <a:pt x="1680" y="887"/>
                    </a:lnTo>
                    <a:lnTo>
                      <a:pt x="1652" y="916"/>
                    </a:lnTo>
                    <a:lnTo>
                      <a:pt x="1627" y="950"/>
                    </a:lnTo>
                    <a:lnTo>
                      <a:pt x="1607" y="984"/>
                    </a:lnTo>
                    <a:lnTo>
                      <a:pt x="1494" y="1191"/>
                    </a:lnTo>
                    <a:lnTo>
                      <a:pt x="1481" y="1212"/>
                    </a:lnTo>
                    <a:lnTo>
                      <a:pt x="1464" y="1235"/>
                    </a:lnTo>
                    <a:lnTo>
                      <a:pt x="1442" y="1257"/>
                    </a:lnTo>
                    <a:lnTo>
                      <a:pt x="1405" y="1289"/>
                    </a:lnTo>
                    <a:lnTo>
                      <a:pt x="1366" y="1316"/>
                    </a:lnTo>
                    <a:lnTo>
                      <a:pt x="1324" y="1336"/>
                    </a:lnTo>
                    <a:lnTo>
                      <a:pt x="1282" y="1349"/>
                    </a:lnTo>
                    <a:lnTo>
                      <a:pt x="1237" y="1356"/>
                    </a:lnTo>
                    <a:lnTo>
                      <a:pt x="1193" y="1356"/>
                    </a:lnTo>
                    <a:lnTo>
                      <a:pt x="1148" y="1349"/>
                    </a:lnTo>
                    <a:lnTo>
                      <a:pt x="1110" y="1337"/>
                    </a:lnTo>
                    <a:lnTo>
                      <a:pt x="1074" y="1320"/>
                    </a:lnTo>
                    <a:lnTo>
                      <a:pt x="1039" y="1300"/>
                    </a:lnTo>
                    <a:lnTo>
                      <a:pt x="1009" y="1276"/>
                    </a:lnTo>
                    <a:lnTo>
                      <a:pt x="980" y="1248"/>
                    </a:lnTo>
                    <a:lnTo>
                      <a:pt x="956" y="1216"/>
                    </a:lnTo>
                    <a:lnTo>
                      <a:pt x="936" y="1181"/>
                    </a:lnTo>
                    <a:lnTo>
                      <a:pt x="923" y="1152"/>
                    </a:lnTo>
                    <a:lnTo>
                      <a:pt x="914" y="1123"/>
                    </a:lnTo>
                    <a:lnTo>
                      <a:pt x="908" y="1094"/>
                    </a:lnTo>
                    <a:lnTo>
                      <a:pt x="908" y="1068"/>
                    </a:lnTo>
                    <a:lnTo>
                      <a:pt x="911" y="1042"/>
                    </a:lnTo>
                    <a:lnTo>
                      <a:pt x="919" y="1019"/>
                    </a:lnTo>
                    <a:lnTo>
                      <a:pt x="1252" y="240"/>
                    </a:lnTo>
                    <a:lnTo>
                      <a:pt x="1264" y="218"/>
                    </a:lnTo>
                    <a:lnTo>
                      <a:pt x="1278" y="196"/>
                    </a:lnTo>
                    <a:lnTo>
                      <a:pt x="1296" y="173"/>
                    </a:lnTo>
                    <a:lnTo>
                      <a:pt x="1318" y="149"/>
                    </a:lnTo>
                    <a:lnTo>
                      <a:pt x="1330" y="138"/>
                    </a:lnTo>
                    <a:lnTo>
                      <a:pt x="1344" y="125"/>
                    </a:lnTo>
                    <a:lnTo>
                      <a:pt x="1362" y="111"/>
                    </a:lnTo>
                    <a:lnTo>
                      <a:pt x="1384" y="95"/>
                    </a:lnTo>
                    <a:lnTo>
                      <a:pt x="1408" y="79"/>
                    </a:lnTo>
                    <a:lnTo>
                      <a:pt x="1435" y="63"/>
                    </a:lnTo>
                    <a:lnTo>
                      <a:pt x="1465" y="48"/>
                    </a:lnTo>
                    <a:lnTo>
                      <a:pt x="1499" y="33"/>
                    </a:lnTo>
                    <a:lnTo>
                      <a:pt x="1535" y="22"/>
                    </a:lnTo>
                    <a:lnTo>
                      <a:pt x="1574" y="12"/>
                    </a:lnTo>
                    <a:lnTo>
                      <a:pt x="1615" y="4"/>
                    </a:lnTo>
                    <a:lnTo>
                      <a:pt x="1661" y="0"/>
                    </a:lnTo>
                    <a:lnTo>
                      <a:pt x="17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110"/>
              <p:cNvSpPr>
                <a:spLocks noEditPoints="1"/>
              </p:cNvSpPr>
              <p:nvPr/>
            </p:nvSpPr>
            <p:spPr bwMode="auto">
              <a:xfrm>
                <a:off x="3959226" y="2287588"/>
                <a:ext cx="320675" cy="319087"/>
              </a:xfrm>
              <a:custGeom>
                <a:avLst/>
                <a:gdLst>
                  <a:gd name="T0" fmla="*/ 789 w 1213"/>
                  <a:gd name="T1" fmla="*/ 772 h 1204"/>
                  <a:gd name="T2" fmla="*/ 737 w 1213"/>
                  <a:gd name="T3" fmla="*/ 798 h 1204"/>
                  <a:gd name="T4" fmla="*/ 699 w 1213"/>
                  <a:gd name="T5" fmla="*/ 843 h 1204"/>
                  <a:gd name="T6" fmla="*/ 686 w 1213"/>
                  <a:gd name="T7" fmla="*/ 900 h 1204"/>
                  <a:gd name="T8" fmla="*/ 699 w 1213"/>
                  <a:gd name="T9" fmla="*/ 960 h 1204"/>
                  <a:gd name="T10" fmla="*/ 737 w 1213"/>
                  <a:gd name="T11" fmla="*/ 1004 h 1204"/>
                  <a:gd name="T12" fmla="*/ 789 w 1213"/>
                  <a:gd name="T13" fmla="*/ 1030 h 1204"/>
                  <a:gd name="T14" fmla="*/ 851 w 1213"/>
                  <a:gd name="T15" fmla="*/ 1030 h 1204"/>
                  <a:gd name="T16" fmla="*/ 903 w 1213"/>
                  <a:gd name="T17" fmla="*/ 1004 h 1204"/>
                  <a:gd name="T18" fmla="*/ 941 w 1213"/>
                  <a:gd name="T19" fmla="*/ 959 h 1204"/>
                  <a:gd name="T20" fmla="*/ 954 w 1213"/>
                  <a:gd name="T21" fmla="*/ 900 h 1204"/>
                  <a:gd name="T22" fmla="*/ 941 w 1213"/>
                  <a:gd name="T23" fmla="*/ 843 h 1204"/>
                  <a:gd name="T24" fmla="*/ 903 w 1213"/>
                  <a:gd name="T25" fmla="*/ 798 h 1204"/>
                  <a:gd name="T26" fmla="*/ 851 w 1213"/>
                  <a:gd name="T27" fmla="*/ 772 h 1204"/>
                  <a:gd name="T28" fmla="*/ 405 w 1213"/>
                  <a:gd name="T29" fmla="*/ 0 h 1204"/>
                  <a:gd name="T30" fmla="*/ 459 w 1213"/>
                  <a:gd name="T31" fmla="*/ 14 h 1204"/>
                  <a:gd name="T32" fmla="*/ 507 w 1213"/>
                  <a:gd name="T33" fmla="*/ 46 h 1204"/>
                  <a:gd name="T34" fmla="*/ 1184 w 1213"/>
                  <a:gd name="T35" fmla="*/ 723 h 1204"/>
                  <a:gd name="T36" fmla="*/ 1208 w 1213"/>
                  <a:gd name="T37" fmla="*/ 774 h 1204"/>
                  <a:gd name="T38" fmla="*/ 1213 w 1213"/>
                  <a:gd name="T39" fmla="*/ 829 h 1204"/>
                  <a:gd name="T40" fmla="*/ 1199 w 1213"/>
                  <a:gd name="T41" fmla="*/ 883 h 1204"/>
                  <a:gd name="T42" fmla="*/ 1166 w 1213"/>
                  <a:gd name="T43" fmla="*/ 929 h 1204"/>
                  <a:gd name="T44" fmla="*/ 913 w 1213"/>
                  <a:gd name="T45" fmla="*/ 1177 h 1204"/>
                  <a:gd name="T46" fmla="*/ 861 w 1213"/>
                  <a:gd name="T47" fmla="*/ 1200 h 1204"/>
                  <a:gd name="T48" fmla="*/ 806 w 1213"/>
                  <a:gd name="T49" fmla="*/ 1204 h 1204"/>
                  <a:gd name="T50" fmla="*/ 752 w 1213"/>
                  <a:gd name="T51" fmla="*/ 1190 h 1204"/>
                  <a:gd name="T52" fmla="*/ 705 w 1213"/>
                  <a:gd name="T53" fmla="*/ 1158 h 1204"/>
                  <a:gd name="T54" fmla="*/ 27 w 1213"/>
                  <a:gd name="T55" fmla="*/ 481 h 1204"/>
                  <a:gd name="T56" fmla="*/ 5 w 1213"/>
                  <a:gd name="T57" fmla="*/ 431 h 1204"/>
                  <a:gd name="T58" fmla="*/ 0 w 1213"/>
                  <a:gd name="T59" fmla="*/ 376 h 1204"/>
                  <a:gd name="T60" fmla="*/ 13 w 1213"/>
                  <a:gd name="T61" fmla="*/ 323 h 1204"/>
                  <a:gd name="T62" fmla="*/ 47 w 1213"/>
                  <a:gd name="T63" fmla="*/ 275 h 1204"/>
                  <a:gd name="T64" fmla="*/ 300 w 1213"/>
                  <a:gd name="T65" fmla="*/ 28 h 1204"/>
                  <a:gd name="T66" fmla="*/ 350 w 1213"/>
                  <a:gd name="T67" fmla="*/ 4 h 1204"/>
                  <a:gd name="T68" fmla="*/ 405 w 1213"/>
                  <a:gd name="T69" fmla="*/ 0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3" h="1204">
                    <a:moveTo>
                      <a:pt x="821" y="768"/>
                    </a:moveTo>
                    <a:lnTo>
                      <a:pt x="789" y="772"/>
                    </a:lnTo>
                    <a:lnTo>
                      <a:pt x="762" y="781"/>
                    </a:lnTo>
                    <a:lnTo>
                      <a:pt x="737" y="798"/>
                    </a:lnTo>
                    <a:lnTo>
                      <a:pt x="716" y="818"/>
                    </a:lnTo>
                    <a:lnTo>
                      <a:pt x="699" y="843"/>
                    </a:lnTo>
                    <a:lnTo>
                      <a:pt x="690" y="871"/>
                    </a:lnTo>
                    <a:lnTo>
                      <a:pt x="686" y="900"/>
                    </a:lnTo>
                    <a:lnTo>
                      <a:pt x="690" y="931"/>
                    </a:lnTo>
                    <a:lnTo>
                      <a:pt x="699" y="960"/>
                    </a:lnTo>
                    <a:lnTo>
                      <a:pt x="716" y="984"/>
                    </a:lnTo>
                    <a:lnTo>
                      <a:pt x="737" y="1004"/>
                    </a:lnTo>
                    <a:lnTo>
                      <a:pt x="762" y="1020"/>
                    </a:lnTo>
                    <a:lnTo>
                      <a:pt x="789" y="1030"/>
                    </a:lnTo>
                    <a:lnTo>
                      <a:pt x="821" y="1034"/>
                    </a:lnTo>
                    <a:lnTo>
                      <a:pt x="851" y="1030"/>
                    </a:lnTo>
                    <a:lnTo>
                      <a:pt x="879" y="1020"/>
                    </a:lnTo>
                    <a:lnTo>
                      <a:pt x="903" y="1004"/>
                    </a:lnTo>
                    <a:lnTo>
                      <a:pt x="924" y="984"/>
                    </a:lnTo>
                    <a:lnTo>
                      <a:pt x="941" y="959"/>
                    </a:lnTo>
                    <a:lnTo>
                      <a:pt x="950" y="931"/>
                    </a:lnTo>
                    <a:lnTo>
                      <a:pt x="954" y="900"/>
                    </a:lnTo>
                    <a:lnTo>
                      <a:pt x="950" y="871"/>
                    </a:lnTo>
                    <a:lnTo>
                      <a:pt x="941" y="843"/>
                    </a:lnTo>
                    <a:lnTo>
                      <a:pt x="924" y="818"/>
                    </a:lnTo>
                    <a:lnTo>
                      <a:pt x="903" y="798"/>
                    </a:lnTo>
                    <a:lnTo>
                      <a:pt x="879" y="781"/>
                    </a:lnTo>
                    <a:lnTo>
                      <a:pt x="851" y="772"/>
                    </a:lnTo>
                    <a:lnTo>
                      <a:pt x="821" y="768"/>
                    </a:lnTo>
                    <a:close/>
                    <a:moveTo>
                      <a:pt x="405" y="0"/>
                    </a:moveTo>
                    <a:lnTo>
                      <a:pt x="433" y="4"/>
                    </a:lnTo>
                    <a:lnTo>
                      <a:pt x="459" y="14"/>
                    </a:lnTo>
                    <a:lnTo>
                      <a:pt x="485" y="28"/>
                    </a:lnTo>
                    <a:lnTo>
                      <a:pt x="507" y="46"/>
                    </a:lnTo>
                    <a:lnTo>
                      <a:pt x="1166" y="700"/>
                    </a:lnTo>
                    <a:lnTo>
                      <a:pt x="1184" y="723"/>
                    </a:lnTo>
                    <a:lnTo>
                      <a:pt x="1199" y="748"/>
                    </a:lnTo>
                    <a:lnTo>
                      <a:pt x="1208" y="774"/>
                    </a:lnTo>
                    <a:lnTo>
                      <a:pt x="1213" y="802"/>
                    </a:lnTo>
                    <a:lnTo>
                      <a:pt x="1213" y="829"/>
                    </a:lnTo>
                    <a:lnTo>
                      <a:pt x="1208" y="856"/>
                    </a:lnTo>
                    <a:lnTo>
                      <a:pt x="1199" y="883"/>
                    </a:lnTo>
                    <a:lnTo>
                      <a:pt x="1184" y="906"/>
                    </a:lnTo>
                    <a:lnTo>
                      <a:pt x="1166" y="929"/>
                    </a:lnTo>
                    <a:lnTo>
                      <a:pt x="936" y="1158"/>
                    </a:lnTo>
                    <a:lnTo>
                      <a:pt x="913" y="1177"/>
                    </a:lnTo>
                    <a:lnTo>
                      <a:pt x="888" y="1190"/>
                    </a:lnTo>
                    <a:lnTo>
                      <a:pt x="861" y="1200"/>
                    </a:lnTo>
                    <a:lnTo>
                      <a:pt x="834" y="1204"/>
                    </a:lnTo>
                    <a:lnTo>
                      <a:pt x="806" y="1204"/>
                    </a:lnTo>
                    <a:lnTo>
                      <a:pt x="780" y="1200"/>
                    </a:lnTo>
                    <a:lnTo>
                      <a:pt x="752" y="1190"/>
                    </a:lnTo>
                    <a:lnTo>
                      <a:pt x="728" y="1177"/>
                    </a:lnTo>
                    <a:lnTo>
                      <a:pt x="705" y="1158"/>
                    </a:lnTo>
                    <a:lnTo>
                      <a:pt x="47" y="504"/>
                    </a:lnTo>
                    <a:lnTo>
                      <a:pt x="27" y="481"/>
                    </a:lnTo>
                    <a:lnTo>
                      <a:pt x="13" y="457"/>
                    </a:lnTo>
                    <a:lnTo>
                      <a:pt x="5" y="431"/>
                    </a:lnTo>
                    <a:lnTo>
                      <a:pt x="0" y="404"/>
                    </a:lnTo>
                    <a:lnTo>
                      <a:pt x="0" y="376"/>
                    </a:lnTo>
                    <a:lnTo>
                      <a:pt x="5" y="349"/>
                    </a:lnTo>
                    <a:lnTo>
                      <a:pt x="13" y="323"/>
                    </a:lnTo>
                    <a:lnTo>
                      <a:pt x="27" y="298"/>
                    </a:lnTo>
                    <a:lnTo>
                      <a:pt x="47" y="275"/>
                    </a:lnTo>
                    <a:lnTo>
                      <a:pt x="277" y="46"/>
                    </a:lnTo>
                    <a:lnTo>
                      <a:pt x="300" y="28"/>
                    </a:lnTo>
                    <a:lnTo>
                      <a:pt x="324" y="14"/>
                    </a:lnTo>
                    <a:lnTo>
                      <a:pt x="350" y="4"/>
                    </a:lnTo>
                    <a:lnTo>
                      <a:pt x="378" y="0"/>
                    </a:lnTo>
                    <a:lnTo>
                      <a:pt x="4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0" name="Freeform 104"/>
            <p:cNvSpPr>
              <a:spLocks noEditPoints="1"/>
            </p:cNvSpPr>
            <p:nvPr/>
          </p:nvSpPr>
          <p:spPr bwMode="auto">
            <a:xfrm rot="16200000">
              <a:off x="4959480" y="5533205"/>
              <a:ext cx="382677" cy="264684"/>
            </a:xfrm>
            <a:custGeom>
              <a:avLst/>
              <a:gdLst>
                <a:gd name="T0" fmla="*/ 3368 w 3368"/>
                <a:gd name="T1" fmla="*/ 2674 h 2674"/>
                <a:gd name="T2" fmla="*/ 0 w 3368"/>
                <a:gd name="T3" fmla="*/ 1171 h 2674"/>
                <a:gd name="T4" fmla="*/ 66 w 3368"/>
                <a:gd name="T5" fmla="*/ 1232 h 2674"/>
                <a:gd name="T6" fmla="*/ 144 w 3368"/>
                <a:gd name="T7" fmla="*/ 1279 h 2674"/>
                <a:gd name="T8" fmla="*/ 230 w 3368"/>
                <a:gd name="T9" fmla="*/ 1309 h 2674"/>
                <a:gd name="T10" fmla="*/ 326 w 3368"/>
                <a:gd name="T11" fmla="*/ 1319 h 2674"/>
                <a:gd name="T12" fmla="*/ 490 w 3368"/>
                <a:gd name="T13" fmla="*/ 1587 h 2674"/>
                <a:gd name="T14" fmla="*/ 879 w 3368"/>
                <a:gd name="T15" fmla="*/ 1319 h 2674"/>
                <a:gd name="T16" fmla="*/ 2382 w 3368"/>
                <a:gd name="T17" fmla="*/ 1587 h 2674"/>
                <a:gd name="T18" fmla="*/ 2770 w 3368"/>
                <a:gd name="T19" fmla="*/ 1319 h 2674"/>
                <a:gd name="T20" fmla="*/ 3078 w 3368"/>
                <a:gd name="T21" fmla="*/ 1316 h 2674"/>
                <a:gd name="T22" fmla="*/ 3174 w 3368"/>
                <a:gd name="T23" fmla="*/ 1293 h 2674"/>
                <a:gd name="T24" fmla="*/ 3261 w 3368"/>
                <a:gd name="T25" fmla="*/ 1249 h 2674"/>
                <a:gd name="T26" fmla="*/ 3336 w 3368"/>
                <a:gd name="T27" fmla="*/ 1188 h 2674"/>
                <a:gd name="T28" fmla="*/ 1258 w 3368"/>
                <a:gd name="T29" fmla="*/ 127 h 2674"/>
                <a:gd name="T30" fmla="*/ 2117 w 3368"/>
                <a:gd name="T31" fmla="*/ 334 h 2674"/>
                <a:gd name="T32" fmla="*/ 1258 w 3368"/>
                <a:gd name="T33" fmla="*/ 127 h 2674"/>
                <a:gd name="T34" fmla="*/ 2181 w 3368"/>
                <a:gd name="T35" fmla="*/ 0 h 2674"/>
                <a:gd name="T36" fmla="*/ 2213 w 3368"/>
                <a:gd name="T37" fmla="*/ 8 h 2674"/>
                <a:gd name="T38" fmla="*/ 2236 w 3368"/>
                <a:gd name="T39" fmla="*/ 31 h 2674"/>
                <a:gd name="T40" fmla="*/ 2244 w 3368"/>
                <a:gd name="T41" fmla="*/ 64 h 2674"/>
                <a:gd name="T42" fmla="*/ 3368 w 3368"/>
                <a:gd name="T43" fmla="*/ 334 h 2674"/>
                <a:gd name="T44" fmla="*/ 3356 w 3368"/>
                <a:gd name="T45" fmla="*/ 993 h 2674"/>
                <a:gd name="T46" fmla="*/ 3320 w 3368"/>
                <a:gd name="T47" fmla="*/ 1072 h 2674"/>
                <a:gd name="T48" fmla="*/ 3266 w 3368"/>
                <a:gd name="T49" fmla="*/ 1139 h 2674"/>
                <a:gd name="T50" fmla="*/ 3197 w 3368"/>
                <a:gd name="T51" fmla="*/ 1189 h 2674"/>
                <a:gd name="T52" fmla="*/ 3117 w 3368"/>
                <a:gd name="T53" fmla="*/ 1222 h 2674"/>
                <a:gd name="T54" fmla="*/ 3027 w 3368"/>
                <a:gd name="T55" fmla="*/ 1234 h 2674"/>
                <a:gd name="T56" fmla="*/ 2770 w 3368"/>
                <a:gd name="T57" fmla="*/ 1129 h 2674"/>
                <a:gd name="T58" fmla="*/ 2382 w 3368"/>
                <a:gd name="T59" fmla="*/ 1234 h 2674"/>
                <a:gd name="T60" fmla="*/ 879 w 3368"/>
                <a:gd name="T61" fmla="*/ 1129 h 2674"/>
                <a:gd name="T62" fmla="*/ 490 w 3368"/>
                <a:gd name="T63" fmla="*/ 1234 h 2674"/>
                <a:gd name="T64" fmla="*/ 281 w 3368"/>
                <a:gd name="T65" fmla="*/ 1232 h 2674"/>
                <a:gd name="T66" fmla="*/ 198 w 3368"/>
                <a:gd name="T67" fmla="*/ 1210 h 2674"/>
                <a:gd name="T68" fmla="*/ 125 w 3368"/>
                <a:gd name="T69" fmla="*/ 1170 h 2674"/>
                <a:gd name="T70" fmla="*/ 63 w 3368"/>
                <a:gd name="T71" fmla="*/ 1114 h 2674"/>
                <a:gd name="T72" fmla="*/ 17 w 3368"/>
                <a:gd name="T73" fmla="*/ 1044 h 2674"/>
                <a:gd name="T74" fmla="*/ 0 w 3368"/>
                <a:gd name="T75" fmla="*/ 334 h 2674"/>
                <a:gd name="T76" fmla="*/ 1129 w 3368"/>
                <a:gd name="T77" fmla="*/ 64 h 2674"/>
                <a:gd name="T78" fmla="*/ 1139 w 3368"/>
                <a:gd name="T79" fmla="*/ 31 h 2674"/>
                <a:gd name="T80" fmla="*/ 1161 w 3368"/>
                <a:gd name="T81" fmla="*/ 8 h 2674"/>
                <a:gd name="T82" fmla="*/ 1194 w 3368"/>
                <a:gd name="T83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68" h="2674">
                  <a:moveTo>
                    <a:pt x="3368" y="1152"/>
                  </a:moveTo>
                  <a:lnTo>
                    <a:pt x="3368" y="2674"/>
                  </a:lnTo>
                  <a:lnTo>
                    <a:pt x="0" y="2674"/>
                  </a:lnTo>
                  <a:lnTo>
                    <a:pt x="0" y="1171"/>
                  </a:lnTo>
                  <a:lnTo>
                    <a:pt x="31" y="1203"/>
                  </a:lnTo>
                  <a:lnTo>
                    <a:pt x="66" y="1232"/>
                  </a:lnTo>
                  <a:lnTo>
                    <a:pt x="103" y="1257"/>
                  </a:lnTo>
                  <a:lnTo>
                    <a:pt x="144" y="1279"/>
                  </a:lnTo>
                  <a:lnTo>
                    <a:pt x="186" y="1297"/>
                  </a:lnTo>
                  <a:lnTo>
                    <a:pt x="230" y="1309"/>
                  </a:lnTo>
                  <a:lnTo>
                    <a:pt x="277" y="1316"/>
                  </a:lnTo>
                  <a:lnTo>
                    <a:pt x="326" y="1319"/>
                  </a:lnTo>
                  <a:lnTo>
                    <a:pt x="490" y="1319"/>
                  </a:lnTo>
                  <a:lnTo>
                    <a:pt x="490" y="1587"/>
                  </a:lnTo>
                  <a:lnTo>
                    <a:pt x="879" y="1587"/>
                  </a:lnTo>
                  <a:lnTo>
                    <a:pt x="879" y="1319"/>
                  </a:lnTo>
                  <a:lnTo>
                    <a:pt x="2382" y="1319"/>
                  </a:lnTo>
                  <a:lnTo>
                    <a:pt x="2382" y="1587"/>
                  </a:lnTo>
                  <a:lnTo>
                    <a:pt x="2770" y="1587"/>
                  </a:lnTo>
                  <a:lnTo>
                    <a:pt x="2770" y="1319"/>
                  </a:lnTo>
                  <a:lnTo>
                    <a:pt x="3027" y="1319"/>
                  </a:lnTo>
                  <a:lnTo>
                    <a:pt x="3078" y="1316"/>
                  </a:lnTo>
                  <a:lnTo>
                    <a:pt x="3128" y="1308"/>
                  </a:lnTo>
                  <a:lnTo>
                    <a:pt x="3174" y="1293"/>
                  </a:lnTo>
                  <a:lnTo>
                    <a:pt x="3220" y="1274"/>
                  </a:lnTo>
                  <a:lnTo>
                    <a:pt x="3261" y="1249"/>
                  </a:lnTo>
                  <a:lnTo>
                    <a:pt x="3300" y="1221"/>
                  </a:lnTo>
                  <a:lnTo>
                    <a:pt x="3336" y="1188"/>
                  </a:lnTo>
                  <a:lnTo>
                    <a:pt x="3368" y="1152"/>
                  </a:lnTo>
                  <a:close/>
                  <a:moveTo>
                    <a:pt x="1258" y="127"/>
                  </a:moveTo>
                  <a:lnTo>
                    <a:pt x="1258" y="334"/>
                  </a:lnTo>
                  <a:lnTo>
                    <a:pt x="2117" y="334"/>
                  </a:lnTo>
                  <a:lnTo>
                    <a:pt x="2117" y="127"/>
                  </a:lnTo>
                  <a:lnTo>
                    <a:pt x="1258" y="127"/>
                  </a:lnTo>
                  <a:close/>
                  <a:moveTo>
                    <a:pt x="1194" y="0"/>
                  </a:moveTo>
                  <a:lnTo>
                    <a:pt x="2181" y="0"/>
                  </a:lnTo>
                  <a:lnTo>
                    <a:pt x="2198" y="2"/>
                  </a:lnTo>
                  <a:lnTo>
                    <a:pt x="2213" y="8"/>
                  </a:lnTo>
                  <a:lnTo>
                    <a:pt x="2226" y="19"/>
                  </a:lnTo>
                  <a:lnTo>
                    <a:pt x="2236" y="31"/>
                  </a:lnTo>
                  <a:lnTo>
                    <a:pt x="2242" y="47"/>
                  </a:lnTo>
                  <a:lnTo>
                    <a:pt x="2244" y="64"/>
                  </a:lnTo>
                  <a:lnTo>
                    <a:pt x="2244" y="334"/>
                  </a:lnTo>
                  <a:lnTo>
                    <a:pt x="3368" y="334"/>
                  </a:lnTo>
                  <a:lnTo>
                    <a:pt x="3368" y="950"/>
                  </a:lnTo>
                  <a:lnTo>
                    <a:pt x="3356" y="993"/>
                  </a:lnTo>
                  <a:lnTo>
                    <a:pt x="3341" y="1034"/>
                  </a:lnTo>
                  <a:lnTo>
                    <a:pt x="3320" y="1072"/>
                  </a:lnTo>
                  <a:lnTo>
                    <a:pt x="3295" y="1107"/>
                  </a:lnTo>
                  <a:lnTo>
                    <a:pt x="3266" y="1139"/>
                  </a:lnTo>
                  <a:lnTo>
                    <a:pt x="3233" y="1166"/>
                  </a:lnTo>
                  <a:lnTo>
                    <a:pt x="3197" y="1189"/>
                  </a:lnTo>
                  <a:lnTo>
                    <a:pt x="3158" y="1209"/>
                  </a:lnTo>
                  <a:lnTo>
                    <a:pt x="3117" y="1222"/>
                  </a:lnTo>
                  <a:lnTo>
                    <a:pt x="3072" y="1232"/>
                  </a:lnTo>
                  <a:lnTo>
                    <a:pt x="3027" y="1234"/>
                  </a:lnTo>
                  <a:lnTo>
                    <a:pt x="2770" y="1234"/>
                  </a:lnTo>
                  <a:lnTo>
                    <a:pt x="2770" y="1129"/>
                  </a:lnTo>
                  <a:lnTo>
                    <a:pt x="2382" y="1129"/>
                  </a:lnTo>
                  <a:lnTo>
                    <a:pt x="2382" y="1234"/>
                  </a:lnTo>
                  <a:lnTo>
                    <a:pt x="879" y="1234"/>
                  </a:lnTo>
                  <a:lnTo>
                    <a:pt x="879" y="1129"/>
                  </a:lnTo>
                  <a:lnTo>
                    <a:pt x="490" y="1129"/>
                  </a:lnTo>
                  <a:lnTo>
                    <a:pt x="490" y="1234"/>
                  </a:lnTo>
                  <a:lnTo>
                    <a:pt x="326" y="1234"/>
                  </a:lnTo>
                  <a:lnTo>
                    <a:pt x="281" y="1232"/>
                  </a:lnTo>
                  <a:lnTo>
                    <a:pt x="239" y="1223"/>
                  </a:lnTo>
                  <a:lnTo>
                    <a:pt x="198" y="1210"/>
                  </a:lnTo>
                  <a:lnTo>
                    <a:pt x="160" y="1192"/>
                  </a:lnTo>
                  <a:lnTo>
                    <a:pt x="125" y="1170"/>
                  </a:lnTo>
                  <a:lnTo>
                    <a:pt x="92" y="1143"/>
                  </a:lnTo>
                  <a:lnTo>
                    <a:pt x="63" y="1114"/>
                  </a:lnTo>
                  <a:lnTo>
                    <a:pt x="38" y="1080"/>
                  </a:lnTo>
                  <a:lnTo>
                    <a:pt x="17" y="1044"/>
                  </a:lnTo>
                  <a:lnTo>
                    <a:pt x="0" y="1006"/>
                  </a:lnTo>
                  <a:lnTo>
                    <a:pt x="0" y="334"/>
                  </a:lnTo>
                  <a:lnTo>
                    <a:pt x="1129" y="334"/>
                  </a:lnTo>
                  <a:lnTo>
                    <a:pt x="1129" y="64"/>
                  </a:lnTo>
                  <a:lnTo>
                    <a:pt x="1132" y="47"/>
                  </a:lnTo>
                  <a:lnTo>
                    <a:pt x="1139" y="31"/>
                  </a:lnTo>
                  <a:lnTo>
                    <a:pt x="1148" y="19"/>
                  </a:lnTo>
                  <a:lnTo>
                    <a:pt x="1161" y="8"/>
                  </a:lnTo>
                  <a:lnTo>
                    <a:pt x="1177" y="2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1" name="Group 51"/>
            <p:cNvGrpSpPr/>
            <p:nvPr/>
          </p:nvGrpSpPr>
          <p:grpSpPr>
            <a:xfrm>
              <a:off x="5389389" y="4766090"/>
              <a:ext cx="367785" cy="365840"/>
              <a:chOff x="2894013" y="3908425"/>
              <a:chExt cx="900112" cy="895351"/>
            </a:xfrm>
            <a:solidFill>
              <a:sysClr val="window" lastClr="FFFFFF"/>
            </a:solidFill>
          </p:grpSpPr>
          <p:sp>
            <p:nvSpPr>
              <p:cNvPr id="328" name="Freeform 84"/>
              <p:cNvSpPr>
                <a:spLocks/>
              </p:cNvSpPr>
              <p:nvPr/>
            </p:nvSpPr>
            <p:spPr bwMode="auto">
              <a:xfrm>
                <a:off x="3560763" y="4113213"/>
                <a:ext cx="233362" cy="80963"/>
              </a:xfrm>
              <a:custGeom>
                <a:avLst/>
                <a:gdLst>
                  <a:gd name="T0" fmla="*/ 0 w 879"/>
                  <a:gd name="T1" fmla="*/ 0 h 307"/>
                  <a:gd name="T2" fmla="*/ 724 w 879"/>
                  <a:gd name="T3" fmla="*/ 0 h 307"/>
                  <a:gd name="T4" fmla="*/ 755 w 879"/>
                  <a:gd name="T5" fmla="*/ 3 h 307"/>
                  <a:gd name="T6" fmla="*/ 785 w 879"/>
                  <a:gd name="T7" fmla="*/ 11 h 307"/>
                  <a:gd name="T8" fmla="*/ 810 w 879"/>
                  <a:gd name="T9" fmla="*/ 26 h 307"/>
                  <a:gd name="T10" fmla="*/ 834 w 879"/>
                  <a:gd name="T11" fmla="*/ 44 h 307"/>
                  <a:gd name="T12" fmla="*/ 852 w 879"/>
                  <a:gd name="T13" fmla="*/ 68 h 307"/>
                  <a:gd name="T14" fmla="*/ 867 w 879"/>
                  <a:gd name="T15" fmla="*/ 93 h 307"/>
                  <a:gd name="T16" fmla="*/ 875 w 879"/>
                  <a:gd name="T17" fmla="*/ 122 h 307"/>
                  <a:gd name="T18" fmla="*/ 879 w 879"/>
                  <a:gd name="T19" fmla="*/ 153 h 307"/>
                  <a:gd name="T20" fmla="*/ 875 w 879"/>
                  <a:gd name="T21" fmla="*/ 185 h 307"/>
                  <a:gd name="T22" fmla="*/ 867 w 879"/>
                  <a:gd name="T23" fmla="*/ 213 h 307"/>
                  <a:gd name="T24" fmla="*/ 852 w 879"/>
                  <a:gd name="T25" fmla="*/ 239 h 307"/>
                  <a:gd name="T26" fmla="*/ 834 w 879"/>
                  <a:gd name="T27" fmla="*/ 262 h 307"/>
                  <a:gd name="T28" fmla="*/ 810 w 879"/>
                  <a:gd name="T29" fmla="*/ 280 h 307"/>
                  <a:gd name="T30" fmla="*/ 785 w 879"/>
                  <a:gd name="T31" fmla="*/ 295 h 307"/>
                  <a:gd name="T32" fmla="*/ 755 w 879"/>
                  <a:gd name="T33" fmla="*/ 304 h 307"/>
                  <a:gd name="T34" fmla="*/ 724 w 879"/>
                  <a:gd name="T35" fmla="*/ 307 h 307"/>
                  <a:gd name="T36" fmla="*/ 251 w 879"/>
                  <a:gd name="T37" fmla="*/ 307 h 307"/>
                  <a:gd name="T38" fmla="*/ 209 w 879"/>
                  <a:gd name="T39" fmla="*/ 239 h 307"/>
                  <a:gd name="T40" fmla="*/ 162 w 879"/>
                  <a:gd name="T41" fmla="*/ 174 h 307"/>
                  <a:gd name="T42" fmla="*/ 112 w 879"/>
                  <a:gd name="T43" fmla="*/ 112 h 307"/>
                  <a:gd name="T44" fmla="*/ 58 w 879"/>
                  <a:gd name="T45" fmla="*/ 54 h 307"/>
                  <a:gd name="T46" fmla="*/ 0 w 879"/>
                  <a:gd name="T47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9" h="307">
                    <a:moveTo>
                      <a:pt x="0" y="0"/>
                    </a:moveTo>
                    <a:lnTo>
                      <a:pt x="724" y="0"/>
                    </a:lnTo>
                    <a:lnTo>
                      <a:pt x="755" y="3"/>
                    </a:lnTo>
                    <a:lnTo>
                      <a:pt x="785" y="11"/>
                    </a:lnTo>
                    <a:lnTo>
                      <a:pt x="810" y="26"/>
                    </a:lnTo>
                    <a:lnTo>
                      <a:pt x="834" y="44"/>
                    </a:lnTo>
                    <a:lnTo>
                      <a:pt x="852" y="68"/>
                    </a:lnTo>
                    <a:lnTo>
                      <a:pt x="867" y="93"/>
                    </a:lnTo>
                    <a:lnTo>
                      <a:pt x="875" y="122"/>
                    </a:lnTo>
                    <a:lnTo>
                      <a:pt x="879" y="153"/>
                    </a:lnTo>
                    <a:lnTo>
                      <a:pt x="875" y="185"/>
                    </a:lnTo>
                    <a:lnTo>
                      <a:pt x="867" y="213"/>
                    </a:lnTo>
                    <a:lnTo>
                      <a:pt x="852" y="239"/>
                    </a:lnTo>
                    <a:lnTo>
                      <a:pt x="834" y="262"/>
                    </a:lnTo>
                    <a:lnTo>
                      <a:pt x="810" y="280"/>
                    </a:lnTo>
                    <a:lnTo>
                      <a:pt x="785" y="295"/>
                    </a:lnTo>
                    <a:lnTo>
                      <a:pt x="755" y="304"/>
                    </a:lnTo>
                    <a:lnTo>
                      <a:pt x="724" y="307"/>
                    </a:lnTo>
                    <a:lnTo>
                      <a:pt x="251" y="307"/>
                    </a:lnTo>
                    <a:lnTo>
                      <a:pt x="209" y="239"/>
                    </a:lnTo>
                    <a:lnTo>
                      <a:pt x="162" y="174"/>
                    </a:lnTo>
                    <a:lnTo>
                      <a:pt x="112" y="112"/>
                    </a:lnTo>
                    <a:lnTo>
                      <a:pt x="58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85"/>
              <p:cNvSpPr>
                <a:spLocks/>
              </p:cNvSpPr>
              <p:nvPr/>
            </p:nvSpPr>
            <p:spPr bwMode="auto">
              <a:xfrm>
                <a:off x="3638550" y="4216400"/>
                <a:ext cx="155575" cy="80963"/>
              </a:xfrm>
              <a:custGeom>
                <a:avLst/>
                <a:gdLst>
                  <a:gd name="T0" fmla="*/ 0 w 586"/>
                  <a:gd name="T1" fmla="*/ 0 h 307"/>
                  <a:gd name="T2" fmla="*/ 431 w 586"/>
                  <a:gd name="T3" fmla="*/ 0 h 307"/>
                  <a:gd name="T4" fmla="*/ 462 w 586"/>
                  <a:gd name="T5" fmla="*/ 3 h 307"/>
                  <a:gd name="T6" fmla="*/ 492 w 586"/>
                  <a:gd name="T7" fmla="*/ 11 h 307"/>
                  <a:gd name="T8" fmla="*/ 517 w 586"/>
                  <a:gd name="T9" fmla="*/ 25 h 307"/>
                  <a:gd name="T10" fmla="*/ 541 w 586"/>
                  <a:gd name="T11" fmla="*/ 44 h 307"/>
                  <a:gd name="T12" fmla="*/ 559 w 586"/>
                  <a:gd name="T13" fmla="*/ 67 h 307"/>
                  <a:gd name="T14" fmla="*/ 574 w 586"/>
                  <a:gd name="T15" fmla="*/ 93 h 307"/>
                  <a:gd name="T16" fmla="*/ 582 w 586"/>
                  <a:gd name="T17" fmla="*/ 122 h 307"/>
                  <a:gd name="T18" fmla="*/ 586 w 586"/>
                  <a:gd name="T19" fmla="*/ 153 h 307"/>
                  <a:gd name="T20" fmla="*/ 582 w 586"/>
                  <a:gd name="T21" fmla="*/ 184 h 307"/>
                  <a:gd name="T22" fmla="*/ 574 w 586"/>
                  <a:gd name="T23" fmla="*/ 213 h 307"/>
                  <a:gd name="T24" fmla="*/ 559 w 586"/>
                  <a:gd name="T25" fmla="*/ 239 h 307"/>
                  <a:gd name="T26" fmla="*/ 541 w 586"/>
                  <a:gd name="T27" fmla="*/ 261 h 307"/>
                  <a:gd name="T28" fmla="*/ 517 w 586"/>
                  <a:gd name="T29" fmla="*/ 281 h 307"/>
                  <a:gd name="T30" fmla="*/ 492 w 586"/>
                  <a:gd name="T31" fmla="*/ 294 h 307"/>
                  <a:gd name="T32" fmla="*/ 462 w 586"/>
                  <a:gd name="T33" fmla="*/ 304 h 307"/>
                  <a:gd name="T34" fmla="*/ 431 w 586"/>
                  <a:gd name="T35" fmla="*/ 307 h 307"/>
                  <a:gd name="T36" fmla="*/ 100 w 586"/>
                  <a:gd name="T37" fmla="*/ 307 h 307"/>
                  <a:gd name="T38" fmla="*/ 83 w 586"/>
                  <a:gd name="T39" fmla="*/ 226 h 307"/>
                  <a:gd name="T40" fmla="*/ 61 w 586"/>
                  <a:gd name="T41" fmla="*/ 149 h 307"/>
                  <a:gd name="T42" fmla="*/ 33 w 586"/>
                  <a:gd name="T43" fmla="*/ 73 h 307"/>
                  <a:gd name="T44" fmla="*/ 0 w 586"/>
                  <a:gd name="T4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6" h="307">
                    <a:moveTo>
                      <a:pt x="0" y="0"/>
                    </a:moveTo>
                    <a:lnTo>
                      <a:pt x="431" y="0"/>
                    </a:lnTo>
                    <a:lnTo>
                      <a:pt x="462" y="3"/>
                    </a:lnTo>
                    <a:lnTo>
                      <a:pt x="492" y="11"/>
                    </a:lnTo>
                    <a:lnTo>
                      <a:pt x="517" y="25"/>
                    </a:lnTo>
                    <a:lnTo>
                      <a:pt x="541" y="44"/>
                    </a:lnTo>
                    <a:lnTo>
                      <a:pt x="559" y="67"/>
                    </a:lnTo>
                    <a:lnTo>
                      <a:pt x="574" y="93"/>
                    </a:lnTo>
                    <a:lnTo>
                      <a:pt x="582" y="122"/>
                    </a:lnTo>
                    <a:lnTo>
                      <a:pt x="586" y="153"/>
                    </a:lnTo>
                    <a:lnTo>
                      <a:pt x="582" y="184"/>
                    </a:lnTo>
                    <a:lnTo>
                      <a:pt x="574" y="213"/>
                    </a:lnTo>
                    <a:lnTo>
                      <a:pt x="559" y="239"/>
                    </a:lnTo>
                    <a:lnTo>
                      <a:pt x="541" y="261"/>
                    </a:lnTo>
                    <a:lnTo>
                      <a:pt x="517" y="281"/>
                    </a:lnTo>
                    <a:lnTo>
                      <a:pt x="492" y="294"/>
                    </a:lnTo>
                    <a:lnTo>
                      <a:pt x="462" y="304"/>
                    </a:lnTo>
                    <a:lnTo>
                      <a:pt x="431" y="307"/>
                    </a:lnTo>
                    <a:lnTo>
                      <a:pt x="100" y="307"/>
                    </a:lnTo>
                    <a:lnTo>
                      <a:pt x="83" y="226"/>
                    </a:lnTo>
                    <a:lnTo>
                      <a:pt x="61" y="149"/>
                    </a:lnTo>
                    <a:lnTo>
                      <a:pt x="33" y="7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86"/>
              <p:cNvSpPr>
                <a:spLocks/>
              </p:cNvSpPr>
              <p:nvPr/>
            </p:nvSpPr>
            <p:spPr bwMode="auto">
              <a:xfrm>
                <a:off x="3411538" y="4011613"/>
                <a:ext cx="382587" cy="80963"/>
              </a:xfrm>
              <a:custGeom>
                <a:avLst/>
                <a:gdLst>
                  <a:gd name="T0" fmla="*/ 145 w 1445"/>
                  <a:gd name="T1" fmla="*/ 0 h 309"/>
                  <a:gd name="T2" fmla="*/ 1290 w 1445"/>
                  <a:gd name="T3" fmla="*/ 0 h 309"/>
                  <a:gd name="T4" fmla="*/ 1321 w 1445"/>
                  <a:gd name="T5" fmla="*/ 4 h 309"/>
                  <a:gd name="T6" fmla="*/ 1351 w 1445"/>
                  <a:gd name="T7" fmla="*/ 13 h 309"/>
                  <a:gd name="T8" fmla="*/ 1376 w 1445"/>
                  <a:gd name="T9" fmla="*/ 27 h 309"/>
                  <a:gd name="T10" fmla="*/ 1400 w 1445"/>
                  <a:gd name="T11" fmla="*/ 46 h 309"/>
                  <a:gd name="T12" fmla="*/ 1418 w 1445"/>
                  <a:gd name="T13" fmla="*/ 68 h 309"/>
                  <a:gd name="T14" fmla="*/ 1433 w 1445"/>
                  <a:gd name="T15" fmla="*/ 95 h 309"/>
                  <a:gd name="T16" fmla="*/ 1441 w 1445"/>
                  <a:gd name="T17" fmla="*/ 124 h 309"/>
                  <a:gd name="T18" fmla="*/ 1445 w 1445"/>
                  <a:gd name="T19" fmla="*/ 155 h 309"/>
                  <a:gd name="T20" fmla="*/ 1441 w 1445"/>
                  <a:gd name="T21" fmla="*/ 185 h 309"/>
                  <a:gd name="T22" fmla="*/ 1433 w 1445"/>
                  <a:gd name="T23" fmla="*/ 214 h 309"/>
                  <a:gd name="T24" fmla="*/ 1418 w 1445"/>
                  <a:gd name="T25" fmla="*/ 241 h 309"/>
                  <a:gd name="T26" fmla="*/ 1400 w 1445"/>
                  <a:gd name="T27" fmla="*/ 263 h 309"/>
                  <a:gd name="T28" fmla="*/ 1376 w 1445"/>
                  <a:gd name="T29" fmla="*/ 282 h 309"/>
                  <a:gd name="T30" fmla="*/ 1351 w 1445"/>
                  <a:gd name="T31" fmla="*/ 296 h 309"/>
                  <a:gd name="T32" fmla="*/ 1321 w 1445"/>
                  <a:gd name="T33" fmla="*/ 306 h 309"/>
                  <a:gd name="T34" fmla="*/ 1290 w 1445"/>
                  <a:gd name="T35" fmla="*/ 309 h 309"/>
                  <a:gd name="T36" fmla="*/ 466 w 1445"/>
                  <a:gd name="T37" fmla="*/ 309 h 309"/>
                  <a:gd name="T38" fmla="*/ 396 w 1445"/>
                  <a:gd name="T39" fmla="*/ 261 h 309"/>
                  <a:gd name="T40" fmla="*/ 323 w 1445"/>
                  <a:gd name="T41" fmla="*/ 218 h 309"/>
                  <a:gd name="T42" fmla="*/ 246 w 1445"/>
                  <a:gd name="T43" fmla="*/ 181 h 309"/>
                  <a:gd name="T44" fmla="*/ 167 w 1445"/>
                  <a:gd name="T45" fmla="*/ 149 h 309"/>
                  <a:gd name="T46" fmla="*/ 84 w 1445"/>
                  <a:gd name="T47" fmla="*/ 123 h 309"/>
                  <a:gd name="T48" fmla="*/ 0 w 1445"/>
                  <a:gd name="T49" fmla="*/ 101 h 309"/>
                  <a:gd name="T50" fmla="*/ 12 w 1445"/>
                  <a:gd name="T51" fmla="*/ 77 h 309"/>
                  <a:gd name="T52" fmla="*/ 27 w 1445"/>
                  <a:gd name="T53" fmla="*/ 56 h 309"/>
                  <a:gd name="T54" fmla="*/ 45 w 1445"/>
                  <a:gd name="T55" fmla="*/ 38 h 309"/>
                  <a:gd name="T56" fmla="*/ 67 w 1445"/>
                  <a:gd name="T57" fmla="*/ 22 h 309"/>
                  <a:gd name="T58" fmla="*/ 91 w 1445"/>
                  <a:gd name="T59" fmla="*/ 11 h 309"/>
                  <a:gd name="T60" fmla="*/ 118 w 1445"/>
                  <a:gd name="T61" fmla="*/ 4 h 309"/>
                  <a:gd name="T62" fmla="*/ 145 w 1445"/>
                  <a:gd name="T63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45" h="309">
                    <a:moveTo>
                      <a:pt x="145" y="0"/>
                    </a:moveTo>
                    <a:lnTo>
                      <a:pt x="1290" y="0"/>
                    </a:lnTo>
                    <a:lnTo>
                      <a:pt x="1321" y="4"/>
                    </a:lnTo>
                    <a:lnTo>
                      <a:pt x="1351" y="13"/>
                    </a:lnTo>
                    <a:lnTo>
                      <a:pt x="1376" y="27"/>
                    </a:lnTo>
                    <a:lnTo>
                      <a:pt x="1400" y="46"/>
                    </a:lnTo>
                    <a:lnTo>
                      <a:pt x="1418" y="68"/>
                    </a:lnTo>
                    <a:lnTo>
                      <a:pt x="1433" y="95"/>
                    </a:lnTo>
                    <a:lnTo>
                      <a:pt x="1441" y="124"/>
                    </a:lnTo>
                    <a:lnTo>
                      <a:pt x="1445" y="155"/>
                    </a:lnTo>
                    <a:lnTo>
                      <a:pt x="1441" y="185"/>
                    </a:lnTo>
                    <a:lnTo>
                      <a:pt x="1433" y="214"/>
                    </a:lnTo>
                    <a:lnTo>
                      <a:pt x="1418" y="241"/>
                    </a:lnTo>
                    <a:lnTo>
                      <a:pt x="1400" y="263"/>
                    </a:lnTo>
                    <a:lnTo>
                      <a:pt x="1376" y="282"/>
                    </a:lnTo>
                    <a:lnTo>
                      <a:pt x="1351" y="296"/>
                    </a:lnTo>
                    <a:lnTo>
                      <a:pt x="1321" y="306"/>
                    </a:lnTo>
                    <a:lnTo>
                      <a:pt x="1290" y="309"/>
                    </a:lnTo>
                    <a:lnTo>
                      <a:pt x="466" y="309"/>
                    </a:lnTo>
                    <a:lnTo>
                      <a:pt x="396" y="261"/>
                    </a:lnTo>
                    <a:lnTo>
                      <a:pt x="323" y="218"/>
                    </a:lnTo>
                    <a:lnTo>
                      <a:pt x="246" y="181"/>
                    </a:lnTo>
                    <a:lnTo>
                      <a:pt x="167" y="149"/>
                    </a:lnTo>
                    <a:lnTo>
                      <a:pt x="84" y="123"/>
                    </a:lnTo>
                    <a:lnTo>
                      <a:pt x="0" y="101"/>
                    </a:lnTo>
                    <a:lnTo>
                      <a:pt x="12" y="77"/>
                    </a:lnTo>
                    <a:lnTo>
                      <a:pt x="27" y="56"/>
                    </a:lnTo>
                    <a:lnTo>
                      <a:pt x="45" y="38"/>
                    </a:lnTo>
                    <a:lnTo>
                      <a:pt x="67" y="22"/>
                    </a:lnTo>
                    <a:lnTo>
                      <a:pt x="91" y="11"/>
                    </a:lnTo>
                    <a:lnTo>
                      <a:pt x="118" y="4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87"/>
              <p:cNvSpPr>
                <a:spLocks/>
              </p:cNvSpPr>
              <p:nvPr/>
            </p:nvSpPr>
            <p:spPr bwMode="auto">
              <a:xfrm>
                <a:off x="3409950" y="3908425"/>
                <a:ext cx="384175" cy="80963"/>
              </a:xfrm>
              <a:custGeom>
                <a:avLst/>
                <a:gdLst>
                  <a:gd name="T0" fmla="*/ 155 w 1455"/>
                  <a:gd name="T1" fmla="*/ 0 h 308"/>
                  <a:gd name="T2" fmla="*/ 1300 w 1455"/>
                  <a:gd name="T3" fmla="*/ 0 h 308"/>
                  <a:gd name="T4" fmla="*/ 1331 w 1455"/>
                  <a:gd name="T5" fmla="*/ 3 h 308"/>
                  <a:gd name="T6" fmla="*/ 1361 w 1455"/>
                  <a:gd name="T7" fmla="*/ 12 h 308"/>
                  <a:gd name="T8" fmla="*/ 1386 w 1455"/>
                  <a:gd name="T9" fmla="*/ 27 h 308"/>
                  <a:gd name="T10" fmla="*/ 1410 w 1455"/>
                  <a:gd name="T11" fmla="*/ 45 h 308"/>
                  <a:gd name="T12" fmla="*/ 1428 w 1455"/>
                  <a:gd name="T13" fmla="*/ 68 h 308"/>
                  <a:gd name="T14" fmla="*/ 1443 w 1455"/>
                  <a:gd name="T15" fmla="*/ 94 h 308"/>
                  <a:gd name="T16" fmla="*/ 1451 w 1455"/>
                  <a:gd name="T17" fmla="*/ 122 h 308"/>
                  <a:gd name="T18" fmla="*/ 1455 w 1455"/>
                  <a:gd name="T19" fmla="*/ 153 h 308"/>
                  <a:gd name="T20" fmla="*/ 1451 w 1455"/>
                  <a:gd name="T21" fmla="*/ 184 h 308"/>
                  <a:gd name="T22" fmla="*/ 1443 w 1455"/>
                  <a:gd name="T23" fmla="*/ 214 h 308"/>
                  <a:gd name="T24" fmla="*/ 1428 w 1455"/>
                  <a:gd name="T25" fmla="*/ 239 h 308"/>
                  <a:gd name="T26" fmla="*/ 1410 w 1455"/>
                  <a:gd name="T27" fmla="*/ 263 h 308"/>
                  <a:gd name="T28" fmla="*/ 1386 w 1455"/>
                  <a:gd name="T29" fmla="*/ 281 h 308"/>
                  <a:gd name="T30" fmla="*/ 1361 w 1455"/>
                  <a:gd name="T31" fmla="*/ 296 h 308"/>
                  <a:gd name="T32" fmla="*/ 1331 w 1455"/>
                  <a:gd name="T33" fmla="*/ 304 h 308"/>
                  <a:gd name="T34" fmla="*/ 1300 w 1455"/>
                  <a:gd name="T35" fmla="*/ 308 h 308"/>
                  <a:gd name="T36" fmla="*/ 155 w 1455"/>
                  <a:gd name="T37" fmla="*/ 308 h 308"/>
                  <a:gd name="T38" fmla="*/ 123 w 1455"/>
                  <a:gd name="T39" fmla="*/ 304 h 308"/>
                  <a:gd name="T40" fmla="*/ 94 w 1455"/>
                  <a:gd name="T41" fmla="*/ 296 h 308"/>
                  <a:gd name="T42" fmla="*/ 69 w 1455"/>
                  <a:gd name="T43" fmla="*/ 281 h 308"/>
                  <a:gd name="T44" fmla="*/ 45 w 1455"/>
                  <a:gd name="T45" fmla="*/ 263 h 308"/>
                  <a:gd name="T46" fmla="*/ 27 w 1455"/>
                  <a:gd name="T47" fmla="*/ 239 h 308"/>
                  <a:gd name="T48" fmla="*/ 12 w 1455"/>
                  <a:gd name="T49" fmla="*/ 214 h 308"/>
                  <a:gd name="T50" fmla="*/ 4 w 1455"/>
                  <a:gd name="T51" fmla="*/ 185 h 308"/>
                  <a:gd name="T52" fmla="*/ 0 w 1455"/>
                  <a:gd name="T53" fmla="*/ 154 h 308"/>
                  <a:gd name="T54" fmla="*/ 4 w 1455"/>
                  <a:gd name="T55" fmla="*/ 122 h 308"/>
                  <a:gd name="T56" fmla="*/ 12 w 1455"/>
                  <a:gd name="T57" fmla="*/ 94 h 308"/>
                  <a:gd name="T58" fmla="*/ 27 w 1455"/>
                  <a:gd name="T59" fmla="*/ 68 h 308"/>
                  <a:gd name="T60" fmla="*/ 45 w 1455"/>
                  <a:gd name="T61" fmla="*/ 45 h 308"/>
                  <a:gd name="T62" fmla="*/ 69 w 1455"/>
                  <a:gd name="T63" fmla="*/ 27 h 308"/>
                  <a:gd name="T64" fmla="*/ 94 w 1455"/>
                  <a:gd name="T65" fmla="*/ 12 h 308"/>
                  <a:gd name="T66" fmla="*/ 123 w 1455"/>
                  <a:gd name="T67" fmla="*/ 3 h 308"/>
                  <a:gd name="T68" fmla="*/ 155 w 1455"/>
                  <a:gd name="T6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5" h="308">
                    <a:moveTo>
                      <a:pt x="155" y="0"/>
                    </a:moveTo>
                    <a:lnTo>
                      <a:pt x="1300" y="0"/>
                    </a:lnTo>
                    <a:lnTo>
                      <a:pt x="1331" y="3"/>
                    </a:lnTo>
                    <a:lnTo>
                      <a:pt x="1361" y="12"/>
                    </a:lnTo>
                    <a:lnTo>
                      <a:pt x="1386" y="27"/>
                    </a:lnTo>
                    <a:lnTo>
                      <a:pt x="1410" y="45"/>
                    </a:lnTo>
                    <a:lnTo>
                      <a:pt x="1428" y="68"/>
                    </a:lnTo>
                    <a:lnTo>
                      <a:pt x="1443" y="94"/>
                    </a:lnTo>
                    <a:lnTo>
                      <a:pt x="1451" y="122"/>
                    </a:lnTo>
                    <a:lnTo>
                      <a:pt x="1455" y="153"/>
                    </a:lnTo>
                    <a:lnTo>
                      <a:pt x="1451" y="184"/>
                    </a:lnTo>
                    <a:lnTo>
                      <a:pt x="1443" y="214"/>
                    </a:lnTo>
                    <a:lnTo>
                      <a:pt x="1428" y="239"/>
                    </a:lnTo>
                    <a:lnTo>
                      <a:pt x="1410" y="263"/>
                    </a:lnTo>
                    <a:lnTo>
                      <a:pt x="1386" y="281"/>
                    </a:lnTo>
                    <a:lnTo>
                      <a:pt x="1361" y="296"/>
                    </a:lnTo>
                    <a:lnTo>
                      <a:pt x="1331" y="304"/>
                    </a:lnTo>
                    <a:lnTo>
                      <a:pt x="1300" y="308"/>
                    </a:lnTo>
                    <a:lnTo>
                      <a:pt x="155" y="308"/>
                    </a:lnTo>
                    <a:lnTo>
                      <a:pt x="123" y="304"/>
                    </a:lnTo>
                    <a:lnTo>
                      <a:pt x="94" y="296"/>
                    </a:lnTo>
                    <a:lnTo>
                      <a:pt x="69" y="281"/>
                    </a:lnTo>
                    <a:lnTo>
                      <a:pt x="45" y="263"/>
                    </a:lnTo>
                    <a:lnTo>
                      <a:pt x="27" y="239"/>
                    </a:lnTo>
                    <a:lnTo>
                      <a:pt x="12" y="214"/>
                    </a:lnTo>
                    <a:lnTo>
                      <a:pt x="4" y="185"/>
                    </a:lnTo>
                    <a:lnTo>
                      <a:pt x="0" y="154"/>
                    </a:lnTo>
                    <a:lnTo>
                      <a:pt x="4" y="122"/>
                    </a:lnTo>
                    <a:lnTo>
                      <a:pt x="12" y="94"/>
                    </a:lnTo>
                    <a:lnTo>
                      <a:pt x="27" y="68"/>
                    </a:lnTo>
                    <a:lnTo>
                      <a:pt x="45" y="45"/>
                    </a:lnTo>
                    <a:lnTo>
                      <a:pt x="69" y="27"/>
                    </a:lnTo>
                    <a:lnTo>
                      <a:pt x="94" y="12"/>
                    </a:lnTo>
                    <a:lnTo>
                      <a:pt x="123" y="3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88"/>
              <p:cNvSpPr>
                <a:spLocks/>
              </p:cNvSpPr>
              <p:nvPr/>
            </p:nvSpPr>
            <p:spPr bwMode="auto">
              <a:xfrm>
                <a:off x="3667125" y="4318000"/>
                <a:ext cx="127000" cy="82550"/>
              </a:xfrm>
              <a:custGeom>
                <a:avLst/>
                <a:gdLst>
                  <a:gd name="T0" fmla="*/ 4 w 477"/>
                  <a:gd name="T1" fmla="*/ 0 h 307"/>
                  <a:gd name="T2" fmla="*/ 322 w 477"/>
                  <a:gd name="T3" fmla="*/ 0 h 307"/>
                  <a:gd name="T4" fmla="*/ 353 w 477"/>
                  <a:gd name="T5" fmla="*/ 3 h 307"/>
                  <a:gd name="T6" fmla="*/ 383 w 477"/>
                  <a:gd name="T7" fmla="*/ 12 h 307"/>
                  <a:gd name="T8" fmla="*/ 408 w 477"/>
                  <a:gd name="T9" fmla="*/ 27 h 307"/>
                  <a:gd name="T10" fmla="*/ 432 w 477"/>
                  <a:gd name="T11" fmla="*/ 45 h 307"/>
                  <a:gd name="T12" fmla="*/ 450 w 477"/>
                  <a:gd name="T13" fmla="*/ 68 h 307"/>
                  <a:gd name="T14" fmla="*/ 465 w 477"/>
                  <a:gd name="T15" fmla="*/ 94 h 307"/>
                  <a:gd name="T16" fmla="*/ 473 w 477"/>
                  <a:gd name="T17" fmla="*/ 122 h 307"/>
                  <a:gd name="T18" fmla="*/ 477 w 477"/>
                  <a:gd name="T19" fmla="*/ 154 h 307"/>
                  <a:gd name="T20" fmla="*/ 473 w 477"/>
                  <a:gd name="T21" fmla="*/ 185 h 307"/>
                  <a:gd name="T22" fmla="*/ 465 w 477"/>
                  <a:gd name="T23" fmla="*/ 214 h 307"/>
                  <a:gd name="T24" fmla="*/ 450 w 477"/>
                  <a:gd name="T25" fmla="*/ 240 h 307"/>
                  <a:gd name="T26" fmla="*/ 432 w 477"/>
                  <a:gd name="T27" fmla="*/ 263 h 307"/>
                  <a:gd name="T28" fmla="*/ 408 w 477"/>
                  <a:gd name="T29" fmla="*/ 282 h 307"/>
                  <a:gd name="T30" fmla="*/ 383 w 477"/>
                  <a:gd name="T31" fmla="*/ 296 h 307"/>
                  <a:gd name="T32" fmla="*/ 353 w 477"/>
                  <a:gd name="T33" fmla="*/ 304 h 307"/>
                  <a:gd name="T34" fmla="*/ 322 w 477"/>
                  <a:gd name="T35" fmla="*/ 307 h 307"/>
                  <a:gd name="T36" fmla="*/ 0 w 477"/>
                  <a:gd name="T37" fmla="*/ 307 h 307"/>
                  <a:gd name="T38" fmla="*/ 6 w 477"/>
                  <a:gd name="T39" fmla="*/ 253 h 307"/>
                  <a:gd name="T40" fmla="*/ 10 w 477"/>
                  <a:gd name="T41" fmla="*/ 198 h 307"/>
                  <a:gd name="T42" fmla="*/ 13 w 477"/>
                  <a:gd name="T43" fmla="*/ 141 h 307"/>
                  <a:gd name="T44" fmla="*/ 10 w 477"/>
                  <a:gd name="T45" fmla="*/ 70 h 307"/>
                  <a:gd name="T46" fmla="*/ 4 w 477"/>
                  <a:gd name="T47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7" h="307">
                    <a:moveTo>
                      <a:pt x="4" y="0"/>
                    </a:moveTo>
                    <a:lnTo>
                      <a:pt x="322" y="0"/>
                    </a:lnTo>
                    <a:lnTo>
                      <a:pt x="353" y="3"/>
                    </a:lnTo>
                    <a:lnTo>
                      <a:pt x="383" y="12"/>
                    </a:lnTo>
                    <a:lnTo>
                      <a:pt x="408" y="27"/>
                    </a:lnTo>
                    <a:lnTo>
                      <a:pt x="432" y="45"/>
                    </a:lnTo>
                    <a:lnTo>
                      <a:pt x="450" y="68"/>
                    </a:lnTo>
                    <a:lnTo>
                      <a:pt x="465" y="94"/>
                    </a:lnTo>
                    <a:lnTo>
                      <a:pt x="473" y="122"/>
                    </a:lnTo>
                    <a:lnTo>
                      <a:pt x="477" y="154"/>
                    </a:lnTo>
                    <a:lnTo>
                      <a:pt x="473" y="185"/>
                    </a:lnTo>
                    <a:lnTo>
                      <a:pt x="465" y="214"/>
                    </a:lnTo>
                    <a:lnTo>
                      <a:pt x="450" y="240"/>
                    </a:lnTo>
                    <a:lnTo>
                      <a:pt x="432" y="263"/>
                    </a:lnTo>
                    <a:lnTo>
                      <a:pt x="408" y="282"/>
                    </a:lnTo>
                    <a:lnTo>
                      <a:pt x="383" y="296"/>
                    </a:lnTo>
                    <a:lnTo>
                      <a:pt x="353" y="304"/>
                    </a:lnTo>
                    <a:lnTo>
                      <a:pt x="322" y="307"/>
                    </a:lnTo>
                    <a:lnTo>
                      <a:pt x="0" y="307"/>
                    </a:lnTo>
                    <a:lnTo>
                      <a:pt x="6" y="253"/>
                    </a:lnTo>
                    <a:lnTo>
                      <a:pt x="10" y="198"/>
                    </a:lnTo>
                    <a:lnTo>
                      <a:pt x="13" y="141"/>
                    </a:lnTo>
                    <a:lnTo>
                      <a:pt x="10" y="7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89"/>
              <p:cNvSpPr>
                <a:spLocks/>
              </p:cNvSpPr>
              <p:nvPr/>
            </p:nvSpPr>
            <p:spPr bwMode="auto">
              <a:xfrm>
                <a:off x="3635375" y="4421188"/>
                <a:ext cx="158750" cy="80963"/>
              </a:xfrm>
              <a:custGeom>
                <a:avLst/>
                <a:gdLst>
                  <a:gd name="T0" fmla="*/ 110 w 599"/>
                  <a:gd name="T1" fmla="*/ 0 h 308"/>
                  <a:gd name="T2" fmla="*/ 444 w 599"/>
                  <a:gd name="T3" fmla="*/ 0 h 308"/>
                  <a:gd name="T4" fmla="*/ 475 w 599"/>
                  <a:gd name="T5" fmla="*/ 3 h 308"/>
                  <a:gd name="T6" fmla="*/ 505 w 599"/>
                  <a:gd name="T7" fmla="*/ 12 h 308"/>
                  <a:gd name="T8" fmla="*/ 530 w 599"/>
                  <a:gd name="T9" fmla="*/ 26 h 308"/>
                  <a:gd name="T10" fmla="*/ 554 w 599"/>
                  <a:gd name="T11" fmla="*/ 45 h 308"/>
                  <a:gd name="T12" fmla="*/ 572 w 599"/>
                  <a:gd name="T13" fmla="*/ 67 h 308"/>
                  <a:gd name="T14" fmla="*/ 587 w 599"/>
                  <a:gd name="T15" fmla="*/ 94 h 308"/>
                  <a:gd name="T16" fmla="*/ 595 w 599"/>
                  <a:gd name="T17" fmla="*/ 122 h 308"/>
                  <a:gd name="T18" fmla="*/ 599 w 599"/>
                  <a:gd name="T19" fmla="*/ 153 h 308"/>
                  <a:gd name="T20" fmla="*/ 595 w 599"/>
                  <a:gd name="T21" fmla="*/ 184 h 308"/>
                  <a:gd name="T22" fmla="*/ 587 w 599"/>
                  <a:gd name="T23" fmla="*/ 214 h 308"/>
                  <a:gd name="T24" fmla="*/ 572 w 599"/>
                  <a:gd name="T25" fmla="*/ 239 h 308"/>
                  <a:gd name="T26" fmla="*/ 554 w 599"/>
                  <a:gd name="T27" fmla="*/ 263 h 308"/>
                  <a:gd name="T28" fmla="*/ 530 w 599"/>
                  <a:gd name="T29" fmla="*/ 281 h 308"/>
                  <a:gd name="T30" fmla="*/ 505 w 599"/>
                  <a:gd name="T31" fmla="*/ 296 h 308"/>
                  <a:gd name="T32" fmla="*/ 475 w 599"/>
                  <a:gd name="T33" fmla="*/ 304 h 308"/>
                  <a:gd name="T34" fmla="*/ 444 w 599"/>
                  <a:gd name="T35" fmla="*/ 308 h 308"/>
                  <a:gd name="T36" fmla="*/ 0 w 599"/>
                  <a:gd name="T37" fmla="*/ 308 h 308"/>
                  <a:gd name="T38" fmla="*/ 35 w 599"/>
                  <a:gd name="T39" fmla="*/ 234 h 308"/>
                  <a:gd name="T40" fmla="*/ 65 w 599"/>
                  <a:gd name="T41" fmla="*/ 159 h 308"/>
                  <a:gd name="T42" fmla="*/ 90 w 599"/>
                  <a:gd name="T43" fmla="*/ 80 h 308"/>
                  <a:gd name="T44" fmla="*/ 110 w 599"/>
                  <a:gd name="T45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9" h="308">
                    <a:moveTo>
                      <a:pt x="110" y="0"/>
                    </a:moveTo>
                    <a:lnTo>
                      <a:pt x="444" y="0"/>
                    </a:lnTo>
                    <a:lnTo>
                      <a:pt x="475" y="3"/>
                    </a:lnTo>
                    <a:lnTo>
                      <a:pt x="505" y="12"/>
                    </a:lnTo>
                    <a:lnTo>
                      <a:pt x="530" y="26"/>
                    </a:lnTo>
                    <a:lnTo>
                      <a:pt x="554" y="45"/>
                    </a:lnTo>
                    <a:lnTo>
                      <a:pt x="572" y="67"/>
                    </a:lnTo>
                    <a:lnTo>
                      <a:pt x="587" y="94"/>
                    </a:lnTo>
                    <a:lnTo>
                      <a:pt x="595" y="122"/>
                    </a:lnTo>
                    <a:lnTo>
                      <a:pt x="599" y="153"/>
                    </a:lnTo>
                    <a:lnTo>
                      <a:pt x="595" y="184"/>
                    </a:lnTo>
                    <a:lnTo>
                      <a:pt x="587" y="214"/>
                    </a:lnTo>
                    <a:lnTo>
                      <a:pt x="572" y="239"/>
                    </a:lnTo>
                    <a:lnTo>
                      <a:pt x="554" y="263"/>
                    </a:lnTo>
                    <a:lnTo>
                      <a:pt x="530" y="281"/>
                    </a:lnTo>
                    <a:lnTo>
                      <a:pt x="505" y="296"/>
                    </a:lnTo>
                    <a:lnTo>
                      <a:pt x="475" y="304"/>
                    </a:lnTo>
                    <a:lnTo>
                      <a:pt x="444" y="308"/>
                    </a:lnTo>
                    <a:lnTo>
                      <a:pt x="0" y="308"/>
                    </a:lnTo>
                    <a:lnTo>
                      <a:pt x="35" y="234"/>
                    </a:lnTo>
                    <a:lnTo>
                      <a:pt x="65" y="159"/>
                    </a:lnTo>
                    <a:lnTo>
                      <a:pt x="90" y="80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90"/>
              <p:cNvSpPr>
                <a:spLocks/>
              </p:cNvSpPr>
              <p:nvPr/>
            </p:nvSpPr>
            <p:spPr bwMode="auto">
              <a:xfrm>
                <a:off x="3554413" y="4524375"/>
                <a:ext cx="239712" cy="80963"/>
              </a:xfrm>
              <a:custGeom>
                <a:avLst/>
                <a:gdLst>
                  <a:gd name="T0" fmla="*/ 263 w 907"/>
                  <a:gd name="T1" fmla="*/ 0 h 309"/>
                  <a:gd name="T2" fmla="*/ 752 w 907"/>
                  <a:gd name="T3" fmla="*/ 0 h 309"/>
                  <a:gd name="T4" fmla="*/ 783 w 907"/>
                  <a:gd name="T5" fmla="*/ 4 h 309"/>
                  <a:gd name="T6" fmla="*/ 813 w 907"/>
                  <a:gd name="T7" fmla="*/ 13 h 309"/>
                  <a:gd name="T8" fmla="*/ 838 w 907"/>
                  <a:gd name="T9" fmla="*/ 27 h 309"/>
                  <a:gd name="T10" fmla="*/ 862 w 907"/>
                  <a:gd name="T11" fmla="*/ 46 h 309"/>
                  <a:gd name="T12" fmla="*/ 880 w 907"/>
                  <a:gd name="T13" fmla="*/ 68 h 309"/>
                  <a:gd name="T14" fmla="*/ 895 w 907"/>
                  <a:gd name="T15" fmla="*/ 94 h 309"/>
                  <a:gd name="T16" fmla="*/ 903 w 907"/>
                  <a:gd name="T17" fmla="*/ 124 h 309"/>
                  <a:gd name="T18" fmla="*/ 907 w 907"/>
                  <a:gd name="T19" fmla="*/ 155 h 309"/>
                  <a:gd name="T20" fmla="*/ 903 w 907"/>
                  <a:gd name="T21" fmla="*/ 185 h 309"/>
                  <a:gd name="T22" fmla="*/ 895 w 907"/>
                  <a:gd name="T23" fmla="*/ 214 h 309"/>
                  <a:gd name="T24" fmla="*/ 880 w 907"/>
                  <a:gd name="T25" fmla="*/ 241 h 309"/>
                  <a:gd name="T26" fmla="*/ 862 w 907"/>
                  <a:gd name="T27" fmla="*/ 263 h 309"/>
                  <a:gd name="T28" fmla="*/ 838 w 907"/>
                  <a:gd name="T29" fmla="*/ 282 h 309"/>
                  <a:gd name="T30" fmla="*/ 813 w 907"/>
                  <a:gd name="T31" fmla="*/ 296 h 309"/>
                  <a:gd name="T32" fmla="*/ 783 w 907"/>
                  <a:gd name="T33" fmla="*/ 306 h 309"/>
                  <a:gd name="T34" fmla="*/ 752 w 907"/>
                  <a:gd name="T35" fmla="*/ 309 h 309"/>
                  <a:gd name="T36" fmla="*/ 0 w 907"/>
                  <a:gd name="T37" fmla="*/ 309 h 309"/>
                  <a:gd name="T38" fmla="*/ 61 w 907"/>
                  <a:gd name="T39" fmla="*/ 253 h 309"/>
                  <a:gd name="T40" fmla="*/ 117 w 907"/>
                  <a:gd name="T41" fmla="*/ 196 h 309"/>
                  <a:gd name="T42" fmla="*/ 170 w 907"/>
                  <a:gd name="T43" fmla="*/ 134 h 309"/>
                  <a:gd name="T44" fmla="*/ 219 w 907"/>
                  <a:gd name="T45" fmla="*/ 69 h 309"/>
                  <a:gd name="T46" fmla="*/ 263 w 907"/>
                  <a:gd name="T47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7" h="309">
                    <a:moveTo>
                      <a:pt x="263" y="0"/>
                    </a:moveTo>
                    <a:lnTo>
                      <a:pt x="752" y="0"/>
                    </a:lnTo>
                    <a:lnTo>
                      <a:pt x="783" y="4"/>
                    </a:lnTo>
                    <a:lnTo>
                      <a:pt x="813" y="13"/>
                    </a:lnTo>
                    <a:lnTo>
                      <a:pt x="838" y="27"/>
                    </a:lnTo>
                    <a:lnTo>
                      <a:pt x="862" y="46"/>
                    </a:lnTo>
                    <a:lnTo>
                      <a:pt x="880" y="68"/>
                    </a:lnTo>
                    <a:lnTo>
                      <a:pt x="895" y="94"/>
                    </a:lnTo>
                    <a:lnTo>
                      <a:pt x="903" y="124"/>
                    </a:lnTo>
                    <a:lnTo>
                      <a:pt x="907" y="155"/>
                    </a:lnTo>
                    <a:lnTo>
                      <a:pt x="903" y="185"/>
                    </a:lnTo>
                    <a:lnTo>
                      <a:pt x="895" y="214"/>
                    </a:lnTo>
                    <a:lnTo>
                      <a:pt x="880" y="241"/>
                    </a:lnTo>
                    <a:lnTo>
                      <a:pt x="862" y="263"/>
                    </a:lnTo>
                    <a:lnTo>
                      <a:pt x="838" y="282"/>
                    </a:lnTo>
                    <a:lnTo>
                      <a:pt x="813" y="296"/>
                    </a:lnTo>
                    <a:lnTo>
                      <a:pt x="783" y="306"/>
                    </a:lnTo>
                    <a:lnTo>
                      <a:pt x="752" y="309"/>
                    </a:lnTo>
                    <a:lnTo>
                      <a:pt x="0" y="309"/>
                    </a:lnTo>
                    <a:lnTo>
                      <a:pt x="61" y="253"/>
                    </a:lnTo>
                    <a:lnTo>
                      <a:pt x="117" y="196"/>
                    </a:lnTo>
                    <a:lnTo>
                      <a:pt x="170" y="134"/>
                    </a:lnTo>
                    <a:lnTo>
                      <a:pt x="219" y="69"/>
                    </a:lnTo>
                    <a:lnTo>
                      <a:pt x="2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91"/>
              <p:cNvSpPr>
                <a:spLocks/>
              </p:cNvSpPr>
              <p:nvPr/>
            </p:nvSpPr>
            <p:spPr bwMode="auto">
              <a:xfrm>
                <a:off x="2894013" y="4311650"/>
                <a:ext cx="125412" cy="80963"/>
              </a:xfrm>
              <a:custGeom>
                <a:avLst/>
                <a:gdLst>
                  <a:gd name="T0" fmla="*/ 155 w 477"/>
                  <a:gd name="T1" fmla="*/ 0 h 308"/>
                  <a:gd name="T2" fmla="*/ 477 w 477"/>
                  <a:gd name="T3" fmla="*/ 0 h 308"/>
                  <a:gd name="T4" fmla="*/ 470 w 477"/>
                  <a:gd name="T5" fmla="*/ 56 h 308"/>
                  <a:gd name="T6" fmla="*/ 466 w 477"/>
                  <a:gd name="T7" fmla="*/ 111 h 308"/>
                  <a:gd name="T8" fmla="*/ 464 w 477"/>
                  <a:gd name="T9" fmla="*/ 167 h 308"/>
                  <a:gd name="T10" fmla="*/ 466 w 477"/>
                  <a:gd name="T11" fmla="*/ 238 h 308"/>
                  <a:gd name="T12" fmla="*/ 473 w 477"/>
                  <a:gd name="T13" fmla="*/ 308 h 308"/>
                  <a:gd name="T14" fmla="*/ 155 w 477"/>
                  <a:gd name="T15" fmla="*/ 308 h 308"/>
                  <a:gd name="T16" fmla="*/ 124 w 477"/>
                  <a:gd name="T17" fmla="*/ 305 h 308"/>
                  <a:gd name="T18" fmla="*/ 95 w 477"/>
                  <a:gd name="T19" fmla="*/ 296 h 308"/>
                  <a:gd name="T20" fmla="*/ 68 w 477"/>
                  <a:gd name="T21" fmla="*/ 282 h 308"/>
                  <a:gd name="T22" fmla="*/ 46 w 477"/>
                  <a:gd name="T23" fmla="*/ 263 h 308"/>
                  <a:gd name="T24" fmla="*/ 27 w 477"/>
                  <a:gd name="T25" fmla="*/ 240 h 308"/>
                  <a:gd name="T26" fmla="*/ 13 w 477"/>
                  <a:gd name="T27" fmla="*/ 214 h 308"/>
                  <a:gd name="T28" fmla="*/ 3 w 477"/>
                  <a:gd name="T29" fmla="*/ 185 h 308"/>
                  <a:gd name="T30" fmla="*/ 0 w 477"/>
                  <a:gd name="T31" fmla="*/ 154 h 308"/>
                  <a:gd name="T32" fmla="*/ 3 w 477"/>
                  <a:gd name="T33" fmla="*/ 123 h 308"/>
                  <a:gd name="T34" fmla="*/ 13 w 477"/>
                  <a:gd name="T35" fmla="*/ 94 h 308"/>
                  <a:gd name="T36" fmla="*/ 27 w 477"/>
                  <a:gd name="T37" fmla="*/ 68 h 308"/>
                  <a:gd name="T38" fmla="*/ 46 w 477"/>
                  <a:gd name="T39" fmla="*/ 45 h 308"/>
                  <a:gd name="T40" fmla="*/ 68 w 477"/>
                  <a:gd name="T41" fmla="*/ 27 h 308"/>
                  <a:gd name="T42" fmla="*/ 95 w 477"/>
                  <a:gd name="T43" fmla="*/ 12 h 308"/>
                  <a:gd name="T44" fmla="*/ 124 w 477"/>
                  <a:gd name="T45" fmla="*/ 4 h 308"/>
                  <a:gd name="T46" fmla="*/ 155 w 477"/>
                  <a:gd name="T47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7" h="308">
                    <a:moveTo>
                      <a:pt x="155" y="0"/>
                    </a:moveTo>
                    <a:lnTo>
                      <a:pt x="477" y="0"/>
                    </a:lnTo>
                    <a:lnTo>
                      <a:pt x="470" y="56"/>
                    </a:lnTo>
                    <a:lnTo>
                      <a:pt x="466" y="111"/>
                    </a:lnTo>
                    <a:lnTo>
                      <a:pt x="464" y="167"/>
                    </a:lnTo>
                    <a:lnTo>
                      <a:pt x="466" y="238"/>
                    </a:lnTo>
                    <a:lnTo>
                      <a:pt x="473" y="308"/>
                    </a:lnTo>
                    <a:lnTo>
                      <a:pt x="155" y="308"/>
                    </a:lnTo>
                    <a:lnTo>
                      <a:pt x="124" y="305"/>
                    </a:lnTo>
                    <a:lnTo>
                      <a:pt x="95" y="296"/>
                    </a:lnTo>
                    <a:lnTo>
                      <a:pt x="68" y="282"/>
                    </a:lnTo>
                    <a:lnTo>
                      <a:pt x="46" y="263"/>
                    </a:lnTo>
                    <a:lnTo>
                      <a:pt x="27" y="240"/>
                    </a:lnTo>
                    <a:lnTo>
                      <a:pt x="13" y="214"/>
                    </a:lnTo>
                    <a:lnTo>
                      <a:pt x="3" y="185"/>
                    </a:lnTo>
                    <a:lnTo>
                      <a:pt x="0" y="154"/>
                    </a:lnTo>
                    <a:lnTo>
                      <a:pt x="3" y="123"/>
                    </a:lnTo>
                    <a:lnTo>
                      <a:pt x="13" y="94"/>
                    </a:lnTo>
                    <a:lnTo>
                      <a:pt x="27" y="68"/>
                    </a:lnTo>
                    <a:lnTo>
                      <a:pt x="46" y="45"/>
                    </a:lnTo>
                    <a:lnTo>
                      <a:pt x="68" y="27"/>
                    </a:lnTo>
                    <a:lnTo>
                      <a:pt x="95" y="12"/>
                    </a:lnTo>
                    <a:lnTo>
                      <a:pt x="124" y="4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92"/>
              <p:cNvSpPr>
                <a:spLocks/>
              </p:cNvSpPr>
              <p:nvPr/>
            </p:nvSpPr>
            <p:spPr bwMode="auto">
              <a:xfrm>
                <a:off x="2894013" y="4414838"/>
                <a:ext cx="153987" cy="80963"/>
              </a:xfrm>
              <a:custGeom>
                <a:avLst/>
                <a:gdLst>
                  <a:gd name="T0" fmla="*/ 155 w 586"/>
                  <a:gd name="T1" fmla="*/ 0 h 307"/>
                  <a:gd name="T2" fmla="*/ 485 w 586"/>
                  <a:gd name="T3" fmla="*/ 0 h 307"/>
                  <a:gd name="T4" fmla="*/ 503 w 586"/>
                  <a:gd name="T5" fmla="*/ 79 h 307"/>
                  <a:gd name="T6" fmla="*/ 526 w 586"/>
                  <a:gd name="T7" fmla="*/ 157 h 307"/>
                  <a:gd name="T8" fmla="*/ 554 w 586"/>
                  <a:gd name="T9" fmla="*/ 234 h 307"/>
                  <a:gd name="T10" fmla="*/ 586 w 586"/>
                  <a:gd name="T11" fmla="*/ 307 h 307"/>
                  <a:gd name="T12" fmla="*/ 155 w 586"/>
                  <a:gd name="T13" fmla="*/ 307 h 307"/>
                  <a:gd name="T14" fmla="*/ 124 w 586"/>
                  <a:gd name="T15" fmla="*/ 304 h 307"/>
                  <a:gd name="T16" fmla="*/ 95 w 586"/>
                  <a:gd name="T17" fmla="*/ 294 h 307"/>
                  <a:gd name="T18" fmla="*/ 68 w 586"/>
                  <a:gd name="T19" fmla="*/ 280 h 307"/>
                  <a:gd name="T20" fmla="*/ 46 w 586"/>
                  <a:gd name="T21" fmla="*/ 261 h 307"/>
                  <a:gd name="T22" fmla="*/ 27 w 586"/>
                  <a:gd name="T23" fmla="*/ 239 h 307"/>
                  <a:gd name="T24" fmla="*/ 13 w 586"/>
                  <a:gd name="T25" fmla="*/ 212 h 307"/>
                  <a:gd name="T26" fmla="*/ 3 w 586"/>
                  <a:gd name="T27" fmla="*/ 184 h 307"/>
                  <a:gd name="T28" fmla="*/ 0 w 586"/>
                  <a:gd name="T29" fmla="*/ 153 h 307"/>
                  <a:gd name="T30" fmla="*/ 3 w 586"/>
                  <a:gd name="T31" fmla="*/ 122 h 307"/>
                  <a:gd name="T32" fmla="*/ 13 w 586"/>
                  <a:gd name="T33" fmla="*/ 93 h 307"/>
                  <a:gd name="T34" fmla="*/ 27 w 586"/>
                  <a:gd name="T35" fmla="*/ 67 h 307"/>
                  <a:gd name="T36" fmla="*/ 46 w 586"/>
                  <a:gd name="T37" fmla="*/ 44 h 307"/>
                  <a:gd name="T38" fmla="*/ 68 w 586"/>
                  <a:gd name="T39" fmla="*/ 25 h 307"/>
                  <a:gd name="T40" fmla="*/ 95 w 586"/>
                  <a:gd name="T41" fmla="*/ 11 h 307"/>
                  <a:gd name="T42" fmla="*/ 124 w 586"/>
                  <a:gd name="T43" fmla="*/ 3 h 307"/>
                  <a:gd name="T44" fmla="*/ 155 w 586"/>
                  <a:gd name="T4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6" h="307">
                    <a:moveTo>
                      <a:pt x="155" y="0"/>
                    </a:moveTo>
                    <a:lnTo>
                      <a:pt x="485" y="0"/>
                    </a:lnTo>
                    <a:lnTo>
                      <a:pt x="503" y="79"/>
                    </a:lnTo>
                    <a:lnTo>
                      <a:pt x="526" y="157"/>
                    </a:lnTo>
                    <a:lnTo>
                      <a:pt x="554" y="234"/>
                    </a:lnTo>
                    <a:lnTo>
                      <a:pt x="586" y="307"/>
                    </a:lnTo>
                    <a:lnTo>
                      <a:pt x="155" y="307"/>
                    </a:lnTo>
                    <a:lnTo>
                      <a:pt x="124" y="304"/>
                    </a:lnTo>
                    <a:lnTo>
                      <a:pt x="95" y="294"/>
                    </a:lnTo>
                    <a:lnTo>
                      <a:pt x="68" y="280"/>
                    </a:lnTo>
                    <a:lnTo>
                      <a:pt x="46" y="261"/>
                    </a:lnTo>
                    <a:lnTo>
                      <a:pt x="27" y="239"/>
                    </a:lnTo>
                    <a:lnTo>
                      <a:pt x="13" y="212"/>
                    </a:lnTo>
                    <a:lnTo>
                      <a:pt x="3" y="184"/>
                    </a:lnTo>
                    <a:lnTo>
                      <a:pt x="0" y="153"/>
                    </a:lnTo>
                    <a:lnTo>
                      <a:pt x="3" y="122"/>
                    </a:lnTo>
                    <a:lnTo>
                      <a:pt x="13" y="93"/>
                    </a:lnTo>
                    <a:lnTo>
                      <a:pt x="27" y="67"/>
                    </a:lnTo>
                    <a:lnTo>
                      <a:pt x="46" y="44"/>
                    </a:lnTo>
                    <a:lnTo>
                      <a:pt x="68" y="25"/>
                    </a:lnTo>
                    <a:lnTo>
                      <a:pt x="95" y="11"/>
                    </a:lnTo>
                    <a:lnTo>
                      <a:pt x="124" y="3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3"/>
              <p:cNvSpPr>
                <a:spLocks/>
              </p:cNvSpPr>
              <p:nvPr/>
            </p:nvSpPr>
            <p:spPr bwMode="auto">
              <a:xfrm>
                <a:off x="2894013" y="4210050"/>
                <a:ext cx="158750" cy="80963"/>
              </a:xfrm>
              <a:custGeom>
                <a:avLst/>
                <a:gdLst>
                  <a:gd name="T0" fmla="*/ 155 w 599"/>
                  <a:gd name="T1" fmla="*/ 0 h 309"/>
                  <a:gd name="T2" fmla="*/ 599 w 599"/>
                  <a:gd name="T3" fmla="*/ 0 h 309"/>
                  <a:gd name="T4" fmla="*/ 563 w 599"/>
                  <a:gd name="T5" fmla="*/ 74 h 309"/>
                  <a:gd name="T6" fmla="*/ 534 w 599"/>
                  <a:gd name="T7" fmla="*/ 150 h 309"/>
                  <a:gd name="T8" fmla="*/ 509 w 599"/>
                  <a:gd name="T9" fmla="*/ 228 h 309"/>
                  <a:gd name="T10" fmla="*/ 490 w 599"/>
                  <a:gd name="T11" fmla="*/ 309 h 309"/>
                  <a:gd name="T12" fmla="*/ 155 w 599"/>
                  <a:gd name="T13" fmla="*/ 309 h 309"/>
                  <a:gd name="T14" fmla="*/ 124 w 599"/>
                  <a:gd name="T15" fmla="*/ 305 h 309"/>
                  <a:gd name="T16" fmla="*/ 95 w 599"/>
                  <a:gd name="T17" fmla="*/ 296 h 309"/>
                  <a:gd name="T18" fmla="*/ 68 w 599"/>
                  <a:gd name="T19" fmla="*/ 282 h 309"/>
                  <a:gd name="T20" fmla="*/ 46 w 599"/>
                  <a:gd name="T21" fmla="*/ 263 h 309"/>
                  <a:gd name="T22" fmla="*/ 27 w 599"/>
                  <a:gd name="T23" fmla="*/ 241 h 309"/>
                  <a:gd name="T24" fmla="*/ 13 w 599"/>
                  <a:gd name="T25" fmla="*/ 214 h 309"/>
                  <a:gd name="T26" fmla="*/ 3 w 599"/>
                  <a:gd name="T27" fmla="*/ 185 h 309"/>
                  <a:gd name="T28" fmla="*/ 0 w 599"/>
                  <a:gd name="T29" fmla="*/ 154 h 309"/>
                  <a:gd name="T30" fmla="*/ 3 w 599"/>
                  <a:gd name="T31" fmla="*/ 124 h 309"/>
                  <a:gd name="T32" fmla="*/ 13 w 599"/>
                  <a:gd name="T33" fmla="*/ 95 h 309"/>
                  <a:gd name="T34" fmla="*/ 27 w 599"/>
                  <a:gd name="T35" fmla="*/ 68 h 309"/>
                  <a:gd name="T36" fmla="*/ 46 w 599"/>
                  <a:gd name="T37" fmla="*/ 46 h 309"/>
                  <a:gd name="T38" fmla="*/ 68 w 599"/>
                  <a:gd name="T39" fmla="*/ 27 h 309"/>
                  <a:gd name="T40" fmla="*/ 95 w 599"/>
                  <a:gd name="T41" fmla="*/ 13 h 309"/>
                  <a:gd name="T42" fmla="*/ 124 w 599"/>
                  <a:gd name="T43" fmla="*/ 3 h 309"/>
                  <a:gd name="T44" fmla="*/ 155 w 599"/>
                  <a:gd name="T45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9" h="309">
                    <a:moveTo>
                      <a:pt x="155" y="0"/>
                    </a:moveTo>
                    <a:lnTo>
                      <a:pt x="599" y="0"/>
                    </a:lnTo>
                    <a:lnTo>
                      <a:pt x="563" y="74"/>
                    </a:lnTo>
                    <a:lnTo>
                      <a:pt x="534" y="150"/>
                    </a:lnTo>
                    <a:lnTo>
                      <a:pt x="509" y="228"/>
                    </a:lnTo>
                    <a:lnTo>
                      <a:pt x="490" y="309"/>
                    </a:lnTo>
                    <a:lnTo>
                      <a:pt x="155" y="309"/>
                    </a:lnTo>
                    <a:lnTo>
                      <a:pt x="124" y="305"/>
                    </a:lnTo>
                    <a:lnTo>
                      <a:pt x="95" y="296"/>
                    </a:lnTo>
                    <a:lnTo>
                      <a:pt x="68" y="282"/>
                    </a:lnTo>
                    <a:lnTo>
                      <a:pt x="46" y="263"/>
                    </a:lnTo>
                    <a:lnTo>
                      <a:pt x="27" y="241"/>
                    </a:lnTo>
                    <a:lnTo>
                      <a:pt x="13" y="214"/>
                    </a:lnTo>
                    <a:lnTo>
                      <a:pt x="3" y="185"/>
                    </a:lnTo>
                    <a:lnTo>
                      <a:pt x="0" y="154"/>
                    </a:lnTo>
                    <a:lnTo>
                      <a:pt x="3" y="124"/>
                    </a:lnTo>
                    <a:lnTo>
                      <a:pt x="13" y="95"/>
                    </a:lnTo>
                    <a:lnTo>
                      <a:pt x="27" y="68"/>
                    </a:lnTo>
                    <a:lnTo>
                      <a:pt x="46" y="46"/>
                    </a:lnTo>
                    <a:lnTo>
                      <a:pt x="68" y="27"/>
                    </a:lnTo>
                    <a:lnTo>
                      <a:pt x="95" y="13"/>
                    </a:lnTo>
                    <a:lnTo>
                      <a:pt x="124" y="3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94"/>
              <p:cNvSpPr>
                <a:spLocks/>
              </p:cNvSpPr>
              <p:nvPr/>
            </p:nvSpPr>
            <p:spPr bwMode="auto">
              <a:xfrm>
                <a:off x="2894013" y="4106863"/>
                <a:ext cx="239712" cy="80963"/>
              </a:xfrm>
              <a:custGeom>
                <a:avLst/>
                <a:gdLst>
                  <a:gd name="T0" fmla="*/ 155 w 907"/>
                  <a:gd name="T1" fmla="*/ 0 h 307"/>
                  <a:gd name="T2" fmla="*/ 907 w 907"/>
                  <a:gd name="T3" fmla="*/ 0 h 307"/>
                  <a:gd name="T4" fmla="*/ 847 w 907"/>
                  <a:gd name="T5" fmla="*/ 54 h 307"/>
                  <a:gd name="T6" fmla="*/ 790 w 907"/>
                  <a:gd name="T7" fmla="*/ 113 h 307"/>
                  <a:gd name="T8" fmla="*/ 737 w 907"/>
                  <a:gd name="T9" fmla="*/ 174 h 307"/>
                  <a:gd name="T10" fmla="*/ 689 w 907"/>
                  <a:gd name="T11" fmla="*/ 239 h 307"/>
                  <a:gd name="T12" fmla="*/ 644 w 907"/>
                  <a:gd name="T13" fmla="*/ 307 h 307"/>
                  <a:gd name="T14" fmla="*/ 155 w 907"/>
                  <a:gd name="T15" fmla="*/ 307 h 307"/>
                  <a:gd name="T16" fmla="*/ 124 w 907"/>
                  <a:gd name="T17" fmla="*/ 304 h 307"/>
                  <a:gd name="T18" fmla="*/ 95 w 907"/>
                  <a:gd name="T19" fmla="*/ 296 h 307"/>
                  <a:gd name="T20" fmla="*/ 68 w 907"/>
                  <a:gd name="T21" fmla="*/ 281 h 307"/>
                  <a:gd name="T22" fmla="*/ 46 w 907"/>
                  <a:gd name="T23" fmla="*/ 263 h 307"/>
                  <a:gd name="T24" fmla="*/ 27 w 907"/>
                  <a:gd name="T25" fmla="*/ 239 h 307"/>
                  <a:gd name="T26" fmla="*/ 13 w 907"/>
                  <a:gd name="T27" fmla="*/ 214 h 307"/>
                  <a:gd name="T28" fmla="*/ 3 w 907"/>
                  <a:gd name="T29" fmla="*/ 184 h 307"/>
                  <a:gd name="T30" fmla="*/ 0 w 907"/>
                  <a:gd name="T31" fmla="*/ 153 h 307"/>
                  <a:gd name="T32" fmla="*/ 3 w 907"/>
                  <a:gd name="T33" fmla="*/ 122 h 307"/>
                  <a:gd name="T34" fmla="*/ 13 w 907"/>
                  <a:gd name="T35" fmla="*/ 94 h 307"/>
                  <a:gd name="T36" fmla="*/ 27 w 907"/>
                  <a:gd name="T37" fmla="*/ 68 h 307"/>
                  <a:gd name="T38" fmla="*/ 46 w 907"/>
                  <a:gd name="T39" fmla="*/ 45 h 307"/>
                  <a:gd name="T40" fmla="*/ 68 w 907"/>
                  <a:gd name="T41" fmla="*/ 27 h 307"/>
                  <a:gd name="T42" fmla="*/ 95 w 907"/>
                  <a:gd name="T43" fmla="*/ 12 h 307"/>
                  <a:gd name="T44" fmla="*/ 124 w 907"/>
                  <a:gd name="T45" fmla="*/ 3 h 307"/>
                  <a:gd name="T46" fmla="*/ 155 w 907"/>
                  <a:gd name="T47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7" h="307">
                    <a:moveTo>
                      <a:pt x="155" y="0"/>
                    </a:moveTo>
                    <a:lnTo>
                      <a:pt x="907" y="0"/>
                    </a:lnTo>
                    <a:lnTo>
                      <a:pt x="847" y="54"/>
                    </a:lnTo>
                    <a:lnTo>
                      <a:pt x="790" y="113"/>
                    </a:lnTo>
                    <a:lnTo>
                      <a:pt x="737" y="174"/>
                    </a:lnTo>
                    <a:lnTo>
                      <a:pt x="689" y="239"/>
                    </a:lnTo>
                    <a:lnTo>
                      <a:pt x="644" y="307"/>
                    </a:lnTo>
                    <a:lnTo>
                      <a:pt x="155" y="307"/>
                    </a:lnTo>
                    <a:lnTo>
                      <a:pt x="124" y="304"/>
                    </a:lnTo>
                    <a:lnTo>
                      <a:pt x="95" y="296"/>
                    </a:lnTo>
                    <a:lnTo>
                      <a:pt x="68" y="281"/>
                    </a:lnTo>
                    <a:lnTo>
                      <a:pt x="46" y="263"/>
                    </a:lnTo>
                    <a:lnTo>
                      <a:pt x="27" y="239"/>
                    </a:lnTo>
                    <a:lnTo>
                      <a:pt x="13" y="214"/>
                    </a:lnTo>
                    <a:lnTo>
                      <a:pt x="3" y="184"/>
                    </a:lnTo>
                    <a:lnTo>
                      <a:pt x="0" y="153"/>
                    </a:lnTo>
                    <a:lnTo>
                      <a:pt x="3" y="122"/>
                    </a:lnTo>
                    <a:lnTo>
                      <a:pt x="13" y="94"/>
                    </a:lnTo>
                    <a:lnTo>
                      <a:pt x="27" y="68"/>
                    </a:lnTo>
                    <a:lnTo>
                      <a:pt x="46" y="45"/>
                    </a:lnTo>
                    <a:lnTo>
                      <a:pt x="68" y="27"/>
                    </a:lnTo>
                    <a:lnTo>
                      <a:pt x="95" y="12"/>
                    </a:lnTo>
                    <a:lnTo>
                      <a:pt x="124" y="3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95"/>
              <p:cNvSpPr>
                <a:spLocks/>
              </p:cNvSpPr>
              <p:nvPr/>
            </p:nvSpPr>
            <p:spPr bwMode="auto">
              <a:xfrm>
                <a:off x="2894013" y="4516438"/>
                <a:ext cx="231775" cy="82550"/>
              </a:xfrm>
              <a:custGeom>
                <a:avLst/>
                <a:gdLst>
                  <a:gd name="T0" fmla="*/ 155 w 879"/>
                  <a:gd name="T1" fmla="*/ 0 h 307"/>
                  <a:gd name="T2" fmla="*/ 628 w 879"/>
                  <a:gd name="T3" fmla="*/ 0 h 307"/>
                  <a:gd name="T4" fmla="*/ 669 w 879"/>
                  <a:gd name="T5" fmla="*/ 68 h 307"/>
                  <a:gd name="T6" fmla="*/ 716 w 879"/>
                  <a:gd name="T7" fmla="*/ 133 h 307"/>
                  <a:gd name="T8" fmla="*/ 767 w 879"/>
                  <a:gd name="T9" fmla="*/ 194 h 307"/>
                  <a:gd name="T10" fmla="*/ 821 w 879"/>
                  <a:gd name="T11" fmla="*/ 253 h 307"/>
                  <a:gd name="T12" fmla="*/ 879 w 879"/>
                  <a:gd name="T13" fmla="*/ 307 h 307"/>
                  <a:gd name="T14" fmla="*/ 155 w 879"/>
                  <a:gd name="T15" fmla="*/ 307 h 307"/>
                  <a:gd name="T16" fmla="*/ 124 w 879"/>
                  <a:gd name="T17" fmla="*/ 304 h 307"/>
                  <a:gd name="T18" fmla="*/ 95 w 879"/>
                  <a:gd name="T19" fmla="*/ 296 h 307"/>
                  <a:gd name="T20" fmla="*/ 68 w 879"/>
                  <a:gd name="T21" fmla="*/ 282 h 307"/>
                  <a:gd name="T22" fmla="*/ 46 w 879"/>
                  <a:gd name="T23" fmla="*/ 263 h 307"/>
                  <a:gd name="T24" fmla="*/ 27 w 879"/>
                  <a:gd name="T25" fmla="*/ 240 h 307"/>
                  <a:gd name="T26" fmla="*/ 13 w 879"/>
                  <a:gd name="T27" fmla="*/ 214 h 307"/>
                  <a:gd name="T28" fmla="*/ 3 w 879"/>
                  <a:gd name="T29" fmla="*/ 185 h 307"/>
                  <a:gd name="T30" fmla="*/ 0 w 879"/>
                  <a:gd name="T31" fmla="*/ 154 h 307"/>
                  <a:gd name="T32" fmla="*/ 3 w 879"/>
                  <a:gd name="T33" fmla="*/ 122 h 307"/>
                  <a:gd name="T34" fmla="*/ 13 w 879"/>
                  <a:gd name="T35" fmla="*/ 93 h 307"/>
                  <a:gd name="T36" fmla="*/ 27 w 879"/>
                  <a:gd name="T37" fmla="*/ 68 h 307"/>
                  <a:gd name="T38" fmla="*/ 46 w 879"/>
                  <a:gd name="T39" fmla="*/ 44 h 307"/>
                  <a:gd name="T40" fmla="*/ 68 w 879"/>
                  <a:gd name="T41" fmla="*/ 26 h 307"/>
                  <a:gd name="T42" fmla="*/ 95 w 879"/>
                  <a:gd name="T43" fmla="*/ 12 h 307"/>
                  <a:gd name="T44" fmla="*/ 124 w 879"/>
                  <a:gd name="T45" fmla="*/ 3 h 307"/>
                  <a:gd name="T46" fmla="*/ 155 w 879"/>
                  <a:gd name="T47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9" h="307">
                    <a:moveTo>
                      <a:pt x="155" y="0"/>
                    </a:moveTo>
                    <a:lnTo>
                      <a:pt x="628" y="0"/>
                    </a:lnTo>
                    <a:lnTo>
                      <a:pt x="669" y="68"/>
                    </a:lnTo>
                    <a:lnTo>
                      <a:pt x="716" y="133"/>
                    </a:lnTo>
                    <a:lnTo>
                      <a:pt x="767" y="194"/>
                    </a:lnTo>
                    <a:lnTo>
                      <a:pt x="821" y="253"/>
                    </a:lnTo>
                    <a:lnTo>
                      <a:pt x="879" y="307"/>
                    </a:lnTo>
                    <a:lnTo>
                      <a:pt x="155" y="307"/>
                    </a:lnTo>
                    <a:lnTo>
                      <a:pt x="124" y="304"/>
                    </a:lnTo>
                    <a:lnTo>
                      <a:pt x="95" y="296"/>
                    </a:lnTo>
                    <a:lnTo>
                      <a:pt x="68" y="282"/>
                    </a:lnTo>
                    <a:lnTo>
                      <a:pt x="46" y="263"/>
                    </a:lnTo>
                    <a:lnTo>
                      <a:pt x="27" y="240"/>
                    </a:lnTo>
                    <a:lnTo>
                      <a:pt x="13" y="214"/>
                    </a:lnTo>
                    <a:lnTo>
                      <a:pt x="3" y="185"/>
                    </a:lnTo>
                    <a:lnTo>
                      <a:pt x="0" y="154"/>
                    </a:lnTo>
                    <a:lnTo>
                      <a:pt x="3" y="122"/>
                    </a:lnTo>
                    <a:lnTo>
                      <a:pt x="13" y="93"/>
                    </a:lnTo>
                    <a:lnTo>
                      <a:pt x="27" y="68"/>
                    </a:lnTo>
                    <a:lnTo>
                      <a:pt x="46" y="44"/>
                    </a:lnTo>
                    <a:lnTo>
                      <a:pt x="68" y="26"/>
                    </a:lnTo>
                    <a:lnTo>
                      <a:pt x="95" y="12"/>
                    </a:lnTo>
                    <a:lnTo>
                      <a:pt x="124" y="3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96"/>
              <p:cNvSpPr>
                <a:spLocks/>
              </p:cNvSpPr>
              <p:nvPr/>
            </p:nvSpPr>
            <p:spPr bwMode="auto">
              <a:xfrm>
                <a:off x="2894013" y="4619625"/>
                <a:ext cx="382587" cy="80963"/>
              </a:xfrm>
              <a:custGeom>
                <a:avLst/>
                <a:gdLst>
                  <a:gd name="T0" fmla="*/ 155 w 1445"/>
                  <a:gd name="T1" fmla="*/ 0 h 307"/>
                  <a:gd name="T2" fmla="*/ 978 w 1445"/>
                  <a:gd name="T3" fmla="*/ 0 h 307"/>
                  <a:gd name="T4" fmla="*/ 1049 w 1445"/>
                  <a:gd name="T5" fmla="*/ 47 h 307"/>
                  <a:gd name="T6" fmla="*/ 1123 w 1445"/>
                  <a:gd name="T7" fmla="*/ 89 h 307"/>
                  <a:gd name="T8" fmla="*/ 1199 w 1445"/>
                  <a:gd name="T9" fmla="*/ 127 h 307"/>
                  <a:gd name="T10" fmla="*/ 1278 w 1445"/>
                  <a:gd name="T11" fmla="*/ 159 h 307"/>
                  <a:gd name="T12" fmla="*/ 1360 w 1445"/>
                  <a:gd name="T13" fmla="*/ 185 h 307"/>
                  <a:gd name="T14" fmla="*/ 1445 w 1445"/>
                  <a:gd name="T15" fmla="*/ 206 h 307"/>
                  <a:gd name="T16" fmla="*/ 1433 w 1445"/>
                  <a:gd name="T17" fmla="*/ 231 h 307"/>
                  <a:gd name="T18" fmla="*/ 1418 w 1445"/>
                  <a:gd name="T19" fmla="*/ 252 h 307"/>
                  <a:gd name="T20" fmla="*/ 1400 w 1445"/>
                  <a:gd name="T21" fmla="*/ 271 h 307"/>
                  <a:gd name="T22" fmla="*/ 1378 w 1445"/>
                  <a:gd name="T23" fmla="*/ 286 h 307"/>
                  <a:gd name="T24" fmla="*/ 1354 w 1445"/>
                  <a:gd name="T25" fmla="*/ 298 h 307"/>
                  <a:gd name="T26" fmla="*/ 1328 w 1445"/>
                  <a:gd name="T27" fmla="*/ 305 h 307"/>
                  <a:gd name="T28" fmla="*/ 1300 w 1445"/>
                  <a:gd name="T29" fmla="*/ 307 h 307"/>
                  <a:gd name="T30" fmla="*/ 155 w 1445"/>
                  <a:gd name="T31" fmla="*/ 307 h 307"/>
                  <a:gd name="T32" fmla="*/ 124 w 1445"/>
                  <a:gd name="T33" fmla="*/ 304 h 307"/>
                  <a:gd name="T34" fmla="*/ 95 w 1445"/>
                  <a:gd name="T35" fmla="*/ 296 h 307"/>
                  <a:gd name="T36" fmla="*/ 68 w 1445"/>
                  <a:gd name="T37" fmla="*/ 281 h 307"/>
                  <a:gd name="T38" fmla="*/ 46 w 1445"/>
                  <a:gd name="T39" fmla="*/ 263 h 307"/>
                  <a:gd name="T40" fmla="*/ 27 w 1445"/>
                  <a:gd name="T41" fmla="*/ 239 h 307"/>
                  <a:gd name="T42" fmla="*/ 13 w 1445"/>
                  <a:gd name="T43" fmla="*/ 214 h 307"/>
                  <a:gd name="T44" fmla="*/ 3 w 1445"/>
                  <a:gd name="T45" fmla="*/ 184 h 307"/>
                  <a:gd name="T46" fmla="*/ 0 w 1445"/>
                  <a:gd name="T47" fmla="*/ 153 h 307"/>
                  <a:gd name="T48" fmla="*/ 3 w 1445"/>
                  <a:gd name="T49" fmla="*/ 122 h 307"/>
                  <a:gd name="T50" fmla="*/ 13 w 1445"/>
                  <a:gd name="T51" fmla="*/ 94 h 307"/>
                  <a:gd name="T52" fmla="*/ 27 w 1445"/>
                  <a:gd name="T53" fmla="*/ 67 h 307"/>
                  <a:gd name="T54" fmla="*/ 46 w 1445"/>
                  <a:gd name="T55" fmla="*/ 45 h 307"/>
                  <a:gd name="T56" fmla="*/ 68 w 1445"/>
                  <a:gd name="T57" fmla="*/ 26 h 307"/>
                  <a:gd name="T58" fmla="*/ 95 w 1445"/>
                  <a:gd name="T59" fmla="*/ 12 h 307"/>
                  <a:gd name="T60" fmla="*/ 124 w 1445"/>
                  <a:gd name="T61" fmla="*/ 3 h 307"/>
                  <a:gd name="T62" fmla="*/ 155 w 1445"/>
                  <a:gd name="T6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45" h="307">
                    <a:moveTo>
                      <a:pt x="155" y="0"/>
                    </a:moveTo>
                    <a:lnTo>
                      <a:pt x="978" y="0"/>
                    </a:lnTo>
                    <a:lnTo>
                      <a:pt x="1049" y="47"/>
                    </a:lnTo>
                    <a:lnTo>
                      <a:pt x="1123" y="89"/>
                    </a:lnTo>
                    <a:lnTo>
                      <a:pt x="1199" y="127"/>
                    </a:lnTo>
                    <a:lnTo>
                      <a:pt x="1278" y="159"/>
                    </a:lnTo>
                    <a:lnTo>
                      <a:pt x="1360" y="185"/>
                    </a:lnTo>
                    <a:lnTo>
                      <a:pt x="1445" y="206"/>
                    </a:lnTo>
                    <a:lnTo>
                      <a:pt x="1433" y="231"/>
                    </a:lnTo>
                    <a:lnTo>
                      <a:pt x="1418" y="252"/>
                    </a:lnTo>
                    <a:lnTo>
                      <a:pt x="1400" y="271"/>
                    </a:lnTo>
                    <a:lnTo>
                      <a:pt x="1378" y="286"/>
                    </a:lnTo>
                    <a:lnTo>
                      <a:pt x="1354" y="298"/>
                    </a:lnTo>
                    <a:lnTo>
                      <a:pt x="1328" y="305"/>
                    </a:lnTo>
                    <a:lnTo>
                      <a:pt x="1300" y="307"/>
                    </a:lnTo>
                    <a:lnTo>
                      <a:pt x="155" y="307"/>
                    </a:lnTo>
                    <a:lnTo>
                      <a:pt x="124" y="304"/>
                    </a:lnTo>
                    <a:lnTo>
                      <a:pt x="95" y="296"/>
                    </a:lnTo>
                    <a:lnTo>
                      <a:pt x="68" y="281"/>
                    </a:lnTo>
                    <a:lnTo>
                      <a:pt x="46" y="263"/>
                    </a:lnTo>
                    <a:lnTo>
                      <a:pt x="27" y="239"/>
                    </a:lnTo>
                    <a:lnTo>
                      <a:pt x="13" y="214"/>
                    </a:lnTo>
                    <a:lnTo>
                      <a:pt x="3" y="184"/>
                    </a:lnTo>
                    <a:lnTo>
                      <a:pt x="0" y="153"/>
                    </a:lnTo>
                    <a:lnTo>
                      <a:pt x="3" y="122"/>
                    </a:lnTo>
                    <a:lnTo>
                      <a:pt x="13" y="94"/>
                    </a:lnTo>
                    <a:lnTo>
                      <a:pt x="27" y="67"/>
                    </a:lnTo>
                    <a:lnTo>
                      <a:pt x="46" y="45"/>
                    </a:lnTo>
                    <a:lnTo>
                      <a:pt x="68" y="26"/>
                    </a:lnTo>
                    <a:lnTo>
                      <a:pt x="95" y="12"/>
                    </a:lnTo>
                    <a:lnTo>
                      <a:pt x="124" y="3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97"/>
              <p:cNvSpPr>
                <a:spLocks/>
              </p:cNvSpPr>
              <p:nvPr/>
            </p:nvSpPr>
            <p:spPr bwMode="auto">
              <a:xfrm>
                <a:off x="2894013" y="4722813"/>
                <a:ext cx="384175" cy="80963"/>
              </a:xfrm>
              <a:custGeom>
                <a:avLst/>
                <a:gdLst>
                  <a:gd name="T0" fmla="*/ 155 w 1454"/>
                  <a:gd name="T1" fmla="*/ 0 h 309"/>
                  <a:gd name="T2" fmla="*/ 1300 w 1454"/>
                  <a:gd name="T3" fmla="*/ 0 h 309"/>
                  <a:gd name="T4" fmla="*/ 1331 w 1454"/>
                  <a:gd name="T5" fmla="*/ 3 h 309"/>
                  <a:gd name="T6" fmla="*/ 1360 w 1454"/>
                  <a:gd name="T7" fmla="*/ 13 h 309"/>
                  <a:gd name="T8" fmla="*/ 1386 w 1454"/>
                  <a:gd name="T9" fmla="*/ 27 h 309"/>
                  <a:gd name="T10" fmla="*/ 1409 w 1454"/>
                  <a:gd name="T11" fmla="*/ 46 h 309"/>
                  <a:gd name="T12" fmla="*/ 1428 w 1454"/>
                  <a:gd name="T13" fmla="*/ 68 h 309"/>
                  <a:gd name="T14" fmla="*/ 1443 w 1454"/>
                  <a:gd name="T15" fmla="*/ 94 h 309"/>
                  <a:gd name="T16" fmla="*/ 1451 w 1454"/>
                  <a:gd name="T17" fmla="*/ 124 h 309"/>
                  <a:gd name="T18" fmla="*/ 1454 w 1454"/>
                  <a:gd name="T19" fmla="*/ 154 h 309"/>
                  <a:gd name="T20" fmla="*/ 1451 w 1454"/>
                  <a:gd name="T21" fmla="*/ 185 h 309"/>
                  <a:gd name="T22" fmla="*/ 1443 w 1454"/>
                  <a:gd name="T23" fmla="*/ 214 h 309"/>
                  <a:gd name="T24" fmla="*/ 1428 w 1454"/>
                  <a:gd name="T25" fmla="*/ 241 h 309"/>
                  <a:gd name="T26" fmla="*/ 1409 w 1454"/>
                  <a:gd name="T27" fmla="*/ 263 h 309"/>
                  <a:gd name="T28" fmla="*/ 1386 w 1454"/>
                  <a:gd name="T29" fmla="*/ 282 h 309"/>
                  <a:gd name="T30" fmla="*/ 1360 w 1454"/>
                  <a:gd name="T31" fmla="*/ 296 h 309"/>
                  <a:gd name="T32" fmla="*/ 1331 w 1454"/>
                  <a:gd name="T33" fmla="*/ 305 h 309"/>
                  <a:gd name="T34" fmla="*/ 1300 w 1454"/>
                  <a:gd name="T35" fmla="*/ 309 h 309"/>
                  <a:gd name="T36" fmla="*/ 155 w 1454"/>
                  <a:gd name="T37" fmla="*/ 309 h 309"/>
                  <a:gd name="T38" fmla="*/ 124 w 1454"/>
                  <a:gd name="T39" fmla="*/ 305 h 309"/>
                  <a:gd name="T40" fmla="*/ 95 w 1454"/>
                  <a:gd name="T41" fmla="*/ 296 h 309"/>
                  <a:gd name="T42" fmla="*/ 68 w 1454"/>
                  <a:gd name="T43" fmla="*/ 282 h 309"/>
                  <a:gd name="T44" fmla="*/ 46 w 1454"/>
                  <a:gd name="T45" fmla="*/ 263 h 309"/>
                  <a:gd name="T46" fmla="*/ 27 w 1454"/>
                  <a:gd name="T47" fmla="*/ 241 h 309"/>
                  <a:gd name="T48" fmla="*/ 13 w 1454"/>
                  <a:gd name="T49" fmla="*/ 214 h 309"/>
                  <a:gd name="T50" fmla="*/ 3 w 1454"/>
                  <a:gd name="T51" fmla="*/ 185 h 309"/>
                  <a:gd name="T52" fmla="*/ 0 w 1454"/>
                  <a:gd name="T53" fmla="*/ 154 h 309"/>
                  <a:gd name="T54" fmla="*/ 3 w 1454"/>
                  <a:gd name="T55" fmla="*/ 124 h 309"/>
                  <a:gd name="T56" fmla="*/ 13 w 1454"/>
                  <a:gd name="T57" fmla="*/ 94 h 309"/>
                  <a:gd name="T58" fmla="*/ 27 w 1454"/>
                  <a:gd name="T59" fmla="*/ 68 h 309"/>
                  <a:gd name="T60" fmla="*/ 46 w 1454"/>
                  <a:gd name="T61" fmla="*/ 46 h 309"/>
                  <a:gd name="T62" fmla="*/ 68 w 1454"/>
                  <a:gd name="T63" fmla="*/ 27 h 309"/>
                  <a:gd name="T64" fmla="*/ 95 w 1454"/>
                  <a:gd name="T65" fmla="*/ 13 h 309"/>
                  <a:gd name="T66" fmla="*/ 124 w 1454"/>
                  <a:gd name="T67" fmla="*/ 3 h 309"/>
                  <a:gd name="T68" fmla="*/ 155 w 1454"/>
                  <a:gd name="T6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4" h="309">
                    <a:moveTo>
                      <a:pt x="155" y="0"/>
                    </a:moveTo>
                    <a:lnTo>
                      <a:pt x="1300" y="0"/>
                    </a:lnTo>
                    <a:lnTo>
                      <a:pt x="1331" y="3"/>
                    </a:lnTo>
                    <a:lnTo>
                      <a:pt x="1360" y="13"/>
                    </a:lnTo>
                    <a:lnTo>
                      <a:pt x="1386" y="27"/>
                    </a:lnTo>
                    <a:lnTo>
                      <a:pt x="1409" y="46"/>
                    </a:lnTo>
                    <a:lnTo>
                      <a:pt x="1428" y="68"/>
                    </a:lnTo>
                    <a:lnTo>
                      <a:pt x="1443" y="94"/>
                    </a:lnTo>
                    <a:lnTo>
                      <a:pt x="1451" y="124"/>
                    </a:lnTo>
                    <a:lnTo>
                      <a:pt x="1454" y="154"/>
                    </a:lnTo>
                    <a:lnTo>
                      <a:pt x="1451" y="185"/>
                    </a:lnTo>
                    <a:lnTo>
                      <a:pt x="1443" y="214"/>
                    </a:lnTo>
                    <a:lnTo>
                      <a:pt x="1428" y="241"/>
                    </a:lnTo>
                    <a:lnTo>
                      <a:pt x="1409" y="263"/>
                    </a:lnTo>
                    <a:lnTo>
                      <a:pt x="1386" y="282"/>
                    </a:lnTo>
                    <a:lnTo>
                      <a:pt x="1360" y="296"/>
                    </a:lnTo>
                    <a:lnTo>
                      <a:pt x="1331" y="305"/>
                    </a:lnTo>
                    <a:lnTo>
                      <a:pt x="1300" y="309"/>
                    </a:lnTo>
                    <a:lnTo>
                      <a:pt x="155" y="309"/>
                    </a:lnTo>
                    <a:lnTo>
                      <a:pt x="124" y="305"/>
                    </a:lnTo>
                    <a:lnTo>
                      <a:pt x="95" y="296"/>
                    </a:lnTo>
                    <a:lnTo>
                      <a:pt x="68" y="282"/>
                    </a:lnTo>
                    <a:lnTo>
                      <a:pt x="46" y="263"/>
                    </a:lnTo>
                    <a:lnTo>
                      <a:pt x="27" y="241"/>
                    </a:lnTo>
                    <a:lnTo>
                      <a:pt x="13" y="214"/>
                    </a:lnTo>
                    <a:lnTo>
                      <a:pt x="3" y="185"/>
                    </a:lnTo>
                    <a:lnTo>
                      <a:pt x="0" y="154"/>
                    </a:lnTo>
                    <a:lnTo>
                      <a:pt x="3" y="124"/>
                    </a:lnTo>
                    <a:lnTo>
                      <a:pt x="13" y="94"/>
                    </a:lnTo>
                    <a:lnTo>
                      <a:pt x="27" y="68"/>
                    </a:lnTo>
                    <a:lnTo>
                      <a:pt x="46" y="46"/>
                    </a:lnTo>
                    <a:lnTo>
                      <a:pt x="68" y="27"/>
                    </a:lnTo>
                    <a:lnTo>
                      <a:pt x="95" y="13"/>
                    </a:lnTo>
                    <a:lnTo>
                      <a:pt x="124" y="3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98"/>
              <p:cNvSpPr>
                <a:spLocks noEditPoints="1"/>
              </p:cNvSpPr>
              <p:nvPr/>
            </p:nvSpPr>
            <p:spPr bwMode="auto">
              <a:xfrm>
                <a:off x="3057525" y="4070350"/>
                <a:ext cx="573087" cy="569913"/>
              </a:xfrm>
              <a:custGeom>
                <a:avLst/>
                <a:gdLst>
                  <a:gd name="T0" fmla="*/ 943 w 2164"/>
                  <a:gd name="T1" fmla="*/ 320 h 2154"/>
                  <a:gd name="T2" fmla="*/ 751 w 2164"/>
                  <a:gd name="T3" fmla="*/ 382 h 2154"/>
                  <a:gd name="T4" fmla="*/ 585 w 2164"/>
                  <a:gd name="T5" fmla="*/ 489 h 2154"/>
                  <a:gd name="T6" fmla="*/ 450 w 2164"/>
                  <a:gd name="T7" fmla="*/ 634 h 2154"/>
                  <a:gd name="T8" fmla="*/ 357 w 2164"/>
                  <a:gd name="T9" fmla="*/ 809 h 2154"/>
                  <a:gd name="T10" fmla="*/ 312 w 2164"/>
                  <a:gd name="T11" fmla="*/ 1007 h 2154"/>
                  <a:gd name="T12" fmla="*/ 322 w 2164"/>
                  <a:gd name="T13" fmla="*/ 1215 h 2154"/>
                  <a:gd name="T14" fmla="*/ 384 w 2164"/>
                  <a:gd name="T15" fmla="*/ 1406 h 2154"/>
                  <a:gd name="T16" fmla="*/ 491 w 2164"/>
                  <a:gd name="T17" fmla="*/ 1572 h 2154"/>
                  <a:gd name="T18" fmla="*/ 636 w 2164"/>
                  <a:gd name="T19" fmla="*/ 1705 h 2154"/>
                  <a:gd name="T20" fmla="*/ 813 w 2164"/>
                  <a:gd name="T21" fmla="*/ 1797 h 2154"/>
                  <a:gd name="T22" fmla="*/ 1012 w 2164"/>
                  <a:gd name="T23" fmla="*/ 1843 h 2154"/>
                  <a:gd name="T24" fmla="*/ 1221 w 2164"/>
                  <a:gd name="T25" fmla="*/ 1834 h 2154"/>
                  <a:gd name="T26" fmla="*/ 1414 w 2164"/>
                  <a:gd name="T27" fmla="*/ 1772 h 2154"/>
                  <a:gd name="T28" fmla="*/ 1581 w 2164"/>
                  <a:gd name="T29" fmla="*/ 1665 h 2154"/>
                  <a:gd name="T30" fmla="*/ 1714 w 2164"/>
                  <a:gd name="T31" fmla="*/ 1520 h 2154"/>
                  <a:gd name="T32" fmla="*/ 1807 w 2164"/>
                  <a:gd name="T33" fmla="*/ 1345 h 2154"/>
                  <a:gd name="T34" fmla="*/ 1852 w 2164"/>
                  <a:gd name="T35" fmla="*/ 1147 h 2154"/>
                  <a:gd name="T36" fmla="*/ 1843 w 2164"/>
                  <a:gd name="T37" fmla="*/ 939 h 2154"/>
                  <a:gd name="T38" fmla="*/ 1781 w 2164"/>
                  <a:gd name="T39" fmla="*/ 748 h 2154"/>
                  <a:gd name="T40" fmla="*/ 1674 w 2164"/>
                  <a:gd name="T41" fmla="*/ 582 h 2154"/>
                  <a:gd name="T42" fmla="*/ 1528 w 2164"/>
                  <a:gd name="T43" fmla="*/ 449 h 2154"/>
                  <a:gd name="T44" fmla="*/ 1352 w 2164"/>
                  <a:gd name="T45" fmla="*/ 356 h 2154"/>
                  <a:gd name="T46" fmla="*/ 1153 w 2164"/>
                  <a:gd name="T47" fmla="*/ 311 h 2154"/>
                  <a:gd name="T48" fmla="*/ 1167 w 2164"/>
                  <a:gd name="T49" fmla="*/ 3 h 2154"/>
                  <a:gd name="T50" fmla="*/ 1408 w 2164"/>
                  <a:gd name="T51" fmla="*/ 50 h 2154"/>
                  <a:gd name="T52" fmla="*/ 1629 w 2164"/>
                  <a:gd name="T53" fmla="*/ 148 h 2154"/>
                  <a:gd name="T54" fmla="*/ 1819 w 2164"/>
                  <a:gd name="T55" fmla="*/ 288 h 2154"/>
                  <a:gd name="T56" fmla="*/ 1974 w 2164"/>
                  <a:gd name="T57" fmla="*/ 467 h 2154"/>
                  <a:gd name="T58" fmla="*/ 2087 w 2164"/>
                  <a:gd name="T59" fmla="*/ 676 h 2154"/>
                  <a:gd name="T60" fmla="*/ 2152 w 2164"/>
                  <a:gd name="T61" fmla="*/ 910 h 2154"/>
                  <a:gd name="T62" fmla="*/ 2161 w 2164"/>
                  <a:gd name="T63" fmla="*/ 1161 h 2154"/>
                  <a:gd name="T64" fmla="*/ 2114 w 2164"/>
                  <a:gd name="T65" fmla="*/ 1402 h 2154"/>
                  <a:gd name="T66" fmla="*/ 2017 w 2164"/>
                  <a:gd name="T67" fmla="*/ 1620 h 2154"/>
                  <a:gd name="T68" fmla="*/ 1875 w 2164"/>
                  <a:gd name="T69" fmla="*/ 1809 h 2154"/>
                  <a:gd name="T70" fmla="*/ 1695 w 2164"/>
                  <a:gd name="T71" fmla="*/ 1964 h 2154"/>
                  <a:gd name="T72" fmla="*/ 1484 w 2164"/>
                  <a:gd name="T73" fmla="*/ 2076 h 2154"/>
                  <a:gd name="T74" fmla="*/ 1250 w 2164"/>
                  <a:gd name="T75" fmla="*/ 2141 h 2154"/>
                  <a:gd name="T76" fmla="*/ 998 w 2164"/>
                  <a:gd name="T77" fmla="*/ 2151 h 2154"/>
                  <a:gd name="T78" fmla="*/ 756 w 2164"/>
                  <a:gd name="T79" fmla="*/ 2104 h 2154"/>
                  <a:gd name="T80" fmla="*/ 537 w 2164"/>
                  <a:gd name="T81" fmla="*/ 2006 h 2154"/>
                  <a:gd name="T82" fmla="*/ 345 w 2164"/>
                  <a:gd name="T83" fmla="*/ 1866 h 2154"/>
                  <a:gd name="T84" fmla="*/ 190 w 2164"/>
                  <a:gd name="T85" fmla="*/ 1687 h 2154"/>
                  <a:gd name="T86" fmla="*/ 77 w 2164"/>
                  <a:gd name="T87" fmla="*/ 1477 h 2154"/>
                  <a:gd name="T88" fmla="*/ 13 w 2164"/>
                  <a:gd name="T89" fmla="*/ 1243 h 2154"/>
                  <a:gd name="T90" fmla="*/ 3 w 2164"/>
                  <a:gd name="T91" fmla="*/ 993 h 2154"/>
                  <a:gd name="T92" fmla="*/ 50 w 2164"/>
                  <a:gd name="T93" fmla="*/ 752 h 2154"/>
                  <a:gd name="T94" fmla="*/ 148 w 2164"/>
                  <a:gd name="T95" fmla="*/ 534 h 2154"/>
                  <a:gd name="T96" fmla="*/ 290 w 2164"/>
                  <a:gd name="T97" fmla="*/ 345 h 2154"/>
                  <a:gd name="T98" fmla="*/ 470 w 2164"/>
                  <a:gd name="T99" fmla="*/ 190 h 2154"/>
                  <a:gd name="T100" fmla="*/ 680 w 2164"/>
                  <a:gd name="T101" fmla="*/ 78 h 2154"/>
                  <a:gd name="T102" fmla="*/ 915 w 2164"/>
                  <a:gd name="T103" fmla="*/ 13 h 2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64" h="2154">
                    <a:moveTo>
                      <a:pt x="1082" y="307"/>
                    </a:moveTo>
                    <a:lnTo>
                      <a:pt x="1012" y="311"/>
                    </a:lnTo>
                    <a:lnTo>
                      <a:pt x="943" y="320"/>
                    </a:lnTo>
                    <a:lnTo>
                      <a:pt x="877" y="335"/>
                    </a:lnTo>
                    <a:lnTo>
                      <a:pt x="813" y="356"/>
                    </a:lnTo>
                    <a:lnTo>
                      <a:pt x="751" y="382"/>
                    </a:lnTo>
                    <a:lnTo>
                      <a:pt x="692" y="413"/>
                    </a:lnTo>
                    <a:lnTo>
                      <a:pt x="636" y="449"/>
                    </a:lnTo>
                    <a:lnTo>
                      <a:pt x="585" y="489"/>
                    </a:lnTo>
                    <a:lnTo>
                      <a:pt x="536" y="534"/>
                    </a:lnTo>
                    <a:lnTo>
                      <a:pt x="491" y="582"/>
                    </a:lnTo>
                    <a:lnTo>
                      <a:pt x="450" y="634"/>
                    </a:lnTo>
                    <a:lnTo>
                      <a:pt x="415" y="689"/>
                    </a:lnTo>
                    <a:lnTo>
                      <a:pt x="384" y="748"/>
                    </a:lnTo>
                    <a:lnTo>
                      <a:pt x="357" y="809"/>
                    </a:lnTo>
                    <a:lnTo>
                      <a:pt x="337" y="873"/>
                    </a:lnTo>
                    <a:lnTo>
                      <a:pt x="322" y="939"/>
                    </a:lnTo>
                    <a:lnTo>
                      <a:pt x="312" y="1007"/>
                    </a:lnTo>
                    <a:lnTo>
                      <a:pt x="309" y="1077"/>
                    </a:lnTo>
                    <a:lnTo>
                      <a:pt x="312" y="1147"/>
                    </a:lnTo>
                    <a:lnTo>
                      <a:pt x="322" y="1215"/>
                    </a:lnTo>
                    <a:lnTo>
                      <a:pt x="337" y="1282"/>
                    </a:lnTo>
                    <a:lnTo>
                      <a:pt x="357" y="1345"/>
                    </a:lnTo>
                    <a:lnTo>
                      <a:pt x="384" y="1406"/>
                    </a:lnTo>
                    <a:lnTo>
                      <a:pt x="415" y="1465"/>
                    </a:lnTo>
                    <a:lnTo>
                      <a:pt x="450" y="1520"/>
                    </a:lnTo>
                    <a:lnTo>
                      <a:pt x="491" y="1572"/>
                    </a:lnTo>
                    <a:lnTo>
                      <a:pt x="536" y="1621"/>
                    </a:lnTo>
                    <a:lnTo>
                      <a:pt x="585" y="1665"/>
                    </a:lnTo>
                    <a:lnTo>
                      <a:pt x="636" y="1705"/>
                    </a:lnTo>
                    <a:lnTo>
                      <a:pt x="692" y="1741"/>
                    </a:lnTo>
                    <a:lnTo>
                      <a:pt x="751" y="1772"/>
                    </a:lnTo>
                    <a:lnTo>
                      <a:pt x="813" y="1797"/>
                    </a:lnTo>
                    <a:lnTo>
                      <a:pt x="877" y="1819"/>
                    </a:lnTo>
                    <a:lnTo>
                      <a:pt x="943" y="1834"/>
                    </a:lnTo>
                    <a:lnTo>
                      <a:pt x="1012" y="1843"/>
                    </a:lnTo>
                    <a:lnTo>
                      <a:pt x="1082" y="1846"/>
                    </a:lnTo>
                    <a:lnTo>
                      <a:pt x="1153" y="1843"/>
                    </a:lnTo>
                    <a:lnTo>
                      <a:pt x="1221" y="1834"/>
                    </a:lnTo>
                    <a:lnTo>
                      <a:pt x="1288" y="1819"/>
                    </a:lnTo>
                    <a:lnTo>
                      <a:pt x="1352" y="1797"/>
                    </a:lnTo>
                    <a:lnTo>
                      <a:pt x="1414" y="1772"/>
                    </a:lnTo>
                    <a:lnTo>
                      <a:pt x="1473" y="1741"/>
                    </a:lnTo>
                    <a:lnTo>
                      <a:pt x="1528" y="1705"/>
                    </a:lnTo>
                    <a:lnTo>
                      <a:pt x="1581" y="1665"/>
                    </a:lnTo>
                    <a:lnTo>
                      <a:pt x="1629" y="1621"/>
                    </a:lnTo>
                    <a:lnTo>
                      <a:pt x="1674" y="1572"/>
                    </a:lnTo>
                    <a:lnTo>
                      <a:pt x="1714" y="1520"/>
                    </a:lnTo>
                    <a:lnTo>
                      <a:pt x="1750" y="1465"/>
                    </a:lnTo>
                    <a:lnTo>
                      <a:pt x="1781" y="1406"/>
                    </a:lnTo>
                    <a:lnTo>
                      <a:pt x="1807" y="1345"/>
                    </a:lnTo>
                    <a:lnTo>
                      <a:pt x="1828" y="1282"/>
                    </a:lnTo>
                    <a:lnTo>
                      <a:pt x="1843" y="1215"/>
                    </a:lnTo>
                    <a:lnTo>
                      <a:pt x="1852" y="1147"/>
                    </a:lnTo>
                    <a:lnTo>
                      <a:pt x="1855" y="1077"/>
                    </a:lnTo>
                    <a:lnTo>
                      <a:pt x="1852" y="1007"/>
                    </a:lnTo>
                    <a:lnTo>
                      <a:pt x="1843" y="939"/>
                    </a:lnTo>
                    <a:lnTo>
                      <a:pt x="1828" y="873"/>
                    </a:lnTo>
                    <a:lnTo>
                      <a:pt x="1807" y="809"/>
                    </a:lnTo>
                    <a:lnTo>
                      <a:pt x="1781" y="748"/>
                    </a:lnTo>
                    <a:lnTo>
                      <a:pt x="1750" y="689"/>
                    </a:lnTo>
                    <a:lnTo>
                      <a:pt x="1714" y="634"/>
                    </a:lnTo>
                    <a:lnTo>
                      <a:pt x="1674" y="582"/>
                    </a:lnTo>
                    <a:lnTo>
                      <a:pt x="1629" y="534"/>
                    </a:lnTo>
                    <a:lnTo>
                      <a:pt x="1581" y="489"/>
                    </a:lnTo>
                    <a:lnTo>
                      <a:pt x="1528" y="449"/>
                    </a:lnTo>
                    <a:lnTo>
                      <a:pt x="1473" y="413"/>
                    </a:lnTo>
                    <a:lnTo>
                      <a:pt x="1414" y="382"/>
                    </a:lnTo>
                    <a:lnTo>
                      <a:pt x="1352" y="356"/>
                    </a:lnTo>
                    <a:lnTo>
                      <a:pt x="1288" y="335"/>
                    </a:lnTo>
                    <a:lnTo>
                      <a:pt x="1221" y="320"/>
                    </a:lnTo>
                    <a:lnTo>
                      <a:pt x="1153" y="311"/>
                    </a:lnTo>
                    <a:lnTo>
                      <a:pt x="1082" y="307"/>
                    </a:lnTo>
                    <a:close/>
                    <a:moveTo>
                      <a:pt x="1082" y="0"/>
                    </a:moveTo>
                    <a:lnTo>
                      <a:pt x="1167" y="3"/>
                    </a:lnTo>
                    <a:lnTo>
                      <a:pt x="1250" y="13"/>
                    </a:lnTo>
                    <a:lnTo>
                      <a:pt x="1330" y="29"/>
                    </a:lnTo>
                    <a:lnTo>
                      <a:pt x="1408" y="50"/>
                    </a:lnTo>
                    <a:lnTo>
                      <a:pt x="1484" y="78"/>
                    </a:lnTo>
                    <a:lnTo>
                      <a:pt x="1558" y="110"/>
                    </a:lnTo>
                    <a:lnTo>
                      <a:pt x="1629" y="148"/>
                    </a:lnTo>
                    <a:lnTo>
                      <a:pt x="1695" y="190"/>
                    </a:lnTo>
                    <a:lnTo>
                      <a:pt x="1759" y="237"/>
                    </a:lnTo>
                    <a:lnTo>
                      <a:pt x="1819" y="288"/>
                    </a:lnTo>
                    <a:lnTo>
                      <a:pt x="1875" y="345"/>
                    </a:lnTo>
                    <a:lnTo>
                      <a:pt x="1927" y="404"/>
                    </a:lnTo>
                    <a:lnTo>
                      <a:pt x="1974" y="467"/>
                    </a:lnTo>
                    <a:lnTo>
                      <a:pt x="2017" y="534"/>
                    </a:lnTo>
                    <a:lnTo>
                      <a:pt x="2054" y="604"/>
                    </a:lnTo>
                    <a:lnTo>
                      <a:pt x="2087" y="676"/>
                    </a:lnTo>
                    <a:lnTo>
                      <a:pt x="2114" y="752"/>
                    </a:lnTo>
                    <a:lnTo>
                      <a:pt x="2136" y="831"/>
                    </a:lnTo>
                    <a:lnTo>
                      <a:pt x="2152" y="910"/>
                    </a:lnTo>
                    <a:lnTo>
                      <a:pt x="2161" y="993"/>
                    </a:lnTo>
                    <a:lnTo>
                      <a:pt x="2164" y="1077"/>
                    </a:lnTo>
                    <a:lnTo>
                      <a:pt x="2161" y="1161"/>
                    </a:lnTo>
                    <a:lnTo>
                      <a:pt x="2152" y="1243"/>
                    </a:lnTo>
                    <a:lnTo>
                      <a:pt x="2136" y="1324"/>
                    </a:lnTo>
                    <a:lnTo>
                      <a:pt x="2114" y="1402"/>
                    </a:lnTo>
                    <a:lnTo>
                      <a:pt x="2087" y="1477"/>
                    </a:lnTo>
                    <a:lnTo>
                      <a:pt x="2054" y="1550"/>
                    </a:lnTo>
                    <a:lnTo>
                      <a:pt x="2017" y="1620"/>
                    </a:lnTo>
                    <a:lnTo>
                      <a:pt x="1974" y="1687"/>
                    </a:lnTo>
                    <a:lnTo>
                      <a:pt x="1927" y="1750"/>
                    </a:lnTo>
                    <a:lnTo>
                      <a:pt x="1875" y="1809"/>
                    </a:lnTo>
                    <a:lnTo>
                      <a:pt x="1819" y="1866"/>
                    </a:lnTo>
                    <a:lnTo>
                      <a:pt x="1759" y="1917"/>
                    </a:lnTo>
                    <a:lnTo>
                      <a:pt x="1695" y="1964"/>
                    </a:lnTo>
                    <a:lnTo>
                      <a:pt x="1629" y="2006"/>
                    </a:lnTo>
                    <a:lnTo>
                      <a:pt x="1558" y="2044"/>
                    </a:lnTo>
                    <a:lnTo>
                      <a:pt x="1484" y="2076"/>
                    </a:lnTo>
                    <a:lnTo>
                      <a:pt x="1408" y="2104"/>
                    </a:lnTo>
                    <a:lnTo>
                      <a:pt x="1330" y="2125"/>
                    </a:lnTo>
                    <a:lnTo>
                      <a:pt x="1250" y="2141"/>
                    </a:lnTo>
                    <a:lnTo>
                      <a:pt x="1167" y="2151"/>
                    </a:lnTo>
                    <a:lnTo>
                      <a:pt x="1082" y="2154"/>
                    </a:lnTo>
                    <a:lnTo>
                      <a:pt x="998" y="2151"/>
                    </a:lnTo>
                    <a:lnTo>
                      <a:pt x="915" y="2141"/>
                    </a:lnTo>
                    <a:lnTo>
                      <a:pt x="834" y="2125"/>
                    </a:lnTo>
                    <a:lnTo>
                      <a:pt x="756" y="2104"/>
                    </a:lnTo>
                    <a:lnTo>
                      <a:pt x="680" y="2076"/>
                    </a:lnTo>
                    <a:lnTo>
                      <a:pt x="606" y="2044"/>
                    </a:lnTo>
                    <a:lnTo>
                      <a:pt x="537" y="2006"/>
                    </a:lnTo>
                    <a:lnTo>
                      <a:pt x="470" y="1964"/>
                    </a:lnTo>
                    <a:lnTo>
                      <a:pt x="405" y="1917"/>
                    </a:lnTo>
                    <a:lnTo>
                      <a:pt x="345" y="1866"/>
                    </a:lnTo>
                    <a:lnTo>
                      <a:pt x="290" y="1809"/>
                    </a:lnTo>
                    <a:lnTo>
                      <a:pt x="237" y="1750"/>
                    </a:lnTo>
                    <a:lnTo>
                      <a:pt x="190" y="1687"/>
                    </a:lnTo>
                    <a:lnTo>
                      <a:pt x="148" y="1620"/>
                    </a:lnTo>
                    <a:lnTo>
                      <a:pt x="110" y="1550"/>
                    </a:lnTo>
                    <a:lnTo>
                      <a:pt x="77" y="1477"/>
                    </a:lnTo>
                    <a:lnTo>
                      <a:pt x="50" y="1402"/>
                    </a:lnTo>
                    <a:lnTo>
                      <a:pt x="29" y="1324"/>
                    </a:lnTo>
                    <a:lnTo>
                      <a:pt x="13" y="1243"/>
                    </a:lnTo>
                    <a:lnTo>
                      <a:pt x="3" y="1161"/>
                    </a:lnTo>
                    <a:lnTo>
                      <a:pt x="0" y="1077"/>
                    </a:lnTo>
                    <a:lnTo>
                      <a:pt x="3" y="993"/>
                    </a:lnTo>
                    <a:lnTo>
                      <a:pt x="13" y="910"/>
                    </a:lnTo>
                    <a:lnTo>
                      <a:pt x="29" y="831"/>
                    </a:lnTo>
                    <a:lnTo>
                      <a:pt x="50" y="752"/>
                    </a:lnTo>
                    <a:lnTo>
                      <a:pt x="77" y="676"/>
                    </a:lnTo>
                    <a:lnTo>
                      <a:pt x="110" y="604"/>
                    </a:lnTo>
                    <a:lnTo>
                      <a:pt x="148" y="534"/>
                    </a:lnTo>
                    <a:lnTo>
                      <a:pt x="190" y="467"/>
                    </a:lnTo>
                    <a:lnTo>
                      <a:pt x="237" y="404"/>
                    </a:lnTo>
                    <a:lnTo>
                      <a:pt x="290" y="345"/>
                    </a:lnTo>
                    <a:lnTo>
                      <a:pt x="345" y="288"/>
                    </a:lnTo>
                    <a:lnTo>
                      <a:pt x="405" y="237"/>
                    </a:lnTo>
                    <a:lnTo>
                      <a:pt x="470" y="190"/>
                    </a:lnTo>
                    <a:lnTo>
                      <a:pt x="537" y="148"/>
                    </a:lnTo>
                    <a:lnTo>
                      <a:pt x="606" y="110"/>
                    </a:lnTo>
                    <a:lnTo>
                      <a:pt x="680" y="78"/>
                    </a:lnTo>
                    <a:lnTo>
                      <a:pt x="756" y="50"/>
                    </a:lnTo>
                    <a:lnTo>
                      <a:pt x="834" y="29"/>
                    </a:lnTo>
                    <a:lnTo>
                      <a:pt x="915" y="13"/>
                    </a:lnTo>
                    <a:lnTo>
                      <a:pt x="998" y="3"/>
                    </a:lnTo>
                    <a:lnTo>
                      <a:pt x="10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99"/>
              <p:cNvSpPr>
                <a:spLocks noEditPoints="1"/>
              </p:cNvSpPr>
              <p:nvPr/>
            </p:nvSpPr>
            <p:spPr bwMode="auto">
              <a:xfrm>
                <a:off x="3240088" y="4187825"/>
                <a:ext cx="207962" cy="336550"/>
              </a:xfrm>
              <a:custGeom>
                <a:avLst/>
                <a:gdLst>
                  <a:gd name="T0" fmla="*/ 489 w 790"/>
                  <a:gd name="T1" fmla="*/ 985 h 1269"/>
                  <a:gd name="T2" fmla="*/ 576 w 790"/>
                  <a:gd name="T3" fmla="*/ 942 h 1269"/>
                  <a:gd name="T4" fmla="*/ 612 w 790"/>
                  <a:gd name="T5" fmla="*/ 856 h 1269"/>
                  <a:gd name="T6" fmla="*/ 579 w 790"/>
                  <a:gd name="T7" fmla="*/ 776 h 1269"/>
                  <a:gd name="T8" fmla="*/ 503 w 790"/>
                  <a:gd name="T9" fmla="*/ 733 h 1269"/>
                  <a:gd name="T10" fmla="*/ 355 w 790"/>
                  <a:gd name="T11" fmla="*/ 265 h 1269"/>
                  <a:gd name="T12" fmla="*/ 240 w 790"/>
                  <a:gd name="T13" fmla="*/ 304 h 1269"/>
                  <a:gd name="T14" fmla="*/ 198 w 790"/>
                  <a:gd name="T15" fmla="*/ 384 h 1269"/>
                  <a:gd name="T16" fmla="*/ 237 w 790"/>
                  <a:gd name="T17" fmla="*/ 468 h 1269"/>
                  <a:gd name="T18" fmla="*/ 355 w 790"/>
                  <a:gd name="T19" fmla="*/ 516 h 1269"/>
                  <a:gd name="T20" fmla="*/ 422 w 790"/>
                  <a:gd name="T21" fmla="*/ 10 h 1269"/>
                  <a:gd name="T22" fmla="*/ 439 w 790"/>
                  <a:gd name="T23" fmla="*/ 123 h 1269"/>
                  <a:gd name="T24" fmla="*/ 545 w 790"/>
                  <a:gd name="T25" fmla="*/ 139 h 1269"/>
                  <a:gd name="T26" fmla="*/ 662 w 790"/>
                  <a:gd name="T27" fmla="*/ 183 h 1269"/>
                  <a:gd name="T28" fmla="*/ 749 w 790"/>
                  <a:gd name="T29" fmla="*/ 257 h 1269"/>
                  <a:gd name="T30" fmla="*/ 772 w 790"/>
                  <a:gd name="T31" fmla="*/ 354 h 1269"/>
                  <a:gd name="T32" fmla="*/ 724 w 790"/>
                  <a:gd name="T33" fmla="*/ 410 h 1269"/>
                  <a:gd name="T34" fmla="*/ 653 w 790"/>
                  <a:gd name="T35" fmla="*/ 411 h 1269"/>
                  <a:gd name="T36" fmla="*/ 604 w 790"/>
                  <a:gd name="T37" fmla="*/ 365 h 1269"/>
                  <a:gd name="T38" fmla="*/ 553 w 790"/>
                  <a:gd name="T39" fmla="*/ 306 h 1269"/>
                  <a:gd name="T40" fmla="*/ 468 w 790"/>
                  <a:gd name="T41" fmla="*/ 267 h 1269"/>
                  <a:gd name="T42" fmla="*/ 508 w 790"/>
                  <a:gd name="T43" fmla="*/ 547 h 1269"/>
                  <a:gd name="T44" fmla="*/ 632 w 790"/>
                  <a:gd name="T45" fmla="*/ 590 h 1269"/>
                  <a:gd name="T46" fmla="*/ 728 w 790"/>
                  <a:gd name="T47" fmla="*/ 658 h 1269"/>
                  <a:gd name="T48" fmla="*/ 782 w 790"/>
                  <a:gd name="T49" fmla="*/ 766 h 1269"/>
                  <a:gd name="T50" fmla="*/ 780 w 790"/>
                  <a:gd name="T51" fmla="*/ 920 h 1269"/>
                  <a:gd name="T52" fmla="*/ 707 w 790"/>
                  <a:gd name="T53" fmla="*/ 1042 h 1269"/>
                  <a:gd name="T54" fmla="*/ 573 w 790"/>
                  <a:gd name="T55" fmla="*/ 1113 h 1269"/>
                  <a:gd name="T56" fmla="*/ 439 w 790"/>
                  <a:gd name="T57" fmla="*/ 1221 h 1269"/>
                  <a:gd name="T58" fmla="*/ 410 w 790"/>
                  <a:gd name="T59" fmla="*/ 1267 h 1269"/>
                  <a:gd name="T60" fmla="*/ 363 w 790"/>
                  <a:gd name="T61" fmla="*/ 1249 h 1269"/>
                  <a:gd name="T62" fmla="*/ 306 w 790"/>
                  <a:gd name="T63" fmla="*/ 1132 h 1269"/>
                  <a:gd name="T64" fmla="*/ 146 w 790"/>
                  <a:gd name="T65" fmla="*/ 1085 h 1269"/>
                  <a:gd name="T66" fmla="*/ 45 w 790"/>
                  <a:gd name="T67" fmla="*/ 1000 h 1269"/>
                  <a:gd name="T68" fmla="*/ 1 w 790"/>
                  <a:gd name="T69" fmla="*/ 901 h 1269"/>
                  <a:gd name="T70" fmla="*/ 17 w 790"/>
                  <a:gd name="T71" fmla="*/ 819 h 1269"/>
                  <a:gd name="T72" fmla="*/ 86 w 790"/>
                  <a:gd name="T73" fmla="*/ 790 h 1269"/>
                  <a:gd name="T74" fmla="*/ 153 w 790"/>
                  <a:gd name="T75" fmla="*/ 810 h 1269"/>
                  <a:gd name="T76" fmla="*/ 181 w 790"/>
                  <a:gd name="T77" fmla="*/ 859 h 1269"/>
                  <a:gd name="T78" fmla="*/ 205 w 790"/>
                  <a:gd name="T79" fmla="*/ 917 h 1269"/>
                  <a:gd name="T80" fmla="*/ 252 w 790"/>
                  <a:gd name="T81" fmla="*/ 967 h 1269"/>
                  <a:gd name="T82" fmla="*/ 355 w 790"/>
                  <a:gd name="T83" fmla="*/ 993 h 1269"/>
                  <a:gd name="T84" fmla="*/ 215 w 790"/>
                  <a:gd name="T85" fmla="*/ 661 h 1269"/>
                  <a:gd name="T86" fmla="*/ 83 w 790"/>
                  <a:gd name="T87" fmla="*/ 578 h 1269"/>
                  <a:gd name="T88" fmla="*/ 23 w 790"/>
                  <a:gd name="T89" fmla="*/ 454 h 1269"/>
                  <a:gd name="T90" fmla="*/ 41 w 790"/>
                  <a:gd name="T91" fmla="*/ 307 h 1269"/>
                  <a:gd name="T92" fmla="*/ 122 w 790"/>
                  <a:gd name="T93" fmla="*/ 200 h 1269"/>
                  <a:gd name="T94" fmla="*/ 246 w 790"/>
                  <a:gd name="T95" fmla="*/ 139 h 1269"/>
                  <a:gd name="T96" fmla="*/ 355 w 790"/>
                  <a:gd name="T97" fmla="*/ 48 h 1269"/>
                  <a:gd name="T98" fmla="*/ 384 w 790"/>
                  <a:gd name="T99" fmla="*/ 4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90" h="1269">
                    <a:moveTo>
                      <a:pt x="439" y="715"/>
                    </a:moveTo>
                    <a:lnTo>
                      <a:pt x="439" y="993"/>
                    </a:lnTo>
                    <a:lnTo>
                      <a:pt x="465" y="990"/>
                    </a:lnTo>
                    <a:lnTo>
                      <a:pt x="489" y="985"/>
                    </a:lnTo>
                    <a:lnTo>
                      <a:pt x="514" y="978"/>
                    </a:lnTo>
                    <a:lnTo>
                      <a:pt x="537" y="968"/>
                    </a:lnTo>
                    <a:lnTo>
                      <a:pt x="558" y="957"/>
                    </a:lnTo>
                    <a:lnTo>
                      <a:pt x="576" y="942"/>
                    </a:lnTo>
                    <a:lnTo>
                      <a:pt x="591" y="925"/>
                    </a:lnTo>
                    <a:lnTo>
                      <a:pt x="603" y="905"/>
                    </a:lnTo>
                    <a:lnTo>
                      <a:pt x="610" y="881"/>
                    </a:lnTo>
                    <a:lnTo>
                      <a:pt x="612" y="856"/>
                    </a:lnTo>
                    <a:lnTo>
                      <a:pt x="610" y="831"/>
                    </a:lnTo>
                    <a:lnTo>
                      <a:pt x="604" y="810"/>
                    </a:lnTo>
                    <a:lnTo>
                      <a:pt x="593" y="792"/>
                    </a:lnTo>
                    <a:lnTo>
                      <a:pt x="579" y="776"/>
                    </a:lnTo>
                    <a:lnTo>
                      <a:pt x="563" y="762"/>
                    </a:lnTo>
                    <a:lnTo>
                      <a:pt x="545" y="750"/>
                    </a:lnTo>
                    <a:lnTo>
                      <a:pt x="525" y="741"/>
                    </a:lnTo>
                    <a:lnTo>
                      <a:pt x="503" y="733"/>
                    </a:lnTo>
                    <a:lnTo>
                      <a:pt x="482" y="726"/>
                    </a:lnTo>
                    <a:lnTo>
                      <a:pt x="461" y="721"/>
                    </a:lnTo>
                    <a:lnTo>
                      <a:pt x="439" y="715"/>
                    </a:lnTo>
                    <a:close/>
                    <a:moveTo>
                      <a:pt x="355" y="265"/>
                    </a:moveTo>
                    <a:lnTo>
                      <a:pt x="321" y="268"/>
                    </a:lnTo>
                    <a:lnTo>
                      <a:pt x="289" y="277"/>
                    </a:lnTo>
                    <a:lnTo>
                      <a:pt x="263" y="289"/>
                    </a:lnTo>
                    <a:lnTo>
                      <a:pt x="240" y="304"/>
                    </a:lnTo>
                    <a:lnTo>
                      <a:pt x="222" y="321"/>
                    </a:lnTo>
                    <a:lnTo>
                      <a:pt x="208" y="341"/>
                    </a:lnTo>
                    <a:lnTo>
                      <a:pt x="200" y="362"/>
                    </a:lnTo>
                    <a:lnTo>
                      <a:pt x="198" y="384"/>
                    </a:lnTo>
                    <a:lnTo>
                      <a:pt x="200" y="409"/>
                    </a:lnTo>
                    <a:lnTo>
                      <a:pt x="207" y="431"/>
                    </a:lnTo>
                    <a:lnTo>
                      <a:pt x="219" y="451"/>
                    </a:lnTo>
                    <a:lnTo>
                      <a:pt x="237" y="468"/>
                    </a:lnTo>
                    <a:lnTo>
                      <a:pt x="258" y="483"/>
                    </a:lnTo>
                    <a:lnTo>
                      <a:pt x="286" y="496"/>
                    </a:lnTo>
                    <a:lnTo>
                      <a:pt x="318" y="507"/>
                    </a:lnTo>
                    <a:lnTo>
                      <a:pt x="355" y="516"/>
                    </a:lnTo>
                    <a:lnTo>
                      <a:pt x="355" y="265"/>
                    </a:lnTo>
                    <a:close/>
                    <a:moveTo>
                      <a:pt x="396" y="0"/>
                    </a:moveTo>
                    <a:lnTo>
                      <a:pt x="410" y="4"/>
                    </a:lnTo>
                    <a:lnTo>
                      <a:pt x="422" y="10"/>
                    </a:lnTo>
                    <a:lnTo>
                      <a:pt x="432" y="21"/>
                    </a:lnTo>
                    <a:lnTo>
                      <a:pt x="437" y="34"/>
                    </a:lnTo>
                    <a:lnTo>
                      <a:pt x="439" y="48"/>
                    </a:lnTo>
                    <a:lnTo>
                      <a:pt x="439" y="123"/>
                    </a:lnTo>
                    <a:lnTo>
                      <a:pt x="463" y="124"/>
                    </a:lnTo>
                    <a:lnTo>
                      <a:pt x="488" y="127"/>
                    </a:lnTo>
                    <a:lnTo>
                      <a:pt x="516" y="132"/>
                    </a:lnTo>
                    <a:lnTo>
                      <a:pt x="545" y="139"/>
                    </a:lnTo>
                    <a:lnTo>
                      <a:pt x="575" y="147"/>
                    </a:lnTo>
                    <a:lnTo>
                      <a:pt x="605" y="158"/>
                    </a:lnTo>
                    <a:lnTo>
                      <a:pt x="634" y="170"/>
                    </a:lnTo>
                    <a:lnTo>
                      <a:pt x="662" y="183"/>
                    </a:lnTo>
                    <a:lnTo>
                      <a:pt x="687" y="199"/>
                    </a:lnTo>
                    <a:lnTo>
                      <a:pt x="712" y="216"/>
                    </a:lnTo>
                    <a:lnTo>
                      <a:pt x="732" y="235"/>
                    </a:lnTo>
                    <a:lnTo>
                      <a:pt x="749" y="257"/>
                    </a:lnTo>
                    <a:lnTo>
                      <a:pt x="763" y="280"/>
                    </a:lnTo>
                    <a:lnTo>
                      <a:pt x="771" y="305"/>
                    </a:lnTo>
                    <a:lnTo>
                      <a:pt x="774" y="331"/>
                    </a:lnTo>
                    <a:lnTo>
                      <a:pt x="772" y="354"/>
                    </a:lnTo>
                    <a:lnTo>
                      <a:pt x="764" y="373"/>
                    </a:lnTo>
                    <a:lnTo>
                      <a:pt x="755" y="389"/>
                    </a:lnTo>
                    <a:lnTo>
                      <a:pt x="741" y="401"/>
                    </a:lnTo>
                    <a:lnTo>
                      <a:pt x="724" y="410"/>
                    </a:lnTo>
                    <a:lnTo>
                      <a:pt x="705" y="416"/>
                    </a:lnTo>
                    <a:lnTo>
                      <a:pt x="685" y="417"/>
                    </a:lnTo>
                    <a:lnTo>
                      <a:pt x="668" y="416"/>
                    </a:lnTo>
                    <a:lnTo>
                      <a:pt x="653" y="411"/>
                    </a:lnTo>
                    <a:lnTo>
                      <a:pt x="639" y="402"/>
                    </a:lnTo>
                    <a:lnTo>
                      <a:pt x="627" y="392"/>
                    </a:lnTo>
                    <a:lnTo>
                      <a:pt x="616" y="379"/>
                    </a:lnTo>
                    <a:lnTo>
                      <a:pt x="604" y="365"/>
                    </a:lnTo>
                    <a:lnTo>
                      <a:pt x="592" y="350"/>
                    </a:lnTo>
                    <a:lnTo>
                      <a:pt x="580" y="335"/>
                    </a:lnTo>
                    <a:lnTo>
                      <a:pt x="566" y="321"/>
                    </a:lnTo>
                    <a:lnTo>
                      <a:pt x="553" y="306"/>
                    </a:lnTo>
                    <a:lnTo>
                      <a:pt x="535" y="293"/>
                    </a:lnTo>
                    <a:lnTo>
                      <a:pt x="516" y="282"/>
                    </a:lnTo>
                    <a:lnTo>
                      <a:pt x="494" y="274"/>
                    </a:lnTo>
                    <a:lnTo>
                      <a:pt x="468" y="267"/>
                    </a:lnTo>
                    <a:lnTo>
                      <a:pt x="439" y="265"/>
                    </a:lnTo>
                    <a:lnTo>
                      <a:pt x="439" y="531"/>
                    </a:lnTo>
                    <a:lnTo>
                      <a:pt x="473" y="539"/>
                    </a:lnTo>
                    <a:lnTo>
                      <a:pt x="508" y="547"/>
                    </a:lnTo>
                    <a:lnTo>
                      <a:pt x="541" y="556"/>
                    </a:lnTo>
                    <a:lnTo>
                      <a:pt x="573" y="565"/>
                    </a:lnTo>
                    <a:lnTo>
                      <a:pt x="603" y="577"/>
                    </a:lnTo>
                    <a:lnTo>
                      <a:pt x="632" y="590"/>
                    </a:lnTo>
                    <a:lnTo>
                      <a:pt x="659" y="604"/>
                    </a:lnTo>
                    <a:lnTo>
                      <a:pt x="684" y="619"/>
                    </a:lnTo>
                    <a:lnTo>
                      <a:pt x="708" y="638"/>
                    </a:lnTo>
                    <a:lnTo>
                      <a:pt x="728" y="658"/>
                    </a:lnTo>
                    <a:lnTo>
                      <a:pt x="746" y="681"/>
                    </a:lnTo>
                    <a:lnTo>
                      <a:pt x="761" y="707"/>
                    </a:lnTo>
                    <a:lnTo>
                      <a:pt x="773" y="735"/>
                    </a:lnTo>
                    <a:lnTo>
                      <a:pt x="782" y="766"/>
                    </a:lnTo>
                    <a:lnTo>
                      <a:pt x="788" y="801"/>
                    </a:lnTo>
                    <a:lnTo>
                      <a:pt x="790" y="840"/>
                    </a:lnTo>
                    <a:lnTo>
                      <a:pt x="787" y="881"/>
                    </a:lnTo>
                    <a:lnTo>
                      <a:pt x="780" y="920"/>
                    </a:lnTo>
                    <a:lnTo>
                      <a:pt x="767" y="956"/>
                    </a:lnTo>
                    <a:lnTo>
                      <a:pt x="751" y="987"/>
                    </a:lnTo>
                    <a:lnTo>
                      <a:pt x="731" y="1016"/>
                    </a:lnTo>
                    <a:lnTo>
                      <a:pt x="707" y="1042"/>
                    </a:lnTo>
                    <a:lnTo>
                      <a:pt x="679" y="1064"/>
                    </a:lnTo>
                    <a:lnTo>
                      <a:pt x="647" y="1083"/>
                    </a:lnTo>
                    <a:lnTo>
                      <a:pt x="611" y="1100"/>
                    </a:lnTo>
                    <a:lnTo>
                      <a:pt x="573" y="1113"/>
                    </a:lnTo>
                    <a:lnTo>
                      <a:pt x="531" y="1124"/>
                    </a:lnTo>
                    <a:lnTo>
                      <a:pt x="486" y="1131"/>
                    </a:lnTo>
                    <a:lnTo>
                      <a:pt x="439" y="1135"/>
                    </a:lnTo>
                    <a:lnTo>
                      <a:pt x="439" y="1221"/>
                    </a:lnTo>
                    <a:lnTo>
                      <a:pt x="437" y="1236"/>
                    </a:lnTo>
                    <a:lnTo>
                      <a:pt x="432" y="1249"/>
                    </a:lnTo>
                    <a:lnTo>
                      <a:pt x="422" y="1260"/>
                    </a:lnTo>
                    <a:lnTo>
                      <a:pt x="410" y="1267"/>
                    </a:lnTo>
                    <a:lnTo>
                      <a:pt x="396" y="1269"/>
                    </a:lnTo>
                    <a:lnTo>
                      <a:pt x="384" y="1267"/>
                    </a:lnTo>
                    <a:lnTo>
                      <a:pt x="372" y="1260"/>
                    </a:lnTo>
                    <a:lnTo>
                      <a:pt x="363" y="1249"/>
                    </a:lnTo>
                    <a:lnTo>
                      <a:pt x="357" y="1236"/>
                    </a:lnTo>
                    <a:lnTo>
                      <a:pt x="355" y="1221"/>
                    </a:lnTo>
                    <a:lnTo>
                      <a:pt x="355" y="1135"/>
                    </a:lnTo>
                    <a:lnTo>
                      <a:pt x="306" y="1132"/>
                    </a:lnTo>
                    <a:lnTo>
                      <a:pt x="261" y="1125"/>
                    </a:lnTo>
                    <a:lnTo>
                      <a:pt x="219" y="1115"/>
                    </a:lnTo>
                    <a:lnTo>
                      <a:pt x="180" y="1101"/>
                    </a:lnTo>
                    <a:lnTo>
                      <a:pt x="146" y="1085"/>
                    </a:lnTo>
                    <a:lnTo>
                      <a:pt x="115" y="1066"/>
                    </a:lnTo>
                    <a:lnTo>
                      <a:pt x="88" y="1046"/>
                    </a:lnTo>
                    <a:lnTo>
                      <a:pt x="65" y="1024"/>
                    </a:lnTo>
                    <a:lnTo>
                      <a:pt x="45" y="1000"/>
                    </a:lnTo>
                    <a:lnTo>
                      <a:pt x="29" y="976"/>
                    </a:lnTo>
                    <a:lnTo>
                      <a:pt x="16" y="951"/>
                    </a:lnTo>
                    <a:lnTo>
                      <a:pt x="6" y="927"/>
                    </a:lnTo>
                    <a:lnTo>
                      <a:pt x="1" y="901"/>
                    </a:lnTo>
                    <a:lnTo>
                      <a:pt x="0" y="878"/>
                    </a:lnTo>
                    <a:lnTo>
                      <a:pt x="2" y="856"/>
                    </a:lnTo>
                    <a:lnTo>
                      <a:pt x="7" y="836"/>
                    </a:lnTo>
                    <a:lnTo>
                      <a:pt x="17" y="819"/>
                    </a:lnTo>
                    <a:lnTo>
                      <a:pt x="30" y="807"/>
                    </a:lnTo>
                    <a:lnTo>
                      <a:pt x="46" y="797"/>
                    </a:lnTo>
                    <a:lnTo>
                      <a:pt x="65" y="792"/>
                    </a:lnTo>
                    <a:lnTo>
                      <a:pt x="86" y="790"/>
                    </a:lnTo>
                    <a:lnTo>
                      <a:pt x="108" y="791"/>
                    </a:lnTo>
                    <a:lnTo>
                      <a:pt x="126" y="795"/>
                    </a:lnTo>
                    <a:lnTo>
                      <a:pt x="141" y="801"/>
                    </a:lnTo>
                    <a:lnTo>
                      <a:pt x="153" y="810"/>
                    </a:lnTo>
                    <a:lnTo>
                      <a:pt x="162" y="820"/>
                    </a:lnTo>
                    <a:lnTo>
                      <a:pt x="170" y="832"/>
                    </a:lnTo>
                    <a:lnTo>
                      <a:pt x="176" y="845"/>
                    </a:lnTo>
                    <a:lnTo>
                      <a:pt x="181" y="859"/>
                    </a:lnTo>
                    <a:lnTo>
                      <a:pt x="187" y="873"/>
                    </a:lnTo>
                    <a:lnTo>
                      <a:pt x="192" y="887"/>
                    </a:lnTo>
                    <a:lnTo>
                      <a:pt x="198" y="902"/>
                    </a:lnTo>
                    <a:lnTo>
                      <a:pt x="205" y="917"/>
                    </a:lnTo>
                    <a:lnTo>
                      <a:pt x="214" y="931"/>
                    </a:lnTo>
                    <a:lnTo>
                      <a:pt x="223" y="945"/>
                    </a:lnTo>
                    <a:lnTo>
                      <a:pt x="237" y="957"/>
                    </a:lnTo>
                    <a:lnTo>
                      <a:pt x="252" y="967"/>
                    </a:lnTo>
                    <a:lnTo>
                      <a:pt x="271" y="977"/>
                    </a:lnTo>
                    <a:lnTo>
                      <a:pt x="295" y="984"/>
                    </a:lnTo>
                    <a:lnTo>
                      <a:pt x="323" y="990"/>
                    </a:lnTo>
                    <a:lnTo>
                      <a:pt x="355" y="993"/>
                    </a:lnTo>
                    <a:lnTo>
                      <a:pt x="355" y="700"/>
                    </a:lnTo>
                    <a:lnTo>
                      <a:pt x="304" y="690"/>
                    </a:lnTo>
                    <a:lnTo>
                      <a:pt x="258" y="677"/>
                    </a:lnTo>
                    <a:lnTo>
                      <a:pt x="215" y="661"/>
                    </a:lnTo>
                    <a:lnTo>
                      <a:pt x="176" y="644"/>
                    </a:lnTo>
                    <a:lnTo>
                      <a:pt x="141" y="625"/>
                    </a:lnTo>
                    <a:lnTo>
                      <a:pt x="110" y="602"/>
                    </a:lnTo>
                    <a:lnTo>
                      <a:pt x="83" y="578"/>
                    </a:lnTo>
                    <a:lnTo>
                      <a:pt x="61" y="550"/>
                    </a:lnTo>
                    <a:lnTo>
                      <a:pt x="44" y="521"/>
                    </a:lnTo>
                    <a:lnTo>
                      <a:pt x="31" y="489"/>
                    </a:lnTo>
                    <a:lnTo>
                      <a:pt x="23" y="454"/>
                    </a:lnTo>
                    <a:lnTo>
                      <a:pt x="20" y="416"/>
                    </a:lnTo>
                    <a:lnTo>
                      <a:pt x="23" y="377"/>
                    </a:lnTo>
                    <a:lnTo>
                      <a:pt x="30" y="341"/>
                    </a:lnTo>
                    <a:lnTo>
                      <a:pt x="41" y="307"/>
                    </a:lnTo>
                    <a:lnTo>
                      <a:pt x="56" y="276"/>
                    </a:lnTo>
                    <a:lnTo>
                      <a:pt x="75" y="248"/>
                    </a:lnTo>
                    <a:lnTo>
                      <a:pt x="97" y="223"/>
                    </a:lnTo>
                    <a:lnTo>
                      <a:pt x="122" y="200"/>
                    </a:lnTo>
                    <a:lnTo>
                      <a:pt x="149" y="180"/>
                    </a:lnTo>
                    <a:lnTo>
                      <a:pt x="179" y="164"/>
                    </a:lnTo>
                    <a:lnTo>
                      <a:pt x="212" y="150"/>
                    </a:lnTo>
                    <a:lnTo>
                      <a:pt x="246" y="139"/>
                    </a:lnTo>
                    <a:lnTo>
                      <a:pt x="281" y="130"/>
                    </a:lnTo>
                    <a:lnTo>
                      <a:pt x="318" y="125"/>
                    </a:lnTo>
                    <a:lnTo>
                      <a:pt x="355" y="123"/>
                    </a:lnTo>
                    <a:lnTo>
                      <a:pt x="355" y="48"/>
                    </a:lnTo>
                    <a:lnTo>
                      <a:pt x="357" y="34"/>
                    </a:lnTo>
                    <a:lnTo>
                      <a:pt x="363" y="21"/>
                    </a:lnTo>
                    <a:lnTo>
                      <a:pt x="372" y="10"/>
                    </a:lnTo>
                    <a:lnTo>
                      <a:pt x="384" y="4"/>
                    </a:lnTo>
                    <a:lnTo>
                      <a:pt x="3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2" name="Group 68"/>
            <p:cNvGrpSpPr/>
            <p:nvPr/>
          </p:nvGrpSpPr>
          <p:grpSpPr>
            <a:xfrm>
              <a:off x="5927495" y="2275540"/>
              <a:ext cx="409080" cy="388660"/>
              <a:chOff x="5604432" y="3948754"/>
              <a:chExt cx="1084737" cy="1030592"/>
            </a:xfrm>
            <a:solidFill>
              <a:sysClr val="window" lastClr="FFFFFF"/>
            </a:solidFill>
          </p:grpSpPr>
          <p:sp>
            <p:nvSpPr>
              <p:cNvPr id="324" name="Freeform 44"/>
              <p:cNvSpPr>
                <a:spLocks/>
              </p:cNvSpPr>
              <p:nvPr/>
            </p:nvSpPr>
            <p:spPr bwMode="auto">
              <a:xfrm>
                <a:off x="6170613" y="4629150"/>
                <a:ext cx="63500" cy="104775"/>
              </a:xfrm>
              <a:custGeom>
                <a:avLst/>
                <a:gdLst>
                  <a:gd name="T0" fmla="*/ 0 w 200"/>
                  <a:gd name="T1" fmla="*/ 0 h 327"/>
                  <a:gd name="T2" fmla="*/ 42 w 200"/>
                  <a:gd name="T3" fmla="*/ 11 h 327"/>
                  <a:gd name="T4" fmla="*/ 83 w 200"/>
                  <a:gd name="T5" fmla="*/ 26 h 327"/>
                  <a:gd name="T6" fmla="*/ 123 w 200"/>
                  <a:gd name="T7" fmla="*/ 44 h 327"/>
                  <a:gd name="T8" fmla="*/ 141 w 200"/>
                  <a:gd name="T9" fmla="*/ 54 h 327"/>
                  <a:gd name="T10" fmla="*/ 158 w 200"/>
                  <a:gd name="T11" fmla="*/ 65 h 327"/>
                  <a:gd name="T12" fmla="*/ 172 w 200"/>
                  <a:gd name="T13" fmla="*/ 79 h 327"/>
                  <a:gd name="T14" fmla="*/ 183 w 200"/>
                  <a:gd name="T15" fmla="*/ 94 h 327"/>
                  <a:gd name="T16" fmla="*/ 191 w 200"/>
                  <a:gd name="T17" fmla="*/ 110 h 327"/>
                  <a:gd name="T18" fmla="*/ 197 w 200"/>
                  <a:gd name="T19" fmla="*/ 128 h 327"/>
                  <a:gd name="T20" fmla="*/ 200 w 200"/>
                  <a:gd name="T21" fmla="*/ 154 h 327"/>
                  <a:gd name="T22" fmla="*/ 199 w 200"/>
                  <a:gd name="T23" fmla="*/ 180 h 327"/>
                  <a:gd name="T24" fmla="*/ 193 w 200"/>
                  <a:gd name="T25" fmla="*/ 206 h 327"/>
                  <a:gd name="T26" fmla="*/ 182 w 200"/>
                  <a:gd name="T27" fmla="*/ 230 h 327"/>
                  <a:gd name="T28" fmla="*/ 168 w 200"/>
                  <a:gd name="T29" fmla="*/ 253 h 327"/>
                  <a:gd name="T30" fmla="*/ 149 w 200"/>
                  <a:gd name="T31" fmla="*/ 271 h 327"/>
                  <a:gd name="T32" fmla="*/ 127 w 200"/>
                  <a:gd name="T33" fmla="*/ 287 h 327"/>
                  <a:gd name="T34" fmla="*/ 103 w 200"/>
                  <a:gd name="T35" fmla="*/ 299 h 327"/>
                  <a:gd name="T36" fmla="*/ 78 w 200"/>
                  <a:gd name="T37" fmla="*/ 309 h 327"/>
                  <a:gd name="T38" fmla="*/ 52 w 200"/>
                  <a:gd name="T39" fmla="*/ 317 h 327"/>
                  <a:gd name="T40" fmla="*/ 26 w 200"/>
                  <a:gd name="T41" fmla="*/ 323 h 327"/>
                  <a:gd name="T42" fmla="*/ 0 w 200"/>
                  <a:gd name="T43" fmla="*/ 327 h 327"/>
                  <a:gd name="T44" fmla="*/ 0 w 200"/>
                  <a:gd name="T45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" h="327">
                    <a:moveTo>
                      <a:pt x="0" y="0"/>
                    </a:moveTo>
                    <a:lnTo>
                      <a:pt x="42" y="11"/>
                    </a:lnTo>
                    <a:lnTo>
                      <a:pt x="83" y="26"/>
                    </a:lnTo>
                    <a:lnTo>
                      <a:pt x="123" y="44"/>
                    </a:lnTo>
                    <a:lnTo>
                      <a:pt x="141" y="54"/>
                    </a:lnTo>
                    <a:lnTo>
                      <a:pt x="158" y="65"/>
                    </a:lnTo>
                    <a:lnTo>
                      <a:pt x="172" y="79"/>
                    </a:lnTo>
                    <a:lnTo>
                      <a:pt x="183" y="94"/>
                    </a:lnTo>
                    <a:lnTo>
                      <a:pt x="191" y="110"/>
                    </a:lnTo>
                    <a:lnTo>
                      <a:pt x="197" y="128"/>
                    </a:lnTo>
                    <a:lnTo>
                      <a:pt x="200" y="154"/>
                    </a:lnTo>
                    <a:lnTo>
                      <a:pt x="199" y="180"/>
                    </a:lnTo>
                    <a:lnTo>
                      <a:pt x="193" y="206"/>
                    </a:lnTo>
                    <a:lnTo>
                      <a:pt x="182" y="230"/>
                    </a:lnTo>
                    <a:lnTo>
                      <a:pt x="168" y="253"/>
                    </a:lnTo>
                    <a:lnTo>
                      <a:pt x="149" y="271"/>
                    </a:lnTo>
                    <a:lnTo>
                      <a:pt x="127" y="287"/>
                    </a:lnTo>
                    <a:lnTo>
                      <a:pt x="103" y="299"/>
                    </a:lnTo>
                    <a:lnTo>
                      <a:pt x="78" y="309"/>
                    </a:lnTo>
                    <a:lnTo>
                      <a:pt x="52" y="317"/>
                    </a:lnTo>
                    <a:lnTo>
                      <a:pt x="26" y="323"/>
                    </a:lnTo>
                    <a:lnTo>
                      <a:pt x="0" y="3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45"/>
              <p:cNvSpPr>
                <a:spLocks/>
              </p:cNvSpPr>
              <p:nvPr/>
            </p:nvSpPr>
            <p:spPr bwMode="auto">
              <a:xfrm>
                <a:off x="6062663" y="4462463"/>
                <a:ext cx="50800" cy="95250"/>
              </a:xfrm>
              <a:custGeom>
                <a:avLst/>
                <a:gdLst>
                  <a:gd name="T0" fmla="*/ 163 w 163"/>
                  <a:gd name="T1" fmla="*/ 0 h 297"/>
                  <a:gd name="T2" fmla="*/ 163 w 163"/>
                  <a:gd name="T3" fmla="*/ 297 h 297"/>
                  <a:gd name="T4" fmla="*/ 133 w 163"/>
                  <a:gd name="T5" fmla="*/ 287 h 297"/>
                  <a:gd name="T6" fmla="*/ 105 w 163"/>
                  <a:gd name="T7" fmla="*/ 277 h 297"/>
                  <a:gd name="T8" fmla="*/ 75 w 163"/>
                  <a:gd name="T9" fmla="*/ 263 h 297"/>
                  <a:gd name="T10" fmla="*/ 47 w 163"/>
                  <a:gd name="T11" fmla="*/ 246 h 297"/>
                  <a:gd name="T12" fmla="*/ 31 w 163"/>
                  <a:gd name="T13" fmla="*/ 234 h 297"/>
                  <a:gd name="T14" fmla="*/ 18 w 163"/>
                  <a:gd name="T15" fmla="*/ 220 h 297"/>
                  <a:gd name="T16" fmla="*/ 8 w 163"/>
                  <a:gd name="T17" fmla="*/ 203 h 297"/>
                  <a:gd name="T18" fmla="*/ 2 w 163"/>
                  <a:gd name="T19" fmla="*/ 182 h 297"/>
                  <a:gd name="T20" fmla="*/ 0 w 163"/>
                  <a:gd name="T21" fmla="*/ 160 h 297"/>
                  <a:gd name="T22" fmla="*/ 0 w 163"/>
                  <a:gd name="T23" fmla="*/ 139 h 297"/>
                  <a:gd name="T24" fmla="*/ 4 w 163"/>
                  <a:gd name="T25" fmla="*/ 119 h 297"/>
                  <a:gd name="T26" fmla="*/ 11 w 163"/>
                  <a:gd name="T27" fmla="*/ 99 h 297"/>
                  <a:gd name="T28" fmla="*/ 22 w 163"/>
                  <a:gd name="T29" fmla="*/ 81 h 297"/>
                  <a:gd name="T30" fmla="*/ 39 w 163"/>
                  <a:gd name="T31" fmla="*/ 60 h 297"/>
                  <a:gd name="T32" fmla="*/ 61 w 163"/>
                  <a:gd name="T33" fmla="*/ 42 h 297"/>
                  <a:gd name="T34" fmla="*/ 84 w 163"/>
                  <a:gd name="T35" fmla="*/ 28 h 297"/>
                  <a:gd name="T36" fmla="*/ 110 w 163"/>
                  <a:gd name="T37" fmla="*/ 16 h 297"/>
                  <a:gd name="T38" fmla="*/ 137 w 163"/>
                  <a:gd name="T39" fmla="*/ 7 h 297"/>
                  <a:gd name="T40" fmla="*/ 163 w 163"/>
                  <a:gd name="T4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297">
                    <a:moveTo>
                      <a:pt x="163" y="0"/>
                    </a:moveTo>
                    <a:lnTo>
                      <a:pt x="163" y="297"/>
                    </a:lnTo>
                    <a:lnTo>
                      <a:pt x="133" y="287"/>
                    </a:lnTo>
                    <a:lnTo>
                      <a:pt x="105" y="277"/>
                    </a:lnTo>
                    <a:lnTo>
                      <a:pt x="75" y="263"/>
                    </a:lnTo>
                    <a:lnTo>
                      <a:pt x="47" y="246"/>
                    </a:lnTo>
                    <a:lnTo>
                      <a:pt x="31" y="234"/>
                    </a:lnTo>
                    <a:lnTo>
                      <a:pt x="18" y="220"/>
                    </a:lnTo>
                    <a:lnTo>
                      <a:pt x="8" y="203"/>
                    </a:lnTo>
                    <a:lnTo>
                      <a:pt x="2" y="182"/>
                    </a:lnTo>
                    <a:lnTo>
                      <a:pt x="0" y="160"/>
                    </a:lnTo>
                    <a:lnTo>
                      <a:pt x="0" y="139"/>
                    </a:lnTo>
                    <a:lnTo>
                      <a:pt x="4" y="119"/>
                    </a:lnTo>
                    <a:lnTo>
                      <a:pt x="11" y="99"/>
                    </a:lnTo>
                    <a:lnTo>
                      <a:pt x="22" y="81"/>
                    </a:lnTo>
                    <a:lnTo>
                      <a:pt x="39" y="60"/>
                    </a:lnTo>
                    <a:lnTo>
                      <a:pt x="61" y="42"/>
                    </a:lnTo>
                    <a:lnTo>
                      <a:pt x="84" y="28"/>
                    </a:lnTo>
                    <a:lnTo>
                      <a:pt x="110" y="16"/>
                    </a:lnTo>
                    <a:lnTo>
                      <a:pt x="137" y="7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46"/>
              <p:cNvSpPr>
                <a:spLocks noEditPoints="1"/>
              </p:cNvSpPr>
              <p:nvPr/>
            </p:nvSpPr>
            <p:spPr bwMode="auto">
              <a:xfrm rot="16379050">
                <a:off x="5631505" y="3921681"/>
                <a:ext cx="1030592" cy="1084737"/>
              </a:xfrm>
              <a:custGeom>
                <a:avLst/>
                <a:gdLst>
                  <a:gd name="T0" fmla="*/ 1413 w 3029"/>
                  <a:gd name="T1" fmla="*/ 1525 h 3659"/>
                  <a:gd name="T2" fmla="*/ 1204 w 3029"/>
                  <a:gd name="T3" fmla="*/ 1723 h 3659"/>
                  <a:gd name="T4" fmla="*/ 1069 w 3029"/>
                  <a:gd name="T5" fmla="*/ 1950 h 3659"/>
                  <a:gd name="T6" fmla="*/ 1130 w 3029"/>
                  <a:gd name="T7" fmla="*/ 2164 h 3659"/>
                  <a:gd name="T8" fmla="*/ 1370 w 3029"/>
                  <a:gd name="T9" fmla="*/ 2299 h 3659"/>
                  <a:gd name="T10" fmla="*/ 1275 w 3029"/>
                  <a:gd name="T11" fmla="*/ 2579 h 3659"/>
                  <a:gd name="T12" fmla="*/ 1196 w 3029"/>
                  <a:gd name="T13" fmla="*/ 2443 h 3659"/>
                  <a:gd name="T14" fmla="*/ 1069 w 3029"/>
                  <a:gd name="T15" fmla="*/ 2479 h 3659"/>
                  <a:gd name="T16" fmla="*/ 1096 w 3029"/>
                  <a:gd name="T17" fmla="*/ 2632 h 3659"/>
                  <a:gd name="T18" fmla="*/ 1323 w 3029"/>
                  <a:gd name="T19" fmla="*/ 2827 h 3659"/>
                  <a:gd name="T20" fmla="*/ 1446 w 3029"/>
                  <a:gd name="T21" fmla="*/ 3026 h 3659"/>
                  <a:gd name="T22" fmla="*/ 1573 w 3029"/>
                  <a:gd name="T23" fmla="*/ 3008 h 3659"/>
                  <a:gd name="T24" fmla="*/ 1724 w 3029"/>
                  <a:gd name="T25" fmla="*/ 2833 h 3659"/>
                  <a:gd name="T26" fmla="*/ 1947 w 3029"/>
                  <a:gd name="T27" fmla="*/ 2635 h 3659"/>
                  <a:gd name="T28" fmla="*/ 1932 w 3029"/>
                  <a:gd name="T29" fmla="*/ 2360 h 3659"/>
                  <a:gd name="T30" fmla="*/ 1939 w 3029"/>
                  <a:gd name="T31" fmla="*/ 2372 h 3659"/>
                  <a:gd name="T32" fmla="*/ 1926 w 3029"/>
                  <a:gd name="T33" fmla="*/ 2350 h 3659"/>
                  <a:gd name="T34" fmla="*/ 1927 w 3029"/>
                  <a:gd name="T35" fmla="*/ 2351 h 3659"/>
                  <a:gd name="T36" fmla="*/ 1836 w 3029"/>
                  <a:gd name="T37" fmla="*/ 2260 h 3659"/>
                  <a:gd name="T38" fmla="*/ 1591 w 3029"/>
                  <a:gd name="T39" fmla="*/ 1825 h 3659"/>
                  <a:gd name="T40" fmla="*/ 1764 w 3029"/>
                  <a:gd name="T41" fmla="*/ 1932 h 3659"/>
                  <a:gd name="T42" fmla="*/ 1840 w 3029"/>
                  <a:gd name="T43" fmla="*/ 2031 h 3659"/>
                  <a:gd name="T44" fmla="*/ 1952 w 3029"/>
                  <a:gd name="T45" fmla="*/ 1966 h 3659"/>
                  <a:gd name="T46" fmla="*/ 1889 w 3029"/>
                  <a:gd name="T47" fmla="*/ 1794 h 3659"/>
                  <a:gd name="T48" fmla="*/ 1625 w 3029"/>
                  <a:gd name="T49" fmla="*/ 1648 h 3659"/>
                  <a:gd name="T50" fmla="*/ 1539 w 3029"/>
                  <a:gd name="T51" fmla="*/ 1462 h 3659"/>
                  <a:gd name="T52" fmla="*/ 1026 w 3029"/>
                  <a:gd name="T53" fmla="*/ 27 h 3659"/>
                  <a:gd name="T54" fmla="*/ 1270 w 3029"/>
                  <a:gd name="T55" fmla="*/ 125 h 3659"/>
                  <a:gd name="T56" fmla="*/ 1520 w 3029"/>
                  <a:gd name="T57" fmla="*/ 117 h 3659"/>
                  <a:gd name="T58" fmla="*/ 1828 w 3029"/>
                  <a:gd name="T59" fmla="*/ 33 h 3659"/>
                  <a:gd name="T60" fmla="*/ 2067 w 3029"/>
                  <a:gd name="T61" fmla="*/ 18 h 3659"/>
                  <a:gd name="T62" fmla="*/ 2077 w 3029"/>
                  <a:gd name="T63" fmla="*/ 175 h 3659"/>
                  <a:gd name="T64" fmla="*/ 1969 w 3029"/>
                  <a:gd name="T65" fmla="*/ 452 h 3659"/>
                  <a:gd name="T66" fmla="*/ 1773 w 3029"/>
                  <a:gd name="T67" fmla="*/ 732 h 3659"/>
                  <a:gd name="T68" fmla="*/ 1933 w 3029"/>
                  <a:gd name="T69" fmla="*/ 919 h 3659"/>
                  <a:gd name="T70" fmla="*/ 2254 w 3029"/>
                  <a:gd name="T71" fmla="*/ 1180 h 3659"/>
                  <a:gd name="T72" fmla="*/ 2554 w 3029"/>
                  <a:gd name="T73" fmla="*/ 1520 h 3659"/>
                  <a:gd name="T74" fmla="*/ 2801 w 3029"/>
                  <a:gd name="T75" fmla="*/ 1911 h 3659"/>
                  <a:gd name="T76" fmla="*/ 2970 w 3029"/>
                  <a:gd name="T77" fmla="*/ 2321 h 3659"/>
                  <a:gd name="T78" fmla="*/ 3029 w 3029"/>
                  <a:gd name="T79" fmla="*/ 2722 h 3659"/>
                  <a:gd name="T80" fmla="*/ 2950 w 3029"/>
                  <a:gd name="T81" fmla="*/ 3086 h 3659"/>
                  <a:gd name="T82" fmla="*/ 2704 w 3029"/>
                  <a:gd name="T83" fmla="*/ 3383 h 3659"/>
                  <a:gd name="T84" fmla="*/ 2261 w 3029"/>
                  <a:gd name="T85" fmla="*/ 3584 h 3659"/>
                  <a:gd name="T86" fmla="*/ 1591 w 3029"/>
                  <a:gd name="T87" fmla="*/ 3659 h 3659"/>
                  <a:gd name="T88" fmla="*/ 843 w 3029"/>
                  <a:gd name="T89" fmla="*/ 3590 h 3659"/>
                  <a:gd name="T90" fmla="*/ 360 w 3029"/>
                  <a:gd name="T91" fmla="*/ 3386 h 3659"/>
                  <a:gd name="T92" fmla="*/ 90 w 3029"/>
                  <a:gd name="T93" fmla="*/ 3077 h 3659"/>
                  <a:gd name="T94" fmla="*/ 0 w 3029"/>
                  <a:gd name="T95" fmla="*/ 2696 h 3659"/>
                  <a:gd name="T96" fmla="*/ 58 w 3029"/>
                  <a:gd name="T97" fmla="*/ 2275 h 3659"/>
                  <a:gd name="T98" fmla="*/ 229 w 3029"/>
                  <a:gd name="T99" fmla="*/ 1848 h 3659"/>
                  <a:gd name="T100" fmla="*/ 482 w 3029"/>
                  <a:gd name="T101" fmla="*/ 1449 h 3659"/>
                  <a:gd name="T102" fmla="*/ 783 w 3029"/>
                  <a:gd name="T103" fmla="*/ 1110 h 3659"/>
                  <a:gd name="T104" fmla="*/ 1098 w 3029"/>
                  <a:gd name="T105" fmla="*/ 864 h 3659"/>
                  <a:gd name="T106" fmla="*/ 991 w 3029"/>
                  <a:gd name="T107" fmla="*/ 641 h 3659"/>
                  <a:gd name="T108" fmla="*/ 812 w 3029"/>
                  <a:gd name="T109" fmla="*/ 339 h 3659"/>
                  <a:gd name="T110" fmla="*/ 779 w 3029"/>
                  <a:gd name="T111" fmla="*/ 90 h 3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29" h="3659">
                    <a:moveTo>
                      <a:pt x="1498" y="1455"/>
                    </a:moveTo>
                    <a:lnTo>
                      <a:pt x="1478" y="1457"/>
                    </a:lnTo>
                    <a:lnTo>
                      <a:pt x="1459" y="1465"/>
                    </a:lnTo>
                    <a:lnTo>
                      <a:pt x="1441" y="1477"/>
                    </a:lnTo>
                    <a:lnTo>
                      <a:pt x="1429" y="1491"/>
                    </a:lnTo>
                    <a:lnTo>
                      <a:pt x="1419" y="1507"/>
                    </a:lnTo>
                    <a:lnTo>
                      <a:pt x="1413" y="1525"/>
                    </a:lnTo>
                    <a:lnTo>
                      <a:pt x="1411" y="1544"/>
                    </a:lnTo>
                    <a:lnTo>
                      <a:pt x="1411" y="1644"/>
                    </a:lnTo>
                    <a:lnTo>
                      <a:pt x="1367" y="1652"/>
                    </a:lnTo>
                    <a:lnTo>
                      <a:pt x="1323" y="1664"/>
                    </a:lnTo>
                    <a:lnTo>
                      <a:pt x="1281" y="1679"/>
                    </a:lnTo>
                    <a:lnTo>
                      <a:pt x="1241" y="1699"/>
                    </a:lnTo>
                    <a:lnTo>
                      <a:pt x="1204" y="1723"/>
                    </a:lnTo>
                    <a:lnTo>
                      <a:pt x="1169" y="1752"/>
                    </a:lnTo>
                    <a:lnTo>
                      <a:pt x="1140" y="1782"/>
                    </a:lnTo>
                    <a:lnTo>
                      <a:pt x="1115" y="1816"/>
                    </a:lnTo>
                    <a:lnTo>
                      <a:pt x="1095" y="1853"/>
                    </a:lnTo>
                    <a:lnTo>
                      <a:pt x="1083" y="1884"/>
                    </a:lnTo>
                    <a:lnTo>
                      <a:pt x="1075" y="1916"/>
                    </a:lnTo>
                    <a:lnTo>
                      <a:pt x="1069" y="1950"/>
                    </a:lnTo>
                    <a:lnTo>
                      <a:pt x="1068" y="1983"/>
                    </a:lnTo>
                    <a:lnTo>
                      <a:pt x="1070" y="2016"/>
                    </a:lnTo>
                    <a:lnTo>
                      <a:pt x="1075" y="2049"/>
                    </a:lnTo>
                    <a:lnTo>
                      <a:pt x="1084" y="2081"/>
                    </a:lnTo>
                    <a:lnTo>
                      <a:pt x="1096" y="2112"/>
                    </a:lnTo>
                    <a:lnTo>
                      <a:pt x="1111" y="2140"/>
                    </a:lnTo>
                    <a:lnTo>
                      <a:pt x="1130" y="2164"/>
                    </a:lnTo>
                    <a:lnTo>
                      <a:pt x="1151" y="2188"/>
                    </a:lnTo>
                    <a:lnTo>
                      <a:pt x="1176" y="2208"/>
                    </a:lnTo>
                    <a:lnTo>
                      <a:pt x="1210" y="2232"/>
                    </a:lnTo>
                    <a:lnTo>
                      <a:pt x="1248" y="2253"/>
                    </a:lnTo>
                    <a:lnTo>
                      <a:pt x="1288" y="2271"/>
                    </a:lnTo>
                    <a:lnTo>
                      <a:pt x="1328" y="2285"/>
                    </a:lnTo>
                    <a:lnTo>
                      <a:pt x="1370" y="2299"/>
                    </a:lnTo>
                    <a:lnTo>
                      <a:pt x="1411" y="2310"/>
                    </a:lnTo>
                    <a:lnTo>
                      <a:pt x="1411" y="2666"/>
                    </a:lnTo>
                    <a:lnTo>
                      <a:pt x="1380" y="2656"/>
                    </a:lnTo>
                    <a:lnTo>
                      <a:pt x="1350" y="2641"/>
                    </a:lnTo>
                    <a:lnTo>
                      <a:pt x="1322" y="2625"/>
                    </a:lnTo>
                    <a:lnTo>
                      <a:pt x="1297" y="2603"/>
                    </a:lnTo>
                    <a:lnTo>
                      <a:pt x="1275" y="2579"/>
                    </a:lnTo>
                    <a:lnTo>
                      <a:pt x="1257" y="2552"/>
                    </a:lnTo>
                    <a:lnTo>
                      <a:pt x="1244" y="2523"/>
                    </a:lnTo>
                    <a:lnTo>
                      <a:pt x="1238" y="2508"/>
                    </a:lnTo>
                    <a:lnTo>
                      <a:pt x="1234" y="2492"/>
                    </a:lnTo>
                    <a:lnTo>
                      <a:pt x="1225" y="2473"/>
                    </a:lnTo>
                    <a:lnTo>
                      <a:pt x="1212" y="2457"/>
                    </a:lnTo>
                    <a:lnTo>
                      <a:pt x="1196" y="2443"/>
                    </a:lnTo>
                    <a:lnTo>
                      <a:pt x="1177" y="2434"/>
                    </a:lnTo>
                    <a:lnTo>
                      <a:pt x="1157" y="2431"/>
                    </a:lnTo>
                    <a:lnTo>
                      <a:pt x="1135" y="2431"/>
                    </a:lnTo>
                    <a:lnTo>
                      <a:pt x="1115" y="2437"/>
                    </a:lnTo>
                    <a:lnTo>
                      <a:pt x="1097" y="2447"/>
                    </a:lnTo>
                    <a:lnTo>
                      <a:pt x="1081" y="2461"/>
                    </a:lnTo>
                    <a:lnTo>
                      <a:pt x="1069" y="2479"/>
                    </a:lnTo>
                    <a:lnTo>
                      <a:pt x="1063" y="2494"/>
                    </a:lnTo>
                    <a:lnTo>
                      <a:pt x="1059" y="2512"/>
                    </a:lnTo>
                    <a:lnTo>
                      <a:pt x="1059" y="2529"/>
                    </a:lnTo>
                    <a:lnTo>
                      <a:pt x="1061" y="2545"/>
                    </a:lnTo>
                    <a:lnTo>
                      <a:pt x="1066" y="2560"/>
                    </a:lnTo>
                    <a:lnTo>
                      <a:pt x="1077" y="2592"/>
                    </a:lnTo>
                    <a:lnTo>
                      <a:pt x="1096" y="2632"/>
                    </a:lnTo>
                    <a:lnTo>
                      <a:pt x="1118" y="2670"/>
                    </a:lnTo>
                    <a:lnTo>
                      <a:pt x="1145" y="2705"/>
                    </a:lnTo>
                    <a:lnTo>
                      <a:pt x="1176" y="2736"/>
                    </a:lnTo>
                    <a:lnTo>
                      <a:pt x="1209" y="2765"/>
                    </a:lnTo>
                    <a:lnTo>
                      <a:pt x="1245" y="2788"/>
                    </a:lnTo>
                    <a:lnTo>
                      <a:pt x="1284" y="2809"/>
                    </a:lnTo>
                    <a:lnTo>
                      <a:pt x="1323" y="2827"/>
                    </a:lnTo>
                    <a:lnTo>
                      <a:pt x="1365" y="2840"/>
                    </a:lnTo>
                    <a:lnTo>
                      <a:pt x="1411" y="2850"/>
                    </a:lnTo>
                    <a:lnTo>
                      <a:pt x="1411" y="2955"/>
                    </a:lnTo>
                    <a:lnTo>
                      <a:pt x="1413" y="2976"/>
                    </a:lnTo>
                    <a:lnTo>
                      <a:pt x="1420" y="2995"/>
                    </a:lnTo>
                    <a:lnTo>
                      <a:pt x="1431" y="3012"/>
                    </a:lnTo>
                    <a:lnTo>
                      <a:pt x="1446" y="3026"/>
                    </a:lnTo>
                    <a:lnTo>
                      <a:pt x="1463" y="3037"/>
                    </a:lnTo>
                    <a:lnTo>
                      <a:pt x="1483" y="3044"/>
                    </a:lnTo>
                    <a:lnTo>
                      <a:pt x="1503" y="3045"/>
                    </a:lnTo>
                    <a:lnTo>
                      <a:pt x="1524" y="3042"/>
                    </a:lnTo>
                    <a:lnTo>
                      <a:pt x="1543" y="3035"/>
                    </a:lnTo>
                    <a:lnTo>
                      <a:pt x="1560" y="3023"/>
                    </a:lnTo>
                    <a:lnTo>
                      <a:pt x="1573" y="3008"/>
                    </a:lnTo>
                    <a:lnTo>
                      <a:pt x="1582" y="2993"/>
                    </a:lnTo>
                    <a:lnTo>
                      <a:pt x="1589" y="2974"/>
                    </a:lnTo>
                    <a:lnTo>
                      <a:pt x="1591" y="2955"/>
                    </a:lnTo>
                    <a:lnTo>
                      <a:pt x="1591" y="2859"/>
                    </a:lnTo>
                    <a:lnTo>
                      <a:pt x="1635" y="2854"/>
                    </a:lnTo>
                    <a:lnTo>
                      <a:pt x="1681" y="2846"/>
                    </a:lnTo>
                    <a:lnTo>
                      <a:pt x="1724" y="2833"/>
                    </a:lnTo>
                    <a:lnTo>
                      <a:pt x="1766" y="2816"/>
                    </a:lnTo>
                    <a:lnTo>
                      <a:pt x="1806" y="2796"/>
                    </a:lnTo>
                    <a:lnTo>
                      <a:pt x="1844" y="2769"/>
                    </a:lnTo>
                    <a:lnTo>
                      <a:pt x="1876" y="2741"/>
                    </a:lnTo>
                    <a:lnTo>
                      <a:pt x="1905" y="2709"/>
                    </a:lnTo>
                    <a:lnTo>
                      <a:pt x="1929" y="2674"/>
                    </a:lnTo>
                    <a:lnTo>
                      <a:pt x="1947" y="2635"/>
                    </a:lnTo>
                    <a:lnTo>
                      <a:pt x="1961" y="2593"/>
                    </a:lnTo>
                    <a:lnTo>
                      <a:pt x="1969" y="2551"/>
                    </a:lnTo>
                    <a:lnTo>
                      <a:pt x="1971" y="2512"/>
                    </a:lnTo>
                    <a:lnTo>
                      <a:pt x="1967" y="2472"/>
                    </a:lnTo>
                    <a:lnTo>
                      <a:pt x="1961" y="2433"/>
                    </a:lnTo>
                    <a:lnTo>
                      <a:pt x="1949" y="2396"/>
                    </a:lnTo>
                    <a:lnTo>
                      <a:pt x="1932" y="2360"/>
                    </a:lnTo>
                    <a:lnTo>
                      <a:pt x="1933" y="2362"/>
                    </a:lnTo>
                    <a:lnTo>
                      <a:pt x="1935" y="2364"/>
                    </a:lnTo>
                    <a:lnTo>
                      <a:pt x="1936" y="2367"/>
                    </a:lnTo>
                    <a:lnTo>
                      <a:pt x="1937" y="2369"/>
                    </a:lnTo>
                    <a:lnTo>
                      <a:pt x="1939" y="2371"/>
                    </a:lnTo>
                    <a:lnTo>
                      <a:pt x="1939" y="2371"/>
                    </a:lnTo>
                    <a:lnTo>
                      <a:pt x="1939" y="2372"/>
                    </a:lnTo>
                    <a:lnTo>
                      <a:pt x="1939" y="2371"/>
                    </a:lnTo>
                    <a:lnTo>
                      <a:pt x="1937" y="2370"/>
                    </a:lnTo>
                    <a:lnTo>
                      <a:pt x="1936" y="2368"/>
                    </a:lnTo>
                    <a:lnTo>
                      <a:pt x="1934" y="2363"/>
                    </a:lnTo>
                    <a:lnTo>
                      <a:pt x="1932" y="2359"/>
                    </a:lnTo>
                    <a:lnTo>
                      <a:pt x="1929" y="2354"/>
                    </a:lnTo>
                    <a:lnTo>
                      <a:pt x="1926" y="2350"/>
                    </a:lnTo>
                    <a:lnTo>
                      <a:pt x="1925" y="2348"/>
                    </a:lnTo>
                    <a:lnTo>
                      <a:pt x="1924" y="2347"/>
                    </a:lnTo>
                    <a:lnTo>
                      <a:pt x="1924" y="2345"/>
                    </a:lnTo>
                    <a:lnTo>
                      <a:pt x="1924" y="2347"/>
                    </a:lnTo>
                    <a:lnTo>
                      <a:pt x="1925" y="2347"/>
                    </a:lnTo>
                    <a:lnTo>
                      <a:pt x="1926" y="2349"/>
                    </a:lnTo>
                    <a:lnTo>
                      <a:pt x="1927" y="2351"/>
                    </a:lnTo>
                    <a:lnTo>
                      <a:pt x="1929" y="2353"/>
                    </a:lnTo>
                    <a:lnTo>
                      <a:pt x="1930" y="2355"/>
                    </a:lnTo>
                    <a:lnTo>
                      <a:pt x="1932" y="2359"/>
                    </a:lnTo>
                    <a:lnTo>
                      <a:pt x="1912" y="2330"/>
                    </a:lnTo>
                    <a:lnTo>
                      <a:pt x="1890" y="2303"/>
                    </a:lnTo>
                    <a:lnTo>
                      <a:pt x="1864" y="2280"/>
                    </a:lnTo>
                    <a:lnTo>
                      <a:pt x="1836" y="2260"/>
                    </a:lnTo>
                    <a:lnTo>
                      <a:pt x="1808" y="2241"/>
                    </a:lnTo>
                    <a:lnTo>
                      <a:pt x="1776" y="2225"/>
                    </a:lnTo>
                    <a:lnTo>
                      <a:pt x="1744" y="2212"/>
                    </a:lnTo>
                    <a:lnTo>
                      <a:pt x="1694" y="2194"/>
                    </a:lnTo>
                    <a:lnTo>
                      <a:pt x="1642" y="2179"/>
                    </a:lnTo>
                    <a:lnTo>
                      <a:pt x="1591" y="2166"/>
                    </a:lnTo>
                    <a:lnTo>
                      <a:pt x="1591" y="1825"/>
                    </a:lnTo>
                    <a:lnTo>
                      <a:pt x="1623" y="1833"/>
                    </a:lnTo>
                    <a:lnTo>
                      <a:pt x="1655" y="1843"/>
                    </a:lnTo>
                    <a:lnTo>
                      <a:pt x="1685" y="1856"/>
                    </a:lnTo>
                    <a:lnTo>
                      <a:pt x="1714" y="1874"/>
                    </a:lnTo>
                    <a:lnTo>
                      <a:pt x="1738" y="1894"/>
                    </a:lnTo>
                    <a:lnTo>
                      <a:pt x="1756" y="1918"/>
                    </a:lnTo>
                    <a:lnTo>
                      <a:pt x="1764" y="1932"/>
                    </a:lnTo>
                    <a:lnTo>
                      <a:pt x="1771" y="1946"/>
                    </a:lnTo>
                    <a:lnTo>
                      <a:pt x="1776" y="1962"/>
                    </a:lnTo>
                    <a:lnTo>
                      <a:pt x="1781" y="1976"/>
                    </a:lnTo>
                    <a:lnTo>
                      <a:pt x="1791" y="1995"/>
                    </a:lnTo>
                    <a:lnTo>
                      <a:pt x="1804" y="2011"/>
                    </a:lnTo>
                    <a:lnTo>
                      <a:pt x="1821" y="2023"/>
                    </a:lnTo>
                    <a:lnTo>
                      <a:pt x="1840" y="2031"/>
                    </a:lnTo>
                    <a:lnTo>
                      <a:pt x="1861" y="2034"/>
                    </a:lnTo>
                    <a:lnTo>
                      <a:pt x="1882" y="2033"/>
                    </a:lnTo>
                    <a:lnTo>
                      <a:pt x="1902" y="2026"/>
                    </a:lnTo>
                    <a:lnTo>
                      <a:pt x="1920" y="2015"/>
                    </a:lnTo>
                    <a:lnTo>
                      <a:pt x="1934" y="2001"/>
                    </a:lnTo>
                    <a:lnTo>
                      <a:pt x="1946" y="1982"/>
                    </a:lnTo>
                    <a:lnTo>
                      <a:pt x="1952" y="1966"/>
                    </a:lnTo>
                    <a:lnTo>
                      <a:pt x="1954" y="1948"/>
                    </a:lnTo>
                    <a:lnTo>
                      <a:pt x="1953" y="1931"/>
                    </a:lnTo>
                    <a:lnTo>
                      <a:pt x="1950" y="1915"/>
                    </a:lnTo>
                    <a:lnTo>
                      <a:pt x="1945" y="1898"/>
                    </a:lnTo>
                    <a:lnTo>
                      <a:pt x="1932" y="1866"/>
                    </a:lnTo>
                    <a:lnTo>
                      <a:pt x="1913" y="1828"/>
                    </a:lnTo>
                    <a:lnTo>
                      <a:pt x="1889" y="1794"/>
                    </a:lnTo>
                    <a:lnTo>
                      <a:pt x="1861" y="1763"/>
                    </a:lnTo>
                    <a:lnTo>
                      <a:pt x="1828" y="1734"/>
                    </a:lnTo>
                    <a:lnTo>
                      <a:pt x="1791" y="1708"/>
                    </a:lnTo>
                    <a:lnTo>
                      <a:pt x="1752" y="1688"/>
                    </a:lnTo>
                    <a:lnTo>
                      <a:pt x="1711" y="1672"/>
                    </a:lnTo>
                    <a:lnTo>
                      <a:pt x="1669" y="1658"/>
                    </a:lnTo>
                    <a:lnTo>
                      <a:pt x="1625" y="1648"/>
                    </a:lnTo>
                    <a:lnTo>
                      <a:pt x="1591" y="1643"/>
                    </a:lnTo>
                    <a:lnTo>
                      <a:pt x="1591" y="1544"/>
                    </a:lnTo>
                    <a:lnTo>
                      <a:pt x="1589" y="1524"/>
                    </a:lnTo>
                    <a:lnTo>
                      <a:pt x="1581" y="1505"/>
                    </a:lnTo>
                    <a:lnTo>
                      <a:pt x="1570" y="1487"/>
                    </a:lnTo>
                    <a:lnTo>
                      <a:pt x="1556" y="1474"/>
                    </a:lnTo>
                    <a:lnTo>
                      <a:pt x="1539" y="1462"/>
                    </a:lnTo>
                    <a:lnTo>
                      <a:pt x="1519" y="1456"/>
                    </a:lnTo>
                    <a:lnTo>
                      <a:pt x="1498" y="1455"/>
                    </a:lnTo>
                    <a:close/>
                    <a:moveTo>
                      <a:pt x="904" y="0"/>
                    </a:moveTo>
                    <a:lnTo>
                      <a:pt x="933" y="1"/>
                    </a:lnTo>
                    <a:lnTo>
                      <a:pt x="963" y="7"/>
                    </a:lnTo>
                    <a:lnTo>
                      <a:pt x="994" y="16"/>
                    </a:lnTo>
                    <a:lnTo>
                      <a:pt x="1026" y="27"/>
                    </a:lnTo>
                    <a:lnTo>
                      <a:pt x="1059" y="39"/>
                    </a:lnTo>
                    <a:lnTo>
                      <a:pt x="1093" y="53"/>
                    </a:lnTo>
                    <a:lnTo>
                      <a:pt x="1128" y="69"/>
                    </a:lnTo>
                    <a:lnTo>
                      <a:pt x="1162" y="85"/>
                    </a:lnTo>
                    <a:lnTo>
                      <a:pt x="1198" y="99"/>
                    </a:lnTo>
                    <a:lnTo>
                      <a:pt x="1234" y="112"/>
                    </a:lnTo>
                    <a:lnTo>
                      <a:pt x="1270" y="125"/>
                    </a:lnTo>
                    <a:lnTo>
                      <a:pt x="1306" y="133"/>
                    </a:lnTo>
                    <a:lnTo>
                      <a:pt x="1342" y="139"/>
                    </a:lnTo>
                    <a:lnTo>
                      <a:pt x="1378" y="142"/>
                    </a:lnTo>
                    <a:lnTo>
                      <a:pt x="1415" y="140"/>
                    </a:lnTo>
                    <a:lnTo>
                      <a:pt x="1446" y="135"/>
                    </a:lnTo>
                    <a:lnTo>
                      <a:pt x="1481" y="127"/>
                    </a:lnTo>
                    <a:lnTo>
                      <a:pt x="1520" y="117"/>
                    </a:lnTo>
                    <a:lnTo>
                      <a:pt x="1560" y="106"/>
                    </a:lnTo>
                    <a:lnTo>
                      <a:pt x="1603" y="93"/>
                    </a:lnTo>
                    <a:lnTo>
                      <a:pt x="1647" y="81"/>
                    </a:lnTo>
                    <a:lnTo>
                      <a:pt x="1692" y="69"/>
                    </a:lnTo>
                    <a:lnTo>
                      <a:pt x="1738" y="56"/>
                    </a:lnTo>
                    <a:lnTo>
                      <a:pt x="1783" y="44"/>
                    </a:lnTo>
                    <a:lnTo>
                      <a:pt x="1828" y="33"/>
                    </a:lnTo>
                    <a:lnTo>
                      <a:pt x="1871" y="23"/>
                    </a:lnTo>
                    <a:lnTo>
                      <a:pt x="1913" y="17"/>
                    </a:lnTo>
                    <a:lnTo>
                      <a:pt x="1953" y="11"/>
                    </a:lnTo>
                    <a:lnTo>
                      <a:pt x="1991" y="9"/>
                    </a:lnTo>
                    <a:lnTo>
                      <a:pt x="2025" y="9"/>
                    </a:lnTo>
                    <a:lnTo>
                      <a:pt x="2055" y="12"/>
                    </a:lnTo>
                    <a:lnTo>
                      <a:pt x="2067" y="18"/>
                    </a:lnTo>
                    <a:lnTo>
                      <a:pt x="2077" y="29"/>
                    </a:lnTo>
                    <a:lnTo>
                      <a:pt x="2084" y="43"/>
                    </a:lnTo>
                    <a:lnTo>
                      <a:pt x="2088" y="62"/>
                    </a:lnTo>
                    <a:lnTo>
                      <a:pt x="2090" y="86"/>
                    </a:lnTo>
                    <a:lnTo>
                      <a:pt x="2087" y="112"/>
                    </a:lnTo>
                    <a:lnTo>
                      <a:pt x="2084" y="141"/>
                    </a:lnTo>
                    <a:lnTo>
                      <a:pt x="2077" y="175"/>
                    </a:lnTo>
                    <a:lnTo>
                      <a:pt x="2068" y="209"/>
                    </a:lnTo>
                    <a:lnTo>
                      <a:pt x="2056" y="246"/>
                    </a:lnTo>
                    <a:lnTo>
                      <a:pt x="2043" y="285"/>
                    </a:lnTo>
                    <a:lnTo>
                      <a:pt x="2027" y="326"/>
                    </a:lnTo>
                    <a:lnTo>
                      <a:pt x="2010" y="367"/>
                    </a:lnTo>
                    <a:lnTo>
                      <a:pt x="1990" y="409"/>
                    </a:lnTo>
                    <a:lnTo>
                      <a:pt x="1969" y="452"/>
                    </a:lnTo>
                    <a:lnTo>
                      <a:pt x="1945" y="495"/>
                    </a:lnTo>
                    <a:lnTo>
                      <a:pt x="1921" y="537"/>
                    </a:lnTo>
                    <a:lnTo>
                      <a:pt x="1894" y="578"/>
                    </a:lnTo>
                    <a:lnTo>
                      <a:pt x="1865" y="619"/>
                    </a:lnTo>
                    <a:lnTo>
                      <a:pt x="1836" y="658"/>
                    </a:lnTo>
                    <a:lnTo>
                      <a:pt x="1805" y="696"/>
                    </a:lnTo>
                    <a:lnTo>
                      <a:pt x="1773" y="732"/>
                    </a:lnTo>
                    <a:lnTo>
                      <a:pt x="1740" y="765"/>
                    </a:lnTo>
                    <a:lnTo>
                      <a:pt x="1705" y="796"/>
                    </a:lnTo>
                    <a:lnTo>
                      <a:pt x="1750" y="816"/>
                    </a:lnTo>
                    <a:lnTo>
                      <a:pt x="1795" y="837"/>
                    </a:lnTo>
                    <a:lnTo>
                      <a:pt x="1841" y="863"/>
                    </a:lnTo>
                    <a:lnTo>
                      <a:pt x="1886" y="890"/>
                    </a:lnTo>
                    <a:lnTo>
                      <a:pt x="1933" y="919"/>
                    </a:lnTo>
                    <a:lnTo>
                      <a:pt x="1979" y="950"/>
                    </a:lnTo>
                    <a:lnTo>
                      <a:pt x="2025" y="983"/>
                    </a:lnTo>
                    <a:lnTo>
                      <a:pt x="2071" y="1019"/>
                    </a:lnTo>
                    <a:lnTo>
                      <a:pt x="2117" y="1057"/>
                    </a:lnTo>
                    <a:lnTo>
                      <a:pt x="2163" y="1097"/>
                    </a:lnTo>
                    <a:lnTo>
                      <a:pt x="2208" y="1138"/>
                    </a:lnTo>
                    <a:lnTo>
                      <a:pt x="2254" y="1180"/>
                    </a:lnTo>
                    <a:lnTo>
                      <a:pt x="2298" y="1224"/>
                    </a:lnTo>
                    <a:lnTo>
                      <a:pt x="2343" y="1271"/>
                    </a:lnTo>
                    <a:lnTo>
                      <a:pt x="2386" y="1318"/>
                    </a:lnTo>
                    <a:lnTo>
                      <a:pt x="2429" y="1367"/>
                    </a:lnTo>
                    <a:lnTo>
                      <a:pt x="2472" y="1417"/>
                    </a:lnTo>
                    <a:lnTo>
                      <a:pt x="2513" y="1468"/>
                    </a:lnTo>
                    <a:lnTo>
                      <a:pt x="2554" y="1520"/>
                    </a:lnTo>
                    <a:lnTo>
                      <a:pt x="2593" y="1574"/>
                    </a:lnTo>
                    <a:lnTo>
                      <a:pt x="2630" y="1628"/>
                    </a:lnTo>
                    <a:lnTo>
                      <a:pt x="2668" y="1684"/>
                    </a:lnTo>
                    <a:lnTo>
                      <a:pt x="2704" y="1739"/>
                    </a:lnTo>
                    <a:lnTo>
                      <a:pt x="2738" y="1796"/>
                    </a:lnTo>
                    <a:lnTo>
                      <a:pt x="2770" y="1853"/>
                    </a:lnTo>
                    <a:lnTo>
                      <a:pt x="2801" y="1911"/>
                    </a:lnTo>
                    <a:lnTo>
                      <a:pt x="2831" y="1968"/>
                    </a:lnTo>
                    <a:lnTo>
                      <a:pt x="2859" y="2027"/>
                    </a:lnTo>
                    <a:lnTo>
                      <a:pt x="2886" y="2085"/>
                    </a:lnTo>
                    <a:lnTo>
                      <a:pt x="2910" y="2144"/>
                    </a:lnTo>
                    <a:lnTo>
                      <a:pt x="2932" y="2203"/>
                    </a:lnTo>
                    <a:lnTo>
                      <a:pt x="2952" y="2262"/>
                    </a:lnTo>
                    <a:lnTo>
                      <a:pt x="2970" y="2321"/>
                    </a:lnTo>
                    <a:lnTo>
                      <a:pt x="2986" y="2380"/>
                    </a:lnTo>
                    <a:lnTo>
                      <a:pt x="3000" y="2438"/>
                    </a:lnTo>
                    <a:lnTo>
                      <a:pt x="3011" y="2496"/>
                    </a:lnTo>
                    <a:lnTo>
                      <a:pt x="3019" y="2553"/>
                    </a:lnTo>
                    <a:lnTo>
                      <a:pt x="3026" y="2610"/>
                    </a:lnTo>
                    <a:lnTo>
                      <a:pt x="3029" y="2667"/>
                    </a:lnTo>
                    <a:lnTo>
                      <a:pt x="3029" y="2722"/>
                    </a:lnTo>
                    <a:lnTo>
                      <a:pt x="3028" y="2778"/>
                    </a:lnTo>
                    <a:lnTo>
                      <a:pt x="3022" y="2831"/>
                    </a:lnTo>
                    <a:lnTo>
                      <a:pt x="3014" y="2885"/>
                    </a:lnTo>
                    <a:lnTo>
                      <a:pt x="3003" y="2937"/>
                    </a:lnTo>
                    <a:lnTo>
                      <a:pt x="2989" y="2988"/>
                    </a:lnTo>
                    <a:lnTo>
                      <a:pt x="2971" y="3038"/>
                    </a:lnTo>
                    <a:lnTo>
                      <a:pt x="2950" y="3086"/>
                    </a:lnTo>
                    <a:lnTo>
                      <a:pt x="2926" y="3134"/>
                    </a:lnTo>
                    <a:lnTo>
                      <a:pt x="2898" y="3180"/>
                    </a:lnTo>
                    <a:lnTo>
                      <a:pt x="2867" y="3224"/>
                    </a:lnTo>
                    <a:lnTo>
                      <a:pt x="2831" y="3266"/>
                    </a:lnTo>
                    <a:lnTo>
                      <a:pt x="2792" y="3307"/>
                    </a:lnTo>
                    <a:lnTo>
                      <a:pt x="2750" y="3346"/>
                    </a:lnTo>
                    <a:lnTo>
                      <a:pt x="2704" y="3383"/>
                    </a:lnTo>
                    <a:lnTo>
                      <a:pt x="2652" y="3419"/>
                    </a:lnTo>
                    <a:lnTo>
                      <a:pt x="2598" y="3452"/>
                    </a:lnTo>
                    <a:lnTo>
                      <a:pt x="2539" y="3483"/>
                    </a:lnTo>
                    <a:lnTo>
                      <a:pt x="2476" y="3512"/>
                    </a:lnTo>
                    <a:lnTo>
                      <a:pt x="2408" y="3538"/>
                    </a:lnTo>
                    <a:lnTo>
                      <a:pt x="2337" y="3562"/>
                    </a:lnTo>
                    <a:lnTo>
                      <a:pt x="2261" y="3584"/>
                    </a:lnTo>
                    <a:lnTo>
                      <a:pt x="2180" y="3603"/>
                    </a:lnTo>
                    <a:lnTo>
                      <a:pt x="2093" y="3620"/>
                    </a:lnTo>
                    <a:lnTo>
                      <a:pt x="2003" y="3633"/>
                    </a:lnTo>
                    <a:lnTo>
                      <a:pt x="1907" y="3644"/>
                    </a:lnTo>
                    <a:lnTo>
                      <a:pt x="1808" y="3652"/>
                    </a:lnTo>
                    <a:lnTo>
                      <a:pt x="1702" y="3658"/>
                    </a:lnTo>
                    <a:lnTo>
                      <a:pt x="1591" y="3659"/>
                    </a:lnTo>
                    <a:lnTo>
                      <a:pt x="1476" y="3658"/>
                    </a:lnTo>
                    <a:lnTo>
                      <a:pt x="1355" y="3653"/>
                    </a:lnTo>
                    <a:lnTo>
                      <a:pt x="1228" y="3646"/>
                    </a:lnTo>
                    <a:lnTo>
                      <a:pt x="1124" y="3637"/>
                    </a:lnTo>
                    <a:lnTo>
                      <a:pt x="1025" y="3624"/>
                    </a:lnTo>
                    <a:lnTo>
                      <a:pt x="932" y="3609"/>
                    </a:lnTo>
                    <a:lnTo>
                      <a:pt x="843" y="3590"/>
                    </a:lnTo>
                    <a:lnTo>
                      <a:pt x="759" y="3569"/>
                    </a:lnTo>
                    <a:lnTo>
                      <a:pt x="682" y="3544"/>
                    </a:lnTo>
                    <a:lnTo>
                      <a:pt x="607" y="3518"/>
                    </a:lnTo>
                    <a:lnTo>
                      <a:pt x="538" y="3489"/>
                    </a:lnTo>
                    <a:lnTo>
                      <a:pt x="474" y="3456"/>
                    </a:lnTo>
                    <a:lnTo>
                      <a:pt x="415" y="3423"/>
                    </a:lnTo>
                    <a:lnTo>
                      <a:pt x="360" y="3386"/>
                    </a:lnTo>
                    <a:lnTo>
                      <a:pt x="309" y="3349"/>
                    </a:lnTo>
                    <a:lnTo>
                      <a:pt x="262" y="3307"/>
                    </a:lnTo>
                    <a:lnTo>
                      <a:pt x="220" y="3265"/>
                    </a:lnTo>
                    <a:lnTo>
                      <a:pt x="181" y="3221"/>
                    </a:lnTo>
                    <a:lnTo>
                      <a:pt x="147" y="3175"/>
                    </a:lnTo>
                    <a:lnTo>
                      <a:pt x="117" y="3127"/>
                    </a:lnTo>
                    <a:lnTo>
                      <a:pt x="90" y="3077"/>
                    </a:lnTo>
                    <a:lnTo>
                      <a:pt x="67" y="3027"/>
                    </a:lnTo>
                    <a:lnTo>
                      <a:pt x="47" y="2975"/>
                    </a:lnTo>
                    <a:lnTo>
                      <a:pt x="31" y="2920"/>
                    </a:lnTo>
                    <a:lnTo>
                      <a:pt x="18" y="2866"/>
                    </a:lnTo>
                    <a:lnTo>
                      <a:pt x="9" y="2810"/>
                    </a:lnTo>
                    <a:lnTo>
                      <a:pt x="3" y="2754"/>
                    </a:lnTo>
                    <a:lnTo>
                      <a:pt x="0" y="2696"/>
                    </a:lnTo>
                    <a:lnTo>
                      <a:pt x="0" y="2638"/>
                    </a:lnTo>
                    <a:lnTo>
                      <a:pt x="2" y="2578"/>
                    </a:lnTo>
                    <a:lnTo>
                      <a:pt x="9" y="2519"/>
                    </a:lnTo>
                    <a:lnTo>
                      <a:pt x="17" y="2458"/>
                    </a:lnTo>
                    <a:lnTo>
                      <a:pt x="28" y="2398"/>
                    </a:lnTo>
                    <a:lnTo>
                      <a:pt x="41" y="2337"/>
                    </a:lnTo>
                    <a:lnTo>
                      <a:pt x="58" y="2275"/>
                    </a:lnTo>
                    <a:lnTo>
                      <a:pt x="76" y="2214"/>
                    </a:lnTo>
                    <a:lnTo>
                      <a:pt x="97" y="2153"/>
                    </a:lnTo>
                    <a:lnTo>
                      <a:pt x="119" y="2091"/>
                    </a:lnTo>
                    <a:lnTo>
                      <a:pt x="144" y="2030"/>
                    </a:lnTo>
                    <a:lnTo>
                      <a:pt x="171" y="1970"/>
                    </a:lnTo>
                    <a:lnTo>
                      <a:pt x="199" y="1908"/>
                    </a:lnTo>
                    <a:lnTo>
                      <a:pt x="229" y="1848"/>
                    </a:lnTo>
                    <a:lnTo>
                      <a:pt x="261" y="1789"/>
                    </a:lnTo>
                    <a:lnTo>
                      <a:pt x="294" y="1730"/>
                    </a:lnTo>
                    <a:lnTo>
                      <a:pt x="330" y="1672"/>
                    </a:lnTo>
                    <a:lnTo>
                      <a:pt x="366" y="1615"/>
                    </a:lnTo>
                    <a:lnTo>
                      <a:pt x="403" y="1558"/>
                    </a:lnTo>
                    <a:lnTo>
                      <a:pt x="442" y="1504"/>
                    </a:lnTo>
                    <a:lnTo>
                      <a:pt x="482" y="1449"/>
                    </a:lnTo>
                    <a:lnTo>
                      <a:pt x="523" y="1396"/>
                    </a:lnTo>
                    <a:lnTo>
                      <a:pt x="564" y="1345"/>
                    </a:lnTo>
                    <a:lnTo>
                      <a:pt x="607" y="1295"/>
                    </a:lnTo>
                    <a:lnTo>
                      <a:pt x="651" y="1246"/>
                    </a:lnTo>
                    <a:lnTo>
                      <a:pt x="694" y="1199"/>
                    </a:lnTo>
                    <a:lnTo>
                      <a:pt x="738" y="1153"/>
                    </a:lnTo>
                    <a:lnTo>
                      <a:pt x="783" y="1110"/>
                    </a:lnTo>
                    <a:lnTo>
                      <a:pt x="827" y="1068"/>
                    </a:lnTo>
                    <a:lnTo>
                      <a:pt x="873" y="1029"/>
                    </a:lnTo>
                    <a:lnTo>
                      <a:pt x="918" y="991"/>
                    </a:lnTo>
                    <a:lnTo>
                      <a:pt x="964" y="955"/>
                    </a:lnTo>
                    <a:lnTo>
                      <a:pt x="1008" y="923"/>
                    </a:lnTo>
                    <a:lnTo>
                      <a:pt x="1054" y="892"/>
                    </a:lnTo>
                    <a:lnTo>
                      <a:pt x="1098" y="864"/>
                    </a:lnTo>
                    <a:lnTo>
                      <a:pt x="1142" y="839"/>
                    </a:lnTo>
                    <a:lnTo>
                      <a:pt x="1186" y="816"/>
                    </a:lnTo>
                    <a:lnTo>
                      <a:pt x="1144" y="786"/>
                    </a:lnTo>
                    <a:lnTo>
                      <a:pt x="1103" y="754"/>
                    </a:lnTo>
                    <a:lnTo>
                      <a:pt x="1064" y="718"/>
                    </a:lnTo>
                    <a:lnTo>
                      <a:pt x="1027" y="681"/>
                    </a:lnTo>
                    <a:lnTo>
                      <a:pt x="991" y="641"/>
                    </a:lnTo>
                    <a:lnTo>
                      <a:pt x="958" y="599"/>
                    </a:lnTo>
                    <a:lnTo>
                      <a:pt x="928" y="557"/>
                    </a:lnTo>
                    <a:lnTo>
                      <a:pt x="899" y="514"/>
                    </a:lnTo>
                    <a:lnTo>
                      <a:pt x="874" y="469"/>
                    </a:lnTo>
                    <a:lnTo>
                      <a:pt x="850" y="426"/>
                    </a:lnTo>
                    <a:lnTo>
                      <a:pt x="829" y="383"/>
                    </a:lnTo>
                    <a:lnTo>
                      <a:pt x="812" y="339"/>
                    </a:lnTo>
                    <a:lnTo>
                      <a:pt x="797" y="298"/>
                    </a:lnTo>
                    <a:lnTo>
                      <a:pt x="786" y="257"/>
                    </a:lnTo>
                    <a:lnTo>
                      <a:pt x="777" y="219"/>
                    </a:lnTo>
                    <a:lnTo>
                      <a:pt x="773" y="182"/>
                    </a:lnTo>
                    <a:lnTo>
                      <a:pt x="772" y="149"/>
                    </a:lnTo>
                    <a:lnTo>
                      <a:pt x="774" y="118"/>
                    </a:lnTo>
                    <a:lnTo>
                      <a:pt x="779" y="90"/>
                    </a:lnTo>
                    <a:lnTo>
                      <a:pt x="789" y="67"/>
                    </a:lnTo>
                    <a:lnTo>
                      <a:pt x="804" y="47"/>
                    </a:lnTo>
                    <a:lnTo>
                      <a:pt x="826" y="26"/>
                    </a:lnTo>
                    <a:lnTo>
                      <a:pt x="850" y="12"/>
                    </a:lnTo>
                    <a:lnTo>
                      <a:pt x="877" y="3"/>
                    </a:lnTo>
                    <a:lnTo>
                      <a:pt x="9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47"/>
              <p:cNvSpPr>
                <a:spLocks/>
              </p:cNvSpPr>
              <p:nvPr/>
            </p:nvSpPr>
            <p:spPr bwMode="auto">
              <a:xfrm>
                <a:off x="6227763" y="4703763"/>
                <a:ext cx="0" cy="0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3" name="Group 73"/>
            <p:cNvGrpSpPr/>
            <p:nvPr/>
          </p:nvGrpSpPr>
          <p:grpSpPr>
            <a:xfrm>
              <a:off x="5093495" y="2835679"/>
              <a:ext cx="375714" cy="412333"/>
              <a:chOff x="3286125" y="3024188"/>
              <a:chExt cx="814388" cy="893763"/>
            </a:xfrm>
            <a:solidFill>
              <a:sysClr val="window" lastClr="FFFFFF"/>
            </a:solidFill>
          </p:grpSpPr>
          <p:sp>
            <p:nvSpPr>
              <p:cNvPr id="312" name="Freeform 62"/>
              <p:cNvSpPr>
                <a:spLocks noEditPoints="1"/>
              </p:cNvSpPr>
              <p:nvPr/>
            </p:nvSpPr>
            <p:spPr bwMode="auto">
              <a:xfrm>
                <a:off x="3419475" y="3162301"/>
                <a:ext cx="547688" cy="755650"/>
              </a:xfrm>
              <a:custGeom>
                <a:avLst/>
                <a:gdLst>
                  <a:gd name="T0" fmla="*/ 766 w 2071"/>
                  <a:gd name="T1" fmla="*/ 306 h 2859"/>
                  <a:gd name="T2" fmla="*/ 489 w 2071"/>
                  <a:gd name="T3" fmla="*/ 476 h 2859"/>
                  <a:gd name="T4" fmla="*/ 310 w 2071"/>
                  <a:gd name="T5" fmla="*/ 738 h 2859"/>
                  <a:gd name="T6" fmla="*/ 264 w 2071"/>
                  <a:gd name="T7" fmla="*/ 1056 h 2859"/>
                  <a:gd name="T8" fmla="*/ 320 w 2071"/>
                  <a:gd name="T9" fmla="*/ 1311 h 2859"/>
                  <a:gd name="T10" fmla="*/ 422 w 2071"/>
                  <a:gd name="T11" fmla="*/ 1503 h 2859"/>
                  <a:gd name="T12" fmla="*/ 541 w 2071"/>
                  <a:gd name="T13" fmla="*/ 1681 h 2859"/>
                  <a:gd name="T14" fmla="*/ 615 w 2071"/>
                  <a:gd name="T15" fmla="*/ 1882 h 2859"/>
                  <a:gd name="T16" fmla="*/ 660 w 2071"/>
                  <a:gd name="T17" fmla="*/ 2020 h 2859"/>
                  <a:gd name="T18" fmla="*/ 1374 w 2071"/>
                  <a:gd name="T19" fmla="*/ 2054 h 2859"/>
                  <a:gd name="T20" fmla="*/ 1451 w 2071"/>
                  <a:gd name="T21" fmla="*/ 1953 h 2859"/>
                  <a:gd name="T22" fmla="*/ 1490 w 2071"/>
                  <a:gd name="T23" fmla="*/ 1758 h 2859"/>
                  <a:gd name="T24" fmla="*/ 1603 w 2071"/>
                  <a:gd name="T25" fmla="*/ 1571 h 2859"/>
                  <a:gd name="T26" fmla="*/ 1713 w 2071"/>
                  <a:gd name="T27" fmla="*/ 1393 h 2859"/>
                  <a:gd name="T28" fmla="*/ 1793 w 2071"/>
                  <a:gd name="T29" fmla="*/ 1167 h 2859"/>
                  <a:gd name="T30" fmla="*/ 1797 w 2071"/>
                  <a:gd name="T31" fmla="*/ 863 h 2859"/>
                  <a:gd name="T32" fmla="*/ 1668 w 2071"/>
                  <a:gd name="T33" fmla="*/ 572 h 2859"/>
                  <a:gd name="T34" fmla="*/ 1426 w 2071"/>
                  <a:gd name="T35" fmla="*/ 360 h 2859"/>
                  <a:gd name="T36" fmla="*/ 1106 w 2071"/>
                  <a:gd name="T37" fmla="*/ 264 h 2859"/>
                  <a:gd name="T38" fmla="*/ 1284 w 2071"/>
                  <a:gd name="T39" fmla="*/ 30 h 2859"/>
                  <a:gd name="T40" fmla="*/ 1646 w 2071"/>
                  <a:gd name="T41" fmla="*/ 193 h 2859"/>
                  <a:gd name="T42" fmla="*/ 1916 w 2071"/>
                  <a:gd name="T43" fmla="*/ 471 h 2859"/>
                  <a:gd name="T44" fmla="*/ 2057 w 2071"/>
                  <a:gd name="T45" fmla="*/ 833 h 2859"/>
                  <a:gd name="T46" fmla="*/ 2055 w 2071"/>
                  <a:gd name="T47" fmla="*/ 1191 h 2859"/>
                  <a:gd name="T48" fmla="*/ 1975 w 2071"/>
                  <a:gd name="T49" fmla="*/ 1454 h 2859"/>
                  <a:gd name="T50" fmla="*/ 1864 w 2071"/>
                  <a:gd name="T51" fmla="*/ 1651 h 2859"/>
                  <a:gd name="T52" fmla="*/ 1750 w 2071"/>
                  <a:gd name="T53" fmla="*/ 1822 h 2859"/>
                  <a:gd name="T54" fmla="*/ 1712 w 2071"/>
                  <a:gd name="T55" fmla="*/ 1975 h 2859"/>
                  <a:gd name="T56" fmla="*/ 1605 w 2071"/>
                  <a:gd name="T57" fmla="*/ 2195 h 2859"/>
                  <a:gd name="T58" fmla="*/ 1518 w 2071"/>
                  <a:gd name="T59" fmla="*/ 2343 h 2859"/>
                  <a:gd name="T60" fmla="*/ 1511 w 2071"/>
                  <a:gd name="T61" fmla="*/ 2481 h 2859"/>
                  <a:gd name="T62" fmla="*/ 1507 w 2071"/>
                  <a:gd name="T63" fmla="*/ 2544 h 2859"/>
                  <a:gd name="T64" fmla="*/ 1476 w 2071"/>
                  <a:gd name="T65" fmla="*/ 2629 h 2859"/>
                  <a:gd name="T66" fmla="*/ 1368 w 2071"/>
                  <a:gd name="T67" fmla="*/ 2723 h 2859"/>
                  <a:gd name="T68" fmla="*/ 1209 w 2071"/>
                  <a:gd name="T69" fmla="*/ 2838 h 2859"/>
                  <a:gd name="T70" fmla="*/ 909 w 2071"/>
                  <a:gd name="T71" fmla="*/ 2857 h 2859"/>
                  <a:gd name="T72" fmla="*/ 778 w 2071"/>
                  <a:gd name="T73" fmla="*/ 2755 h 2859"/>
                  <a:gd name="T74" fmla="*/ 619 w 2071"/>
                  <a:gd name="T75" fmla="*/ 2661 h 2859"/>
                  <a:gd name="T76" fmla="*/ 567 w 2071"/>
                  <a:gd name="T77" fmla="*/ 2562 h 2859"/>
                  <a:gd name="T78" fmla="*/ 563 w 2071"/>
                  <a:gd name="T79" fmla="*/ 2518 h 2859"/>
                  <a:gd name="T80" fmla="*/ 556 w 2071"/>
                  <a:gd name="T81" fmla="*/ 2400 h 2859"/>
                  <a:gd name="T82" fmla="*/ 549 w 2071"/>
                  <a:gd name="T83" fmla="*/ 2268 h 2859"/>
                  <a:gd name="T84" fmla="*/ 384 w 2071"/>
                  <a:gd name="T85" fmla="*/ 2068 h 2859"/>
                  <a:gd name="T86" fmla="*/ 347 w 2071"/>
                  <a:gd name="T87" fmla="*/ 1878 h 2859"/>
                  <a:gd name="T88" fmla="*/ 252 w 2071"/>
                  <a:gd name="T89" fmla="*/ 1717 h 2859"/>
                  <a:gd name="T90" fmla="*/ 140 w 2071"/>
                  <a:gd name="T91" fmla="*/ 1540 h 2859"/>
                  <a:gd name="T92" fmla="*/ 42 w 2071"/>
                  <a:gd name="T93" fmla="*/ 1305 h 2859"/>
                  <a:gd name="T94" fmla="*/ 0 w 2071"/>
                  <a:gd name="T95" fmla="*/ 994 h 2859"/>
                  <a:gd name="T96" fmla="*/ 81 w 2071"/>
                  <a:gd name="T97" fmla="*/ 608 h 2859"/>
                  <a:gd name="T98" fmla="*/ 304 w 2071"/>
                  <a:gd name="T99" fmla="*/ 292 h 2859"/>
                  <a:gd name="T100" fmla="*/ 633 w 2071"/>
                  <a:gd name="T101" fmla="*/ 79 h 2859"/>
                  <a:gd name="T102" fmla="*/ 1036 w 2071"/>
                  <a:gd name="T103" fmla="*/ 0 h 2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71" h="2859">
                    <a:moveTo>
                      <a:pt x="1036" y="260"/>
                    </a:moveTo>
                    <a:lnTo>
                      <a:pt x="965" y="264"/>
                    </a:lnTo>
                    <a:lnTo>
                      <a:pt x="896" y="272"/>
                    </a:lnTo>
                    <a:lnTo>
                      <a:pt x="830" y="287"/>
                    </a:lnTo>
                    <a:lnTo>
                      <a:pt x="766" y="306"/>
                    </a:lnTo>
                    <a:lnTo>
                      <a:pt x="704" y="332"/>
                    </a:lnTo>
                    <a:lnTo>
                      <a:pt x="645" y="361"/>
                    </a:lnTo>
                    <a:lnTo>
                      <a:pt x="589" y="395"/>
                    </a:lnTo>
                    <a:lnTo>
                      <a:pt x="538" y="434"/>
                    </a:lnTo>
                    <a:lnTo>
                      <a:pt x="489" y="476"/>
                    </a:lnTo>
                    <a:lnTo>
                      <a:pt x="444" y="522"/>
                    </a:lnTo>
                    <a:lnTo>
                      <a:pt x="404" y="572"/>
                    </a:lnTo>
                    <a:lnTo>
                      <a:pt x="368" y="625"/>
                    </a:lnTo>
                    <a:lnTo>
                      <a:pt x="337" y="680"/>
                    </a:lnTo>
                    <a:lnTo>
                      <a:pt x="310" y="738"/>
                    </a:lnTo>
                    <a:lnTo>
                      <a:pt x="290" y="800"/>
                    </a:lnTo>
                    <a:lnTo>
                      <a:pt x="275" y="863"/>
                    </a:lnTo>
                    <a:lnTo>
                      <a:pt x="265" y="927"/>
                    </a:lnTo>
                    <a:lnTo>
                      <a:pt x="262" y="994"/>
                    </a:lnTo>
                    <a:lnTo>
                      <a:pt x="264" y="1056"/>
                    </a:lnTo>
                    <a:lnTo>
                      <a:pt x="269" y="1113"/>
                    </a:lnTo>
                    <a:lnTo>
                      <a:pt x="278" y="1167"/>
                    </a:lnTo>
                    <a:lnTo>
                      <a:pt x="290" y="1218"/>
                    </a:lnTo>
                    <a:lnTo>
                      <a:pt x="304" y="1266"/>
                    </a:lnTo>
                    <a:lnTo>
                      <a:pt x="320" y="1311"/>
                    </a:lnTo>
                    <a:lnTo>
                      <a:pt x="338" y="1353"/>
                    </a:lnTo>
                    <a:lnTo>
                      <a:pt x="358" y="1393"/>
                    </a:lnTo>
                    <a:lnTo>
                      <a:pt x="379" y="1432"/>
                    </a:lnTo>
                    <a:lnTo>
                      <a:pt x="401" y="1468"/>
                    </a:lnTo>
                    <a:lnTo>
                      <a:pt x="422" y="1503"/>
                    </a:lnTo>
                    <a:lnTo>
                      <a:pt x="446" y="1537"/>
                    </a:lnTo>
                    <a:lnTo>
                      <a:pt x="467" y="1570"/>
                    </a:lnTo>
                    <a:lnTo>
                      <a:pt x="493" y="1607"/>
                    </a:lnTo>
                    <a:lnTo>
                      <a:pt x="518" y="1644"/>
                    </a:lnTo>
                    <a:lnTo>
                      <a:pt x="541" y="1681"/>
                    </a:lnTo>
                    <a:lnTo>
                      <a:pt x="563" y="1718"/>
                    </a:lnTo>
                    <a:lnTo>
                      <a:pt x="581" y="1758"/>
                    </a:lnTo>
                    <a:lnTo>
                      <a:pt x="596" y="1797"/>
                    </a:lnTo>
                    <a:lnTo>
                      <a:pt x="608" y="1838"/>
                    </a:lnTo>
                    <a:lnTo>
                      <a:pt x="615" y="1882"/>
                    </a:lnTo>
                    <a:lnTo>
                      <a:pt x="617" y="1928"/>
                    </a:lnTo>
                    <a:lnTo>
                      <a:pt x="620" y="1953"/>
                    </a:lnTo>
                    <a:lnTo>
                      <a:pt x="630" y="1977"/>
                    </a:lnTo>
                    <a:lnTo>
                      <a:pt x="643" y="2000"/>
                    </a:lnTo>
                    <a:lnTo>
                      <a:pt x="660" y="2020"/>
                    </a:lnTo>
                    <a:lnTo>
                      <a:pt x="678" y="2038"/>
                    </a:lnTo>
                    <a:lnTo>
                      <a:pt x="697" y="2054"/>
                    </a:lnTo>
                    <a:lnTo>
                      <a:pt x="716" y="2068"/>
                    </a:lnTo>
                    <a:lnTo>
                      <a:pt x="1355" y="2068"/>
                    </a:lnTo>
                    <a:lnTo>
                      <a:pt x="1374" y="2054"/>
                    </a:lnTo>
                    <a:lnTo>
                      <a:pt x="1393" y="2038"/>
                    </a:lnTo>
                    <a:lnTo>
                      <a:pt x="1412" y="2020"/>
                    </a:lnTo>
                    <a:lnTo>
                      <a:pt x="1428" y="2000"/>
                    </a:lnTo>
                    <a:lnTo>
                      <a:pt x="1441" y="1977"/>
                    </a:lnTo>
                    <a:lnTo>
                      <a:pt x="1451" y="1953"/>
                    </a:lnTo>
                    <a:lnTo>
                      <a:pt x="1454" y="1928"/>
                    </a:lnTo>
                    <a:lnTo>
                      <a:pt x="1456" y="1882"/>
                    </a:lnTo>
                    <a:lnTo>
                      <a:pt x="1463" y="1838"/>
                    </a:lnTo>
                    <a:lnTo>
                      <a:pt x="1475" y="1797"/>
                    </a:lnTo>
                    <a:lnTo>
                      <a:pt x="1490" y="1758"/>
                    </a:lnTo>
                    <a:lnTo>
                      <a:pt x="1508" y="1719"/>
                    </a:lnTo>
                    <a:lnTo>
                      <a:pt x="1530" y="1681"/>
                    </a:lnTo>
                    <a:lnTo>
                      <a:pt x="1552" y="1644"/>
                    </a:lnTo>
                    <a:lnTo>
                      <a:pt x="1577" y="1608"/>
                    </a:lnTo>
                    <a:lnTo>
                      <a:pt x="1603" y="1571"/>
                    </a:lnTo>
                    <a:lnTo>
                      <a:pt x="1625" y="1538"/>
                    </a:lnTo>
                    <a:lnTo>
                      <a:pt x="1648" y="1504"/>
                    </a:lnTo>
                    <a:lnTo>
                      <a:pt x="1670" y="1469"/>
                    </a:lnTo>
                    <a:lnTo>
                      <a:pt x="1692" y="1432"/>
                    </a:lnTo>
                    <a:lnTo>
                      <a:pt x="1713" y="1393"/>
                    </a:lnTo>
                    <a:lnTo>
                      <a:pt x="1733" y="1353"/>
                    </a:lnTo>
                    <a:lnTo>
                      <a:pt x="1751" y="1311"/>
                    </a:lnTo>
                    <a:lnTo>
                      <a:pt x="1767" y="1266"/>
                    </a:lnTo>
                    <a:lnTo>
                      <a:pt x="1781" y="1218"/>
                    </a:lnTo>
                    <a:lnTo>
                      <a:pt x="1793" y="1167"/>
                    </a:lnTo>
                    <a:lnTo>
                      <a:pt x="1802" y="1113"/>
                    </a:lnTo>
                    <a:lnTo>
                      <a:pt x="1807" y="1056"/>
                    </a:lnTo>
                    <a:lnTo>
                      <a:pt x="1809" y="994"/>
                    </a:lnTo>
                    <a:lnTo>
                      <a:pt x="1806" y="927"/>
                    </a:lnTo>
                    <a:lnTo>
                      <a:pt x="1797" y="863"/>
                    </a:lnTo>
                    <a:lnTo>
                      <a:pt x="1781" y="799"/>
                    </a:lnTo>
                    <a:lnTo>
                      <a:pt x="1761" y="738"/>
                    </a:lnTo>
                    <a:lnTo>
                      <a:pt x="1735" y="680"/>
                    </a:lnTo>
                    <a:lnTo>
                      <a:pt x="1703" y="624"/>
                    </a:lnTo>
                    <a:lnTo>
                      <a:pt x="1668" y="572"/>
                    </a:lnTo>
                    <a:lnTo>
                      <a:pt x="1627" y="522"/>
                    </a:lnTo>
                    <a:lnTo>
                      <a:pt x="1582" y="476"/>
                    </a:lnTo>
                    <a:lnTo>
                      <a:pt x="1534" y="434"/>
                    </a:lnTo>
                    <a:lnTo>
                      <a:pt x="1482" y="394"/>
                    </a:lnTo>
                    <a:lnTo>
                      <a:pt x="1426" y="360"/>
                    </a:lnTo>
                    <a:lnTo>
                      <a:pt x="1367" y="332"/>
                    </a:lnTo>
                    <a:lnTo>
                      <a:pt x="1305" y="306"/>
                    </a:lnTo>
                    <a:lnTo>
                      <a:pt x="1241" y="287"/>
                    </a:lnTo>
                    <a:lnTo>
                      <a:pt x="1175" y="272"/>
                    </a:lnTo>
                    <a:lnTo>
                      <a:pt x="1106" y="264"/>
                    </a:lnTo>
                    <a:lnTo>
                      <a:pt x="1036" y="260"/>
                    </a:lnTo>
                    <a:close/>
                    <a:moveTo>
                      <a:pt x="1036" y="0"/>
                    </a:moveTo>
                    <a:lnTo>
                      <a:pt x="1120" y="4"/>
                    </a:lnTo>
                    <a:lnTo>
                      <a:pt x="1204" y="14"/>
                    </a:lnTo>
                    <a:lnTo>
                      <a:pt x="1284" y="30"/>
                    </a:lnTo>
                    <a:lnTo>
                      <a:pt x="1363" y="51"/>
                    </a:lnTo>
                    <a:lnTo>
                      <a:pt x="1438" y="79"/>
                    </a:lnTo>
                    <a:lnTo>
                      <a:pt x="1511" y="112"/>
                    </a:lnTo>
                    <a:lnTo>
                      <a:pt x="1580" y="150"/>
                    </a:lnTo>
                    <a:lnTo>
                      <a:pt x="1646" y="193"/>
                    </a:lnTo>
                    <a:lnTo>
                      <a:pt x="1709" y="240"/>
                    </a:lnTo>
                    <a:lnTo>
                      <a:pt x="1767" y="292"/>
                    </a:lnTo>
                    <a:lnTo>
                      <a:pt x="1821" y="348"/>
                    </a:lnTo>
                    <a:lnTo>
                      <a:pt x="1871" y="408"/>
                    </a:lnTo>
                    <a:lnTo>
                      <a:pt x="1916" y="471"/>
                    </a:lnTo>
                    <a:lnTo>
                      <a:pt x="1956" y="538"/>
                    </a:lnTo>
                    <a:lnTo>
                      <a:pt x="1990" y="608"/>
                    </a:lnTo>
                    <a:lnTo>
                      <a:pt x="2018" y="681"/>
                    </a:lnTo>
                    <a:lnTo>
                      <a:pt x="2041" y="755"/>
                    </a:lnTo>
                    <a:lnTo>
                      <a:pt x="2057" y="833"/>
                    </a:lnTo>
                    <a:lnTo>
                      <a:pt x="2068" y="912"/>
                    </a:lnTo>
                    <a:lnTo>
                      <a:pt x="2071" y="994"/>
                    </a:lnTo>
                    <a:lnTo>
                      <a:pt x="2069" y="1063"/>
                    </a:lnTo>
                    <a:lnTo>
                      <a:pt x="2064" y="1129"/>
                    </a:lnTo>
                    <a:lnTo>
                      <a:pt x="2055" y="1191"/>
                    </a:lnTo>
                    <a:lnTo>
                      <a:pt x="2043" y="1250"/>
                    </a:lnTo>
                    <a:lnTo>
                      <a:pt x="2029" y="1305"/>
                    </a:lnTo>
                    <a:lnTo>
                      <a:pt x="2013" y="1357"/>
                    </a:lnTo>
                    <a:lnTo>
                      <a:pt x="1994" y="1407"/>
                    </a:lnTo>
                    <a:lnTo>
                      <a:pt x="1975" y="1454"/>
                    </a:lnTo>
                    <a:lnTo>
                      <a:pt x="1954" y="1497"/>
                    </a:lnTo>
                    <a:lnTo>
                      <a:pt x="1932" y="1539"/>
                    </a:lnTo>
                    <a:lnTo>
                      <a:pt x="1909" y="1579"/>
                    </a:lnTo>
                    <a:lnTo>
                      <a:pt x="1886" y="1616"/>
                    </a:lnTo>
                    <a:lnTo>
                      <a:pt x="1864" y="1651"/>
                    </a:lnTo>
                    <a:lnTo>
                      <a:pt x="1841" y="1684"/>
                    </a:lnTo>
                    <a:lnTo>
                      <a:pt x="1819" y="1716"/>
                    </a:lnTo>
                    <a:lnTo>
                      <a:pt x="1793" y="1756"/>
                    </a:lnTo>
                    <a:lnTo>
                      <a:pt x="1769" y="1791"/>
                    </a:lnTo>
                    <a:lnTo>
                      <a:pt x="1750" y="1822"/>
                    </a:lnTo>
                    <a:lnTo>
                      <a:pt x="1735" y="1851"/>
                    </a:lnTo>
                    <a:lnTo>
                      <a:pt x="1725" y="1878"/>
                    </a:lnTo>
                    <a:lnTo>
                      <a:pt x="1717" y="1903"/>
                    </a:lnTo>
                    <a:lnTo>
                      <a:pt x="1715" y="1928"/>
                    </a:lnTo>
                    <a:lnTo>
                      <a:pt x="1712" y="1975"/>
                    </a:lnTo>
                    <a:lnTo>
                      <a:pt x="1702" y="2022"/>
                    </a:lnTo>
                    <a:lnTo>
                      <a:pt x="1687" y="2068"/>
                    </a:lnTo>
                    <a:lnTo>
                      <a:pt x="1665" y="2112"/>
                    </a:lnTo>
                    <a:lnTo>
                      <a:pt x="1638" y="2155"/>
                    </a:lnTo>
                    <a:lnTo>
                      <a:pt x="1605" y="2195"/>
                    </a:lnTo>
                    <a:lnTo>
                      <a:pt x="1566" y="2233"/>
                    </a:lnTo>
                    <a:lnTo>
                      <a:pt x="1522" y="2268"/>
                    </a:lnTo>
                    <a:lnTo>
                      <a:pt x="1521" y="2290"/>
                    </a:lnTo>
                    <a:lnTo>
                      <a:pt x="1520" y="2315"/>
                    </a:lnTo>
                    <a:lnTo>
                      <a:pt x="1518" y="2343"/>
                    </a:lnTo>
                    <a:lnTo>
                      <a:pt x="1517" y="2371"/>
                    </a:lnTo>
                    <a:lnTo>
                      <a:pt x="1515" y="2400"/>
                    </a:lnTo>
                    <a:lnTo>
                      <a:pt x="1514" y="2429"/>
                    </a:lnTo>
                    <a:lnTo>
                      <a:pt x="1512" y="2456"/>
                    </a:lnTo>
                    <a:lnTo>
                      <a:pt x="1511" y="2481"/>
                    </a:lnTo>
                    <a:lnTo>
                      <a:pt x="1509" y="2501"/>
                    </a:lnTo>
                    <a:lnTo>
                      <a:pt x="1508" y="2518"/>
                    </a:lnTo>
                    <a:lnTo>
                      <a:pt x="1508" y="2529"/>
                    </a:lnTo>
                    <a:lnTo>
                      <a:pt x="1507" y="2532"/>
                    </a:lnTo>
                    <a:lnTo>
                      <a:pt x="1507" y="2544"/>
                    </a:lnTo>
                    <a:lnTo>
                      <a:pt x="1505" y="2559"/>
                    </a:lnTo>
                    <a:lnTo>
                      <a:pt x="1501" y="2575"/>
                    </a:lnTo>
                    <a:lnTo>
                      <a:pt x="1496" y="2592"/>
                    </a:lnTo>
                    <a:lnTo>
                      <a:pt x="1487" y="2611"/>
                    </a:lnTo>
                    <a:lnTo>
                      <a:pt x="1476" y="2629"/>
                    </a:lnTo>
                    <a:lnTo>
                      <a:pt x="1462" y="2649"/>
                    </a:lnTo>
                    <a:lnTo>
                      <a:pt x="1445" y="2669"/>
                    </a:lnTo>
                    <a:lnTo>
                      <a:pt x="1424" y="2687"/>
                    </a:lnTo>
                    <a:lnTo>
                      <a:pt x="1398" y="2706"/>
                    </a:lnTo>
                    <a:lnTo>
                      <a:pt x="1368" y="2723"/>
                    </a:lnTo>
                    <a:lnTo>
                      <a:pt x="1334" y="2740"/>
                    </a:lnTo>
                    <a:lnTo>
                      <a:pt x="1293" y="2755"/>
                    </a:lnTo>
                    <a:lnTo>
                      <a:pt x="1270" y="2784"/>
                    </a:lnTo>
                    <a:lnTo>
                      <a:pt x="1241" y="2812"/>
                    </a:lnTo>
                    <a:lnTo>
                      <a:pt x="1209" y="2838"/>
                    </a:lnTo>
                    <a:lnTo>
                      <a:pt x="1186" y="2849"/>
                    </a:lnTo>
                    <a:lnTo>
                      <a:pt x="1162" y="2857"/>
                    </a:lnTo>
                    <a:lnTo>
                      <a:pt x="1136" y="2859"/>
                    </a:lnTo>
                    <a:lnTo>
                      <a:pt x="935" y="2859"/>
                    </a:lnTo>
                    <a:lnTo>
                      <a:pt x="909" y="2857"/>
                    </a:lnTo>
                    <a:lnTo>
                      <a:pt x="885" y="2849"/>
                    </a:lnTo>
                    <a:lnTo>
                      <a:pt x="862" y="2838"/>
                    </a:lnTo>
                    <a:lnTo>
                      <a:pt x="830" y="2812"/>
                    </a:lnTo>
                    <a:lnTo>
                      <a:pt x="801" y="2784"/>
                    </a:lnTo>
                    <a:lnTo>
                      <a:pt x="778" y="2755"/>
                    </a:lnTo>
                    <a:lnTo>
                      <a:pt x="735" y="2738"/>
                    </a:lnTo>
                    <a:lnTo>
                      <a:pt x="699" y="2721"/>
                    </a:lnTo>
                    <a:lnTo>
                      <a:pt x="666" y="2702"/>
                    </a:lnTo>
                    <a:lnTo>
                      <a:pt x="641" y="2681"/>
                    </a:lnTo>
                    <a:lnTo>
                      <a:pt x="619" y="2661"/>
                    </a:lnTo>
                    <a:lnTo>
                      <a:pt x="602" y="2640"/>
                    </a:lnTo>
                    <a:lnTo>
                      <a:pt x="589" y="2620"/>
                    </a:lnTo>
                    <a:lnTo>
                      <a:pt x="579" y="2600"/>
                    </a:lnTo>
                    <a:lnTo>
                      <a:pt x="572" y="2581"/>
                    </a:lnTo>
                    <a:lnTo>
                      <a:pt x="567" y="2562"/>
                    </a:lnTo>
                    <a:lnTo>
                      <a:pt x="565" y="2547"/>
                    </a:lnTo>
                    <a:lnTo>
                      <a:pt x="564" y="2532"/>
                    </a:lnTo>
                    <a:lnTo>
                      <a:pt x="564" y="2532"/>
                    </a:lnTo>
                    <a:lnTo>
                      <a:pt x="564" y="2529"/>
                    </a:lnTo>
                    <a:lnTo>
                      <a:pt x="563" y="2518"/>
                    </a:lnTo>
                    <a:lnTo>
                      <a:pt x="562" y="2501"/>
                    </a:lnTo>
                    <a:lnTo>
                      <a:pt x="560" y="2481"/>
                    </a:lnTo>
                    <a:lnTo>
                      <a:pt x="559" y="2456"/>
                    </a:lnTo>
                    <a:lnTo>
                      <a:pt x="557" y="2429"/>
                    </a:lnTo>
                    <a:lnTo>
                      <a:pt x="556" y="2400"/>
                    </a:lnTo>
                    <a:lnTo>
                      <a:pt x="554" y="2371"/>
                    </a:lnTo>
                    <a:lnTo>
                      <a:pt x="553" y="2343"/>
                    </a:lnTo>
                    <a:lnTo>
                      <a:pt x="551" y="2315"/>
                    </a:lnTo>
                    <a:lnTo>
                      <a:pt x="550" y="2290"/>
                    </a:lnTo>
                    <a:lnTo>
                      <a:pt x="549" y="2268"/>
                    </a:lnTo>
                    <a:lnTo>
                      <a:pt x="505" y="2233"/>
                    </a:lnTo>
                    <a:lnTo>
                      <a:pt x="466" y="2195"/>
                    </a:lnTo>
                    <a:lnTo>
                      <a:pt x="433" y="2155"/>
                    </a:lnTo>
                    <a:lnTo>
                      <a:pt x="406" y="2112"/>
                    </a:lnTo>
                    <a:lnTo>
                      <a:pt x="384" y="2068"/>
                    </a:lnTo>
                    <a:lnTo>
                      <a:pt x="369" y="2022"/>
                    </a:lnTo>
                    <a:lnTo>
                      <a:pt x="359" y="1975"/>
                    </a:lnTo>
                    <a:lnTo>
                      <a:pt x="356" y="1928"/>
                    </a:lnTo>
                    <a:lnTo>
                      <a:pt x="354" y="1903"/>
                    </a:lnTo>
                    <a:lnTo>
                      <a:pt x="347" y="1878"/>
                    </a:lnTo>
                    <a:lnTo>
                      <a:pt x="336" y="1851"/>
                    </a:lnTo>
                    <a:lnTo>
                      <a:pt x="321" y="1822"/>
                    </a:lnTo>
                    <a:lnTo>
                      <a:pt x="302" y="1791"/>
                    </a:lnTo>
                    <a:lnTo>
                      <a:pt x="279" y="1756"/>
                    </a:lnTo>
                    <a:lnTo>
                      <a:pt x="252" y="1717"/>
                    </a:lnTo>
                    <a:lnTo>
                      <a:pt x="231" y="1685"/>
                    </a:lnTo>
                    <a:lnTo>
                      <a:pt x="208" y="1651"/>
                    </a:lnTo>
                    <a:lnTo>
                      <a:pt x="185" y="1616"/>
                    </a:lnTo>
                    <a:lnTo>
                      <a:pt x="162" y="1579"/>
                    </a:lnTo>
                    <a:lnTo>
                      <a:pt x="140" y="1540"/>
                    </a:lnTo>
                    <a:lnTo>
                      <a:pt x="118" y="1497"/>
                    </a:lnTo>
                    <a:lnTo>
                      <a:pt x="96" y="1454"/>
                    </a:lnTo>
                    <a:lnTo>
                      <a:pt x="77" y="1407"/>
                    </a:lnTo>
                    <a:lnTo>
                      <a:pt x="58" y="1357"/>
                    </a:lnTo>
                    <a:lnTo>
                      <a:pt x="42" y="1305"/>
                    </a:lnTo>
                    <a:lnTo>
                      <a:pt x="28" y="1250"/>
                    </a:lnTo>
                    <a:lnTo>
                      <a:pt x="16" y="1191"/>
                    </a:lnTo>
                    <a:lnTo>
                      <a:pt x="7" y="1129"/>
                    </a:lnTo>
                    <a:lnTo>
                      <a:pt x="2" y="1063"/>
                    </a:lnTo>
                    <a:lnTo>
                      <a:pt x="0" y="994"/>
                    </a:lnTo>
                    <a:lnTo>
                      <a:pt x="3" y="912"/>
                    </a:lnTo>
                    <a:lnTo>
                      <a:pt x="14" y="833"/>
                    </a:lnTo>
                    <a:lnTo>
                      <a:pt x="30" y="755"/>
                    </a:lnTo>
                    <a:lnTo>
                      <a:pt x="53" y="681"/>
                    </a:lnTo>
                    <a:lnTo>
                      <a:pt x="81" y="608"/>
                    </a:lnTo>
                    <a:lnTo>
                      <a:pt x="115" y="538"/>
                    </a:lnTo>
                    <a:lnTo>
                      <a:pt x="155" y="471"/>
                    </a:lnTo>
                    <a:lnTo>
                      <a:pt x="200" y="408"/>
                    </a:lnTo>
                    <a:lnTo>
                      <a:pt x="250" y="348"/>
                    </a:lnTo>
                    <a:lnTo>
                      <a:pt x="304" y="292"/>
                    </a:lnTo>
                    <a:lnTo>
                      <a:pt x="363" y="240"/>
                    </a:lnTo>
                    <a:lnTo>
                      <a:pt x="425" y="193"/>
                    </a:lnTo>
                    <a:lnTo>
                      <a:pt x="491" y="150"/>
                    </a:lnTo>
                    <a:lnTo>
                      <a:pt x="560" y="112"/>
                    </a:lnTo>
                    <a:lnTo>
                      <a:pt x="633" y="79"/>
                    </a:lnTo>
                    <a:lnTo>
                      <a:pt x="709" y="51"/>
                    </a:lnTo>
                    <a:lnTo>
                      <a:pt x="787" y="30"/>
                    </a:lnTo>
                    <a:lnTo>
                      <a:pt x="868" y="14"/>
                    </a:lnTo>
                    <a:lnTo>
                      <a:pt x="951" y="4"/>
                    </a:lnTo>
                    <a:lnTo>
                      <a:pt x="10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63"/>
              <p:cNvSpPr>
                <a:spLocks/>
              </p:cNvSpPr>
              <p:nvPr/>
            </p:nvSpPr>
            <p:spPr bwMode="auto">
              <a:xfrm>
                <a:off x="3676650" y="3024188"/>
                <a:ext cx="33338" cy="85725"/>
              </a:xfrm>
              <a:custGeom>
                <a:avLst/>
                <a:gdLst>
                  <a:gd name="T0" fmla="*/ 66 w 131"/>
                  <a:gd name="T1" fmla="*/ 0 h 324"/>
                  <a:gd name="T2" fmla="*/ 66 w 131"/>
                  <a:gd name="T3" fmla="*/ 0 h 324"/>
                  <a:gd name="T4" fmla="*/ 83 w 131"/>
                  <a:gd name="T5" fmla="*/ 2 h 324"/>
                  <a:gd name="T6" fmla="*/ 99 w 131"/>
                  <a:gd name="T7" fmla="*/ 9 h 324"/>
                  <a:gd name="T8" fmla="*/ 112 w 131"/>
                  <a:gd name="T9" fmla="*/ 19 h 324"/>
                  <a:gd name="T10" fmla="*/ 122 w 131"/>
                  <a:gd name="T11" fmla="*/ 32 h 324"/>
                  <a:gd name="T12" fmla="*/ 129 w 131"/>
                  <a:gd name="T13" fmla="*/ 48 h 324"/>
                  <a:gd name="T14" fmla="*/ 131 w 131"/>
                  <a:gd name="T15" fmla="*/ 65 h 324"/>
                  <a:gd name="T16" fmla="*/ 131 w 131"/>
                  <a:gd name="T17" fmla="*/ 259 h 324"/>
                  <a:gd name="T18" fmla="*/ 129 w 131"/>
                  <a:gd name="T19" fmla="*/ 277 h 324"/>
                  <a:gd name="T20" fmla="*/ 122 w 131"/>
                  <a:gd name="T21" fmla="*/ 292 h 324"/>
                  <a:gd name="T22" fmla="*/ 112 w 131"/>
                  <a:gd name="T23" fmla="*/ 306 h 324"/>
                  <a:gd name="T24" fmla="*/ 99 w 131"/>
                  <a:gd name="T25" fmla="*/ 315 h 324"/>
                  <a:gd name="T26" fmla="*/ 83 w 131"/>
                  <a:gd name="T27" fmla="*/ 322 h 324"/>
                  <a:gd name="T28" fmla="*/ 66 w 131"/>
                  <a:gd name="T29" fmla="*/ 324 h 324"/>
                  <a:gd name="T30" fmla="*/ 48 w 131"/>
                  <a:gd name="T31" fmla="*/ 322 h 324"/>
                  <a:gd name="T32" fmla="*/ 32 w 131"/>
                  <a:gd name="T33" fmla="*/ 315 h 324"/>
                  <a:gd name="T34" fmla="*/ 20 w 131"/>
                  <a:gd name="T35" fmla="*/ 306 h 324"/>
                  <a:gd name="T36" fmla="*/ 9 w 131"/>
                  <a:gd name="T37" fmla="*/ 292 h 324"/>
                  <a:gd name="T38" fmla="*/ 2 w 131"/>
                  <a:gd name="T39" fmla="*/ 277 h 324"/>
                  <a:gd name="T40" fmla="*/ 0 w 131"/>
                  <a:gd name="T41" fmla="*/ 259 h 324"/>
                  <a:gd name="T42" fmla="*/ 0 w 131"/>
                  <a:gd name="T43" fmla="*/ 65 h 324"/>
                  <a:gd name="T44" fmla="*/ 2 w 131"/>
                  <a:gd name="T45" fmla="*/ 48 h 324"/>
                  <a:gd name="T46" fmla="*/ 9 w 131"/>
                  <a:gd name="T47" fmla="*/ 32 h 324"/>
                  <a:gd name="T48" fmla="*/ 20 w 131"/>
                  <a:gd name="T49" fmla="*/ 19 h 324"/>
                  <a:gd name="T50" fmla="*/ 32 w 131"/>
                  <a:gd name="T51" fmla="*/ 9 h 324"/>
                  <a:gd name="T52" fmla="*/ 48 w 131"/>
                  <a:gd name="T53" fmla="*/ 2 h 324"/>
                  <a:gd name="T54" fmla="*/ 66 w 131"/>
                  <a:gd name="T55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324">
                    <a:moveTo>
                      <a:pt x="66" y="0"/>
                    </a:moveTo>
                    <a:lnTo>
                      <a:pt x="66" y="0"/>
                    </a:lnTo>
                    <a:lnTo>
                      <a:pt x="83" y="2"/>
                    </a:lnTo>
                    <a:lnTo>
                      <a:pt x="99" y="9"/>
                    </a:lnTo>
                    <a:lnTo>
                      <a:pt x="112" y="19"/>
                    </a:lnTo>
                    <a:lnTo>
                      <a:pt x="122" y="32"/>
                    </a:lnTo>
                    <a:lnTo>
                      <a:pt x="129" y="48"/>
                    </a:lnTo>
                    <a:lnTo>
                      <a:pt x="131" y="65"/>
                    </a:lnTo>
                    <a:lnTo>
                      <a:pt x="131" y="259"/>
                    </a:lnTo>
                    <a:lnTo>
                      <a:pt x="129" y="277"/>
                    </a:lnTo>
                    <a:lnTo>
                      <a:pt x="122" y="292"/>
                    </a:lnTo>
                    <a:lnTo>
                      <a:pt x="112" y="306"/>
                    </a:lnTo>
                    <a:lnTo>
                      <a:pt x="99" y="315"/>
                    </a:lnTo>
                    <a:lnTo>
                      <a:pt x="83" y="322"/>
                    </a:lnTo>
                    <a:lnTo>
                      <a:pt x="66" y="324"/>
                    </a:lnTo>
                    <a:lnTo>
                      <a:pt x="48" y="322"/>
                    </a:lnTo>
                    <a:lnTo>
                      <a:pt x="32" y="315"/>
                    </a:lnTo>
                    <a:lnTo>
                      <a:pt x="20" y="306"/>
                    </a:lnTo>
                    <a:lnTo>
                      <a:pt x="9" y="292"/>
                    </a:lnTo>
                    <a:lnTo>
                      <a:pt x="2" y="277"/>
                    </a:lnTo>
                    <a:lnTo>
                      <a:pt x="0" y="259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2" y="9"/>
                    </a:lnTo>
                    <a:lnTo>
                      <a:pt x="48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64"/>
              <p:cNvSpPr>
                <a:spLocks/>
              </p:cNvSpPr>
              <p:nvPr/>
            </p:nvSpPr>
            <p:spPr bwMode="auto">
              <a:xfrm>
                <a:off x="3481388" y="3076576"/>
                <a:ext cx="60325" cy="77788"/>
              </a:xfrm>
              <a:custGeom>
                <a:avLst/>
                <a:gdLst>
                  <a:gd name="T0" fmla="*/ 65 w 229"/>
                  <a:gd name="T1" fmla="*/ 0 h 300"/>
                  <a:gd name="T2" fmla="*/ 82 w 229"/>
                  <a:gd name="T3" fmla="*/ 3 h 300"/>
                  <a:gd name="T4" fmla="*/ 97 w 229"/>
                  <a:gd name="T5" fmla="*/ 9 h 300"/>
                  <a:gd name="T6" fmla="*/ 111 w 229"/>
                  <a:gd name="T7" fmla="*/ 20 h 300"/>
                  <a:gd name="T8" fmla="*/ 122 w 229"/>
                  <a:gd name="T9" fmla="*/ 33 h 300"/>
                  <a:gd name="T10" fmla="*/ 220 w 229"/>
                  <a:gd name="T11" fmla="*/ 202 h 300"/>
                  <a:gd name="T12" fmla="*/ 227 w 229"/>
                  <a:gd name="T13" fmla="*/ 218 h 300"/>
                  <a:gd name="T14" fmla="*/ 229 w 229"/>
                  <a:gd name="T15" fmla="*/ 235 h 300"/>
                  <a:gd name="T16" fmla="*/ 227 w 229"/>
                  <a:gd name="T17" fmla="*/ 251 h 300"/>
                  <a:gd name="T18" fmla="*/ 220 w 229"/>
                  <a:gd name="T19" fmla="*/ 267 h 300"/>
                  <a:gd name="T20" fmla="*/ 211 w 229"/>
                  <a:gd name="T21" fmla="*/ 281 h 300"/>
                  <a:gd name="T22" fmla="*/ 197 w 229"/>
                  <a:gd name="T23" fmla="*/ 291 h 300"/>
                  <a:gd name="T24" fmla="*/ 181 w 229"/>
                  <a:gd name="T25" fmla="*/ 298 h 300"/>
                  <a:gd name="T26" fmla="*/ 164 w 229"/>
                  <a:gd name="T27" fmla="*/ 300 h 300"/>
                  <a:gd name="T28" fmla="*/ 147 w 229"/>
                  <a:gd name="T29" fmla="*/ 298 h 300"/>
                  <a:gd name="T30" fmla="*/ 132 w 229"/>
                  <a:gd name="T31" fmla="*/ 291 h 300"/>
                  <a:gd name="T32" fmla="*/ 118 w 229"/>
                  <a:gd name="T33" fmla="*/ 281 h 300"/>
                  <a:gd name="T34" fmla="*/ 107 w 229"/>
                  <a:gd name="T35" fmla="*/ 267 h 300"/>
                  <a:gd name="T36" fmla="*/ 9 w 229"/>
                  <a:gd name="T37" fmla="*/ 98 h 300"/>
                  <a:gd name="T38" fmla="*/ 2 w 229"/>
                  <a:gd name="T39" fmla="*/ 82 h 300"/>
                  <a:gd name="T40" fmla="*/ 0 w 229"/>
                  <a:gd name="T41" fmla="*/ 65 h 300"/>
                  <a:gd name="T42" fmla="*/ 2 w 229"/>
                  <a:gd name="T43" fmla="*/ 49 h 300"/>
                  <a:gd name="T44" fmla="*/ 9 w 229"/>
                  <a:gd name="T45" fmla="*/ 33 h 300"/>
                  <a:gd name="T46" fmla="*/ 19 w 229"/>
                  <a:gd name="T47" fmla="*/ 21 h 300"/>
                  <a:gd name="T48" fmla="*/ 32 w 229"/>
                  <a:gd name="T49" fmla="*/ 10 h 300"/>
                  <a:gd name="T50" fmla="*/ 49 w 229"/>
                  <a:gd name="T51" fmla="*/ 3 h 300"/>
                  <a:gd name="T52" fmla="*/ 65 w 229"/>
                  <a:gd name="T5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9" h="300">
                    <a:moveTo>
                      <a:pt x="65" y="0"/>
                    </a:moveTo>
                    <a:lnTo>
                      <a:pt x="82" y="3"/>
                    </a:lnTo>
                    <a:lnTo>
                      <a:pt x="97" y="9"/>
                    </a:lnTo>
                    <a:lnTo>
                      <a:pt x="111" y="20"/>
                    </a:lnTo>
                    <a:lnTo>
                      <a:pt x="122" y="33"/>
                    </a:lnTo>
                    <a:lnTo>
                      <a:pt x="220" y="202"/>
                    </a:lnTo>
                    <a:lnTo>
                      <a:pt x="227" y="218"/>
                    </a:lnTo>
                    <a:lnTo>
                      <a:pt x="229" y="235"/>
                    </a:lnTo>
                    <a:lnTo>
                      <a:pt x="227" y="251"/>
                    </a:lnTo>
                    <a:lnTo>
                      <a:pt x="220" y="267"/>
                    </a:lnTo>
                    <a:lnTo>
                      <a:pt x="211" y="281"/>
                    </a:lnTo>
                    <a:lnTo>
                      <a:pt x="197" y="291"/>
                    </a:lnTo>
                    <a:lnTo>
                      <a:pt x="181" y="298"/>
                    </a:lnTo>
                    <a:lnTo>
                      <a:pt x="164" y="300"/>
                    </a:lnTo>
                    <a:lnTo>
                      <a:pt x="147" y="298"/>
                    </a:lnTo>
                    <a:lnTo>
                      <a:pt x="132" y="291"/>
                    </a:lnTo>
                    <a:lnTo>
                      <a:pt x="118" y="281"/>
                    </a:lnTo>
                    <a:lnTo>
                      <a:pt x="107" y="267"/>
                    </a:lnTo>
                    <a:lnTo>
                      <a:pt x="9" y="98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9"/>
                    </a:lnTo>
                    <a:lnTo>
                      <a:pt x="9" y="33"/>
                    </a:lnTo>
                    <a:lnTo>
                      <a:pt x="19" y="21"/>
                    </a:lnTo>
                    <a:lnTo>
                      <a:pt x="32" y="10"/>
                    </a:lnTo>
                    <a:lnTo>
                      <a:pt x="49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65"/>
              <p:cNvSpPr>
                <a:spLocks/>
              </p:cNvSpPr>
              <p:nvPr/>
            </p:nvSpPr>
            <p:spPr bwMode="auto">
              <a:xfrm>
                <a:off x="3338513" y="3217863"/>
                <a:ext cx="79375" cy="60325"/>
              </a:xfrm>
              <a:custGeom>
                <a:avLst/>
                <a:gdLst>
                  <a:gd name="T0" fmla="*/ 65 w 301"/>
                  <a:gd name="T1" fmla="*/ 0 h 227"/>
                  <a:gd name="T2" fmla="*/ 81 w 301"/>
                  <a:gd name="T3" fmla="*/ 2 h 227"/>
                  <a:gd name="T4" fmla="*/ 98 w 301"/>
                  <a:gd name="T5" fmla="*/ 8 h 227"/>
                  <a:gd name="T6" fmla="*/ 268 w 301"/>
                  <a:gd name="T7" fmla="*/ 105 h 227"/>
                  <a:gd name="T8" fmla="*/ 282 w 301"/>
                  <a:gd name="T9" fmla="*/ 116 h 227"/>
                  <a:gd name="T10" fmla="*/ 292 w 301"/>
                  <a:gd name="T11" fmla="*/ 129 h 227"/>
                  <a:gd name="T12" fmla="*/ 298 w 301"/>
                  <a:gd name="T13" fmla="*/ 145 h 227"/>
                  <a:gd name="T14" fmla="*/ 301 w 301"/>
                  <a:gd name="T15" fmla="*/ 161 h 227"/>
                  <a:gd name="T16" fmla="*/ 298 w 301"/>
                  <a:gd name="T17" fmla="*/ 178 h 227"/>
                  <a:gd name="T18" fmla="*/ 292 w 301"/>
                  <a:gd name="T19" fmla="*/ 194 h 227"/>
                  <a:gd name="T20" fmla="*/ 281 w 301"/>
                  <a:gd name="T21" fmla="*/ 208 h 227"/>
                  <a:gd name="T22" fmla="*/ 267 w 301"/>
                  <a:gd name="T23" fmla="*/ 218 h 227"/>
                  <a:gd name="T24" fmla="*/ 251 w 301"/>
                  <a:gd name="T25" fmla="*/ 225 h 227"/>
                  <a:gd name="T26" fmla="*/ 235 w 301"/>
                  <a:gd name="T27" fmla="*/ 227 h 227"/>
                  <a:gd name="T28" fmla="*/ 218 w 301"/>
                  <a:gd name="T29" fmla="*/ 225 h 227"/>
                  <a:gd name="T30" fmla="*/ 202 w 301"/>
                  <a:gd name="T31" fmla="*/ 217 h 227"/>
                  <a:gd name="T32" fmla="*/ 32 w 301"/>
                  <a:gd name="T33" fmla="*/ 121 h 227"/>
                  <a:gd name="T34" fmla="*/ 18 w 301"/>
                  <a:gd name="T35" fmla="*/ 110 h 227"/>
                  <a:gd name="T36" fmla="*/ 8 w 301"/>
                  <a:gd name="T37" fmla="*/ 96 h 227"/>
                  <a:gd name="T38" fmla="*/ 2 w 301"/>
                  <a:gd name="T39" fmla="*/ 81 h 227"/>
                  <a:gd name="T40" fmla="*/ 0 w 301"/>
                  <a:gd name="T41" fmla="*/ 64 h 227"/>
                  <a:gd name="T42" fmla="*/ 2 w 301"/>
                  <a:gd name="T43" fmla="*/ 47 h 227"/>
                  <a:gd name="T44" fmla="*/ 8 w 301"/>
                  <a:gd name="T45" fmla="*/ 32 h 227"/>
                  <a:gd name="T46" fmla="*/ 19 w 301"/>
                  <a:gd name="T47" fmla="*/ 18 h 227"/>
                  <a:gd name="T48" fmla="*/ 33 w 301"/>
                  <a:gd name="T49" fmla="*/ 8 h 227"/>
                  <a:gd name="T50" fmla="*/ 48 w 301"/>
                  <a:gd name="T51" fmla="*/ 2 h 227"/>
                  <a:gd name="T52" fmla="*/ 65 w 301"/>
                  <a:gd name="T5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" h="227">
                    <a:moveTo>
                      <a:pt x="65" y="0"/>
                    </a:moveTo>
                    <a:lnTo>
                      <a:pt x="81" y="2"/>
                    </a:lnTo>
                    <a:lnTo>
                      <a:pt x="98" y="8"/>
                    </a:lnTo>
                    <a:lnTo>
                      <a:pt x="268" y="105"/>
                    </a:lnTo>
                    <a:lnTo>
                      <a:pt x="282" y="116"/>
                    </a:lnTo>
                    <a:lnTo>
                      <a:pt x="292" y="129"/>
                    </a:lnTo>
                    <a:lnTo>
                      <a:pt x="298" y="145"/>
                    </a:lnTo>
                    <a:lnTo>
                      <a:pt x="301" y="161"/>
                    </a:lnTo>
                    <a:lnTo>
                      <a:pt x="298" y="178"/>
                    </a:lnTo>
                    <a:lnTo>
                      <a:pt x="292" y="194"/>
                    </a:lnTo>
                    <a:lnTo>
                      <a:pt x="281" y="208"/>
                    </a:lnTo>
                    <a:lnTo>
                      <a:pt x="267" y="218"/>
                    </a:lnTo>
                    <a:lnTo>
                      <a:pt x="251" y="225"/>
                    </a:lnTo>
                    <a:lnTo>
                      <a:pt x="235" y="227"/>
                    </a:lnTo>
                    <a:lnTo>
                      <a:pt x="218" y="225"/>
                    </a:lnTo>
                    <a:lnTo>
                      <a:pt x="202" y="217"/>
                    </a:lnTo>
                    <a:lnTo>
                      <a:pt x="32" y="121"/>
                    </a:lnTo>
                    <a:lnTo>
                      <a:pt x="18" y="110"/>
                    </a:lnTo>
                    <a:lnTo>
                      <a:pt x="8" y="96"/>
                    </a:lnTo>
                    <a:lnTo>
                      <a:pt x="2" y="81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9" y="18"/>
                    </a:lnTo>
                    <a:lnTo>
                      <a:pt x="33" y="8"/>
                    </a:lnTo>
                    <a:lnTo>
                      <a:pt x="48" y="2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66"/>
              <p:cNvSpPr>
                <a:spLocks/>
              </p:cNvSpPr>
              <p:nvPr/>
            </p:nvSpPr>
            <p:spPr bwMode="auto">
              <a:xfrm>
                <a:off x="3286125" y="3411538"/>
                <a:ext cx="85725" cy="33338"/>
              </a:xfrm>
              <a:custGeom>
                <a:avLst/>
                <a:gdLst>
                  <a:gd name="T0" fmla="*/ 65 w 327"/>
                  <a:gd name="T1" fmla="*/ 0 h 131"/>
                  <a:gd name="T2" fmla="*/ 262 w 327"/>
                  <a:gd name="T3" fmla="*/ 0 h 131"/>
                  <a:gd name="T4" fmla="*/ 279 w 327"/>
                  <a:gd name="T5" fmla="*/ 3 h 131"/>
                  <a:gd name="T6" fmla="*/ 295 w 327"/>
                  <a:gd name="T7" fmla="*/ 10 h 131"/>
                  <a:gd name="T8" fmla="*/ 308 w 327"/>
                  <a:gd name="T9" fmla="*/ 19 h 131"/>
                  <a:gd name="T10" fmla="*/ 319 w 327"/>
                  <a:gd name="T11" fmla="*/ 33 h 131"/>
                  <a:gd name="T12" fmla="*/ 325 w 327"/>
                  <a:gd name="T13" fmla="*/ 48 h 131"/>
                  <a:gd name="T14" fmla="*/ 327 w 327"/>
                  <a:gd name="T15" fmla="*/ 66 h 131"/>
                  <a:gd name="T16" fmla="*/ 325 w 327"/>
                  <a:gd name="T17" fmla="*/ 83 h 131"/>
                  <a:gd name="T18" fmla="*/ 319 w 327"/>
                  <a:gd name="T19" fmla="*/ 98 h 131"/>
                  <a:gd name="T20" fmla="*/ 308 w 327"/>
                  <a:gd name="T21" fmla="*/ 112 h 131"/>
                  <a:gd name="T22" fmla="*/ 295 w 327"/>
                  <a:gd name="T23" fmla="*/ 121 h 131"/>
                  <a:gd name="T24" fmla="*/ 279 w 327"/>
                  <a:gd name="T25" fmla="*/ 129 h 131"/>
                  <a:gd name="T26" fmla="*/ 262 w 327"/>
                  <a:gd name="T27" fmla="*/ 131 h 131"/>
                  <a:gd name="T28" fmla="*/ 65 w 327"/>
                  <a:gd name="T29" fmla="*/ 131 h 131"/>
                  <a:gd name="T30" fmla="*/ 48 w 327"/>
                  <a:gd name="T31" fmla="*/ 129 h 131"/>
                  <a:gd name="T32" fmla="*/ 33 w 327"/>
                  <a:gd name="T33" fmla="*/ 121 h 131"/>
                  <a:gd name="T34" fmla="*/ 19 w 327"/>
                  <a:gd name="T35" fmla="*/ 112 h 131"/>
                  <a:gd name="T36" fmla="*/ 10 w 327"/>
                  <a:gd name="T37" fmla="*/ 98 h 131"/>
                  <a:gd name="T38" fmla="*/ 2 w 327"/>
                  <a:gd name="T39" fmla="*/ 83 h 131"/>
                  <a:gd name="T40" fmla="*/ 0 w 327"/>
                  <a:gd name="T41" fmla="*/ 66 h 131"/>
                  <a:gd name="T42" fmla="*/ 2 w 327"/>
                  <a:gd name="T43" fmla="*/ 48 h 131"/>
                  <a:gd name="T44" fmla="*/ 10 w 327"/>
                  <a:gd name="T45" fmla="*/ 33 h 131"/>
                  <a:gd name="T46" fmla="*/ 19 w 327"/>
                  <a:gd name="T47" fmla="*/ 19 h 131"/>
                  <a:gd name="T48" fmla="*/ 33 w 327"/>
                  <a:gd name="T49" fmla="*/ 10 h 131"/>
                  <a:gd name="T50" fmla="*/ 48 w 327"/>
                  <a:gd name="T51" fmla="*/ 3 h 131"/>
                  <a:gd name="T52" fmla="*/ 65 w 327"/>
                  <a:gd name="T5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7" h="131">
                    <a:moveTo>
                      <a:pt x="65" y="0"/>
                    </a:moveTo>
                    <a:lnTo>
                      <a:pt x="262" y="0"/>
                    </a:lnTo>
                    <a:lnTo>
                      <a:pt x="279" y="3"/>
                    </a:lnTo>
                    <a:lnTo>
                      <a:pt x="295" y="10"/>
                    </a:lnTo>
                    <a:lnTo>
                      <a:pt x="308" y="19"/>
                    </a:lnTo>
                    <a:lnTo>
                      <a:pt x="319" y="33"/>
                    </a:lnTo>
                    <a:lnTo>
                      <a:pt x="325" y="48"/>
                    </a:lnTo>
                    <a:lnTo>
                      <a:pt x="327" y="66"/>
                    </a:lnTo>
                    <a:lnTo>
                      <a:pt x="325" y="83"/>
                    </a:lnTo>
                    <a:lnTo>
                      <a:pt x="319" y="98"/>
                    </a:lnTo>
                    <a:lnTo>
                      <a:pt x="308" y="112"/>
                    </a:lnTo>
                    <a:lnTo>
                      <a:pt x="295" y="121"/>
                    </a:lnTo>
                    <a:lnTo>
                      <a:pt x="279" y="129"/>
                    </a:lnTo>
                    <a:lnTo>
                      <a:pt x="262" y="131"/>
                    </a:lnTo>
                    <a:lnTo>
                      <a:pt x="65" y="131"/>
                    </a:lnTo>
                    <a:lnTo>
                      <a:pt x="48" y="129"/>
                    </a:lnTo>
                    <a:lnTo>
                      <a:pt x="33" y="121"/>
                    </a:lnTo>
                    <a:lnTo>
                      <a:pt x="19" y="112"/>
                    </a:lnTo>
                    <a:lnTo>
                      <a:pt x="10" y="98"/>
                    </a:lnTo>
                    <a:lnTo>
                      <a:pt x="2" y="83"/>
                    </a:lnTo>
                    <a:lnTo>
                      <a:pt x="0" y="66"/>
                    </a:lnTo>
                    <a:lnTo>
                      <a:pt x="2" y="48"/>
                    </a:lnTo>
                    <a:lnTo>
                      <a:pt x="10" y="33"/>
                    </a:lnTo>
                    <a:lnTo>
                      <a:pt x="19" y="19"/>
                    </a:lnTo>
                    <a:lnTo>
                      <a:pt x="33" y="10"/>
                    </a:lnTo>
                    <a:lnTo>
                      <a:pt x="48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67"/>
              <p:cNvSpPr>
                <a:spLocks/>
              </p:cNvSpPr>
              <p:nvPr/>
            </p:nvSpPr>
            <p:spPr bwMode="auto">
              <a:xfrm>
                <a:off x="3338513" y="3578226"/>
                <a:ext cx="79375" cy="60325"/>
              </a:xfrm>
              <a:custGeom>
                <a:avLst/>
                <a:gdLst>
                  <a:gd name="T0" fmla="*/ 235 w 301"/>
                  <a:gd name="T1" fmla="*/ 0 h 228"/>
                  <a:gd name="T2" fmla="*/ 252 w 301"/>
                  <a:gd name="T3" fmla="*/ 3 h 228"/>
                  <a:gd name="T4" fmla="*/ 267 w 301"/>
                  <a:gd name="T5" fmla="*/ 9 h 228"/>
                  <a:gd name="T6" fmla="*/ 281 w 301"/>
                  <a:gd name="T7" fmla="*/ 19 h 228"/>
                  <a:gd name="T8" fmla="*/ 292 w 301"/>
                  <a:gd name="T9" fmla="*/ 33 h 228"/>
                  <a:gd name="T10" fmla="*/ 298 w 301"/>
                  <a:gd name="T11" fmla="*/ 49 h 228"/>
                  <a:gd name="T12" fmla="*/ 301 w 301"/>
                  <a:gd name="T13" fmla="*/ 66 h 228"/>
                  <a:gd name="T14" fmla="*/ 298 w 301"/>
                  <a:gd name="T15" fmla="*/ 82 h 228"/>
                  <a:gd name="T16" fmla="*/ 292 w 301"/>
                  <a:gd name="T17" fmla="*/ 98 h 228"/>
                  <a:gd name="T18" fmla="*/ 281 w 301"/>
                  <a:gd name="T19" fmla="*/ 112 h 228"/>
                  <a:gd name="T20" fmla="*/ 268 w 301"/>
                  <a:gd name="T21" fmla="*/ 122 h 228"/>
                  <a:gd name="T22" fmla="*/ 98 w 301"/>
                  <a:gd name="T23" fmla="*/ 219 h 228"/>
                  <a:gd name="T24" fmla="*/ 82 w 301"/>
                  <a:gd name="T25" fmla="*/ 225 h 228"/>
                  <a:gd name="T26" fmla="*/ 65 w 301"/>
                  <a:gd name="T27" fmla="*/ 228 h 228"/>
                  <a:gd name="T28" fmla="*/ 48 w 301"/>
                  <a:gd name="T29" fmla="*/ 225 h 228"/>
                  <a:gd name="T30" fmla="*/ 33 w 301"/>
                  <a:gd name="T31" fmla="*/ 220 h 228"/>
                  <a:gd name="T32" fmla="*/ 19 w 301"/>
                  <a:gd name="T33" fmla="*/ 209 h 228"/>
                  <a:gd name="T34" fmla="*/ 8 w 301"/>
                  <a:gd name="T35" fmla="*/ 196 h 228"/>
                  <a:gd name="T36" fmla="*/ 2 w 301"/>
                  <a:gd name="T37" fmla="*/ 180 h 228"/>
                  <a:gd name="T38" fmla="*/ 0 w 301"/>
                  <a:gd name="T39" fmla="*/ 163 h 228"/>
                  <a:gd name="T40" fmla="*/ 2 w 301"/>
                  <a:gd name="T41" fmla="*/ 147 h 228"/>
                  <a:gd name="T42" fmla="*/ 8 w 301"/>
                  <a:gd name="T43" fmla="*/ 131 h 228"/>
                  <a:gd name="T44" fmla="*/ 18 w 301"/>
                  <a:gd name="T45" fmla="*/ 118 h 228"/>
                  <a:gd name="T46" fmla="*/ 32 w 301"/>
                  <a:gd name="T47" fmla="*/ 107 h 228"/>
                  <a:gd name="T48" fmla="*/ 202 w 301"/>
                  <a:gd name="T49" fmla="*/ 10 h 228"/>
                  <a:gd name="T50" fmla="*/ 219 w 301"/>
                  <a:gd name="T51" fmla="*/ 2 h 228"/>
                  <a:gd name="T52" fmla="*/ 235 w 301"/>
                  <a:gd name="T5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" h="228">
                    <a:moveTo>
                      <a:pt x="235" y="0"/>
                    </a:moveTo>
                    <a:lnTo>
                      <a:pt x="252" y="3"/>
                    </a:lnTo>
                    <a:lnTo>
                      <a:pt x="267" y="9"/>
                    </a:lnTo>
                    <a:lnTo>
                      <a:pt x="281" y="19"/>
                    </a:lnTo>
                    <a:lnTo>
                      <a:pt x="292" y="33"/>
                    </a:lnTo>
                    <a:lnTo>
                      <a:pt x="298" y="49"/>
                    </a:lnTo>
                    <a:lnTo>
                      <a:pt x="301" y="66"/>
                    </a:lnTo>
                    <a:lnTo>
                      <a:pt x="298" y="82"/>
                    </a:lnTo>
                    <a:lnTo>
                      <a:pt x="292" y="98"/>
                    </a:lnTo>
                    <a:lnTo>
                      <a:pt x="281" y="112"/>
                    </a:lnTo>
                    <a:lnTo>
                      <a:pt x="268" y="122"/>
                    </a:lnTo>
                    <a:lnTo>
                      <a:pt x="98" y="219"/>
                    </a:lnTo>
                    <a:lnTo>
                      <a:pt x="82" y="225"/>
                    </a:lnTo>
                    <a:lnTo>
                      <a:pt x="65" y="228"/>
                    </a:lnTo>
                    <a:lnTo>
                      <a:pt x="48" y="225"/>
                    </a:lnTo>
                    <a:lnTo>
                      <a:pt x="33" y="220"/>
                    </a:lnTo>
                    <a:lnTo>
                      <a:pt x="19" y="209"/>
                    </a:lnTo>
                    <a:lnTo>
                      <a:pt x="8" y="196"/>
                    </a:lnTo>
                    <a:lnTo>
                      <a:pt x="2" y="180"/>
                    </a:lnTo>
                    <a:lnTo>
                      <a:pt x="0" y="163"/>
                    </a:lnTo>
                    <a:lnTo>
                      <a:pt x="2" y="147"/>
                    </a:lnTo>
                    <a:lnTo>
                      <a:pt x="8" y="131"/>
                    </a:lnTo>
                    <a:lnTo>
                      <a:pt x="18" y="118"/>
                    </a:lnTo>
                    <a:lnTo>
                      <a:pt x="32" y="107"/>
                    </a:lnTo>
                    <a:lnTo>
                      <a:pt x="202" y="10"/>
                    </a:lnTo>
                    <a:lnTo>
                      <a:pt x="219" y="2"/>
                    </a:lnTo>
                    <a:lnTo>
                      <a:pt x="2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68"/>
              <p:cNvSpPr>
                <a:spLocks/>
              </p:cNvSpPr>
              <p:nvPr/>
            </p:nvSpPr>
            <p:spPr bwMode="auto">
              <a:xfrm>
                <a:off x="3968750" y="3578226"/>
                <a:ext cx="79375" cy="60325"/>
              </a:xfrm>
              <a:custGeom>
                <a:avLst/>
                <a:gdLst>
                  <a:gd name="T0" fmla="*/ 65 w 300"/>
                  <a:gd name="T1" fmla="*/ 0 h 228"/>
                  <a:gd name="T2" fmla="*/ 82 w 300"/>
                  <a:gd name="T3" fmla="*/ 2 h 228"/>
                  <a:gd name="T4" fmla="*/ 98 w 300"/>
                  <a:gd name="T5" fmla="*/ 10 h 228"/>
                  <a:gd name="T6" fmla="*/ 268 w 300"/>
                  <a:gd name="T7" fmla="*/ 107 h 228"/>
                  <a:gd name="T8" fmla="*/ 282 w 300"/>
                  <a:gd name="T9" fmla="*/ 118 h 228"/>
                  <a:gd name="T10" fmla="*/ 292 w 300"/>
                  <a:gd name="T11" fmla="*/ 131 h 228"/>
                  <a:gd name="T12" fmla="*/ 298 w 300"/>
                  <a:gd name="T13" fmla="*/ 147 h 228"/>
                  <a:gd name="T14" fmla="*/ 300 w 300"/>
                  <a:gd name="T15" fmla="*/ 163 h 228"/>
                  <a:gd name="T16" fmla="*/ 298 w 300"/>
                  <a:gd name="T17" fmla="*/ 180 h 228"/>
                  <a:gd name="T18" fmla="*/ 292 w 300"/>
                  <a:gd name="T19" fmla="*/ 196 h 228"/>
                  <a:gd name="T20" fmla="*/ 281 w 300"/>
                  <a:gd name="T21" fmla="*/ 209 h 228"/>
                  <a:gd name="T22" fmla="*/ 267 w 300"/>
                  <a:gd name="T23" fmla="*/ 220 h 228"/>
                  <a:gd name="T24" fmla="*/ 252 w 300"/>
                  <a:gd name="T25" fmla="*/ 225 h 228"/>
                  <a:gd name="T26" fmla="*/ 235 w 300"/>
                  <a:gd name="T27" fmla="*/ 228 h 228"/>
                  <a:gd name="T28" fmla="*/ 218 w 300"/>
                  <a:gd name="T29" fmla="*/ 225 h 228"/>
                  <a:gd name="T30" fmla="*/ 202 w 300"/>
                  <a:gd name="T31" fmla="*/ 219 h 228"/>
                  <a:gd name="T32" fmla="*/ 32 w 300"/>
                  <a:gd name="T33" fmla="*/ 122 h 228"/>
                  <a:gd name="T34" fmla="*/ 19 w 300"/>
                  <a:gd name="T35" fmla="*/ 112 h 228"/>
                  <a:gd name="T36" fmla="*/ 8 w 300"/>
                  <a:gd name="T37" fmla="*/ 98 h 228"/>
                  <a:gd name="T38" fmla="*/ 2 w 300"/>
                  <a:gd name="T39" fmla="*/ 82 h 228"/>
                  <a:gd name="T40" fmla="*/ 0 w 300"/>
                  <a:gd name="T41" fmla="*/ 66 h 228"/>
                  <a:gd name="T42" fmla="*/ 2 w 300"/>
                  <a:gd name="T43" fmla="*/ 49 h 228"/>
                  <a:gd name="T44" fmla="*/ 8 w 300"/>
                  <a:gd name="T45" fmla="*/ 33 h 228"/>
                  <a:gd name="T46" fmla="*/ 19 w 300"/>
                  <a:gd name="T47" fmla="*/ 19 h 228"/>
                  <a:gd name="T48" fmla="*/ 33 w 300"/>
                  <a:gd name="T49" fmla="*/ 9 h 228"/>
                  <a:gd name="T50" fmla="*/ 48 w 300"/>
                  <a:gd name="T51" fmla="*/ 3 h 228"/>
                  <a:gd name="T52" fmla="*/ 65 w 300"/>
                  <a:gd name="T5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0" h="228">
                    <a:moveTo>
                      <a:pt x="65" y="0"/>
                    </a:moveTo>
                    <a:lnTo>
                      <a:pt x="82" y="2"/>
                    </a:lnTo>
                    <a:lnTo>
                      <a:pt x="98" y="10"/>
                    </a:lnTo>
                    <a:lnTo>
                      <a:pt x="268" y="107"/>
                    </a:lnTo>
                    <a:lnTo>
                      <a:pt x="282" y="118"/>
                    </a:lnTo>
                    <a:lnTo>
                      <a:pt x="292" y="131"/>
                    </a:lnTo>
                    <a:lnTo>
                      <a:pt x="298" y="147"/>
                    </a:lnTo>
                    <a:lnTo>
                      <a:pt x="300" y="163"/>
                    </a:lnTo>
                    <a:lnTo>
                      <a:pt x="298" y="180"/>
                    </a:lnTo>
                    <a:lnTo>
                      <a:pt x="292" y="196"/>
                    </a:lnTo>
                    <a:lnTo>
                      <a:pt x="281" y="209"/>
                    </a:lnTo>
                    <a:lnTo>
                      <a:pt x="267" y="220"/>
                    </a:lnTo>
                    <a:lnTo>
                      <a:pt x="252" y="225"/>
                    </a:lnTo>
                    <a:lnTo>
                      <a:pt x="235" y="228"/>
                    </a:lnTo>
                    <a:lnTo>
                      <a:pt x="218" y="225"/>
                    </a:lnTo>
                    <a:lnTo>
                      <a:pt x="202" y="219"/>
                    </a:lnTo>
                    <a:lnTo>
                      <a:pt x="32" y="122"/>
                    </a:lnTo>
                    <a:lnTo>
                      <a:pt x="19" y="112"/>
                    </a:lnTo>
                    <a:lnTo>
                      <a:pt x="8" y="98"/>
                    </a:lnTo>
                    <a:lnTo>
                      <a:pt x="2" y="82"/>
                    </a:lnTo>
                    <a:lnTo>
                      <a:pt x="0" y="66"/>
                    </a:lnTo>
                    <a:lnTo>
                      <a:pt x="2" y="49"/>
                    </a:lnTo>
                    <a:lnTo>
                      <a:pt x="8" y="33"/>
                    </a:lnTo>
                    <a:lnTo>
                      <a:pt x="19" y="19"/>
                    </a:lnTo>
                    <a:lnTo>
                      <a:pt x="33" y="9"/>
                    </a:lnTo>
                    <a:lnTo>
                      <a:pt x="48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69"/>
              <p:cNvSpPr>
                <a:spLocks/>
              </p:cNvSpPr>
              <p:nvPr/>
            </p:nvSpPr>
            <p:spPr bwMode="auto">
              <a:xfrm>
                <a:off x="4013200" y="3411538"/>
                <a:ext cx="87313" cy="33338"/>
              </a:xfrm>
              <a:custGeom>
                <a:avLst/>
                <a:gdLst>
                  <a:gd name="T0" fmla="*/ 65 w 327"/>
                  <a:gd name="T1" fmla="*/ 0 h 131"/>
                  <a:gd name="T2" fmla="*/ 262 w 327"/>
                  <a:gd name="T3" fmla="*/ 0 h 131"/>
                  <a:gd name="T4" fmla="*/ 279 w 327"/>
                  <a:gd name="T5" fmla="*/ 3 h 131"/>
                  <a:gd name="T6" fmla="*/ 295 w 327"/>
                  <a:gd name="T7" fmla="*/ 10 h 131"/>
                  <a:gd name="T8" fmla="*/ 308 w 327"/>
                  <a:gd name="T9" fmla="*/ 19 h 131"/>
                  <a:gd name="T10" fmla="*/ 317 w 327"/>
                  <a:gd name="T11" fmla="*/ 33 h 131"/>
                  <a:gd name="T12" fmla="*/ 325 w 327"/>
                  <a:gd name="T13" fmla="*/ 48 h 131"/>
                  <a:gd name="T14" fmla="*/ 327 w 327"/>
                  <a:gd name="T15" fmla="*/ 66 h 131"/>
                  <a:gd name="T16" fmla="*/ 325 w 327"/>
                  <a:gd name="T17" fmla="*/ 83 h 131"/>
                  <a:gd name="T18" fmla="*/ 317 w 327"/>
                  <a:gd name="T19" fmla="*/ 98 h 131"/>
                  <a:gd name="T20" fmla="*/ 308 w 327"/>
                  <a:gd name="T21" fmla="*/ 112 h 131"/>
                  <a:gd name="T22" fmla="*/ 295 w 327"/>
                  <a:gd name="T23" fmla="*/ 121 h 131"/>
                  <a:gd name="T24" fmla="*/ 279 w 327"/>
                  <a:gd name="T25" fmla="*/ 129 h 131"/>
                  <a:gd name="T26" fmla="*/ 262 w 327"/>
                  <a:gd name="T27" fmla="*/ 131 h 131"/>
                  <a:gd name="T28" fmla="*/ 65 w 327"/>
                  <a:gd name="T29" fmla="*/ 131 h 131"/>
                  <a:gd name="T30" fmla="*/ 48 w 327"/>
                  <a:gd name="T31" fmla="*/ 129 h 131"/>
                  <a:gd name="T32" fmla="*/ 32 w 327"/>
                  <a:gd name="T33" fmla="*/ 121 h 131"/>
                  <a:gd name="T34" fmla="*/ 19 w 327"/>
                  <a:gd name="T35" fmla="*/ 112 h 131"/>
                  <a:gd name="T36" fmla="*/ 8 w 327"/>
                  <a:gd name="T37" fmla="*/ 98 h 131"/>
                  <a:gd name="T38" fmla="*/ 2 w 327"/>
                  <a:gd name="T39" fmla="*/ 83 h 131"/>
                  <a:gd name="T40" fmla="*/ 0 w 327"/>
                  <a:gd name="T41" fmla="*/ 66 h 131"/>
                  <a:gd name="T42" fmla="*/ 2 w 327"/>
                  <a:gd name="T43" fmla="*/ 48 h 131"/>
                  <a:gd name="T44" fmla="*/ 8 w 327"/>
                  <a:gd name="T45" fmla="*/ 33 h 131"/>
                  <a:gd name="T46" fmla="*/ 19 w 327"/>
                  <a:gd name="T47" fmla="*/ 19 h 131"/>
                  <a:gd name="T48" fmla="*/ 32 w 327"/>
                  <a:gd name="T49" fmla="*/ 10 h 131"/>
                  <a:gd name="T50" fmla="*/ 48 w 327"/>
                  <a:gd name="T51" fmla="*/ 3 h 131"/>
                  <a:gd name="T52" fmla="*/ 65 w 327"/>
                  <a:gd name="T5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7" h="131">
                    <a:moveTo>
                      <a:pt x="65" y="0"/>
                    </a:moveTo>
                    <a:lnTo>
                      <a:pt x="262" y="0"/>
                    </a:lnTo>
                    <a:lnTo>
                      <a:pt x="279" y="3"/>
                    </a:lnTo>
                    <a:lnTo>
                      <a:pt x="295" y="10"/>
                    </a:lnTo>
                    <a:lnTo>
                      <a:pt x="308" y="19"/>
                    </a:lnTo>
                    <a:lnTo>
                      <a:pt x="317" y="33"/>
                    </a:lnTo>
                    <a:lnTo>
                      <a:pt x="325" y="48"/>
                    </a:lnTo>
                    <a:lnTo>
                      <a:pt x="327" y="66"/>
                    </a:lnTo>
                    <a:lnTo>
                      <a:pt x="325" y="83"/>
                    </a:lnTo>
                    <a:lnTo>
                      <a:pt x="317" y="98"/>
                    </a:lnTo>
                    <a:lnTo>
                      <a:pt x="308" y="112"/>
                    </a:lnTo>
                    <a:lnTo>
                      <a:pt x="295" y="121"/>
                    </a:lnTo>
                    <a:lnTo>
                      <a:pt x="279" y="129"/>
                    </a:lnTo>
                    <a:lnTo>
                      <a:pt x="262" y="131"/>
                    </a:lnTo>
                    <a:lnTo>
                      <a:pt x="65" y="131"/>
                    </a:lnTo>
                    <a:lnTo>
                      <a:pt x="48" y="129"/>
                    </a:lnTo>
                    <a:lnTo>
                      <a:pt x="32" y="121"/>
                    </a:lnTo>
                    <a:lnTo>
                      <a:pt x="19" y="112"/>
                    </a:lnTo>
                    <a:lnTo>
                      <a:pt x="8" y="98"/>
                    </a:lnTo>
                    <a:lnTo>
                      <a:pt x="2" y="83"/>
                    </a:lnTo>
                    <a:lnTo>
                      <a:pt x="0" y="66"/>
                    </a:lnTo>
                    <a:lnTo>
                      <a:pt x="2" y="48"/>
                    </a:lnTo>
                    <a:lnTo>
                      <a:pt x="8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8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70"/>
              <p:cNvSpPr>
                <a:spLocks/>
              </p:cNvSpPr>
              <p:nvPr/>
            </p:nvSpPr>
            <p:spPr bwMode="auto">
              <a:xfrm>
                <a:off x="3968750" y="3217863"/>
                <a:ext cx="79375" cy="60325"/>
              </a:xfrm>
              <a:custGeom>
                <a:avLst/>
                <a:gdLst>
                  <a:gd name="T0" fmla="*/ 235 w 300"/>
                  <a:gd name="T1" fmla="*/ 0 h 227"/>
                  <a:gd name="T2" fmla="*/ 252 w 300"/>
                  <a:gd name="T3" fmla="*/ 2 h 227"/>
                  <a:gd name="T4" fmla="*/ 267 w 300"/>
                  <a:gd name="T5" fmla="*/ 8 h 227"/>
                  <a:gd name="T6" fmla="*/ 281 w 300"/>
                  <a:gd name="T7" fmla="*/ 18 h 227"/>
                  <a:gd name="T8" fmla="*/ 292 w 300"/>
                  <a:gd name="T9" fmla="*/ 32 h 227"/>
                  <a:gd name="T10" fmla="*/ 298 w 300"/>
                  <a:gd name="T11" fmla="*/ 47 h 227"/>
                  <a:gd name="T12" fmla="*/ 300 w 300"/>
                  <a:gd name="T13" fmla="*/ 64 h 227"/>
                  <a:gd name="T14" fmla="*/ 298 w 300"/>
                  <a:gd name="T15" fmla="*/ 81 h 227"/>
                  <a:gd name="T16" fmla="*/ 292 w 300"/>
                  <a:gd name="T17" fmla="*/ 96 h 227"/>
                  <a:gd name="T18" fmla="*/ 282 w 300"/>
                  <a:gd name="T19" fmla="*/ 110 h 227"/>
                  <a:gd name="T20" fmla="*/ 268 w 300"/>
                  <a:gd name="T21" fmla="*/ 121 h 227"/>
                  <a:gd name="T22" fmla="*/ 98 w 300"/>
                  <a:gd name="T23" fmla="*/ 217 h 227"/>
                  <a:gd name="T24" fmla="*/ 82 w 300"/>
                  <a:gd name="T25" fmla="*/ 225 h 227"/>
                  <a:gd name="T26" fmla="*/ 65 w 300"/>
                  <a:gd name="T27" fmla="*/ 227 h 227"/>
                  <a:gd name="T28" fmla="*/ 49 w 300"/>
                  <a:gd name="T29" fmla="*/ 225 h 227"/>
                  <a:gd name="T30" fmla="*/ 33 w 300"/>
                  <a:gd name="T31" fmla="*/ 218 h 227"/>
                  <a:gd name="T32" fmla="*/ 19 w 300"/>
                  <a:gd name="T33" fmla="*/ 208 h 227"/>
                  <a:gd name="T34" fmla="*/ 8 w 300"/>
                  <a:gd name="T35" fmla="*/ 194 h 227"/>
                  <a:gd name="T36" fmla="*/ 2 w 300"/>
                  <a:gd name="T37" fmla="*/ 178 h 227"/>
                  <a:gd name="T38" fmla="*/ 0 w 300"/>
                  <a:gd name="T39" fmla="*/ 161 h 227"/>
                  <a:gd name="T40" fmla="*/ 2 w 300"/>
                  <a:gd name="T41" fmla="*/ 145 h 227"/>
                  <a:gd name="T42" fmla="*/ 8 w 300"/>
                  <a:gd name="T43" fmla="*/ 129 h 227"/>
                  <a:gd name="T44" fmla="*/ 19 w 300"/>
                  <a:gd name="T45" fmla="*/ 116 h 227"/>
                  <a:gd name="T46" fmla="*/ 32 w 300"/>
                  <a:gd name="T47" fmla="*/ 105 h 227"/>
                  <a:gd name="T48" fmla="*/ 202 w 300"/>
                  <a:gd name="T49" fmla="*/ 8 h 227"/>
                  <a:gd name="T50" fmla="*/ 219 w 300"/>
                  <a:gd name="T51" fmla="*/ 2 h 227"/>
                  <a:gd name="T52" fmla="*/ 235 w 300"/>
                  <a:gd name="T5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0" h="227">
                    <a:moveTo>
                      <a:pt x="235" y="0"/>
                    </a:moveTo>
                    <a:lnTo>
                      <a:pt x="252" y="2"/>
                    </a:lnTo>
                    <a:lnTo>
                      <a:pt x="267" y="8"/>
                    </a:lnTo>
                    <a:lnTo>
                      <a:pt x="281" y="18"/>
                    </a:lnTo>
                    <a:lnTo>
                      <a:pt x="292" y="32"/>
                    </a:lnTo>
                    <a:lnTo>
                      <a:pt x="298" y="47"/>
                    </a:lnTo>
                    <a:lnTo>
                      <a:pt x="300" y="64"/>
                    </a:lnTo>
                    <a:lnTo>
                      <a:pt x="298" y="81"/>
                    </a:lnTo>
                    <a:lnTo>
                      <a:pt x="292" y="96"/>
                    </a:lnTo>
                    <a:lnTo>
                      <a:pt x="282" y="110"/>
                    </a:lnTo>
                    <a:lnTo>
                      <a:pt x="268" y="121"/>
                    </a:lnTo>
                    <a:lnTo>
                      <a:pt x="98" y="217"/>
                    </a:lnTo>
                    <a:lnTo>
                      <a:pt x="82" y="225"/>
                    </a:lnTo>
                    <a:lnTo>
                      <a:pt x="65" y="227"/>
                    </a:lnTo>
                    <a:lnTo>
                      <a:pt x="49" y="225"/>
                    </a:lnTo>
                    <a:lnTo>
                      <a:pt x="33" y="218"/>
                    </a:lnTo>
                    <a:lnTo>
                      <a:pt x="19" y="208"/>
                    </a:lnTo>
                    <a:lnTo>
                      <a:pt x="8" y="194"/>
                    </a:lnTo>
                    <a:lnTo>
                      <a:pt x="2" y="178"/>
                    </a:lnTo>
                    <a:lnTo>
                      <a:pt x="0" y="161"/>
                    </a:lnTo>
                    <a:lnTo>
                      <a:pt x="2" y="145"/>
                    </a:lnTo>
                    <a:lnTo>
                      <a:pt x="8" y="129"/>
                    </a:lnTo>
                    <a:lnTo>
                      <a:pt x="19" y="116"/>
                    </a:lnTo>
                    <a:lnTo>
                      <a:pt x="32" y="105"/>
                    </a:lnTo>
                    <a:lnTo>
                      <a:pt x="202" y="8"/>
                    </a:lnTo>
                    <a:lnTo>
                      <a:pt x="219" y="2"/>
                    </a:lnTo>
                    <a:lnTo>
                      <a:pt x="2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71"/>
              <p:cNvSpPr>
                <a:spLocks/>
              </p:cNvSpPr>
              <p:nvPr/>
            </p:nvSpPr>
            <p:spPr bwMode="auto">
              <a:xfrm>
                <a:off x="3844925" y="3076576"/>
                <a:ext cx="60325" cy="77788"/>
              </a:xfrm>
              <a:custGeom>
                <a:avLst/>
                <a:gdLst>
                  <a:gd name="T0" fmla="*/ 163 w 229"/>
                  <a:gd name="T1" fmla="*/ 0 h 299"/>
                  <a:gd name="T2" fmla="*/ 180 w 229"/>
                  <a:gd name="T3" fmla="*/ 3 h 299"/>
                  <a:gd name="T4" fmla="*/ 196 w 229"/>
                  <a:gd name="T5" fmla="*/ 10 h 299"/>
                  <a:gd name="T6" fmla="*/ 210 w 229"/>
                  <a:gd name="T7" fmla="*/ 21 h 299"/>
                  <a:gd name="T8" fmla="*/ 220 w 229"/>
                  <a:gd name="T9" fmla="*/ 33 h 299"/>
                  <a:gd name="T10" fmla="*/ 227 w 229"/>
                  <a:gd name="T11" fmla="*/ 49 h 299"/>
                  <a:gd name="T12" fmla="*/ 229 w 229"/>
                  <a:gd name="T13" fmla="*/ 65 h 299"/>
                  <a:gd name="T14" fmla="*/ 227 w 229"/>
                  <a:gd name="T15" fmla="*/ 82 h 299"/>
                  <a:gd name="T16" fmla="*/ 220 w 229"/>
                  <a:gd name="T17" fmla="*/ 98 h 299"/>
                  <a:gd name="T18" fmla="*/ 122 w 229"/>
                  <a:gd name="T19" fmla="*/ 267 h 299"/>
                  <a:gd name="T20" fmla="*/ 111 w 229"/>
                  <a:gd name="T21" fmla="*/ 281 h 299"/>
                  <a:gd name="T22" fmla="*/ 97 w 229"/>
                  <a:gd name="T23" fmla="*/ 291 h 299"/>
                  <a:gd name="T24" fmla="*/ 82 w 229"/>
                  <a:gd name="T25" fmla="*/ 297 h 299"/>
                  <a:gd name="T26" fmla="*/ 65 w 229"/>
                  <a:gd name="T27" fmla="*/ 299 h 299"/>
                  <a:gd name="T28" fmla="*/ 49 w 229"/>
                  <a:gd name="T29" fmla="*/ 297 h 299"/>
                  <a:gd name="T30" fmla="*/ 33 w 229"/>
                  <a:gd name="T31" fmla="*/ 290 h 299"/>
                  <a:gd name="T32" fmla="*/ 18 w 229"/>
                  <a:gd name="T33" fmla="*/ 280 h 299"/>
                  <a:gd name="T34" fmla="*/ 9 w 229"/>
                  <a:gd name="T35" fmla="*/ 267 h 299"/>
                  <a:gd name="T36" fmla="*/ 2 w 229"/>
                  <a:gd name="T37" fmla="*/ 251 h 299"/>
                  <a:gd name="T38" fmla="*/ 0 w 229"/>
                  <a:gd name="T39" fmla="*/ 235 h 299"/>
                  <a:gd name="T40" fmla="*/ 2 w 229"/>
                  <a:gd name="T41" fmla="*/ 218 h 299"/>
                  <a:gd name="T42" fmla="*/ 9 w 229"/>
                  <a:gd name="T43" fmla="*/ 202 h 299"/>
                  <a:gd name="T44" fmla="*/ 107 w 229"/>
                  <a:gd name="T45" fmla="*/ 33 h 299"/>
                  <a:gd name="T46" fmla="*/ 118 w 229"/>
                  <a:gd name="T47" fmla="*/ 20 h 299"/>
                  <a:gd name="T48" fmla="*/ 132 w 229"/>
                  <a:gd name="T49" fmla="*/ 9 h 299"/>
                  <a:gd name="T50" fmla="*/ 147 w 229"/>
                  <a:gd name="T51" fmla="*/ 3 h 299"/>
                  <a:gd name="T52" fmla="*/ 163 w 229"/>
                  <a:gd name="T5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9" h="299">
                    <a:moveTo>
                      <a:pt x="163" y="0"/>
                    </a:moveTo>
                    <a:lnTo>
                      <a:pt x="180" y="3"/>
                    </a:lnTo>
                    <a:lnTo>
                      <a:pt x="196" y="10"/>
                    </a:lnTo>
                    <a:lnTo>
                      <a:pt x="210" y="21"/>
                    </a:lnTo>
                    <a:lnTo>
                      <a:pt x="220" y="33"/>
                    </a:lnTo>
                    <a:lnTo>
                      <a:pt x="227" y="49"/>
                    </a:lnTo>
                    <a:lnTo>
                      <a:pt x="229" y="65"/>
                    </a:lnTo>
                    <a:lnTo>
                      <a:pt x="227" y="82"/>
                    </a:lnTo>
                    <a:lnTo>
                      <a:pt x="220" y="98"/>
                    </a:lnTo>
                    <a:lnTo>
                      <a:pt x="122" y="267"/>
                    </a:lnTo>
                    <a:lnTo>
                      <a:pt x="111" y="281"/>
                    </a:lnTo>
                    <a:lnTo>
                      <a:pt x="97" y="291"/>
                    </a:lnTo>
                    <a:lnTo>
                      <a:pt x="82" y="297"/>
                    </a:lnTo>
                    <a:lnTo>
                      <a:pt x="65" y="299"/>
                    </a:lnTo>
                    <a:lnTo>
                      <a:pt x="49" y="297"/>
                    </a:lnTo>
                    <a:lnTo>
                      <a:pt x="33" y="290"/>
                    </a:lnTo>
                    <a:lnTo>
                      <a:pt x="18" y="280"/>
                    </a:lnTo>
                    <a:lnTo>
                      <a:pt x="9" y="267"/>
                    </a:lnTo>
                    <a:lnTo>
                      <a:pt x="2" y="251"/>
                    </a:lnTo>
                    <a:lnTo>
                      <a:pt x="0" y="235"/>
                    </a:lnTo>
                    <a:lnTo>
                      <a:pt x="2" y="218"/>
                    </a:lnTo>
                    <a:lnTo>
                      <a:pt x="9" y="202"/>
                    </a:lnTo>
                    <a:lnTo>
                      <a:pt x="107" y="33"/>
                    </a:lnTo>
                    <a:lnTo>
                      <a:pt x="118" y="20"/>
                    </a:lnTo>
                    <a:lnTo>
                      <a:pt x="132" y="9"/>
                    </a:lnTo>
                    <a:lnTo>
                      <a:pt x="147" y="3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72"/>
              <p:cNvSpPr>
                <a:spLocks/>
              </p:cNvSpPr>
              <p:nvPr/>
            </p:nvSpPr>
            <p:spPr bwMode="auto">
              <a:xfrm>
                <a:off x="3651250" y="3284538"/>
                <a:ext cx="84138" cy="266700"/>
              </a:xfrm>
              <a:custGeom>
                <a:avLst/>
                <a:gdLst>
                  <a:gd name="T0" fmla="*/ 158 w 315"/>
                  <a:gd name="T1" fmla="*/ 0 h 1012"/>
                  <a:gd name="T2" fmla="*/ 190 w 315"/>
                  <a:gd name="T3" fmla="*/ 2 h 1012"/>
                  <a:gd name="T4" fmla="*/ 217 w 315"/>
                  <a:gd name="T5" fmla="*/ 8 h 1012"/>
                  <a:gd name="T6" fmla="*/ 243 w 315"/>
                  <a:gd name="T7" fmla="*/ 17 h 1012"/>
                  <a:gd name="T8" fmla="*/ 265 w 315"/>
                  <a:gd name="T9" fmla="*/ 31 h 1012"/>
                  <a:gd name="T10" fmla="*/ 283 w 315"/>
                  <a:gd name="T11" fmla="*/ 48 h 1012"/>
                  <a:gd name="T12" fmla="*/ 297 w 315"/>
                  <a:gd name="T13" fmla="*/ 68 h 1012"/>
                  <a:gd name="T14" fmla="*/ 307 w 315"/>
                  <a:gd name="T15" fmla="*/ 93 h 1012"/>
                  <a:gd name="T16" fmla="*/ 313 w 315"/>
                  <a:gd name="T17" fmla="*/ 121 h 1012"/>
                  <a:gd name="T18" fmla="*/ 315 w 315"/>
                  <a:gd name="T19" fmla="*/ 153 h 1012"/>
                  <a:gd name="T20" fmla="*/ 315 w 315"/>
                  <a:gd name="T21" fmla="*/ 382 h 1012"/>
                  <a:gd name="T22" fmla="*/ 314 w 315"/>
                  <a:gd name="T23" fmla="*/ 413 h 1012"/>
                  <a:gd name="T24" fmla="*/ 311 w 315"/>
                  <a:gd name="T25" fmla="*/ 444 h 1012"/>
                  <a:gd name="T26" fmla="*/ 307 w 315"/>
                  <a:gd name="T27" fmla="*/ 476 h 1012"/>
                  <a:gd name="T28" fmla="*/ 245 w 315"/>
                  <a:gd name="T29" fmla="*/ 939 h 1012"/>
                  <a:gd name="T30" fmla="*/ 241 w 315"/>
                  <a:gd name="T31" fmla="*/ 961 h 1012"/>
                  <a:gd name="T32" fmla="*/ 233 w 315"/>
                  <a:gd name="T33" fmla="*/ 979 h 1012"/>
                  <a:gd name="T34" fmla="*/ 224 w 315"/>
                  <a:gd name="T35" fmla="*/ 992 h 1012"/>
                  <a:gd name="T36" fmla="*/ 211 w 315"/>
                  <a:gd name="T37" fmla="*/ 1002 h 1012"/>
                  <a:gd name="T38" fmla="*/ 196 w 315"/>
                  <a:gd name="T39" fmla="*/ 1008 h 1012"/>
                  <a:gd name="T40" fmla="*/ 178 w 315"/>
                  <a:gd name="T41" fmla="*/ 1011 h 1012"/>
                  <a:gd name="T42" fmla="*/ 158 w 315"/>
                  <a:gd name="T43" fmla="*/ 1012 h 1012"/>
                  <a:gd name="T44" fmla="*/ 137 w 315"/>
                  <a:gd name="T45" fmla="*/ 1011 h 1012"/>
                  <a:gd name="T46" fmla="*/ 119 w 315"/>
                  <a:gd name="T47" fmla="*/ 1008 h 1012"/>
                  <a:gd name="T48" fmla="*/ 104 w 315"/>
                  <a:gd name="T49" fmla="*/ 1002 h 1012"/>
                  <a:gd name="T50" fmla="*/ 91 w 315"/>
                  <a:gd name="T51" fmla="*/ 992 h 1012"/>
                  <a:gd name="T52" fmla="*/ 82 w 315"/>
                  <a:gd name="T53" fmla="*/ 979 h 1012"/>
                  <a:gd name="T54" fmla="*/ 74 w 315"/>
                  <a:gd name="T55" fmla="*/ 961 h 1012"/>
                  <a:gd name="T56" fmla="*/ 70 w 315"/>
                  <a:gd name="T57" fmla="*/ 939 h 1012"/>
                  <a:gd name="T58" fmla="*/ 8 w 315"/>
                  <a:gd name="T59" fmla="*/ 476 h 1012"/>
                  <a:gd name="T60" fmla="*/ 5 w 315"/>
                  <a:gd name="T61" fmla="*/ 444 h 1012"/>
                  <a:gd name="T62" fmla="*/ 1 w 315"/>
                  <a:gd name="T63" fmla="*/ 413 h 1012"/>
                  <a:gd name="T64" fmla="*/ 0 w 315"/>
                  <a:gd name="T65" fmla="*/ 382 h 1012"/>
                  <a:gd name="T66" fmla="*/ 0 w 315"/>
                  <a:gd name="T67" fmla="*/ 153 h 1012"/>
                  <a:gd name="T68" fmla="*/ 2 w 315"/>
                  <a:gd name="T69" fmla="*/ 121 h 1012"/>
                  <a:gd name="T70" fmla="*/ 8 w 315"/>
                  <a:gd name="T71" fmla="*/ 93 h 1012"/>
                  <a:gd name="T72" fmla="*/ 18 w 315"/>
                  <a:gd name="T73" fmla="*/ 68 h 1012"/>
                  <a:gd name="T74" fmla="*/ 32 w 315"/>
                  <a:gd name="T75" fmla="*/ 48 h 1012"/>
                  <a:gd name="T76" fmla="*/ 51 w 315"/>
                  <a:gd name="T77" fmla="*/ 31 h 1012"/>
                  <a:gd name="T78" fmla="*/ 72 w 315"/>
                  <a:gd name="T79" fmla="*/ 17 h 1012"/>
                  <a:gd name="T80" fmla="*/ 98 w 315"/>
                  <a:gd name="T81" fmla="*/ 8 h 1012"/>
                  <a:gd name="T82" fmla="*/ 125 w 315"/>
                  <a:gd name="T83" fmla="*/ 2 h 1012"/>
                  <a:gd name="T84" fmla="*/ 158 w 315"/>
                  <a:gd name="T85" fmla="*/ 0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5" h="1012">
                    <a:moveTo>
                      <a:pt x="158" y="0"/>
                    </a:moveTo>
                    <a:lnTo>
                      <a:pt x="190" y="2"/>
                    </a:lnTo>
                    <a:lnTo>
                      <a:pt x="217" y="8"/>
                    </a:lnTo>
                    <a:lnTo>
                      <a:pt x="243" y="17"/>
                    </a:lnTo>
                    <a:lnTo>
                      <a:pt x="265" y="31"/>
                    </a:lnTo>
                    <a:lnTo>
                      <a:pt x="283" y="48"/>
                    </a:lnTo>
                    <a:lnTo>
                      <a:pt x="297" y="68"/>
                    </a:lnTo>
                    <a:lnTo>
                      <a:pt x="307" y="93"/>
                    </a:lnTo>
                    <a:lnTo>
                      <a:pt x="313" y="121"/>
                    </a:lnTo>
                    <a:lnTo>
                      <a:pt x="315" y="153"/>
                    </a:lnTo>
                    <a:lnTo>
                      <a:pt x="315" y="382"/>
                    </a:lnTo>
                    <a:lnTo>
                      <a:pt x="314" y="413"/>
                    </a:lnTo>
                    <a:lnTo>
                      <a:pt x="311" y="444"/>
                    </a:lnTo>
                    <a:lnTo>
                      <a:pt x="307" y="476"/>
                    </a:lnTo>
                    <a:lnTo>
                      <a:pt x="245" y="939"/>
                    </a:lnTo>
                    <a:lnTo>
                      <a:pt x="241" y="961"/>
                    </a:lnTo>
                    <a:lnTo>
                      <a:pt x="233" y="979"/>
                    </a:lnTo>
                    <a:lnTo>
                      <a:pt x="224" y="992"/>
                    </a:lnTo>
                    <a:lnTo>
                      <a:pt x="211" y="1002"/>
                    </a:lnTo>
                    <a:lnTo>
                      <a:pt x="196" y="1008"/>
                    </a:lnTo>
                    <a:lnTo>
                      <a:pt x="178" y="1011"/>
                    </a:lnTo>
                    <a:lnTo>
                      <a:pt x="158" y="1012"/>
                    </a:lnTo>
                    <a:lnTo>
                      <a:pt x="137" y="1011"/>
                    </a:lnTo>
                    <a:lnTo>
                      <a:pt x="119" y="1008"/>
                    </a:lnTo>
                    <a:lnTo>
                      <a:pt x="104" y="1002"/>
                    </a:lnTo>
                    <a:lnTo>
                      <a:pt x="91" y="992"/>
                    </a:lnTo>
                    <a:lnTo>
                      <a:pt x="82" y="979"/>
                    </a:lnTo>
                    <a:lnTo>
                      <a:pt x="74" y="961"/>
                    </a:lnTo>
                    <a:lnTo>
                      <a:pt x="70" y="939"/>
                    </a:lnTo>
                    <a:lnTo>
                      <a:pt x="8" y="476"/>
                    </a:lnTo>
                    <a:lnTo>
                      <a:pt x="5" y="444"/>
                    </a:lnTo>
                    <a:lnTo>
                      <a:pt x="1" y="413"/>
                    </a:lnTo>
                    <a:lnTo>
                      <a:pt x="0" y="382"/>
                    </a:lnTo>
                    <a:lnTo>
                      <a:pt x="0" y="153"/>
                    </a:lnTo>
                    <a:lnTo>
                      <a:pt x="2" y="121"/>
                    </a:lnTo>
                    <a:lnTo>
                      <a:pt x="8" y="93"/>
                    </a:lnTo>
                    <a:lnTo>
                      <a:pt x="18" y="68"/>
                    </a:lnTo>
                    <a:lnTo>
                      <a:pt x="32" y="48"/>
                    </a:lnTo>
                    <a:lnTo>
                      <a:pt x="51" y="31"/>
                    </a:lnTo>
                    <a:lnTo>
                      <a:pt x="72" y="17"/>
                    </a:lnTo>
                    <a:lnTo>
                      <a:pt x="98" y="8"/>
                    </a:lnTo>
                    <a:lnTo>
                      <a:pt x="125" y="2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73"/>
              <p:cNvSpPr>
                <a:spLocks/>
              </p:cNvSpPr>
              <p:nvPr/>
            </p:nvSpPr>
            <p:spPr bwMode="auto">
              <a:xfrm>
                <a:off x="3649663" y="3586163"/>
                <a:ext cx="87313" cy="85725"/>
              </a:xfrm>
              <a:custGeom>
                <a:avLst/>
                <a:gdLst>
                  <a:gd name="T0" fmla="*/ 164 w 327"/>
                  <a:gd name="T1" fmla="*/ 0 h 325"/>
                  <a:gd name="T2" fmla="*/ 197 w 327"/>
                  <a:gd name="T3" fmla="*/ 4 h 325"/>
                  <a:gd name="T4" fmla="*/ 227 w 327"/>
                  <a:gd name="T5" fmla="*/ 13 h 325"/>
                  <a:gd name="T6" fmla="*/ 254 w 327"/>
                  <a:gd name="T7" fmla="*/ 28 h 325"/>
                  <a:gd name="T8" fmla="*/ 279 w 327"/>
                  <a:gd name="T9" fmla="*/ 47 h 325"/>
                  <a:gd name="T10" fmla="*/ 299 w 327"/>
                  <a:gd name="T11" fmla="*/ 72 h 325"/>
                  <a:gd name="T12" fmla="*/ 314 w 327"/>
                  <a:gd name="T13" fmla="*/ 99 h 325"/>
                  <a:gd name="T14" fmla="*/ 324 w 327"/>
                  <a:gd name="T15" fmla="*/ 130 h 325"/>
                  <a:gd name="T16" fmla="*/ 327 w 327"/>
                  <a:gd name="T17" fmla="*/ 162 h 325"/>
                  <a:gd name="T18" fmla="*/ 324 w 327"/>
                  <a:gd name="T19" fmla="*/ 195 h 325"/>
                  <a:gd name="T20" fmla="*/ 314 w 327"/>
                  <a:gd name="T21" fmla="*/ 226 h 325"/>
                  <a:gd name="T22" fmla="*/ 299 w 327"/>
                  <a:gd name="T23" fmla="*/ 253 h 325"/>
                  <a:gd name="T24" fmla="*/ 279 w 327"/>
                  <a:gd name="T25" fmla="*/ 277 h 325"/>
                  <a:gd name="T26" fmla="*/ 254 w 327"/>
                  <a:gd name="T27" fmla="*/ 297 h 325"/>
                  <a:gd name="T28" fmla="*/ 227 w 327"/>
                  <a:gd name="T29" fmla="*/ 312 h 325"/>
                  <a:gd name="T30" fmla="*/ 197 w 327"/>
                  <a:gd name="T31" fmla="*/ 321 h 325"/>
                  <a:gd name="T32" fmla="*/ 164 w 327"/>
                  <a:gd name="T33" fmla="*/ 325 h 325"/>
                  <a:gd name="T34" fmla="*/ 130 w 327"/>
                  <a:gd name="T35" fmla="*/ 321 h 325"/>
                  <a:gd name="T36" fmla="*/ 100 w 327"/>
                  <a:gd name="T37" fmla="*/ 312 h 325"/>
                  <a:gd name="T38" fmla="*/ 73 w 327"/>
                  <a:gd name="T39" fmla="*/ 297 h 325"/>
                  <a:gd name="T40" fmla="*/ 48 w 327"/>
                  <a:gd name="T41" fmla="*/ 277 h 325"/>
                  <a:gd name="T42" fmla="*/ 28 w 327"/>
                  <a:gd name="T43" fmla="*/ 253 h 325"/>
                  <a:gd name="T44" fmla="*/ 13 w 327"/>
                  <a:gd name="T45" fmla="*/ 226 h 325"/>
                  <a:gd name="T46" fmla="*/ 3 w 327"/>
                  <a:gd name="T47" fmla="*/ 195 h 325"/>
                  <a:gd name="T48" fmla="*/ 0 w 327"/>
                  <a:gd name="T49" fmla="*/ 162 h 325"/>
                  <a:gd name="T50" fmla="*/ 3 w 327"/>
                  <a:gd name="T51" fmla="*/ 130 h 325"/>
                  <a:gd name="T52" fmla="*/ 13 w 327"/>
                  <a:gd name="T53" fmla="*/ 99 h 325"/>
                  <a:gd name="T54" fmla="*/ 28 w 327"/>
                  <a:gd name="T55" fmla="*/ 72 h 325"/>
                  <a:gd name="T56" fmla="*/ 48 w 327"/>
                  <a:gd name="T57" fmla="*/ 47 h 325"/>
                  <a:gd name="T58" fmla="*/ 73 w 327"/>
                  <a:gd name="T59" fmla="*/ 28 h 325"/>
                  <a:gd name="T60" fmla="*/ 100 w 327"/>
                  <a:gd name="T61" fmla="*/ 13 h 325"/>
                  <a:gd name="T62" fmla="*/ 130 w 327"/>
                  <a:gd name="T63" fmla="*/ 4 h 325"/>
                  <a:gd name="T64" fmla="*/ 164 w 327"/>
                  <a:gd name="T65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7" h="325">
                    <a:moveTo>
                      <a:pt x="164" y="0"/>
                    </a:moveTo>
                    <a:lnTo>
                      <a:pt x="197" y="4"/>
                    </a:lnTo>
                    <a:lnTo>
                      <a:pt x="227" y="13"/>
                    </a:lnTo>
                    <a:lnTo>
                      <a:pt x="254" y="28"/>
                    </a:lnTo>
                    <a:lnTo>
                      <a:pt x="279" y="47"/>
                    </a:lnTo>
                    <a:lnTo>
                      <a:pt x="299" y="72"/>
                    </a:lnTo>
                    <a:lnTo>
                      <a:pt x="314" y="99"/>
                    </a:lnTo>
                    <a:lnTo>
                      <a:pt x="324" y="130"/>
                    </a:lnTo>
                    <a:lnTo>
                      <a:pt x="327" y="162"/>
                    </a:lnTo>
                    <a:lnTo>
                      <a:pt x="324" y="195"/>
                    </a:lnTo>
                    <a:lnTo>
                      <a:pt x="314" y="226"/>
                    </a:lnTo>
                    <a:lnTo>
                      <a:pt x="299" y="253"/>
                    </a:lnTo>
                    <a:lnTo>
                      <a:pt x="279" y="277"/>
                    </a:lnTo>
                    <a:lnTo>
                      <a:pt x="254" y="297"/>
                    </a:lnTo>
                    <a:lnTo>
                      <a:pt x="227" y="312"/>
                    </a:lnTo>
                    <a:lnTo>
                      <a:pt x="197" y="321"/>
                    </a:lnTo>
                    <a:lnTo>
                      <a:pt x="164" y="325"/>
                    </a:lnTo>
                    <a:lnTo>
                      <a:pt x="130" y="321"/>
                    </a:lnTo>
                    <a:lnTo>
                      <a:pt x="100" y="312"/>
                    </a:lnTo>
                    <a:lnTo>
                      <a:pt x="73" y="297"/>
                    </a:lnTo>
                    <a:lnTo>
                      <a:pt x="48" y="277"/>
                    </a:lnTo>
                    <a:lnTo>
                      <a:pt x="28" y="253"/>
                    </a:lnTo>
                    <a:lnTo>
                      <a:pt x="13" y="226"/>
                    </a:lnTo>
                    <a:lnTo>
                      <a:pt x="3" y="195"/>
                    </a:lnTo>
                    <a:lnTo>
                      <a:pt x="0" y="162"/>
                    </a:lnTo>
                    <a:lnTo>
                      <a:pt x="3" y="130"/>
                    </a:lnTo>
                    <a:lnTo>
                      <a:pt x="13" y="99"/>
                    </a:lnTo>
                    <a:lnTo>
                      <a:pt x="28" y="72"/>
                    </a:lnTo>
                    <a:lnTo>
                      <a:pt x="48" y="47"/>
                    </a:lnTo>
                    <a:lnTo>
                      <a:pt x="73" y="28"/>
                    </a:lnTo>
                    <a:lnTo>
                      <a:pt x="100" y="13"/>
                    </a:lnTo>
                    <a:lnTo>
                      <a:pt x="130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4" name="Group 86"/>
            <p:cNvGrpSpPr/>
            <p:nvPr/>
          </p:nvGrpSpPr>
          <p:grpSpPr>
            <a:xfrm>
              <a:off x="5701072" y="3634949"/>
              <a:ext cx="308481" cy="320490"/>
              <a:chOff x="4797425" y="2895601"/>
              <a:chExt cx="652463" cy="677863"/>
            </a:xfrm>
            <a:solidFill>
              <a:sysClr val="window" lastClr="FFFFFF"/>
            </a:solidFill>
          </p:grpSpPr>
          <p:sp>
            <p:nvSpPr>
              <p:cNvPr id="306" name="Freeform 52"/>
              <p:cNvSpPr>
                <a:spLocks/>
              </p:cNvSpPr>
              <p:nvPr/>
            </p:nvSpPr>
            <p:spPr bwMode="auto">
              <a:xfrm>
                <a:off x="4797425" y="2895601"/>
                <a:ext cx="652463" cy="482600"/>
              </a:xfrm>
              <a:custGeom>
                <a:avLst/>
                <a:gdLst>
                  <a:gd name="T0" fmla="*/ 2448 w 3286"/>
                  <a:gd name="T1" fmla="*/ 0 h 2435"/>
                  <a:gd name="T2" fmla="*/ 3286 w 3286"/>
                  <a:gd name="T3" fmla="*/ 726 h 2435"/>
                  <a:gd name="T4" fmla="*/ 2880 w 3286"/>
                  <a:gd name="T5" fmla="*/ 833 h 2435"/>
                  <a:gd name="T6" fmla="*/ 2823 w 3286"/>
                  <a:gd name="T7" fmla="*/ 1040 h 2435"/>
                  <a:gd name="T8" fmla="*/ 2746 w 3286"/>
                  <a:gd name="T9" fmla="*/ 1234 h 2435"/>
                  <a:gd name="T10" fmla="*/ 2651 w 3286"/>
                  <a:gd name="T11" fmla="*/ 1417 h 2435"/>
                  <a:gd name="T12" fmla="*/ 2538 w 3286"/>
                  <a:gd name="T13" fmla="*/ 1586 h 2435"/>
                  <a:gd name="T14" fmla="*/ 2408 w 3286"/>
                  <a:gd name="T15" fmla="*/ 1741 h 2435"/>
                  <a:gd name="T16" fmla="*/ 2264 w 3286"/>
                  <a:gd name="T17" fmla="*/ 1882 h 2435"/>
                  <a:gd name="T18" fmla="*/ 2107 w 3286"/>
                  <a:gd name="T19" fmla="*/ 2008 h 2435"/>
                  <a:gd name="T20" fmla="*/ 1938 w 3286"/>
                  <a:gd name="T21" fmla="*/ 2120 h 2435"/>
                  <a:gd name="T22" fmla="*/ 1758 w 3286"/>
                  <a:gd name="T23" fmla="*/ 2215 h 2435"/>
                  <a:gd name="T24" fmla="*/ 1570 w 3286"/>
                  <a:gd name="T25" fmla="*/ 2294 h 2435"/>
                  <a:gd name="T26" fmla="*/ 1375 w 3286"/>
                  <a:gd name="T27" fmla="*/ 2357 h 2435"/>
                  <a:gd name="T28" fmla="*/ 1174 w 3286"/>
                  <a:gd name="T29" fmla="*/ 2401 h 2435"/>
                  <a:gd name="T30" fmla="*/ 967 w 3286"/>
                  <a:gd name="T31" fmla="*/ 2428 h 2435"/>
                  <a:gd name="T32" fmla="*/ 759 w 3286"/>
                  <a:gd name="T33" fmla="*/ 2435 h 2435"/>
                  <a:gd name="T34" fmla="*/ 548 w 3286"/>
                  <a:gd name="T35" fmla="*/ 2424 h 2435"/>
                  <a:gd name="T36" fmla="*/ 338 w 3286"/>
                  <a:gd name="T37" fmla="*/ 2394 h 2435"/>
                  <a:gd name="T38" fmla="*/ 128 w 3286"/>
                  <a:gd name="T39" fmla="*/ 2343 h 2435"/>
                  <a:gd name="T40" fmla="*/ 12 w 3286"/>
                  <a:gd name="T41" fmla="*/ 2303 h 2435"/>
                  <a:gd name="T42" fmla="*/ 0 w 3286"/>
                  <a:gd name="T43" fmla="*/ 2284 h 2435"/>
                  <a:gd name="T44" fmla="*/ 3 w 3286"/>
                  <a:gd name="T45" fmla="*/ 2263 h 2435"/>
                  <a:gd name="T46" fmla="*/ 18 w 3286"/>
                  <a:gd name="T47" fmla="*/ 2247 h 2435"/>
                  <a:gd name="T48" fmla="*/ 43 w 3286"/>
                  <a:gd name="T49" fmla="*/ 2243 h 2435"/>
                  <a:gd name="T50" fmla="*/ 262 w 3286"/>
                  <a:gd name="T51" fmla="*/ 2264 h 2435"/>
                  <a:gd name="T52" fmla="*/ 476 w 3286"/>
                  <a:gd name="T53" fmla="*/ 2257 h 2435"/>
                  <a:gd name="T54" fmla="*/ 682 w 3286"/>
                  <a:gd name="T55" fmla="*/ 2223 h 2435"/>
                  <a:gd name="T56" fmla="*/ 881 w 3286"/>
                  <a:gd name="T57" fmla="*/ 2165 h 2435"/>
                  <a:gd name="T58" fmla="*/ 1070 w 3286"/>
                  <a:gd name="T59" fmla="*/ 2086 h 2435"/>
                  <a:gd name="T60" fmla="*/ 1247 w 3286"/>
                  <a:gd name="T61" fmla="*/ 1985 h 2435"/>
                  <a:gd name="T62" fmla="*/ 1411 w 3286"/>
                  <a:gd name="T63" fmla="*/ 1864 h 2435"/>
                  <a:gd name="T64" fmla="*/ 1562 w 3286"/>
                  <a:gd name="T65" fmla="*/ 1726 h 2435"/>
                  <a:gd name="T66" fmla="*/ 1696 w 3286"/>
                  <a:gd name="T67" fmla="*/ 1572 h 2435"/>
                  <a:gd name="T68" fmla="*/ 1814 w 3286"/>
                  <a:gd name="T69" fmla="*/ 1404 h 2435"/>
                  <a:gd name="T70" fmla="*/ 1913 w 3286"/>
                  <a:gd name="T71" fmla="*/ 1223 h 2435"/>
                  <a:gd name="T72" fmla="*/ 1991 w 3286"/>
                  <a:gd name="T73" fmla="*/ 1030 h 2435"/>
                  <a:gd name="T74" fmla="*/ 2049 w 3286"/>
                  <a:gd name="T75" fmla="*/ 830 h 2435"/>
                  <a:gd name="T76" fmla="*/ 1611 w 3286"/>
                  <a:gd name="T77" fmla="*/ 726 h 2435"/>
                  <a:gd name="T78" fmla="*/ 2448 w 3286"/>
                  <a:gd name="T79" fmla="*/ 0 h 2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6" h="2435">
                    <a:moveTo>
                      <a:pt x="2448" y="0"/>
                    </a:moveTo>
                    <a:lnTo>
                      <a:pt x="2448" y="0"/>
                    </a:lnTo>
                    <a:lnTo>
                      <a:pt x="2867" y="362"/>
                    </a:lnTo>
                    <a:lnTo>
                      <a:pt x="3286" y="726"/>
                    </a:lnTo>
                    <a:lnTo>
                      <a:pt x="2900" y="726"/>
                    </a:lnTo>
                    <a:lnTo>
                      <a:pt x="2880" y="833"/>
                    </a:lnTo>
                    <a:lnTo>
                      <a:pt x="2854" y="938"/>
                    </a:lnTo>
                    <a:lnTo>
                      <a:pt x="2823" y="1040"/>
                    </a:lnTo>
                    <a:lnTo>
                      <a:pt x="2788" y="1139"/>
                    </a:lnTo>
                    <a:lnTo>
                      <a:pt x="2746" y="1234"/>
                    </a:lnTo>
                    <a:lnTo>
                      <a:pt x="2701" y="1328"/>
                    </a:lnTo>
                    <a:lnTo>
                      <a:pt x="2651" y="1417"/>
                    </a:lnTo>
                    <a:lnTo>
                      <a:pt x="2596" y="1503"/>
                    </a:lnTo>
                    <a:lnTo>
                      <a:pt x="2538" y="1586"/>
                    </a:lnTo>
                    <a:lnTo>
                      <a:pt x="2475" y="1665"/>
                    </a:lnTo>
                    <a:lnTo>
                      <a:pt x="2408" y="1741"/>
                    </a:lnTo>
                    <a:lnTo>
                      <a:pt x="2338" y="1813"/>
                    </a:lnTo>
                    <a:lnTo>
                      <a:pt x="2264" y="1882"/>
                    </a:lnTo>
                    <a:lnTo>
                      <a:pt x="2187" y="1948"/>
                    </a:lnTo>
                    <a:lnTo>
                      <a:pt x="2107" y="2008"/>
                    </a:lnTo>
                    <a:lnTo>
                      <a:pt x="2023" y="2066"/>
                    </a:lnTo>
                    <a:lnTo>
                      <a:pt x="1938" y="2120"/>
                    </a:lnTo>
                    <a:lnTo>
                      <a:pt x="1849" y="2170"/>
                    </a:lnTo>
                    <a:lnTo>
                      <a:pt x="1758" y="2215"/>
                    </a:lnTo>
                    <a:lnTo>
                      <a:pt x="1665" y="2257"/>
                    </a:lnTo>
                    <a:lnTo>
                      <a:pt x="1570" y="2294"/>
                    </a:lnTo>
                    <a:lnTo>
                      <a:pt x="1474" y="2327"/>
                    </a:lnTo>
                    <a:lnTo>
                      <a:pt x="1375" y="2357"/>
                    </a:lnTo>
                    <a:lnTo>
                      <a:pt x="1275" y="2381"/>
                    </a:lnTo>
                    <a:lnTo>
                      <a:pt x="1174" y="2401"/>
                    </a:lnTo>
                    <a:lnTo>
                      <a:pt x="1071" y="2416"/>
                    </a:lnTo>
                    <a:lnTo>
                      <a:pt x="967" y="2428"/>
                    </a:lnTo>
                    <a:lnTo>
                      <a:pt x="864" y="2434"/>
                    </a:lnTo>
                    <a:lnTo>
                      <a:pt x="759" y="2435"/>
                    </a:lnTo>
                    <a:lnTo>
                      <a:pt x="653" y="2433"/>
                    </a:lnTo>
                    <a:lnTo>
                      <a:pt x="548" y="2424"/>
                    </a:lnTo>
                    <a:lnTo>
                      <a:pt x="443" y="2412"/>
                    </a:lnTo>
                    <a:lnTo>
                      <a:pt x="338" y="2394"/>
                    </a:lnTo>
                    <a:lnTo>
                      <a:pt x="232" y="2371"/>
                    </a:lnTo>
                    <a:lnTo>
                      <a:pt x="128" y="2343"/>
                    </a:lnTo>
                    <a:lnTo>
                      <a:pt x="25" y="2310"/>
                    </a:lnTo>
                    <a:lnTo>
                      <a:pt x="12" y="2303"/>
                    </a:lnTo>
                    <a:lnTo>
                      <a:pt x="4" y="2295"/>
                    </a:lnTo>
                    <a:lnTo>
                      <a:pt x="0" y="2284"/>
                    </a:lnTo>
                    <a:lnTo>
                      <a:pt x="0" y="2274"/>
                    </a:lnTo>
                    <a:lnTo>
                      <a:pt x="3" y="2263"/>
                    </a:lnTo>
                    <a:lnTo>
                      <a:pt x="9" y="2255"/>
                    </a:lnTo>
                    <a:lnTo>
                      <a:pt x="18" y="2247"/>
                    </a:lnTo>
                    <a:lnTo>
                      <a:pt x="29" y="2243"/>
                    </a:lnTo>
                    <a:lnTo>
                      <a:pt x="43" y="2243"/>
                    </a:lnTo>
                    <a:lnTo>
                      <a:pt x="153" y="2257"/>
                    </a:lnTo>
                    <a:lnTo>
                      <a:pt x="262" y="2264"/>
                    </a:lnTo>
                    <a:lnTo>
                      <a:pt x="370" y="2263"/>
                    </a:lnTo>
                    <a:lnTo>
                      <a:pt x="476" y="2257"/>
                    </a:lnTo>
                    <a:lnTo>
                      <a:pt x="580" y="2243"/>
                    </a:lnTo>
                    <a:lnTo>
                      <a:pt x="682" y="2223"/>
                    </a:lnTo>
                    <a:lnTo>
                      <a:pt x="782" y="2197"/>
                    </a:lnTo>
                    <a:lnTo>
                      <a:pt x="881" y="2165"/>
                    </a:lnTo>
                    <a:lnTo>
                      <a:pt x="977" y="2128"/>
                    </a:lnTo>
                    <a:lnTo>
                      <a:pt x="1070" y="2086"/>
                    </a:lnTo>
                    <a:lnTo>
                      <a:pt x="1160" y="2037"/>
                    </a:lnTo>
                    <a:lnTo>
                      <a:pt x="1247" y="1985"/>
                    </a:lnTo>
                    <a:lnTo>
                      <a:pt x="1331" y="1926"/>
                    </a:lnTo>
                    <a:lnTo>
                      <a:pt x="1411" y="1864"/>
                    </a:lnTo>
                    <a:lnTo>
                      <a:pt x="1489" y="1797"/>
                    </a:lnTo>
                    <a:lnTo>
                      <a:pt x="1562" y="1726"/>
                    </a:lnTo>
                    <a:lnTo>
                      <a:pt x="1631" y="1650"/>
                    </a:lnTo>
                    <a:lnTo>
                      <a:pt x="1696" y="1572"/>
                    </a:lnTo>
                    <a:lnTo>
                      <a:pt x="1757" y="1489"/>
                    </a:lnTo>
                    <a:lnTo>
                      <a:pt x="1814" y="1404"/>
                    </a:lnTo>
                    <a:lnTo>
                      <a:pt x="1866" y="1315"/>
                    </a:lnTo>
                    <a:lnTo>
                      <a:pt x="1913" y="1223"/>
                    </a:lnTo>
                    <a:lnTo>
                      <a:pt x="1955" y="1128"/>
                    </a:lnTo>
                    <a:lnTo>
                      <a:pt x="1991" y="1030"/>
                    </a:lnTo>
                    <a:lnTo>
                      <a:pt x="2023" y="931"/>
                    </a:lnTo>
                    <a:lnTo>
                      <a:pt x="2049" y="830"/>
                    </a:lnTo>
                    <a:lnTo>
                      <a:pt x="2069" y="726"/>
                    </a:lnTo>
                    <a:lnTo>
                      <a:pt x="1611" y="726"/>
                    </a:lnTo>
                    <a:lnTo>
                      <a:pt x="2030" y="362"/>
                    </a:lnTo>
                    <a:lnTo>
                      <a:pt x="24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53"/>
              <p:cNvSpPr>
                <a:spLocks/>
              </p:cNvSpPr>
              <p:nvPr/>
            </p:nvSpPr>
            <p:spPr bwMode="auto">
              <a:xfrm>
                <a:off x="5180013" y="3281363"/>
                <a:ext cx="85725" cy="292100"/>
              </a:xfrm>
              <a:custGeom>
                <a:avLst/>
                <a:gdLst>
                  <a:gd name="T0" fmla="*/ 429 w 429"/>
                  <a:gd name="T1" fmla="*/ 0 h 1477"/>
                  <a:gd name="T2" fmla="*/ 429 w 429"/>
                  <a:gd name="T3" fmla="*/ 1477 h 1477"/>
                  <a:gd name="T4" fmla="*/ 0 w 429"/>
                  <a:gd name="T5" fmla="*/ 1477 h 1477"/>
                  <a:gd name="T6" fmla="*/ 0 w 429"/>
                  <a:gd name="T7" fmla="*/ 308 h 1477"/>
                  <a:gd name="T8" fmla="*/ 92 w 429"/>
                  <a:gd name="T9" fmla="*/ 254 h 1477"/>
                  <a:gd name="T10" fmla="*/ 181 w 429"/>
                  <a:gd name="T11" fmla="*/ 197 h 1477"/>
                  <a:gd name="T12" fmla="*/ 268 w 429"/>
                  <a:gd name="T13" fmla="*/ 135 h 1477"/>
                  <a:gd name="T14" fmla="*/ 350 w 429"/>
                  <a:gd name="T15" fmla="*/ 69 h 1477"/>
                  <a:gd name="T16" fmla="*/ 429 w 429"/>
                  <a:gd name="T17" fmla="*/ 0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9" h="1477">
                    <a:moveTo>
                      <a:pt x="429" y="0"/>
                    </a:moveTo>
                    <a:lnTo>
                      <a:pt x="429" y="1477"/>
                    </a:lnTo>
                    <a:lnTo>
                      <a:pt x="0" y="1477"/>
                    </a:lnTo>
                    <a:lnTo>
                      <a:pt x="0" y="308"/>
                    </a:lnTo>
                    <a:lnTo>
                      <a:pt x="92" y="254"/>
                    </a:lnTo>
                    <a:lnTo>
                      <a:pt x="181" y="197"/>
                    </a:lnTo>
                    <a:lnTo>
                      <a:pt x="268" y="135"/>
                    </a:lnTo>
                    <a:lnTo>
                      <a:pt x="350" y="69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54"/>
              <p:cNvSpPr>
                <a:spLocks/>
              </p:cNvSpPr>
              <p:nvPr/>
            </p:nvSpPr>
            <p:spPr bwMode="auto">
              <a:xfrm>
                <a:off x="5053013" y="3362326"/>
                <a:ext cx="84138" cy="211138"/>
              </a:xfrm>
              <a:custGeom>
                <a:avLst/>
                <a:gdLst>
                  <a:gd name="T0" fmla="*/ 427 w 427"/>
                  <a:gd name="T1" fmla="*/ 0 h 1065"/>
                  <a:gd name="T2" fmla="*/ 427 w 427"/>
                  <a:gd name="T3" fmla="*/ 1065 h 1065"/>
                  <a:gd name="T4" fmla="*/ 0 w 427"/>
                  <a:gd name="T5" fmla="*/ 1065 h 1065"/>
                  <a:gd name="T6" fmla="*/ 0 w 427"/>
                  <a:gd name="T7" fmla="*/ 135 h 1065"/>
                  <a:gd name="T8" fmla="*/ 110 w 427"/>
                  <a:gd name="T9" fmla="*/ 109 h 1065"/>
                  <a:gd name="T10" fmla="*/ 218 w 427"/>
                  <a:gd name="T11" fmla="*/ 78 h 1065"/>
                  <a:gd name="T12" fmla="*/ 325 w 427"/>
                  <a:gd name="T13" fmla="*/ 42 h 1065"/>
                  <a:gd name="T14" fmla="*/ 427 w 427"/>
                  <a:gd name="T15" fmla="*/ 0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7" h="1065">
                    <a:moveTo>
                      <a:pt x="427" y="0"/>
                    </a:moveTo>
                    <a:lnTo>
                      <a:pt x="427" y="1065"/>
                    </a:lnTo>
                    <a:lnTo>
                      <a:pt x="0" y="1065"/>
                    </a:lnTo>
                    <a:lnTo>
                      <a:pt x="0" y="135"/>
                    </a:lnTo>
                    <a:lnTo>
                      <a:pt x="110" y="109"/>
                    </a:lnTo>
                    <a:lnTo>
                      <a:pt x="218" y="78"/>
                    </a:lnTo>
                    <a:lnTo>
                      <a:pt x="325" y="42"/>
                    </a:lnTo>
                    <a:lnTo>
                      <a:pt x="4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55"/>
              <p:cNvSpPr>
                <a:spLocks/>
              </p:cNvSpPr>
              <p:nvPr/>
            </p:nvSpPr>
            <p:spPr bwMode="auto">
              <a:xfrm>
                <a:off x="5307013" y="3060701"/>
                <a:ext cx="85725" cy="512763"/>
              </a:xfrm>
              <a:custGeom>
                <a:avLst/>
                <a:gdLst>
                  <a:gd name="T0" fmla="*/ 417 w 427"/>
                  <a:gd name="T1" fmla="*/ 0 h 2586"/>
                  <a:gd name="T2" fmla="*/ 427 w 427"/>
                  <a:gd name="T3" fmla="*/ 0 h 2586"/>
                  <a:gd name="T4" fmla="*/ 427 w 427"/>
                  <a:gd name="T5" fmla="*/ 2586 h 2586"/>
                  <a:gd name="T6" fmla="*/ 0 w 427"/>
                  <a:gd name="T7" fmla="*/ 2586 h 2586"/>
                  <a:gd name="T8" fmla="*/ 0 w 427"/>
                  <a:gd name="T9" fmla="*/ 881 h 2586"/>
                  <a:gd name="T10" fmla="*/ 65 w 427"/>
                  <a:gd name="T11" fmla="*/ 795 h 2586"/>
                  <a:gd name="T12" fmla="*/ 127 w 427"/>
                  <a:gd name="T13" fmla="*/ 706 h 2586"/>
                  <a:gd name="T14" fmla="*/ 184 w 427"/>
                  <a:gd name="T15" fmla="*/ 613 h 2586"/>
                  <a:gd name="T16" fmla="*/ 236 w 427"/>
                  <a:gd name="T17" fmla="*/ 519 h 2586"/>
                  <a:gd name="T18" fmla="*/ 283 w 427"/>
                  <a:gd name="T19" fmla="*/ 420 h 2586"/>
                  <a:gd name="T20" fmla="*/ 325 w 427"/>
                  <a:gd name="T21" fmla="*/ 319 h 2586"/>
                  <a:gd name="T22" fmla="*/ 361 w 427"/>
                  <a:gd name="T23" fmla="*/ 215 h 2586"/>
                  <a:gd name="T24" fmla="*/ 392 w 427"/>
                  <a:gd name="T25" fmla="*/ 109 h 2586"/>
                  <a:gd name="T26" fmla="*/ 417 w 427"/>
                  <a:gd name="T27" fmla="*/ 0 h 2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7" h="2586">
                    <a:moveTo>
                      <a:pt x="417" y="0"/>
                    </a:moveTo>
                    <a:lnTo>
                      <a:pt x="427" y="0"/>
                    </a:lnTo>
                    <a:lnTo>
                      <a:pt x="427" y="2586"/>
                    </a:lnTo>
                    <a:lnTo>
                      <a:pt x="0" y="2586"/>
                    </a:lnTo>
                    <a:lnTo>
                      <a:pt x="0" y="881"/>
                    </a:lnTo>
                    <a:lnTo>
                      <a:pt x="65" y="795"/>
                    </a:lnTo>
                    <a:lnTo>
                      <a:pt x="127" y="706"/>
                    </a:lnTo>
                    <a:lnTo>
                      <a:pt x="184" y="613"/>
                    </a:lnTo>
                    <a:lnTo>
                      <a:pt x="236" y="519"/>
                    </a:lnTo>
                    <a:lnTo>
                      <a:pt x="283" y="420"/>
                    </a:lnTo>
                    <a:lnTo>
                      <a:pt x="325" y="319"/>
                    </a:lnTo>
                    <a:lnTo>
                      <a:pt x="361" y="215"/>
                    </a:lnTo>
                    <a:lnTo>
                      <a:pt x="392" y="109"/>
                    </a:lnTo>
                    <a:lnTo>
                      <a:pt x="4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56"/>
              <p:cNvSpPr>
                <a:spLocks/>
              </p:cNvSpPr>
              <p:nvPr/>
            </p:nvSpPr>
            <p:spPr bwMode="auto">
              <a:xfrm>
                <a:off x="4797425" y="3375026"/>
                <a:ext cx="85725" cy="198438"/>
              </a:xfrm>
              <a:custGeom>
                <a:avLst/>
                <a:gdLst>
                  <a:gd name="T0" fmla="*/ 0 w 430"/>
                  <a:gd name="T1" fmla="*/ 0 h 1004"/>
                  <a:gd name="T2" fmla="*/ 106 w 430"/>
                  <a:gd name="T3" fmla="*/ 33 h 1004"/>
                  <a:gd name="T4" fmla="*/ 213 w 430"/>
                  <a:gd name="T5" fmla="*/ 61 h 1004"/>
                  <a:gd name="T6" fmla="*/ 321 w 430"/>
                  <a:gd name="T7" fmla="*/ 85 h 1004"/>
                  <a:gd name="T8" fmla="*/ 430 w 430"/>
                  <a:gd name="T9" fmla="*/ 103 h 1004"/>
                  <a:gd name="T10" fmla="*/ 430 w 430"/>
                  <a:gd name="T11" fmla="*/ 1004 h 1004"/>
                  <a:gd name="T12" fmla="*/ 0 w 430"/>
                  <a:gd name="T13" fmla="*/ 1004 h 1004"/>
                  <a:gd name="T14" fmla="*/ 0 w 430"/>
                  <a:gd name="T15" fmla="*/ 0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0" h="1004">
                    <a:moveTo>
                      <a:pt x="0" y="0"/>
                    </a:moveTo>
                    <a:lnTo>
                      <a:pt x="106" y="33"/>
                    </a:lnTo>
                    <a:lnTo>
                      <a:pt x="213" y="61"/>
                    </a:lnTo>
                    <a:lnTo>
                      <a:pt x="321" y="85"/>
                    </a:lnTo>
                    <a:lnTo>
                      <a:pt x="430" y="103"/>
                    </a:lnTo>
                    <a:lnTo>
                      <a:pt x="430" y="1004"/>
                    </a:lnTo>
                    <a:lnTo>
                      <a:pt x="0" y="100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57"/>
              <p:cNvSpPr>
                <a:spLocks/>
              </p:cNvSpPr>
              <p:nvPr/>
            </p:nvSpPr>
            <p:spPr bwMode="auto">
              <a:xfrm>
                <a:off x="4924425" y="3397251"/>
                <a:ext cx="85725" cy="176213"/>
              </a:xfrm>
              <a:custGeom>
                <a:avLst/>
                <a:gdLst>
                  <a:gd name="T0" fmla="*/ 429 w 429"/>
                  <a:gd name="T1" fmla="*/ 0 h 894"/>
                  <a:gd name="T2" fmla="*/ 429 w 429"/>
                  <a:gd name="T3" fmla="*/ 894 h 894"/>
                  <a:gd name="T4" fmla="*/ 0 w 429"/>
                  <a:gd name="T5" fmla="*/ 894 h 894"/>
                  <a:gd name="T6" fmla="*/ 0 w 429"/>
                  <a:gd name="T7" fmla="*/ 14 h 894"/>
                  <a:gd name="T8" fmla="*/ 66 w 429"/>
                  <a:gd name="T9" fmla="*/ 17 h 894"/>
                  <a:gd name="T10" fmla="*/ 131 w 429"/>
                  <a:gd name="T11" fmla="*/ 18 h 894"/>
                  <a:gd name="T12" fmla="*/ 231 w 429"/>
                  <a:gd name="T13" fmla="*/ 16 h 894"/>
                  <a:gd name="T14" fmla="*/ 331 w 429"/>
                  <a:gd name="T15" fmla="*/ 10 h 894"/>
                  <a:gd name="T16" fmla="*/ 429 w 429"/>
                  <a:gd name="T17" fmla="*/ 0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9" h="894">
                    <a:moveTo>
                      <a:pt x="429" y="0"/>
                    </a:moveTo>
                    <a:lnTo>
                      <a:pt x="429" y="894"/>
                    </a:lnTo>
                    <a:lnTo>
                      <a:pt x="0" y="894"/>
                    </a:lnTo>
                    <a:lnTo>
                      <a:pt x="0" y="14"/>
                    </a:lnTo>
                    <a:lnTo>
                      <a:pt x="66" y="17"/>
                    </a:lnTo>
                    <a:lnTo>
                      <a:pt x="131" y="18"/>
                    </a:lnTo>
                    <a:lnTo>
                      <a:pt x="231" y="16"/>
                    </a:lnTo>
                    <a:lnTo>
                      <a:pt x="331" y="10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5" name="Group 93"/>
            <p:cNvGrpSpPr/>
            <p:nvPr/>
          </p:nvGrpSpPr>
          <p:grpSpPr>
            <a:xfrm>
              <a:off x="6293756" y="4261593"/>
              <a:ext cx="459259" cy="400908"/>
              <a:chOff x="5913438" y="4224338"/>
              <a:chExt cx="2511424" cy="2192337"/>
            </a:xfrm>
            <a:solidFill>
              <a:sysClr val="window" lastClr="FFFFFF"/>
            </a:solidFill>
          </p:grpSpPr>
          <p:sp>
            <p:nvSpPr>
              <p:cNvPr id="302" name="Freeform 31"/>
              <p:cNvSpPr>
                <a:spLocks/>
              </p:cNvSpPr>
              <p:nvPr/>
            </p:nvSpPr>
            <p:spPr bwMode="auto">
              <a:xfrm>
                <a:off x="7588250" y="4537075"/>
                <a:ext cx="344487" cy="704850"/>
              </a:xfrm>
              <a:custGeom>
                <a:avLst/>
                <a:gdLst>
                  <a:gd name="T0" fmla="*/ 374 w 650"/>
                  <a:gd name="T1" fmla="*/ 4 h 1331"/>
                  <a:gd name="T2" fmla="*/ 406 w 650"/>
                  <a:gd name="T3" fmla="*/ 52 h 1331"/>
                  <a:gd name="T4" fmla="*/ 409 w 650"/>
                  <a:gd name="T5" fmla="*/ 153 h 1331"/>
                  <a:gd name="T6" fmla="*/ 413 w 650"/>
                  <a:gd name="T7" fmla="*/ 157 h 1331"/>
                  <a:gd name="T8" fmla="*/ 430 w 650"/>
                  <a:gd name="T9" fmla="*/ 160 h 1331"/>
                  <a:gd name="T10" fmla="*/ 492 w 650"/>
                  <a:gd name="T11" fmla="*/ 173 h 1331"/>
                  <a:gd name="T12" fmla="*/ 566 w 650"/>
                  <a:gd name="T13" fmla="*/ 193 h 1331"/>
                  <a:gd name="T14" fmla="*/ 607 w 650"/>
                  <a:gd name="T15" fmla="*/ 222 h 1331"/>
                  <a:gd name="T16" fmla="*/ 583 w 650"/>
                  <a:gd name="T17" fmla="*/ 319 h 1331"/>
                  <a:gd name="T18" fmla="*/ 551 w 650"/>
                  <a:gd name="T19" fmla="*/ 350 h 1331"/>
                  <a:gd name="T20" fmla="*/ 512 w 650"/>
                  <a:gd name="T21" fmla="*/ 345 h 1331"/>
                  <a:gd name="T22" fmla="*/ 484 w 650"/>
                  <a:gd name="T23" fmla="*/ 332 h 1331"/>
                  <a:gd name="T24" fmla="*/ 412 w 650"/>
                  <a:gd name="T25" fmla="*/ 314 h 1331"/>
                  <a:gd name="T26" fmla="*/ 312 w 650"/>
                  <a:gd name="T27" fmla="*/ 309 h 1331"/>
                  <a:gd name="T28" fmla="*/ 242 w 650"/>
                  <a:gd name="T29" fmla="*/ 337 h 1331"/>
                  <a:gd name="T30" fmla="*/ 209 w 650"/>
                  <a:gd name="T31" fmla="*/ 381 h 1331"/>
                  <a:gd name="T32" fmla="*/ 204 w 650"/>
                  <a:gd name="T33" fmla="*/ 435 h 1331"/>
                  <a:gd name="T34" fmla="*/ 232 w 650"/>
                  <a:gd name="T35" fmla="*/ 486 h 1331"/>
                  <a:gd name="T36" fmla="*/ 305 w 650"/>
                  <a:gd name="T37" fmla="*/ 534 h 1331"/>
                  <a:gd name="T38" fmla="*/ 443 w 650"/>
                  <a:gd name="T39" fmla="*/ 594 h 1331"/>
                  <a:gd name="T40" fmla="*/ 573 w 650"/>
                  <a:gd name="T41" fmla="*/ 680 h 1331"/>
                  <a:gd name="T42" fmla="*/ 639 w 650"/>
                  <a:gd name="T43" fmla="*/ 790 h 1331"/>
                  <a:gd name="T44" fmla="*/ 648 w 650"/>
                  <a:gd name="T45" fmla="*/ 924 h 1331"/>
                  <a:gd name="T46" fmla="*/ 599 w 650"/>
                  <a:gd name="T47" fmla="*/ 1043 h 1331"/>
                  <a:gd name="T48" fmla="*/ 498 w 650"/>
                  <a:gd name="T49" fmla="*/ 1129 h 1331"/>
                  <a:gd name="T50" fmla="*/ 404 w 650"/>
                  <a:gd name="T51" fmla="*/ 1162 h 1331"/>
                  <a:gd name="T52" fmla="*/ 399 w 650"/>
                  <a:gd name="T53" fmla="*/ 1167 h 1331"/>
                  <a:gd name="T54" fmla="*/ 397 w 650"/>
                  <a:gd name="T55" fmla="*/ 1279 h 1331"/>
                  <a:gd name="T56" fmla="*/ 364 w 650"/>
                  <a:gd name="T57" fmla="*/ 1328 h 1331"/>
                  <a:gd name="T58" fmla="*/ 275 w 650"/>
                  <a:gd name="T59" fmla="*/ 1328 h 1331"/>
                  <a:gd name="T60" fmla="*/ 242 w 650"/>
                  <a:gd name="T61" fmla="*/ 1279 h 1331"/>
                  <a:gd name="T62" fmla="*/ 240 w 650"/>
                  <a:gd name="T63" fmla="*/ 1172 h 1331"/>
                  <a:gd name="T64" fmla="*/ 233 w 650"/>
                  <a:gd name="T65" fmla="*/ 1168 h 1331"/>
                  <a:gd name="T66" fmla="*/ 212 w 650"/>
                  <a:gd name="T67" fmla="*/ 1165 h 1331"/>
                  <a:gd name="T68" fmla="*/ 137 w 650"/>
                  <a:gd name="T69" fmla="*/ 1149 h 1331"/>
                  <a:gd name="T70" fmla="*/ 49 w 650"/>
                  <a:gd name="T71" fmla="*/ 1122 h 1331"/>
                  <a:gd name="T72" fmla="*/ 3 w 650"/>
                  <a:gd name="T73" fmla="*/ 1089 h 1331"/>
                  <a:gd name="T74" fmla="*/ 27 w 650"/>
                  <a:gd name="T75" fmla="*/ 990 h 1331"/>
                  <a:gd name="T76" fmla="*/ 59 w 650"/>
                  <a:gd name="T77" fmla="*/ 959 h 1331"/>
                  <a:gd name="T78" fmla="*/ 89 w 650"/>
                  <a:gd name="T79" fmla="*/ 959 h 1331"/>
                  <a:gd name="T80" fmla="*/ 109 w 650"/>
                  <a:gd name="T81" fmla="*/ 968 h 1331"/>
                  <a:gd name="T82" fmla="*/ 164 w 650"/>
                  <a:gd name="T83" fmla="*/ 988 h 1331"/>
                  <a:gd name="T84" fmla="*/ 240 w 650"/>
                  <a:gd name="T85" fmla="*/ 1010 h 1331"/>
                  <a:gd name="T86" fmla="*/ 332 w 650"/>
                  <a:gd name="T87" fmla="*/ 1013 h 1331"/>
                  <a:gd name="T88" fmla="*/ 423 w 650"/>
                  <a:gd name="T89" fmla="*/ 970 h 1331"/>
                  <a:gd name="T90" fmla="*/ 458 w 650"/>
                  <a:gd name="T91" fmla="*/ 889 h 1331"/>
                  <a:gd name="T92" fmla="*/ 429 w 650"/>
                  <a:gd name="T93" fmla="*/ 811 h 1331"/>
                  <a:gd name="T94" fmla="*/ 338 w 650"/>
                  <a:gd name="T95" fmla="*/ 748 h 1331"/>
                  <a:gd name="T96" fmla="*/ 214 w 650"/>
                  <a:gd name="T97" fmla="*/ 695 h 1331"/>
                  <a:gd name="T98" fmla="*/ 111 w 650"/>
                  <a:gd name="T99" fmla="*/ 634 h 1331"/>
                  <a:gd name="T100" fmla="*/ 37 w 650"/>
                  <a:gd name="T101" fmla="*/ 550 h 1331"/>
                  <a:gd name="T102" fmla="*/ 10 w 650"/>
                  <a:gd name="T103" fmla="*/ 435 h 1331"/>
                  <a:gd name="T104" fmla="*/ 39 w 650"/>
                  <a:gd name="T105" fmla="*/ 314 h 1331"/>
                  <a:gd name="T106" fmla="*/ 118 w 650"/>
                  <a:gd name="T107" fmla="*/ 220 h 1331"/>
                  <a:gd name="T108" fmla="*/ 242 w 650"/>
                  <a:gd name="T109" fmla="*/ 164 h 1331"/>
                  <a:gd name="T110" fmla="*/ 249 w 650"/>
                  <a:gd name="T111" fmla="*/ 161 h 1331"/>
                  <a:gd name="T112" fmla="*/ 253 w 650"/>
                  <a:gd name="T113" fmla="*/ 153 h 1331"/>
                  <a:gd name="T114" fmla="*/ 269 w 650"/>
                  <a:gd name="T115" fmla="*/ 15 h 1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50" h="1331">
                    <a:moveTo>
                      <a:pt x="307" y="0"/>
                    </a:moveTo>
                    <a:lnTo>
                      <a:pt x="353" y="0"/>
                    </a:lnTo>
                    <a:lnTo>
                      <a:pt x="374" y="4"/>
                    </a:lnTo>
                    <a:lnTo>
                      <a:pt x="391" y="15"/>
                    </a:lnTo>
                    <a:lnTo>
                      <a:pt x="403" y="32"/>
                    </a:lnTo>
                    <a:lnTo>
                      <a:pt x="406" y="52"/>
                    </a:lnTo>
                    <a:lnTo>
                      <a:pt x="407" y="147"/>
                    </a:lnTo>
                    <a:lnTo>
                      <a:pt x="407" y="151"/>
                    </a:lnTo>
                    <a:lnTo>
                      <a:pt x="409" y="153"/>
                    </a:lnTo>
                    <a:lnTo>
                      <a:pt x="410" y="154"/>
                    </a:lnTo>
                    <a:lnTo>
                      <a:pt x="412" y="155"/>
                    </a:lnTo>
                    <a:lnTo>
                      <a:pt x="413" y="157"/>
                    </a:lnTo>
                    <a:lnTo>
                      <a:pt x="414" y="157"/>
                    </a:lnTo>
                    <a:lnTo>
                      <a:pt x="419" y="157"/>
                    </a:lnTo>
                    <a:lnTo>
                      <a:pt x="430" y="160"/>
                    </a:lnTo>
                    <a:lnTo>
                      <a:pt x="448" y="163"/>
                    </a:lnTo>
                    <a:lnTo>
                      <a:pt x="468" y="167"/>
                    </a:lnTo>
                    <a:lnTo>
                      <a:pt x="492" y="173"/>
                    </a:lnTo>
                    <a:lnTo>
                      <a:pt x="517" y="178"/>
                    </a:lnTo>
                    <a:lnTo>
                      <a:pt x="543" y="186"/>
                    </a:lnTo>
                    <a:lnTo>
                      <a:pt x="566" y="193"/>
                    </a:lnTo>
                    <a:lnTo>
                      <a:pt x="587" y="202"/>
                    </a:lnTo>
                    <a:lnTo>
                      <a:pt x="599" y="209"/>
                    </a:lnTo>
                    <a:lnTo>
                      <a:pt x="607" y="222"/>
                    </a:lnTo>
                    <a:lnTo>
                      <a:pt x="612" y="236"/>
                    </a:lnTo>
                    <a:lnTo>
                      <a:pt x="609" y="253"/>
                    </a:lnTo>
                    <a:lnTo>
                      <a:pt x="583" y="319"/>
                    </a:lnTo>
                    <a:lnTo>
                      <a:pt x="576" y="332"/>
                    </a:lnTo>
                    <a:lnTo>
                      <a:pt x="564" y="342"/>
                    </a:lnTo>
                    <a:lnTo>
                      <a:pt x="551" y="350"/>
                    </a:lnTo>
                    <a:lnTo>
                      <a:pt x="537" y="351"/>
                    </a:lnTo>
                    <a:lnTo>
                      <a:pt x="524" y="350"/>
                    </a:lnTo>
                    <a:lnTo>
                      <a:pt x="512" y="345"/>
                    </a:lnTo>
                    <a:lnTo>
                      <a:pt x="509" y="344"/>
                    </a:lnTo>
                    <a:lnTo>
                      <a:pt x="499" y="340"/>
                    </a:lnTo>
                    <a:lnTo>
                      <a:pt x="484" y="332"/>
                    </a:lnTo>
                    <a:lnTo>
                      <a:pt x="463" y="327"/>
                    </a:lnTo>
                    <a:lnTo>
                      <a:pt x="439" y="319"/>
                    </a:lnTo>
                    <a:lnTo>
                      <a:pt x="412" y="314"/>
                    </a:lnTo>
                    <a:lnTo>
                      <a:pt x="380" y="309"/>
                    </a:lnTo>
                    <a:lnTo>
                      <a:pt x="345" y="308"/>
                    </a:lnTo>
                    <a:lnTo>
                      <a:pt x="312" y="309"/>
                    </a:lnTo>
                    <a:lnTo>
                      <a:pt x="285" y="315"/>
                    </a:lnTo>
                    <a:lnTo>
                      <a:pt x="262" y="325"/>
                    </a:lnTo>
                    <a:lnTo>
                      <a:pt x="242" y="337"/>
                    </a:lnTo>
                    <a:lnTo>
                      <a:pt x="227" y="350"/>
                    </a:lnTo>
                    <a:lnTo>
                      <a:pt x="216" y="365"/>
                    </a:lnTo>
                    <a:lnTo>
                      <a:pt x="209" y="381"/>
                    </a:lnTo>
                    <a:lnTo>
                      <a:pt x="203" y="399"/>
                    </a:lnTo>
                    <a:lnTo>
                      <a:pt x="201" y="416"/>
                    </a:lnTo>
                    <a:lnTo>
                      <a:pt x="204" y="435"/>
                    </a:lnTo>
                    <a:lnTo>
                      <a:pt x="209" y="453"/>
                    </a:lnTo>
                    <a:lnTo>
                      <a:pt x="217" y="470"/>
                    </a:lnTo>
                    <a:lnTo>
                      <a:pt x="232" y="486"/>
                    </a:lnTo>
                    <a:lnTo>
                      <a:pt x="250" y="502"/>
                    </a:lnTo>
                    <a:lnTo>
                      <a:pt x="275" y="518"/>
                    </a:lnTo>
                    <a:lnTo>
                      <a:pt x="305" y="534"/>
                    </a:lnTo>
                    <a:lnTo>
                      <a:pt x="341" y="551"/>
                    </a:lnTo>
                    <a:lnTo>
                      <a:pt x="386" y="568"/>
                    </a:lnTo>
                    <a:lnTo>
                      <a:pt x="443" y="594"/>
                    </a:lnTo>
                    <a:lnTo>
                      <a:pt x="494" y="621"/>
                    </a:lnTo>
                    <a:lnTo>
                      <a:pt x="537" y="650"/>
                    </a:lnTo>
                    <a:lnTo>
                      <a:pt x="573" y="680"/>
                    </a:lnTo>
                    <a:lnTo>
                      <a:pt x="602" y="715"/>
                    </a:lnTo>
                    <a:lnTo>
                      <a:pt x="623" y="751"/>
                    </a:lnTo>
                    <a:lnTo>
                      <a:pt x="639" y="790"/>
                    </a:lnTo>
                    <a:lnTo>
                      <a:pt x="648" y="831"/>
                    </a:lnTo>
                    <a:lnTo>
                      <a:pt x="650" y="878"/>
                    </a:lnTo>
                    <a:lnTo>
                      <a:pt x="648" y="924"/>
                    </a:lnTo>
                    <a:lnTo>
                      <a:pt x="638" y="967"/>
                    </a:lnTo>
                    <a:lnTo>
                      <a:pt x="622" y="1006"/>
                    </a:lnTo>
                    <a:lnTo>
                      <a:pt x="599" y="1043"/>
                    </a:lnTo>
                    <a:lnTo>
                      <a:pt x="570" y="1076"/>
                    </a:lnTo>
                    <a:lnTo>
                      <a:pt x="537" y="1105"/>
                    </a:lnTo>
                    <a:lnTo>
                      <a:pt x="498" y="1129"/>
                    </a:lnTo>
                    <a:lnTo>
                      <a:pt x="453" y="1148"/>
                    </a:lnTo>
                    <a:lnTo>
                      <a:pt x="406" y="1162"/>
                    </a:lnTo>
                    <a:lnTo>
                      <a:pt x="404" y="1162"/>
                    </a:lnTo>
                    <a:lnTo>
                      <a:pt x="403" y="1164"/>
                    </a:lnTo>
                    <a:lnTo>
                      <a:pt x="400" y="1165"/>
                    </a:lnTo>
                    <a:lnTo>
                      <a:pt x="399" y="1167"/>
                    </a:lnTo>
                    <a:lnTo>
                      <a:pt x="397" y="1169"/>
                    </a:lnTo>
                    <a:lnTo>
                      <a:pt x="397" y="1174"/>
                    </a:lnTo>
                    <a:lnTo>
                      <a:pt x="397" y="1279"/>
                    </a:lnTo>
                    <a:lnTo>
                      <a:pt x="393" y="1299"/>
                    </a:lnTo>
                    <a:lnTo>
                      <a:pt x="381" y="1316"/>
                    </a:lnTo>
                    <a:lnTo>
                      <a:pt x="364" y="1328"/>
                    </a:lnTo>
                    <a:lnTo>
                      <a:pt x="344" y="1331"/>
                    </a:lnTo>
                    <a:lnTo>
                      <a:pt x="295" y="1331"/>
                    </a:lnTo>
                    <a:lnTo>
                      <a:pt x="275" y="1328"/>
                    </a:lnTo>
                    <a:lnTo>
                      <a:pt x="258" y="1316"/>
                    </a:lnTo>
                    <a:lnTo>
                      <a:pt x="246" y="1299"/>
                    </a:lnTo>
                    <a:lnTo>
                      <a:pt x="242" y="1279"/>
                    </a:lnTo>
                    <a:lnTo>
                      <a:pt x="242" y="1180"/>
                    </a:lnTo>
                    <a:lnTo>
                      <a:pt x="242" y="1175"/>
                    </a:lnTo>
                    <a:lnTo>
                      <a:pt x="240" y="1172"/>
                    </a:lnTo>
                    <a:lnTo>
                      <a:pt x="237" y="1171"/>
                    </a:lnTo>
                    <a:lnTo>
                      <a:pt x="236" y="1169"/>
                    </a:lnTo>
                    <a:lnTo>
                      <a:pt x="233" y="1168"/>
                    </a:lnTo>
                    <a:lnTo>
                      <a:pt x="232" y="1168"/>
                    </a:lnTo>
                    <a:lnTo>
                      <a:pt x="226" y="1168"/>
                    </a:lnTo>
                    <a:lnTo>
                      <a:pt x="212" y="1165"/>
                    </a:lnTo>
                    <a:lnTo>
                      <a:pt x="191" y="1161"/>
                    </a:lnTo>
                    <a:lnTo>
                      <a:pt x="165" y="1155"/>
                    </a:lnTo>
                    <a:lnTo>
                      <a:pt x="137" y="1149"/>
                    </a:lnTo>
                    <a:lnTo>
                      <a:pt x="108" y="1141"/>
                    </a:lnTo>
                    <a:lnTo>
                      <a:pt x="78" y="1132"/>
                    </a:lnTo>
                    <a:lnTo>
                      <a:pt x="49" y="1122"/>
                    </a:lnTo>
                    <a:lnTo>
                      <a:pt x="24" y="1111"/>
                    </a:lnTo>
                    <a:lnTo>
                      <a:pt x="13" y="1102"/>
                    </a:lnTo>
                    <a:lnTo>
                      <a:pt x="3" y="1089"/>
                    </a:lnTo>
                    <a:lnTo>
                      <a:pt x="0" y="1075"/>
                    </a:lnTo>
                    <a:lnTo>
                      <a:pt x="3" y="1057"/>
                    </a:lnTo>
                    <a:lnTo>
                      <a:pt x="27" y="990"/>
                    </a:lnTo>
                    <a:lnTo>
                      <a:pt x="35" y="977"/>
                    </a:lnTo>
                    <a:lnTo>
                      <a:pt x="46" y="967"/>
                    </a:lnTo>
                    <a:lnTo>
                      <a:pt x="59" y="959"/>
                    </a:lnTo>
                    <a:lnTo>
                      <a:pt x="75" y="957"/>
                    </a:lnTo>
                    <a:lnTo>
                      <a:pt x="82" y="958"/>
                    </a:lnTo>
                    <a:lnTo>
                      <a:pt x="89" y="959"/>
                    </a:lnTo>
                    <a:lnTo>
                      <a:pt x="96" y="962"/>
                    </a:lnTo>
                    <a:lnTo>
                      <a:pt x="101" y="964"/>
                    </a:lnTo>
                    <a:lnTo>
                      <a:pt x="109" y="968"/>
                    </a:lnTo>
                    <a:lnTo>
                      <a:pt x="124" y="974"/>
                    </a:lnTo>
                    <a:lnTo>
                      <a:pt x="142" y="981"/>
                    </a:lnTo>
                    <a:lnTo>
                      <a:pt x="164" y="988"/>
                    </a:lnTo>
                    <a:lnTo>
                      <a:pt x="189" y="997"/>
                    </a:lnTo>
                    <a:lnTo>
                      <a:pt x="214" y="1004"/>
                    </a:lnTo>
                    <a:lnTo>
                      <a:pt x="240" y="1010"/>
                    </a:lnTo>
                    <a:lnTo>
                      <a:pt x="268" y="1014"/>
                    </a:lnTo>
                    <a:lnTo>
                      <a:pt x="292" y="1016"/>
                    </a:lnTo>
                    <a:lnTo>
                      <a:pt x="332" y="1013"/>
                    </a:lnTo>
                    <a:lnTo>
                      <a:pt x="368" y="1003"/>
                    </a:lnTo>
                    <a:lnTo>
                      <a:pt x="399" y="988"/>
                    </a:lnTo>
                    <a:lnTo>
                      <a:pt x="423" y="970"/>
                    </a:lnTo>
                    <a:lnTo>
                      <a:pt x="442" y="947"/>
                    </a:lnTo>
                    <a:lnTo>
                      <a:pt x="453" y="919"/>
                    </a:lnTo>
                    <a:lnTo>
                      <a:pt x="458" y="889"/>
                    </a:lnTo>
                    <a:lnTo>
                      <a:pt x="455" y="860"/>
                    </a:lnTo>
                    <a:lnTo>
                      <a:pt x="445" y="836"/>
                    </a:lnTo>
                    <a:lnTo>
                      <a:pt x="429" y="811"/>
                    </a:lnTo>
                    <a:lnTo>
                      <a:pt x="407" y="790"/>
                    </a:lnTo>
                    <a:lnTo>
                      <a:pt x="377" y="768"/>
                    </a:lnTo>
                    <a:lnTo>
                      <a:pt x="338" y="748"/>
                    </a:lnTo>
                    <a:lnTo>
                      <a:pt x="292" y="728"/>
                    </a:lnTo>
                    <a:lnTo>
                      <a:pt x="253" y="712"/>
                    </a:lnTo>
                    <a:lnTo>
                      <a:pt x="214" y="695"/>
                    </a:lnTo>
                    <a:lnTo>
                      <a:pt x="177" y="676"/>
                    </a:lnTo>
                    <a:lnTo>
                      <a:pt x="142" y="656"/>
                    </a:lnTo>
                    <a:lnTo>
                      <a:pt x="111" y="634"/>
                    </a:lnTo>
                    <a:lnTo>
                      <a:pt x="82" y="609"/>
                    </a:lnTo>
                    <a:lnTo>
                      <a:pt x="58" y="581"/>
                    </a:lnTo>
                    <a:lnTo>
                      <a:pt x="37" y="550"/>
                    </a:lnTo>
                    <a:lnTo>
                      <a:pt x="23" y="515"/>
                    </a:lnTo>
                    <a:lnTo>
                      <a:pt x="13" y="476"/>
                    </a:lnTo>
                    <a:lnTo>
                      <a:pt x="10" y="435"/>
                    </a:lnTo>
                    <a:lnTo>
                      <a:pt x="13" y="391"/>
                    </a:lnTo>
                    <a:lnTo>
                      <a:pt x="23" y="351"/>
                    </a:lnTo>
                    <a:lnTo>
                      <a:pt x="39" y="314"/>
                    </a:lnTo>
                    <a:lnTo>
                      <a:pt x="60" y="279"/>
                    </a:lnTo>
                    <a:lnTo>
                      <a:pt x="86" y="248"/>
                    </a:lnTo>
                    <a:lnTo>
                      <a:pt x="118" y="220"/>
                    </a:lnTo>
                    <a:lnTo>
                      <a:pt x="155" y="197"/>
                    </a:lnTo>
                    <a:lnTo>
                      <a:pt x="196" y="178"/>
                    </a:lnTo>
                    <a:lnTo>
                      <a:pt x="242" y="164"/>
                    </a:lnTo>
                    <a:lnTo>
                      <a:pt x="243" y="164"/>
                    </a:lnTo>
                    <a:lnTo>
                      <a:pt x="246" y="163"/>
                    </a:lnTo>
                    <a:lnTo>
                      <a:pt x="249" y="161"/>
                    </a:lnTo>
                    <a:lnTo>
                      <a:pt x="250" y="158"/>
                    </a:lnTo>
                    <a:lnTo>
                      <a:pt x="253" y="155"/>
                    </a:lnTo>
                    <a:lnTo>
                      <a:pt x="253" y="153"/>
                    </a:lnTo>
                    <a:lnTo>
                      <a:pt x="253" y="52"/>
                    </a:lnTo>
                    <a:lnTo>
                      <a:pt x="258" y="32"/>
                    </a:lnTo>
                    <a:lnTo>
                      <a:pt x="269" y="15"/>
                    </a:lnTo>
                    <a:lnTo>
                      <a:pt x="286" y="4"/>
                    </a:lnTo>
                    <a:lnTo>
                      <a:pt x="3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2"/>
              <p:cNvSpPr>
                <a:spLocks noEditPoints="1"/>
              </p:cNvSpPr>
              <p:nvPr/>
            </p:nvSpPr>
            <p:spPr bwMode="auto">
              <a:xfrm>
                <a:off x="7096125" y="4224338"/>
                <a:ext cx="1328737" cy="1328737"/>
              </a:xfrm>
              <a:custGeom>
                <a:avLst/>
                <a:gdLst>
                  <a:gd name="T0" fmla="*/ 1072 w 2510"/>
                  <a:gd name="T1" fmla="*/ 310 h 2510"/>
                  <a:gd name="T2" fmla="*/ 821 w 2510"/>
                  <a:gd name="T3" fmla="*/ 396 h 2510"/>
                  <a:gd name="T4" fmla="*/ 605 w 2510"/>
                  <a:gd name="T5" fmla="*/ 544 h 2510"/>
                  <a:gd name="T6" fmla="*/ 438 w 2510"/>
                  <a:gd name="T7" fmla="*/ 744 h 2510"/>
                  <a:gd name="T8" fmla="*/ 330 w 2510"/>
                  <a:gd name="T9" fmla="*/ 984 h 2510"/>
                  <a:gd name="T10" fmla="*/ 291 w 2510"/>
                  <a:gd name="T11" fmla="*/ 1256 h 2510"/>
                  <a:gd name="T12" fmla="*/ 330 w 2510"/>
                  <a:gd name="T13" fmla="*/ 1526 h 2510"/>
                  <a:gd name="T14" fmla="*/ 438 w 2510"/>
                  <a:gd name="T15" fmla="*/ 1767 h 2510"/>
                  <a:gd name="T16" fmla="*/ 605 w 2510"/>
                  <a:gd name="T17" fmla="*/ 1967 h 2510"/>
                  <a:gd name="T18" fmla="*/ 821 w 2510"/>
                  <a:gd name="T19" fmla="*/ 2116 h 2510"/>
                  <a:gd name="T20" fmla="*/ 1072 w 2510"/>
                  <a:gd name="T21" fmla="*/ 2201 h 2510"/>
                  <a:gd name="T22" fmla="*/ 1349 w 2510"/>
                  <a:gd name="T23" fmla="*/ 2214 h 2510"/>
                  <a:gd name="T24" fmla="*/ 1611 w 2510"/>
                  <a:gd name="T25" fmla="*/ 2152 h 2510"/>
                  <a:gd name="T26" fmla="*/ 1838 w 2510"/>
                  <a:gd name="T27" fmla="*/ 2023 h 2510"/>
                  <a:gd name="T28" fmla="*/ 2022 w 2510"/>
                  <a:gd name="T29" fmla="*/ 1839 h 2510"/>
                  <a:gd name="T30" fmla="*/ 2152 w 2510"/>
                  <a:gd name="T31" fmla="*/ 1610 h 2510"/>
                  <a:gd name="T32" fmla="*/ 2215 w 2510"/>
                  <a:gd name="T33" fmla="*/ 1348 h 2510"/>
                  <a:gd name="T34" fmla="*/ 2202 w 2510"/>
                  <a:gd name="T35" fmla="*/ 1072 h 2510"/>
                  <a:gd name="T36" fmla="*/ 2116 w 2510"/>
                  <a:gd name="T37" fmla="*/ 820 h 2510"/>
                  <a:gd name="T38" fmla="*/ 1968 w 2510"/>
                  <a:gd name="T39" fmla="*/ 606 h 2510"/>
                  <a:gd name="T40" fmla="*/ 1768 w 2510"/>
                  <a:gd name="T41" fmla="*/ 439 h 2510"/>
                  <a:gd name="T42" fmla="*/ 1526 w 2510"/>
                  <a:gd name="T43" fmla="*/ 330 h 2510"/>
                  <a:gd name="T44" fmla="*/ 1255 w 2510"/>
                  <a:gd name="T45" fmla="*/ 292 h 2510"/>
                  <a:gd name="T46" fmla="*/ 1458 w 2510"/>
                  <a:gd name="T47" fmla="*/ 18 h 2510"/>
                  <a:gd name="T48" fmla="*/ 1743 w 2510"/>
                  <a:gd name="T49" fmla="*/ 100 h 2510"/>
                  <a:gd name="T50" fmla="*/ 1996 w 2510"/>
                  <a:gd name="T51" fmla="*/ 244 h 2510"/>
                  <a:gd name="T52" fmla="*/ 2208 w 2510"/>
                  <a:gd name="T53" fmla="*/ 439 h 2510"/>
                  <a:gd name="T54" fmla="*/ 2371 w 2510"/>
                  <a:gd name="T55" fmla="*/ 679 h 2510"/>
                  <a:gd name="T56" fmla="*/ 2474 w 2510"/>
                  <a:gd name="T57" fmla="*/ 954 h 2510"/>
                  <a:gd name="T58" fmla="*/ 2510 w 2510"/>
                  <a:gd name="T59" fmla="*/ 1256 h 2510"/>
                  <a:gd name="T60" fmla="*/ 2474 w 2510"/>
                  <a:gd name="T61" fmla="*/ 1557 h 2510"/>
                  <a:gd name="T62" fmla="*/ 2371 w 2510"/>
                  <a:gd name="T63" fmla="*/ 1831 h 2510"/>
                  <a:gd name="T64" fmla="*/ 2208 w 2510"/>
                  <a:gd name="T65" fmla="*/ 2072 h 2510"/>
                  <a:gd name="T66" fmla="*/ 1996 w 2510"/>
                  <a:gd name="T67" fmla="*/ 2267 h 2510"/>
                  <a:gd name="T68" fmla="*/ 1743 w 2510"/>
                  <a:gd name="T69" fmla="*/ 2411 h 2510"/>
                  <a:gd name="T70" fmla="*/ 1458 w 2510"/>
                  <a:gd name="T71" fmla="*/ 2493 h 2510"/>
                  <a:gd name="T72" fmla="*/ 1152 w 2510"/>
                  <a:gd name="T73" fmla="*/ 2506 h 2510"/>
                  <a:gd name="T74" fmla="*/ 858 w 2510"/>
                  <a:gd name="T75" fmla="*/ 2446 h 2510"/>
                  <a:gd name="T76" fmla="*/ 595 w 2510"/>
                  <a:gd name="T77" fmla="*/ 2322 h 2510"/>
                  <a:gd name="T78" fmla="*/ 367 w 2510"/>
                  <a:gd name="T79" fmla="*/ 2142 h 2510"/>
                  <a:gd name="T80" fmla="*/ 189 w 2510"/>
                  <a:gd name="T81" fmla="*/ 1916 h 2510"/>
                  <a:gd name="T82" fmla="*/ 64 w 2510"/>
                  <a:gd name="T83" fmla="*/ 1652 h 2510"/>
                  <a:gd name="T84" fmla="*/ 5 w 2510"/>
                  <a:gd name="T85" fmla="*/ 1358 h 2510"/>
                  <a:gd name="T86" fmla="*/ 16 w 2510"/>
                  <a:gd name="T87" fmla="*/ 1052 h 2510"/>
                  <a:gd name="T88" fmla="*/ 98 w 2510"/>
                  <a:gd name="T89" fmla="*/ 767 h 2510"/>
                  <a:gd name="T90" fmla="*/ 242 w 2510"/>
                  <a:gd name="T91" fmla="*/ 514 h 2510"/>
                  <a:gd name="T92" fmla="*/ 438 w 2510"/>
                  <a:gd name="T93" fmla="*/ 302 h 2510"/>
                  <a:gd name="T94" fmla="*/ 678 w 2510"/>
                  <a:gd name="T95" fmla="*/ 141 h 2510"/>
                  <a:gd name="T96" fmla="*/ 953 w 2510"/>
                  <a:gd name="T97" fmla="*/ 38 h 2510"/>
                  <a:gd name="T98" fmla="*/ 1255 w 2510"/>
                  <a:gd name="T99" fmla="*/ 0 h 2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10" h="2510">
                    <a:moveTo>
                      <a:pt x="1255" y="292"/>
                    </a:moveTo>
                    <a:lnTo>
                      <a:pt x="1162" y="297"/>
                    </a:lnTo>
                    <a:lnTo>
                      <a:pt x="1072" y="310"/>
                    </a:lnTo>
                    <a:lnTo>
                      <a:pt x="985" y="330"/>
                    </a:lnTo>
                    <a:lnTo>
                      <a:pt x="900" y="359"/>
                    </a:lnTo>
                    <a:lnTo>
                      <a:pt x="821" y="396"/>
                    </a:lnTo>
                    <a:lnTo>
                      <a:pt x="743" y="439"/>
                    </a:lnTo>
                    <a:lnTo>
                      <a:pt x="672" y="488"/>
                    </a:lnTo>
                    <a:lnTo>
                      <a:pt x="605" y="544"/>
                    </a:lnTo>
                    <a:lnTo>
                      <a:pt x="543" y="606"/>
                    </a:lnTo>
                    <a:lnTo>
                      <a:pt x="488" y="672"/>
                    </a:lnTo>
                    <a:lnTo>
                      <a:pt x="438" y="744"/>
                    </a:lnTo>
                    <a:lnTo>
                      <a:pt x="395" y="820"/>
                    </a:lnTo>
                    <a:lnTo>
                      <a:pt x="359" y="901"/>
                    </a:lnTo>
                    <a:lnTo>
                      <a:pt x="330" y="984"/>
                    </a:lnTo>
                    <a:lnTo>
                      <a:pt x="308" y="1072"/>
                    </a:lnTo>
                    <a:lnTo>
                      <a:pt x="295" y="1163"/>
                    </a:lnTo>
                    <a:lnTo>
                      <a:pt x="291" y="1256"/>
                    </a:lnTo>
                    <a:lnTo>
                      <a:pt x="295" y="1348"/>
                    </a:lnTo>
                    <a:lnTo>
                      <a:pt x="308" y="1439"/>
                    </a:lnTo>
                    <a:lnTo>
                      <a:pt x="330" y="1526"/>
                    </a:lnTo>
                    <a:lnTo>
                      <a:pt x="359" y="1610"/>
                    </a:lnTo>
                    <a:lnTo>
                      <a:pt x="395" y="1690"/>
                    </a:lnTo>
                    <a:lnTo>
                      <a:pt x="438" y="1767"/>
                    </a:lnTo>
                    <a:lnTo>
                      <a:pt x="488" y="1839"/>
                    </a:lnTo>
                    <a:lnTo>
                      <a:pt x="543" y="1905"/>
                    </a:lnTo>
                    <a:lnTo>
                      <a:pt x="605" y="1967"/>
                    </a:lnTo>
                    <a:lnTo>
                      <a:pt x="672" y="2023"/>
                    </a:lnTo>
                    <a:lnTo>
                      <a:pt x="743" y="2073"/>
                    </a:lnTo>
                    <a:lnTo>
                      <a:pt x="821" y="2116"/>
                    </a:lnTo>
                    <a:lnTo>
                      <a:pt x="900" y="2152"/>
                    </a:lnTo>
                    <a:lnTo>
                      <a:pt x="985" y="2181"/>
                    </a:lnTo>
                    <a:lnTo>
                      <a:pt x="1072" y="2201"/>
                    </a:lnTo>
                    <a:lnTo>
                      <a:pt x="1162" y="2214"/>
                    </a:lnTo>
                    <a:lnTo>
                      <a:pt x="1255" y="2220"/>
                    </a:lnTo>
                    <a:lnTo>
                      <a:pt x="1349" y="2214"/>
                    </a:lnTo>
                    <a:lnTo>
                      <a:pt x="1438" y="2201"/>
                    </a:lnTo>
                    <a:lnTo>
                      <a:pt x="1526" y="2181"/>
                    </a:lnTo>
                    <a:lnTo>
                      <a:pt x="1611" y="2152"/>
                    </a:lnTo>
                    <a:lnTo>
                      <a:pt x="1690" y="2116"/>
                    </a:lnTo>
                    <a:lnTo>
                      <a:pt x="1768" y="2073"/>
                    </a:lnTo>
                    <a:lnTo>
                      <a:pt x="1838" y="2023"/>
                    </a:lnTo>
                    <a:lnTo>
                      <a:pt x="1906" y="1967"/>
                    </a:lnTo>
                    <a:lnTo>
                      <a:pt x="1968" y="1905"/>
                    </a:lnTo>
                    <a:lnTo>
                      <a:pt x="2022" y="1839"/>
                    </a:lnTo>
                    <a:lnTo>
                      <a:pt x="2073" y="1767"/>
                    </a:lnTo>
                    <a:lnTo>
                      <a:pt x="2116" y="1690"/>
                    </a:lnTo>
                    <a:lnTo>
                      <a:pt x="2152" y="1610"/>
                    </a:lnTo>
                    <a:lnTo>
                      <a:pt x="2181" y="1526"/>
                    </a:lnTo>
                    <a:lnTo>
                      <a:pt x="2202" y="1439"/>
                    </a:lnTo>
                    <a:lnTo>
                      <a:pt x="2215" y="1348"/>
                    </a:lnTo>
                    <a:lnTo>
                      <a:pt x="2219" y="1256"/>
                    </a:lnTo>
                    <a:lnTo>
                      <a:pt x="2215" y="1163"/>
                    </a:lnTo>
                    <a:lnTo>
                      <a:pt x="2202" y="1072"/>
                    </a:lnTo>
                    <a:lnTo>
                      <a:pt x="2181" y="984"/>
                    </a:lnTo>
                    <a:lnTo>
                      <a:pt x="2152" y="901"/>
                    </a:lnTo>
                    <a:lnTo>
                      <a:pt x="2116" y="820"/>
                    </a:lnTo>
                    <a:lnTo>
                      <a:pt x="2073" y="744"/>
                    </a:lnTo>
                    <a:lnTo>
                      <a:pt x="2022" y="672"/>
                    </a:lnTo>
                    <a:lnTo>
                      <a:pt x="1968" y="606"/>
                    </a:lnTo>
                    <a:lnTo>
                      <a:pt x="1906" y="544"/>
                    </a:lnTo>
                    <a:lnTo>
                      <a:pt x="1838" y="488"/>
                    </a:lnTo>
                    <a:lnTo>
                      <a:pt x="1768" y="439"/>
                    </a:lnTo>
                    <a:lnTo>
                      <a:pt x="1690" y="396"/>
                    </a:lnTo>
                    <a:lnTo>
                      <a:pt x="1611" y="359"/>
                    </a:lnTo>
                    <a:lnTo>
                      <a:pt x="1526" y="330"/>
                    </a:lnTo>
                    <a:lnTo>
                      <a:pt x="1438" y="310"/>
                    </a:lnTo>
                    <a:lnTo>
                      <a:pt x="1349" y="297"/>
                    </a:lnTo>
                    <a:lnTo>
                      <a:pt x="1255" y="292"/>
                    </a:lnTo>
                    <a:close/>
                    <a:moveTo>
                      <a:pt x="1255" y="0"/>
                    </a:moveTo>
                    <a:lnTo>
                      <a:pt x="1359" y="5"/>
                    </a:lnTo>
                    <a:lnTo>
                      <a:pt x="1458" y="18"/>
                    </a:lnTo>
                    <a:lnTo>
                      <a:pt x="1557" y="38"/>
                    </a:lnTo>
                    <a:lnTo>
                      <a:pt x="1652" y="65"/>
                    </a:lnTo>
                    <a:lnTo>
                      <a:pt x="1743" y="100"/>
                    </a:lnTo>
                    <a:lnTo>
                      <a:pt x="1832" y="141"/>
                    </a:lnTo>
                    <a:lnTo>
                      <a:pt x="1916" y="189"/>
                    </a:lnTo>
                    <a:lnTo>
                      <a:pt x="1996" y="244"/>
                    </a:lnTo>
                    <a:lnTo>
                      <a:pt x="2073" y="302"/>
                    </a:lnTo>
                    <a:lnTo>
                      <a:pt x="2143" y="369"/>
                    </a:lnTo>
                    <a:lnTo>
                      <a:pt x="2208" y="439"/>
                    </a:lnTo>
                    <a:lnTo>
                      <a:pt x="2268" y="514"/>
                    </a:lnTo>
                    <a:lnTo>
                      <a:pt x="2322" y="594"/>
                    </a:lnTo>
                    <a:lnTo>
                      <a:pt x="2371" y="679"/>
                    </a:lnTo>
                    <a:lnTo>
                      <a:pt x="2412" y="767"/>
                    </a:lnTo>
                    <a:lnTo>
                      <a:pt x="2447" y="859"/>
                    </a:lnTo>
                    <a:lnTo>
                      <a:pt x="2474" y="954"/>
                    </a:lnTo>
                    <a:lnTo>
                      <a:pt x="2494" y="1052"/>
                    </a:lnTo>
                    <a:lnTo>
                      <a:pt x="2506" y="1153"/>
                    </a:lnTo>
                    <a:lnTo>
                      <a:pt x="2510" y="1256"/>
                    </a:lnTo>
                    <a:lnTo>
                      <a:pt x="2506" y="1358"/>
                    </a:lnTo>
                    <a:lnTo>
                      <a:pt x="2494" y="1459"/>
                    </a:lnTo>
                    <a:lnTo>
                      <a:pt x="2474" y="1557"/>
                    </a:lnTo>
                    <a:lnTo>
                      <a:pt x="2447" y="1652"/>
                    </a:lnTo>
                    <a:lnTo>
                      <a:pt x="2412" y="1744"/>
                    </a:lnTo>
                    <a:lnTo>
                      <a:pt x="2371" y="1831"/>
                    </a:lnTo>
                    <a:lnTo>
                      <a:pt x="2322" y="1916"/>
                    </a:lnTo>
                    <a:lnTo>
                      <a:pt x="2268" y="1997"/>
                    </a:lnTo>
                    <a:lnTo>
                      <a:pt x="2208" y="2072"/>
                    </a:lnTo>
                    <a:lnTo>
                      <a:pt x="2143" y="2142"/>
                    </a:lnTo>
                    <a:lnTo>
                      <a:pt x="2073" y="2208"/>
                    </a:lnTo>
                    <a:lnTo>
                      <a:pt x="1996" y="2267"/>
                    </a:lnTo>
                    <a:lnTo>
                      <a:pt x="1916" y="2322"/>
                    </a:lnTo>
                    <a:lnTo>
                      <a:pt x="1832" y="2369"/>
                    </a:lnTo>
                    <a:lnTo>
                      <a:pt x="1743" y="2411"/>
                    </a:lnTo>
                    <a:lnTo>
                      <a:pt x="1652" y="2446"/>
                    </a:lnTo>
                    <a:lnTo>
                      <a:pt x="1557" y="2473"/>
                    </a:lnTo>
                    <a:lnTo>
                      <a:pt x="1458" y="2493"/>
                    </a:lnTo>
                    <a:lnTo>
                      <a:pt x="1359" y="2506"/>
                    </a:lnTo>
                    <a:lnTo>
                      <a:pt x="1255" y="2510"/>
                    </a:lnTo>
                    <a:lnTo>
                      <a:pt x="1152" y="2506"/>
                    </a:lnTo>
                    <a:lnTo>
                      <a:pt x="1052" y="2493"/>
                    </a:lnTo>
                    <a:lnTo>
                      <a:pt x="953" y="2473"/>
                    </a:lnTo>
                    <a:lnTo>
                      <a:pt x="858" y="2446"/>
                    </a:lnTo>
                    <a:lnTo>
                      <a:pt x="767" y="2411"/>
                    </a:lnTo>
                    <a:lnTo>
                      <a:pt x="678" y="2369"/>
                    </a:lnTo>
                    <a:lnTo>
                      <a:pt x="595" y="2322"/>
                    </a:lnTo>
                    <a:lnTo>
                      <a:pt x="514" y="2267"/>
                    </a:lnTo>
                    <a:lnTo>
                      <a:pt x="438" y="2208"/>
                    </a:lnTo>
                    <a:lnTo>
                      <a:pt x="367" y="2142"/>
                    </a:lnTo>
                    <a:lnTo>
                      <a:pt x="303" y="2072"/>
                    </a:lnTo>
                    <a:lnTo>
                      <a:pt x="242" y="1997"/>
                    </a:lnTo>
                    <a:lnTo>
                      <a:pt x="189" y="1916"/>
                    </a:lnTo>
                    <a:lnTo>
                      <a:pt x="140" y="1831"/>
                    </a:lnTo>
                    <a:lnTo>
                      <a:pt x="98" y="1744"/>
                    </a:lnTo>
                    <a:lnTo>
                      <a:pt x="64" y="1652"/>
                    </a:lnTo>
                    <a:lnTo>
                      <a:pt x="36" y="1557"/>
                    </a:lnTo>
                    <a:lnTo>
                      <a:pt x="16" y="1459"/>
                    </a:lnTo>
                    <a:lnTo>
                      <a:pt x="5" y="1358"/>
                    </a:lnTo>
                    <a:lnTo>
                      <a:pt x="0" y="1256"/>
                    </a:lnTo>
                    <a:lnTo>
                      <a:pt x="5" y="1153"/>
                    </a:lnTo>
                    <a:lnTo>
                      <a:pt x="16" y="1052"/>
                    </a:lnTo>
                    <a:lnTo>
                      <a:pt x="36" y="954"/>
                    </a:lnTo>
                    <a:lnTo>
                      <a:pt x="64" y="859"/>
                    </a:lnTo>
                    <a:lnTo>
                      <a:pt x="98" y="767"/>
                    </a:lnTo>
                    <a:lnTo>
                      <a:pt x="140" y="679"/>
                    </a:lnTo>
                    <a:lnTo>
                      <a:pt x="189" y="594"/>
                    </a:lnTo>
                    <a:lnTo>
                      <a:pt x="242" y="514"/>
                    </a:lnTo>
                    <a:lnTo>
                      <a:pt x="303" y="439"/>
                    </a:lnTo>
                    <a:lnTo>
                      <a:pt x="367" y="369"/>
                    </a:lnTo>
                    <a:lnTo>
                      <a:pt x="438" y="302"/>
                    </a:lnTo>
                    <a:lnTo>
                      <a:pt x="514" y="244"/>
                    </a:lnTo>
                    <a:lnTo>
                      <a:pt x="595" y="189"/>
                    </a:lnTo>
                    <a:lnTo>
                      <a:pt x="678" y="141"/>
                    </a:lnTo>
                    <a:lnTo>
                      <a:pt x="767" y="100"/>
                    </a:lnTo>
                    <a:lnTo>
                      <a:pt x="858" y="65"/>
                    </a:lnTo>
                    <a:lnTo>
                      <a:pt x="953" y="38"/>
                    </a:lnTo>
                    <a:lnTo>
                      <a:pt x="1052" y="18"/>
                    </a:lnTo>
                    <a:lnTo>
                      <a:pt x="1152" y="5"/>
                    </a:lnTo>
                    <a:lnTo>
                      <a:pt x="12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"/>
              <p:cNvSpPr>
                <a:spLocks/>
              </p:cNvSpPr>
              <p:nvPr/>
            </p:nvSpPr>
            <p:spPr bwMode="auto">
              <a:xfrm>
                <a:off x="6604000" y="5616575"/>
                <a:ext cx="1819275" cy="800100"/>
              </a:xfrm>
              <a:custGeom>
                <a:avLst/>
                <a:gdLst>
                  <a:gd name="T0" fmla="*/ 1088 w 3439"/>
                  <a:gd name="T1" fmla="*/ 18 h 1513"/>
                  <a:gd name="T2" fmla="*/ 1351 w 3439"/>
                  <a:gd name="T3" fmla="*/ 77 h 1513"/>
                  <a:gd name="T4" fmla="*/ 1635 w 3439"/>
                  <a:gd name="T5" fmla="*/ 156 h 1513"/>
                  <a:gd name="T6" fmla="*/ 1898 w 3439"/>
                  <a:gd name="T7" fmla="*/ 240 h 1513"/>
                  <a:gd name="T8" fmla="*/ 2101 w 3439"/>
                  <a:gd name="T9" fmla="*/ 305 h 1513"/>
                  <a:gd name="T10" fmla="*/ 2213 w 3439"/>
                  <a:gd name="T11" fmla="*/ 338 h 1513"/>
                  <a:gd name="T12" fmla="*/ 2282 w 3439"/>
                  <a:gd name="T13" fmla="*/ 407 h 1513"/>
                  <a:gd name="T14" fmla="*/ 2291 w 3439"/>
                  <a:gd name="T15" fmla="*/ 507 h 1513"/>
                  <a:gd name="T16" fmla="*/ 2223 w 3439"/>
                  <a:gd name="T17" fmla="*/ 608 h 1513"/>
                  <a:gd name="T18" fmla="*/ 2063 w 3439"/>
                  <a:gd name="T19" fmla="*/ 670 h 1513"/>
                  <a:gd name="T20" fmla="*/ 1853 w 3439"/>
                  <a:gd name="T21" fmla="*/ 681 h 1513"/>
                  <a:gd name="T22" fmla="*/ 1636 w 3439"/>
                  <a:gd name="T23" fmla="*/ 660 h 1513"/>
                  <a:gd name="T24" fmla="*/ 1442 w 3439"/>
                  <a:gd name="T25" fmla="*/ 627 h 1513"/>
                  <a:gd name="T26" fmla="*/ 1302 w 3439"/>
                  <a:gd name="T27" fmla="*/ 602 h 1513"/>
                  <a:gd name="T28" fmla="*/ 1249 w 3439"/>
                  <a:gd name="T29" fmla="*/ 611 h 1513"/>
                  <a:gd name="T30" fmla="*/ 1322 w 3439"/>
                  <a:gd name="T31" fmla="*/ 699 h 1513"/>
                  <a:gd name="T32" fmla="*/ 1508 w 3439"/>
                  <a:gd name="T33" fmla="*/ 772 h 1513"/>
                  <a:gd name="T34" fmla="*/ 1756 w 3439"/>
                  <a:gd name="T35" fmla="*/ 821 h 1513"/>
                  <a:gd name="T36" fmla="*/ 2015 w 3439"/>
                  <a:gd name="T37" fmla="*/ 840 h 1513"/>
                  <a:gd name="T38" fmla="*/ 2324 w 3439"/>
                  <a:gd name="T39" fmla="*/ 804 h 1513"/>
                  <a:gd name="T40" fmla="*/ 2851 w 3439"/>
                  <a:gd name="T41" fmla="*/ 645 h 1513"/>
                  <a:gd name="T42" fmla="*/ 3226 w 3439"/>
                  <a:gd name="T43" fmla="*/ 470 h 1513"/>
                  <a:gd name="T44" fmla="*/ 3362 w 3439"/>
                  <a:gd name="T45" fmla="*/ 481 h 1513"/>
                  <a:gd name="T46" fmla="*/ 3435 w 3439"/>
                  <a:gd name="T47" fmla="*/ 588 h 1513"/>
                  <a:gd name="T48" fmla="*/ 3402 w 3439"/>
                  <a:gd name="T49" fmla="*/ 749 h 1513"/>
                  <a:gd name="T50" fmla="*/ 3277 w 3439"/>
                  <a:gd name="T51" fmla="*/ 883 h 1513"/>
                  <a:gd name="T52" fmla="*/ 3104 w 3439"/>
                  <a:gd name="T53" fmla="*/ 1002 h 1513"/>
                  <a:gd name="T54" fmla="*/ 2871 w 3439"/>
                  <a:gd name="T55" fmla="*/ 1147 h 1513"/>
                  <a:gd name="T56" fmla="*/ 2612 w 3439"/>
                  <a:gd name="T57" fmla="*/ 1293 h 1513"/>
                  <a:gd name="T58" fmla="*/ 2364 w 3439"/>
                  <a:gd name="T59" fmla="*/ 1416 h 1513"/>
                  <a:gd name="T60" fmla="*/ 2164 w 3439"/>
                  <a:gd name="T61" fmla="*/ 1497 h 1513"/>
                  <a:gd name="T62" fmla="*/ 2025 w 3439"/>
                  <a:gd name="T63" fmla="*/ 1513 h 1513"/>
                  <a:gd name="T64" fmla="*/ 1793 w 3439"/>
                  <a:gd name="T65" fmla="*/ 1493 h 1513"/>
                  <a:gd name="T66" fmla="*/ 1489 w 3439"/>
                  <a:gd name="T67" fmla="*/ 1452 h 1513"/>
                  <a:gd name="T68" fmla="*/ 1154 w 3439"/>
                  <a:gd name="T69" fmla="*/ 1401 h 1513"/>
                  <a:gd name="T70" fmla="*/ 832 w 3439"/>
                  <a:gd name="T71" fmla="*/ 1346 h 1513"/>
                  <a:gd name="T72" fmla="*/ 565 w 3439"/>
                  <a:gd name="T73" fmla="*/ 1297 h 1513"/>
                  <a:gd name="T74" fmla="*/ 397 w 3439"/>
                  <a:gd name="T75" fmla="*/ 1265 h 1513"/>
                  <a:gd name="T76" fmla="*/ 257 w 3439"/>
                  <a:gd name="T77" fmla="*/ 1270 h 1513"/>
                  <a:gd name="T78" fmla="*/ 112 w 3439"/>
                  <a:gd name="T79" fmla="*/ 1353 h 1513"/>
                  <a:gd name="T80" fmla="*/ 36 w 3439"/>
                  <a:gd name="T81" fmla="*/ 1401 h 1513"/>
                  <a:gd name="T82" fmla="*/ 7 w 3439"/>
                  <a:gd name="T83" fmla="*/ 1375 h 1513"/>
                  <a:gd name="T84" fmla="*/ 0 w 3439"/>
                  <a:gd name="T85" fmla="*/ 1347 h 1513"/>
                  <a:gd name="T86" fmla="*/ 23 w 3439"/>
                  <a:gd name="T87" fmla="*/ 998 h 1513"/>
                  <a:gd name="T88" fmla="*/ 49 w 3439"/>
                  <a:gd name="T89" fmla="*/ 592 h 1513"/>
                  <a:gd name="T90" fmla="*/ 72 w 3439"/>
                  <a:gd name="T91" fmla="*/ 230 h 1513"/>
                  <a:gd name="T92" fmla="*/ 96 w 3439"/>
                  <a:gd name="T93" fmla="*/ 110 h 1513"/>
                  <a:gd name="T94" fmla="*/ 164 w 3439"/>
                  <a:gd name="T95" fmla="*/ 90 h 1513"/>
                  <a:gd name="T96" fmla="*/ 345 w 3439"/>
                  <a:gd name="T97" fmla="*/ 61 h 1513"/>
                  <a:gd name="T98" fmla="*/ 601 w 3439"/>
                  <a:gd name="T99" fmla="*/ 26 h 1513"/>
                  <a:gd name="T100" fmla="*/ 839 w 3439"/>
                  <a:gd name="T101" fmla="*/ 3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39" h="1513">
                    <a:moveTo>
                      <a:pt x="928" y="0"/>
                    </a:moveTo>
                    <a:lnTo>
                      <a:pt x="977" y="3"/>
                    </a:lnTo>
                    <a:lnTo>
                      <a:pt x="1030" y="10"/>
                    </a:lnTo>
                    <a:lnTo>
                      <a:pt x="1088" y="18"/>
                    </a:lnTo>
                    <a:lnTo>
                      <a:pt x="1150" y="30"/>
                    </a:lnTo>
                    <a:lnTo>
                      <a:pt x="1214" y="44"/>
                    </a:lnTo>
                    <a:lnTo>
                      <a:pt x="1282" y="60"/>
                    </a:lnTo>
                    <a:lnTo>
                      <a:pt x="1351" y="77"/>
                    </a:lnTo>
                    <a:lnTo>
                      <a:pt x="1422" y="96"/>
                    </a:lnTo>
                    <a:lnTo>
                      <a:pt x="1494" y="116"/>
                    </a:lnTo>
                    <a:lnTo>
                      <a:pt x="1564" y="136"/>
                    </a:lnTo>
                    <a:lnTo>
                      <a:pt x="1635" y="156"/>
                    </a:lnTo>
                    <a:lnTo>
                      <a:pt x="1704" y="178"/>
                    </a:lnTo>
                    <a:lnTo>
                      <a:pt x="1771" y="200"/>
                    </a:lnTo>
                    <a:lnTo>
                      <a:pt x="1836" y="220"/>
                    </a:lnTo>
                    <a:lnTo>
                      <a:pt x="1898" y="240"/>
                    </a:lnTo>
                    <a:lnTo>
                      <a:pt x="1956" y="259"/>
                    </a:lnTo>
                    <a:lnTo>
                      <a:pt x="2009" y="276"/>
                    </a:lnTo>
                    <a:lnTo>
                      <a:pt x="2058" y="290"/>
                    </a:lnTo>
                    <a:lnTo>
                      <a:pt x="2101" y="305"/>
                    </a:lnTo>
                    <a:lnTo>
                      <a:pt x="2137" y="315"/>
                    </a:lnTo>
                    <a:lnTo>
                      <a:pt x="2167" y="323"/>
                    </a:lnTo>
                    <a:lnTo>
                      <a:pt x="2190" y="329"/>
                    </a:lnTo>
                    <a:lnTo>
                      <a:pt x="2213" y="338"/>
                    </a:lnTo>
                    <a:lnTo>
                      <a:pt x="2235" y="351"/>
                    </a:lnTo>
                    <a:lnTo>
                      <a:pt x="2253" y="366"/>
                    </a:lnTo>
                    <a:lnTo>
                      <a:pt x="2269" y="385"/>
                    </a:lnTo>
                    <a:lnTo>
                      <a:pt x="2282" y="407"/>
                    </a:lnTo>
                    <a:lnTo>
                      <a:pt x="2289" y="430"/>
                    </a:lnTo>
                    <a:lnTo>
                      <a:pt x="2295" y="456"/>
                    </a:lnTo>
                    <a:lnTo>
                      <a:pt x="2295" y="481"/>
                    </a:lnTo>
                    <a:lnTo>
                      <a:pt x="2291" y="507"/>
                    </a:lnTo>
                    <a:lnTo>
                      <a:pt x="2281" y="535"/>
                    </a:lnTo>
                    <a:lnTo>
                      <a:pt x="2268" y="561"/>
                    </a:lnTo>
                    <a:lnTo>
                      <a:pt x="2248" y="585"/>
                    </a:lnTo>
                    <a:lnTo>
                      <a:pt x="2223" y="608"/>
                    </a:lnTo>
                    <a:lnTo>
                      <a:pt x="2192" y="628"/>
                    </a:lnTo>
                    <a:lnTo>
                      <a:pt x="2154" y="645"/>
                    </a:lnTo>
                    <a:lnTo>
                      <a:pt x="2111" y="660"/>
                    </a:lnTo>
                    <a:lnTo>
                      <a:pt x="2063" y="670"/>
                    </a:lnTo>
                    <a:lnTo>
                      <a:pt x="2013" y="677"/>
                    </a:lnTo>
                    <a:lnTo>
                      <a:pt x="1961" y="681"/>
                    </a:lnTo>
                    <a:lnTo>
                      <a:pt x="1908" y="683"/>
                    </a:lnTo>
                    <a:lnTo>
                      <a:pt x="1853" y="681"/>
                    </a:lnTo>
                    <a:lnTo>
                      <a:pt x="1799" y="679"/>
                    </a:lnTo>
                    <a:lnTo>
                      <a:pt x="1743" y="674"/>
                    </a:lnTo>
                    <a:lnTo>
                      <a:pt x="1689" y="667"/>
                    </a:lnTo>
                    <a:lnTo>
                      <a:pt x="1636" y="660"/>
                    </a:lnTo>
                    <a:lnTo>
                      <a:pt x="1583" y="651"/>
                    </a:lnTo>
                    <a:lnTo>
                      <a:pt x="1534" y="643"/>
                    </a:lnTo>
                    <a:lnTo>
                      <a:pt x="1486" y="634"/>
                    </a:lnTo>
                    <a:lnTo>
                      <a:pt x="1442" y="627"/>
                    </a:lnTo>
                    <a:lnTo>
                      <a:pt x="1400" y="618"/>
                    </a:lnTo>
                    <a:lnTo>
                      <a:pt x="1363" y="612"/>
                    </a:lnTo>
                    <a:lnTo>
                      <a:pt x="1330" y="607"/>
                    </a:lnTo>
                    <a:lnTo>
                      <a:pt x="1302" y="602"/>
                    </a:lnTo>
                    <a:lnTo>
                      <a:pt x="1279" y="601"/>
                    </a:lnTo>
                    <a:lnTo>
                      <a:pt x="1263" y="601"/>
                    </a:lnTo>
                    <a:lnTo>
                      <a:pt x="1252" y="605"/>
                    </a:lnTo>
                    <a:lnTo>
                      <a:pt x="1249" y="611"/>
                    </a:lnTo>
                    <a:lnTo>
                      <a:pt x="1253" y="634"/>
                    </a:lnTo>
                    <a:lnTo>
                      <a:pt x="1268" y="656"/>
                    </a:lnTo>
                    <a:lnTo>
                      <a:pt x="1291" y="677"/>
                    </a:lnTo>
                    <a:lnTo>
                      <a:pt x="1322" y="699"/>
                    </a:lnTo>
                    <a:lnTo>
                      <a:pt x="1360" y="719"/>
                    </a:lnTo>
                    <a:lnTo>
                      <a:pt x="1404" y="737"/>
                    </a:lnTo>
                    <a:lnTo>
                      <a:pt x="1453" y="755"/>
                    </a:lnTo>
                    <a:lnTo>
                      <a:pt x="1508" y="772"/>
                    </a:lnTo>
                    <a:lnTo>
                      <a:pt x="1566" y="786"/>
                    </a:lnTo>
                    <a:lnTo>
                      <a:pt x="1627" y="799"/>
                    </a:lnTo>
                    <a:lnTo>
                      <a:pt x="1691" y="811"/>
                    </a:lnTo>
                    <a:lnTo>
                      <a:pt x="1756" y="821"/>
                    </a:lnTo>
                    <a:lnTo>
                      <a:pt x="1822" y="830"/>
                    </a:lnTo>
                    <a:lnTo>
                      <a:pt x="1886" y="835"/>
                    </a:lnTo>
                    <a:lnTo>
                      <a:pt x="1951" y="838"/>
                    </a:lnTo>
                    <a:lnTo>
                      <a:pt x="2015" y="840"/>
                    </a:lnTo>
                    <a:lnTo>
                      <a:pt x="2076" y="838"/>
                    </a:lnTo>
                    <a:lnTo>
                      <a:pt x="2134" y="835"/>
                    </a:lnTo>
                    <a:lnTo>
                      <a:pt x="2187" y="828"/>
                    </a:lnTo>
                    <a:lnTo>
                      <a:pt x="2324" y="804"/>
                    </a:lnTo>
                    <a:lnTo>
                      <a:pt x="2461" y="772"/>
                    </a:lnTo>
                    <a:lnTo>
                      <a:pt x="2594" y="735"/>
                    </a:lnTo>
                    <a:lnTo>
                      <a:pt x="2724" y="691"/>
                    </a:lnTo>
                    <a:lnTo>
                      <a:pt x="2851" y="645"/>
                    </a:lnTo>
                    <a:lnTo>
                      <a:pt x="2970" y="595"/>
                    </a:lnTo>
                    <a:lnTo>
                      <a:pt x="3082" y="542"/>
                    </a:lnTo>
                    <a:lnTo>
                      <a:pt x="3187" y="487"/>
                    </a:lnTo>
                    <a:lnTo>
                      <a:pt x="3226" y="470"/>
                    </a:lnTo>
                    <a:lnTo>
                      <a:pt x="3264" y="463"/>
                    </a:lnTo>
                    <a:lnTo>
                      <a:pt x="3298" y="461"/>
                    </a:lnTo>
                    <a:lnTo>
                      <a:pt x="3331" y="469"/>
                    </a:lnTo>
                    <a:lnTo>
                      <a:pt x="3362" y="481"/>
                    </a:lnTo>
                    <a:lnTo>
                      <a:pt x="3387" y="500"/>
                    </a:lnTo>
                    <a:lnTo>
                      <a:pt x="3409" y="525"/>
                    </a:lnTo>
                    <a:lnTo>
                      <a:pt x="3425" y="555"/>
                    </a:lnTo>
                    <a:lnTo>
                      <a:pt x="3435" y="588"/>
                    </a:lnTo>
                    <a:lnTo>
                      <a:pt x="3439" y="624"/>
                    </a:lnTo>
                    <a:lnTo>
                      <a:pt x="3435" y="664"/>
                    </a:lnTo>
                    <a:lnTo>
                      <a:pt x="3422" y="706"/>
                    </a:lnTo>
                    <a:lnTo>
                      <a:pt x="3402" y="749"/>
                    </a:lnTo>
                    <a:lnTo>
                      <a:pt x="3370" y="794"/>
                    </a:lnTo>
                    <a:lnTo>
                      <a:pt x="3330" y="838"/>
                    </a:lnTo>
                    <a:lnTo>
                      <a:pt x="3307" y="858"/>
                    </a:lnTo>
                    <a:lnTo>
                      <a:pt x="3277" y="883"/>
                    </a:lnTo>
                    <a:lnTo>
                      <a:pt x="3242" y="909"/>
                    </a:lnTo>
                    <a:lnTo>
                      <a:pt x="3200" y="937"/>
                    </a:lnTo>
                    <a:lnTo>
                      <a:pt x="3154" y="969"/>
                    </a:lnTo>
                    <a:lnTo>
                      <a:pt x="3104" y="1002"/>
                    </a:lnTo>
                    <a:lnTo>
                      <a:pt x="3051" y="1038"/>
                    </a:lnTo>
                    <a:lnTo>
                      <a:pt x="2993" y="1073"/>
                    </a:lnTo>
                    <a:lnTo>
                      <a:pt x="2933" y="1110"/>
                    </a:lnTo>
                    <a:lnTo>
                      <a:pt x="2871" y="1147"/>
                    </a:lnTo>
                    <a:lnTo>
                      <a:pt x="2807" y="1185"/>
                    </a:lnTo>
                    <a:lnTo>
                      <a:pt x="2743" y="1221"/>
                    </a:lnTo>
                    <a:lnTo>
                      <a:pt x="2677" y="1257"/>
                    </a:lnTo>
                    <a:lnTo>
                      <a:pt x="2612" y="1293"/>
                    </a:lnTo>
                    <a:lnTo>
                      <a:pt x="2547" y="1327"/>
                    </a:lnTo>
                    <a:lnTo>
                      <a:pt x="2485" y="1359"/>
                    </a:lnTo>
                    <a:lnTo>
                      <a:pt x="2423" y="1389"/>
                    </a:lnTo>
                    <a:lnTo>
                      <a:pt x="2364" y="1416"/>
                    </a:lnTo>
                    <a:lnTo>
                      <a:pt x="2308" y="1442"/>
                    </a:lnTo>
                    <a:lnTo>
                      <a:pt x="2256" y="1464"/>
                    </a:lnTo>
                    <a:lnTo>
                      <a:pt x="2207" y="1483"/>
                    </a:lnTo>
                    <a:lnTo>
                      <a:pt x="2164" y="1497"/>
                    </a:lnTo>
                    <a:lnTo>
                      <a:pt x="2125" y="1507"/>
                    </a:lnTo>
                    <a:lnTo>
                      <a:pt x="2099" y="1511"/>
                    </a:lnTo>
                    <a:lnTo>
                      <a:pt x="2066" y="1513"/>
                    </a:lnTo>
                    <a:lnTo>
                      <a:pt x="2025" y="1513"/>
                    </a:lnTo>
                    <a:lnTo>
                      <a:pt x="1976" y="1510"/>
                    </a:lnTo>
                    <a:lnTo>
                      <a:pt x="1921" y="1506"/>
                    </a:lnTo>
                    <a:lnTo>
                      <a:pt x="1859" y="1500"/>
                    </a:lnTo>
                    <a:lnTo>
                      <a:pt x="1793" y="1493"/>
                    </a:lnTo>
                    <a:lnTo>
                      <a:pt x="1722" y="1484"/>
                    </a:lnTo>
                    <a:lnTo>
                      <a:pt x="1648" y="1475"/>
                    </a:lnTo>
                    <a:lnTo>
                      <a:pt x="1570" y="1464"/>
                    </a:lnTo>
                    <a:lnTo>
                      <a:pt x="1489" y="1452"/>
                    </a:lnTo>
                    <a:lnTo>
                      <a:pt x="1406" y="1441"/>
                    </a:lnTo>
                    <a:lnTo>
                      <a:pt x="1322" y="1428"/>
                    </a:lnTo>
                    <a:lnTo>
                      <a:pt x="1239" y="1415"/>
                    </a:lnTo>
                    <a:lnTo>
                      <a:pt x="1154" y="1401"/>
                    </a:lnTo>
                    <a:lnTo>
                      <a:pt x="1071" y="1388"/>
                    </a:lnTo>
                    <a:lnTo>
                      <a:pt x="988" y="1373"/>
                    </a:lnTo>
                    <a:lnTo>
                      <a:pt x="909" y="1359"/>
                    </a:lnTo>
                    <a:lnTo>
                      <a:pt x="832" y="1346"/>
                    </a:lnTo>
                    <a:lnTo>
                      <a:pt x="758" y="1333"/>
                    </a:lnTo>
                    <a:lnTo>
                      <a:pt x="689" y="1320"/>
                    </a:lnTo>
                    <a:lnTo>
                      <a:pt x="624" y="1309"/>
                    </a:lnTo>
                    <a:lnTo>
                      <a:pt x="565" y="1297"/>
                    </a:lnTo>
                    <a:lnTo>
                      <a:pt x="512" y="1287"/>
                    </a:lnTo>
                    <a:lnTo>
                      <a:pt x="466" y="1278"/>
                    </a:lnTo>
                    <a:lnTo>
                      <a:pt x="427" y="1271"/>
                    </a:lnTo>
                    <a:lnTo>
                      <a:pt x="397" y="1265"/>
                    </a:lnTo>
                    <a:lnTo>
                      <a:pt x="375" y="1260"/>
                    </a:lnTo>
                    <a:lnTo>
                      <a:pt x="337" y="1255"/>
                    </a:lnTo>
                    <a:lnTo>
                      <a:pt x="296" y="1260"/>
                    </a:lnTo>
                    <a:lnTo>
                      <a:pt x="257" y="1270"/>
                    </a:lnTo>
                    <a:lnTo>
                      <a:pt x="220" y="1285"/>
                    </a:lnTo>
                    <a:lnTo>
                      <a:pt x="183" y="1306"/>
                    </a:lnTo>
                    <a:lnTo>
                      <a:pt x="147" y="1329"/>
                    </a:lnTo>
                    <a:lnTo>
                      <a:pt x="112" y="1353"/>
                    </a:lnTo>
                    <a:lnTo>
                      <a:pt x="82" y="1379"/>
                    </a:lnTo>
                    <a:lnTo>
                      <a:pt x="63" y="1392"/>
                    </a:lnTo>
                    <a:lnTo>
                      <a:pt x="47" y="1399"/>
                    </a:lnTo>
                    <a:lnTo>
                      <a:pt x="36" y="1401"/>
                    </a:lnTo>
                    <a:lnTo>
                      <a:pt x="26" y="1398"/>
                    </a:lnTo>
                    <a:lnTo>
                      <a:pt x="17" y="1392"/>
                    </a:lnTo>
                    <a:lnTo>
                      <a:pt x="11" y="1385"/>
                    </a:lnTo>
                    <a:lnTo>
                      <a:pt x="7" y="1375"/>
                    </a:lnTo>
                    <a:lnTo>
                      <a:pt x="3" y="1366"/>
                    </a:lnTo>
                    <a:lnTo>
                      <a:pt x="1" y="1357"/>
                    </a:lnTo>
                    <a:lnTo>
                      <a:pt x="1" y="1350"/>
                    </a:lnTo>
                    <a:lnTo>
                      <a:pt x="0" y="1347"/>
                    </a:lnTo>
                    <a:lnTo>
                      <a:pt x="6" y="1271"/>
                    </a:lnTo>
                    <a:lnTo>
                      <a:pt x="11" y="1186"/>
                    </a:lnTo>
                    <a:lnTo>
                      <a:pt x="17" y="1096"/>
                    </a:lnTo>
                    <a:lnTo>
                      <a:pt x="23" y="998"/>
                    </a:lnTo>
                    <a:lnTo>
                      <a:pt x="30" y="899"/>
                    </a:lnTo>
                    <a:lnTo>
                      <a:pt x="36" y="796"/>
                    </a:lnTo>
                    <a:lnTo>
                      <a:pt x="43" y="693"/>
                    </a:lnTo>
                    <a:lnTo>
                      <a:pt x="49" y="592"/>
                    </a:lnTo>
                    <a:lnTo>
                      <a:pt x="56" y="493"/>
                    </a:lnTo>
                    <a:lnTo>
                      <a:pt x="62" y="399"/>
                    </a:lnTo>
                    <a:lnTo>
                      <a:pt x="67" y="310"/>
                    </a:lnTo>
                    <a:lnTo>
                      <a:pt x="72" y="230"/>
                    </a:lnTo>
                    <a:lnTo>
                      <a:pt x="78" y="158"/>
                    </a:lnTo>
                    <a:lnTo>
                      <a:pt x="80" y="138"/>
                    </a:lnTo>
                    <a:lnTo>
                      <a:pt x="86" y="122"/>
                    </a:lnTo>
                    <a:lnTo>
                      <a:pt x="96" y="110"/>
                    </a:lnTo>
                    <a:lnTo>
                      <a:pt x="109" y="103"/>
                    </a:lnTo>
                    <a:lnTo>
                      <a:pt x="125" y="97"/>
                    </a:lnTo>
                    <a:lnTo>
                      <a:pt x="142" y="93"/>
                    </a:lnTo>
                    <a:lnTo>
                      <a:pt x="164" y="90"/>
                    </a:lnTo>
                    <a:lnTo>
                      <a:pt x="187" y="86"/>
                    </a:lnTo>
                    <a:lnTo>
                      <a:pt x="234" y="79"/>
                    </a:lnTo>
                    <a:lnTo>
                      <a:pt x="288" y="70"/>
                    </a:lnTo>
                    <a:lnTo>
                      <a:pt x="345" y="61"/>
                    </a:lnTo>
                    <a:lnTo>
                      <a:pt x="407" y="51"/>
                    </a:lnTo>
                    <a:lnTo>
                      <a:pt x="470" y="43"/>
                    </a:lnTo>
                    <a:lnTo>
                      <a:pt x="537" y="34"/>
                    </a:lnTo>
                    <a:lnTo>
                      <a:pt x="601" y="26"/>
                    </a:lnTo>
                    <a:lnTo>
                      <a:pt x="666" y="18"/>
                    </a:lnTo>
                    <a:lnTo>
                      <a:pt x="728" y="11"/>
                    </a:lnTo>
                    <a:lnTo>
                      <a:pt x="786" y="5"/>
                    </a:lnTo>
                    <a:lnTo>
                      <a:pt x="839" y="3"/>
                    </a:lnTo>
                    <a:lnTo>
                      <a:pt x="888" y="0"/>
                    </a:lnTo>
                    <a:lnTo>
                      <a:pt x="9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4"/>
              <p:cNvSpPr>
                <a:spLocks noEditPoints="1"/>
              </p:cNvSpPr>
              <p:nvPr/>
            </p:nvSpPr>
            <p:spPr bwMode="auto">
              <a:xfrm>
                <a:off x="5913438" y="5637213"/>
                <a:ext cx="577850" cy="742950"/>
              </a:xfrm>
              <a:custGeom>
                <a:avLst/>
                <a:gdLst>
                  <a:gd name="T0" fmla="*/ 566 w 1091"/>
                  <a:gd name="T1" fmla="*/ 842 h 1406"/>
                  <a:gd name="T2" fmla="*/ 524 w 1091"/>
                  <a:gd name="T3" fmla="*/ 846 h 1406"/>
                  <a:gd name="T4" fmla="*/ 486 w 1091"/>
                  <a:gd name="T5" fmla="*/ 858 h 1406"/>
                  <a:gd name="T6" fmla="*/ 452 w 1091"/>
                  <a:gd name="T7" fmla="*/ 876 h 1406"/>
                  <a:gd name="T8" fmla="*/ 422 w 1091"/>
                  <a:gd name="T9" fmla="*/ 901 h 1406"/>
                  <a:gd name="T10" fmla="*/ 397 w 1091"/>
                  <a:gd name="T11" fmla="*/ 931 h 1406"/>
                  <a:gd name="T12" fmla="*/ 378 w 1091"/>
                  <a:gd name="T13" fmla="*/ 964 h 1406"/>
                  <a:gd name="T14" fmla="*/ 367 w 1091"/>
                  <a:gd name="T15" fmla="*/ 1003 h 1406"/>
                  <a:gd name="T16" fmla="*/ 363 w 1091"/>
                  <a:gd name="T17" fmla="*/ 1043 h 1406"/>
                  <a:gd name="T18" fmla="*/ 367 w 1091"/>
                  <a:gd name="T19" fmla="*/ 1084 h 1406"/>
                  <a:gd name="T20" fmla="*/ 378 w 1091"/>
                  <a:gd name="T21" fmla="*/ 1122 h 1406"/>
                  <a:gd name="T22" fmla="*/ 397 w 1091"/>
                  <a:gd name="T23" fmla="*/ 1157 h 1406"/>
                  <a:gd name="T24" fmla="*/ 422 w 1091"/>
                  <a:gd name="T25" fmla="*/ 1187 h 1406"/>
                  <a:gd name="T26" fmla="*/ 452 w 1091"/>
                  <a:gd name="T27" fmla="*/ 1212 h 1406"/>
                  <a:gd name="T28" fmla="*/ 486 w 1091"/>
                  <a:gd name="T29" fmla="*/ 1230 h 1406"/>
                  <a:gd name="T30" fmla="*/ 524 w 1091"/>
                  <a:gd name="T31" fmla="*/ 1242 h 1406"/>
                  <a:gd name="T32" fmla="*/ 566 w 1091"/>
                  <a:gd name="T33" fmla="*/ 1246 h 1406"/>
                  <a:gd name="T34" fmla="*/ 606 w 1091"/>
                  <a:gd name="T35" fmla="*/ 1242 h 1406"/>
                  <a:gd name="T36" fmla="*/ 643 w 1091"/>
                  <a:gd name="T37" fmla="*/ 1230 h 1406"/>
                  <a:gd name="T38" fmla="*/ 678 w 1091"/>
                  <a:gd name="T39" fmla="*/ 1212 h 1406"/>
                  <a:gd name="T40" fmla="*/ 708 w 1091"/>
                  <a:gd name="T41" fmla="*/ 1187 h 1406"/>
                  <a:gd name="T42" fmla="*/ 732 w 1091"/>
                  <a:gd name="T43" fmla="*/ 1157 h 1406"/>
                  <a:gd name="T44" fmla="*/ 751 w 1091"/>
                  <a:gd name="T45" fmla="*/ 1122 h 1406"/>
                  <a:gd name="T46" fmla="*/ 763 w 1091"/>
                  <a:gd name="T47" fmla="*/ 1084 h 1406"/>
                  <a:gd name="T48" fmla="*/ 767 w 1091"/>
                  <a:gd name="T49" fmla="*/ 1043 h 1406"/>
                  <a:gd name="T50" fmla="*/ 763 w 1091"/>
                  <a:gd name="T51" fmla="*/ 1003 h 1406"/>
                  <a:gd name="T52" fmla="*/ 751 w 1091"/>
                  <a:gd name="T53" fmla="*/ 964 h 1406"/>
                  <a:gd name="T54" fmla="*/ 732 w 1091"/>
                  <a:gd name="T55" fmla="*/ 931 h 1406"/>
                  <a:gd name="T56" fmla="*/ 708 w 1091"/>
                  <a:gd name="T57" fmla="*/ 901 h 1406"/>
                  <a:gd name="T58" fmla="*/ 678 w 1091"/>
                  <a:gd name="T59" fmla="*/ 876 h 1406"/>
                  <a:gd name="T60" fmla="*/ 643 w 1091"/>
                  <a:gd name="T61" fmla="*/ 858 h 1406"/>
                  <a:gd name="T62" fmla="*/ 606 w 1091"/>
                  <a:gd name="T63" fmla="*/ 846 h 1406"/>
                  <a:gd name="T64" fmla="*/ 566 w 1091"/>
                  <a:gd name="T65" fmla="*/ 842 h 1406"/>
                  <a:gd name="T66" fmla="*/ 265 w 1091"/>
                  <a:gd name="T67" fmla="*/ 0 h 1406"/>
                  <a:gd name="T68" fmla="*/ 996 w 1091"/>
                  <a:gd name="T69" fmla="*/ 36 h 1406"/>
                  <a:gd name="T70" fmla="*/ 1023 w 1091"/>
                  <a:gd name="T71" fmla="*/ 42 h 1406"/>
                  <a:gd name="T72" fmla="*/ 1046 w 1091"/>
                  <a:gd name="T73" fmla="*/ 54 h 1406"/>
                  <a:gd name="T74" fmla="*/ 1066 w 1091"/>
                  <a:gd name="T75" fmla="*/ 71 h 1406"/>
                  <a:gd name="T76" fmla="*/ 1081 w 1091"/>
                  <a:gd name="T77" fmla="*/ 93 h 1406"/>
                  <a:gd name="T78" fmla="*/ 1089 w 1091"/>
                  <a:gd name="T79" fmla="*/ 117 h 1406"/>
                  <a:gd name="T80" fmla="*/ 1091 w 1091"/>
                  <a:gd name="T81" fmla="*/ 144 h 1406"/>
                  <a:gd name="T82" fmla="*/ 1002 w 1091"/>
                  <a:gd name="T83" fmla="*/ 1306 h 1406"/>
                  <a:gd name="T84" fmla="*/ 996 w 1091"/>
                  <a:gd name="T85" fmla="*/ 1334 h 1406"/>
                  <a:gd name="T86" fmla="*/ 983 w 1091"/>
                  <a:gd name="T87" fmla="*/ 1358 h 1406"/>
                  <a:gd name="T88" fmla="*/ 966 w 1091"/>
                  <a:gd name="T89" fmla="*/ 1378 h 1406"/>
                  <a:gd name="T90" fmla="*/ 944 w 1091"/>
                  <a:gd name="T91" fmla="*/ 1393 h 1406"/>
                  <a:gd name="T92" fmla="*/ 918 w 1091"/>
                  <a:gd name="T93" fmla="*/ 1403 h 1406"/>
                  <a:gd name="T94" fmla="*/ 891 w 1091"/>
                  <a:gd name="T95" fmla="*/ 1406 h 1406"/>
                  <a:gd name="T96" fmla="*/ 81 w 1091"/>
                  <a:gd name="T97" fmla="*/ 1406 h 1406"/>
                  <a:gd name="T98" fmla="*/ 55 w 1091"/>
                  <a:gd name="T99" fmla="*/ 1401 h 1406"/>
                  <a:gd name="T100" fmla="*/ 32 w 1091"/>
                  <a:gd name="T101" fmla="*/ 1390 h 1406"/>
                  <a:gd name="T102" fmla="*/ 16 w 1091"/>
                  <a:gd name="T103" fmla="*/ 1374 h 1406"/>
                  <a:gd name="T104" fmla="*/ 4 w 1091"/>
                  <a:gd name="T105" fmla="*/ 1352 h 1406"/>
                  <a:gd name="T106" fmla="*/ 0 w 1091"/>
                  <a:gd name="T107" fmla="*/ 1328 h 1406"/>
                  <a:gd name="T108" fmla="*/ 3 w 1091"/>
                  <a:gd name="T109" fmla="*/ 1302 h 1406"/>
                  <a:gd name="T110" fmla="*/ 137 w 1091"/>
                  <a:gd name="T111" fmla="*/ 95 h 1406"/>
                  <a:gd name="T112" fmla="*/ 147 w 1091"/>
                  <a:gd name="T113" fmla="*/ 70 h 1406"/>
                  <a:gd name="T114" fmla="*/ 163 w 1091"/>
                  <a:gd name="T115" fmla="*/ 47 h 1406"/>
                  <a:gd name="T116" fmla="*/ 184 w 1091"/>
                  <a:gd name="T117" fmla="*/ 26 h 1406"/>
                  <a:gd name="T118" fmla="*/ 209 w 1091"/>
                  <a:gd name="T119" fmla="*/ 12 h 1406"/>
                  <a:gd name="T120" fmla="*/ 236 w 1091"/>
                  <a:gd name="T121" fmla="*/ 3 h 1406"/>
                  <a:gd name="T122" fmla="*/ 265 w 1091"/>
                  <a:gd name="T123" fmla="*/ 0 h 1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1" h="1406">
                    <a:moveTo>
                      <a:pt x="566" y="842"/>
                    </a:moveTo>
                    <a:lnTo>
                      <a:pt x="524" y="846"/>
                    </a:lnTo>
                    <a:lnTo>
                      <a:pt x="486" y="858"/>
                    </a:lnTo>
                    <a:lnTo>
                      <a:pt x="452" y="876"/>
                    </a:lnTo>
                    <a:lnTo>
                      <a:pt x="422" y="901"/>
                    </a:lnTo>
                    <a:lnTo>
                      <a:pt x="397" y="931"/>
                    </a:lnTo>
                    <a:lnTo>
                      <a:pt x="378" y="964"/>
                    </a:lnTo>
                    <a:lnTo>
                      <a:pt x="367" y="1003"/>
                    </a:lnTo>
                    <a:lnTo>
                      <a:pt x="363" y="1043"/>
                    </a:lnTo>
                    <a:lnTo>
                      <a:pt x="367" y="1084"/>
                    </a:lnTo>
                    <a:lnTo>
                      <a:pt x="378" y="1122"/>
                    </a:lnTo>
                    <a:lnTo>
                      <a:pt x="397" y="1157"/>
                    </a:lnTo>
                    <a:lnTo>
                      <a:pt x="422" y="1187"/>
                    </a:lnTo>
                    <a:lnTo>
                      <a:pt x="452" y="1212"/>
                    </a:lnTo>
                    <a:lnTo>
                      <a:pt x="486" y="1230"/>
                    </a:lnTo>
                    <a:lnTo>
                      <a:pt x="524" y="1242"/>
                    </a:lnTo>
                    <a:lnTo>
                      <a:pt x="566" y="1246"/>
                    </a:lnTo>
                    <a:lnTo>
                      <a:pt x="606" y="1242"/>
                    </a:lnTo>
                    <a:lnTo>
                      <a:pt x="643" y="1230"/>
                    </a:lnTo>
                    <a:lnTo>
                      <a:pt x="678" y="1212"/>
                    </a:lnTo>
                    <a:lnTo>
                      <a:pt x="708" y="1187"/>
                    </a:lnTo>
                    <a:lnTo>
                      <a:pt x="732" y="1157"/>
                    </a:lnTo>
                    <a:lnTo>
                      <a:pt x="751" y="1122"/>
                    </a:lnTo>
                    <a:lnTo>
                      <a:pt x="763" y="1084"/>
                    </a:lnTo>
                    <a:lnTo>
                      <a:pt x="767" y="1043"/>
                    </a:lnTo>
                    <a:lnTo>
                      <a:pt x="763" y="1003"/>
                    </a:lnTo>
                    <a:lnTo>
                      <a:pt x="751" y="964"/>
                    </a:lnTo>
                    <a:lnTo>
                      <a:pt x="732" y="931"/>
                    </a:lnTo>
                    <a:lnTo>
                      <a:pt x="708" y="901"/>
                    </a:lnTo>
                    <a:lnTo>
                      <a:pt x="678" y="876"/>
                    </a:lnTo>
                    <a:lnTo>
                      <a:pt x="643" y="858"/>
                    </a:lnTo>
                    <a:lnTo>
                      <a:pt x="606" y="846"/>
                    </a:lnTo>
                    <a:lnTo>
                      <a:pt x="566" y="842"/>
                    </a:lnTo>
                    <a:close/>
                    <a:moveTo>
                      <a:pt x="265" y="0"/>
                    </a:moveTo>
                    <a:lnTo>
                      <a:pt x="996" y="36"/>
                    </a:lnTo>
                    <a:lnTo>
                      <a:pt x="1023" y="42"/>
                    </a:lnTo>
                    <a:lnTo>
                      <a:pt x="1046" y="54"/>
                    </a:lnTo>
                    <a:lnTo>
                      <a:pt x="1066" y="71"/>
                    </a:lnTo>
                    <a:lnTo>
                      <a:pt x="1081" y="93"/>
                    </a:lnTo>
                    <a:lnTo>
                      <a:pt x="1089" y="117"/>
                    </a:lnTo>
                    <a:lnTo>
                      <a:pt x="1091" y="144"/>
                    </a:lnTo>
                    <a:lnTo>
                      <a:pt x="1002" y="1306"/>
                    </a:lnTo>
                    <a:lnTo>
                      <a:pt x="996" y="1334"/>
                    </a:lnTo>
                    <a:lnTo>
                      <a:pt x="983" y="1358"/>
                    </a:lnTo>
                    <a:lnTo>
                      <a:pt x="966" y="1378"/>
                    </a:lnTo>
                    <a:lnTo>
                      <a:pt x="944" y="1393"/>
                    </a:lnTo>
                    <a:lnTo>
                      <a:pt x="918" y="1403"/>
                    </a:lnTo>
                    <a:lnTo>
                      <a:pt x="891" y="1406"/>
                    </a:lnTo>
                    <a:lnTo>
                      <a:pt x="81" y="1406"/>
                    </a:lnTo>
                    <a:lnTo>
                      <a:pt x="55" y="1401"/>
                    </a:lnTo>
                    <a:lnTo>
                      <a:pt x="32" y="1390"/>
                    </a:lnTo>
                    <a:lnTo>
                      <a:pt x="16" y="1374"/>
                    </a:lnTo>
                    <a:lnTo>
                      <a:pt x="4" y="1352"/>
                    </a:lnTo>
                    <a:lnTo>
                      <a:pt x="0" y="1328"/>
                    </a:lnTo>
                    <a:lnTo>
                      <a:pt x="3" y="1302"/>
                    </a:lnTo>
                    <a:lnTo>
                      <a:pt x="137" y="95"/>
                    </a:lnTo>
                    <a:lnTo>
                      <a:pt x="147" y="70"/>
                    </a:lnTo>
                    <a:lnTo>
                      <a:pt x="163" y="47"/>
                    </a:lnTo>
                    <a:lnTo>
                      <a:pt x="184" y="26"/>
                    </a:lnTo>
                    <a:lnTo>
                      <a:pt x="209" y="12"/>
                    </a:lnTo>
                    <a:lnTo>
                      <a:pt x="236" y="3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6" name="Freeform 39"/>
            <p:cNvSpPr>
              <a:spLocks noEditPoints="1"/>
            </p:cNvSpPr>
            <p:nvPr/>
          </p:nvSpPr>
          <p:spPr bwMode="auto">
            <a:xfrm>
              <a:off x="5988848" y="1583323"/>
              <a:ext cx="260789" cy="260789"/>
            </a:xfrm>
            <a:custGeom>
              <a:avLst/>
              <a:gdLst>
                <a:gd name="T0" fmla="*/ 325 w 4181"/>
                <a:gd name="T1" fmla="*/ 2913 h 4179"/>
                <a:gd name="T2" fmla="*/ 371 w 4181"/>
                <a:gd name="T3" fmla="*/ 2957 h 4179"/>
                <a:gd name="T4" fmla="*/ 506 w 4181"/>
                <a:gd name="T5" fmla="*/ 3023 h 4179"/>
                <a:gd name="T6" fmla="*/ 549 w 4181"/>
                <a:gd name="T7" fmla="*/ 3108 h 4179"/>
                <a:gd name="T8" fmla="*/ 578 w 4181"/>
                <a:gd name="T9" fmla="*/ 3281 h 4179"/>
                <a:gd name="T10" fmla="*/ 662 w 4181"/>
                <a:gd name="T11" fmla="*/ 3433 h 4179"/>
                <a:gd name="T12" fmla="*/ 793 w 4181"/>
                <a:gd name="T13" fmla="*/ 3551 h 4179"/>
                <a:gd name="T14" fmla="*/ 955 w 4181"/>
                <a:gd name="T15" fmla="*/ 3617 h 4179"/>
                <a:gd name="T16" fmla="*/ 1112 w 4181"/>
                <a:gd name="T17" fmla="*/ 3628 h 4179"/>
                <a:gd name="T18" fmla="*/ 1169 w 4181"/>
                <a:gd name="T19" fmla="*/ 3703 h 4179"/>
                <a:gd name="T20" fmla="*/ 1227 w 4181"/>
                <a:gd name="T21" fmla="*/ 3813 h 4179"/>
                <a:gd name="T22" fmla="*/ 1267 w 4181"/>
                <a:gd name="T23" fmla="*/ 3855 h 4179"/>
                <a:gd name="T24" fmla="*/ 319 w 4181"/>
                <a:gd name="T25" fmla="*/ 2903 h 4179"/>
                <a:gd name="T26" fmla="*/ 1626 w 4181"/>
                <a:gd name="T27" fmla="*/ 3662 h 4179"/>
                <a:gd name="T28" fmla="*/ 1547 w 4181"/>
                <a:gd name="T29" fmla="*/ 3700 h 4179"/>
                <a:gd name="T30" fmla="*/ 1464 w 4181"/>
                <a:gd name="T31" fmla="*/ 3681 h 4179"/>
                <a:gd name="T32" fmla="*/ 1410 w 4181"/>
                <a:gd name="T33" fmla="*/ 3612 h 4179"/>
                <a:gd name="T34" fmla="*/ 1410 w 4181"/>
                <a:gd name="T35" fmla="*/ 3527 h 4179"/>
                <a:gd name="T36" fmla="*/ 3473 w 4181"/>
                <a:gd name="T37" fmla="*/ 1446 h 4179"/>
                <a:gd name="T38" fmla="*/ 1256 w 4181"/>
                <a:gd name="T39" fmla="*/ 3292 h 4179"/>
                <a:gd name="T40" fmla="*/ 1150 w 4181"/>
                <a:gd name="T41" fmla="*/ 3357 h 4179"/>
                <a:gd name="T42" fmla="*/ 1031 w 4181"/>
                <a:gd name="T43" fmla="*/ 3366 h 4179"/>
                <a:gd name="T44" fmla="*/ 919 w 4181"/>
                <a:gd name="T45" fmla="*/ 3320 h 4179"/>
                <a:gd name="T46" fmla="*/ 838 w 4181"/>
                <a:gd name="T47" fmla="*/ 3225 h 4179"/>
                <a:gd name="T48" fmla="*/ 810 w 4181"/>
                <a:gd name="T49" fmla="*/ 3108 h 4179"/>
                <a:gd name="T50" fmla="*/ 838 w 4181"/>
                <a:gd name="T51" fmla="*/ 2991 h 4179"/>
                <a:gd name="T52" fmla="*/ 2919 w 4181"/>
                <a:gd name="T53" fmla="*/ 892 h 4179"/>
                <a:gd name="T54" fmla="*/ 702 w 4181"/>
                <a:gd name="T55" fmla="*/ 2738 h 4179"/>
                <a:gd name="T56" fmla="*/ 624 w 4181"/>
                <a:gd name="T57" fmla="*/ 2776 h 4179"/>
                <a:gd name="T58" fmla="*/ 540 w 4181"/>
                <a:gd name="T59" fmla="*/ 2757 h 4179"/>
                <a:gd name="T60" fmla="*/ 485 w 4181"/>
                <a:gd name="T61" fmla="*/ 2689 h 4179"/>
                <a:gd name="T62" fmla="*/ 485 w 4181"/>
                <a:gd name="T63" fmla="*/ 2603 h 4179"/>
                <a:gd name="T64" fmla="*/ 2550 w 4181"/>
                <a:gd name="T65" fmla="*/ 522 h 4179"/>
                <a:gd name="T66" fmla="*/ 3403 w 4181"/>
                <a:gd name="T67" fmla="*/ 13 h 4179"/>
                <a:gd name="T68" fmla="*/ 3565 w 4181"/>
                <a:gd name="T69" fmla="*/ 79 h 4179"/>
                <a:gd name="T70" fmla="*/ 4029 w 4181"/>
                <a:gd name="T71" fmla="*/ 522 h 4179"/>
                <a:gd name="T72" fmla="*/ 4132 w 4181"/>
                <a:gd name="T73" fmla="*/ 668 h 4179"/>
                <a:gd name="T74" fmla="*/ 4177 w 4181"/>
                <a:gd name="T75" fmla="*/ 835 h 4179"/>
                <a:gd name="T76" fmla="*/ 4168 w 4181"/>
                <a:gd name="T77" fmla="*/ 1006 h 4179"/>
                <a:gd name="T78" fmla="*/ 4102 w 4181"/>
                <a:gd name="T79" fmla="*/ 1166 h 4179"/>
                <a:gd name="T80" fmla="*/ 3843 w 4181"/>
                <a:gd name="T81" fmla="*/ 1446 h 4179"/>
                <a:gd name="T82" fmla="*/ 2965 w 4181"/>
                <a:gd name="T83" fmla="*/ 113 h 4179"/>
                <a:gd name="T84" fmla="*/ 3120 w 4181"/>
                <a:gd name="T85" fmla="*/ 28 h 4179"/>
                <a:gd name="T86" fmla="*/ 3289 w 4181"/>
                <a:gd name="T87" fmla="*/ 0 h 4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81" h="4179">
                  <a:moveTo>
                    <a:pt x="319" y="2903"/>
                  </a:moveTo>
                  <a:lnTo>
                    <a:pt x="323" y="2908"/>
                  </a:lnTo>
                  <a:lnTo>
                    <a:pt x="325" y="2913"/>
                  </a:lnTo>
                  <a:lnTo>
                    <a:pt x="328" y="2919"/>
                  </a:lnTo>
                  <a:lnTo>
                    <a:pt x="332" y="2924"/>
                  </a:lnTo>
                  <a:lnTo>
                    <a:pt x="371" y="2957"/>
                  </a:lnTo>
                  <a:lnTo>
                    <a:pt x="413" y="2985"/>
                  </a:lnTo>
                  <a:lnTo>
                    <a:pt x="459" y="3008"/>
                  </a:lnTo>
                  <a:lnTo>
                    <a:pt x="506" y="3023"/>
                  </a:lnTo>
                  <a:lnTo>
                    <a:pt x="555" y="3033"/>
                  </a:lnTo>
                  <a:lnTo>
                    <a:pt x="550" y="3070"/>
                  </a:lnTo>
                  <a:lnTo>
                    <a:pt x="549" y="3108"/>
                  </a:lnTo>
                  <a:lnTo>
                    <a:pt x="551" y="3168"/>
                  </a:lnTo>
                  <a:lnTo>
                    <a:pt x="562" y="3225"/>
                  </a:lnTo>
                  <a:lnTo>
                    <a:pt x="578" y="3281"/>
                  </a:lnTo>
                  <a:lnTo>
                    <a:pt x="600" y="3334"/>
                  </a:lnTo>
                  <a:lnTo>
                    <a:pt x="628" y="3385"/>
                  </a:lnTo>
                  <a:lnTo>
                    <a:pt x="662" y="3433"/>
                  </a:lnTo>
                  <a:lnTo>
                    <a:pt x="702" y="3478"/>
                  </a:lnTo>
                  <a:lnTo>
                    <a:pt x="746" y="3517"/>
                  </a:lnTo>
                  <a:lnTo>
                    <a:pt x="793" y="3551"/>
                  </a:lnTo>
                  <a:lnTo>
                    <a:pt x="844" y="3579"/>
                  </a:lnTo>
                  <a:lnTo>
                    <a:pt x="899" y="3601"/>
                  </a:lnTo>
                  <a:lnTo>
                    <a:pt x="955" y="3617"/>
                  </a:lnTo>
                  <a:lnTo>
                    <a:pt x="1012" y="3628"/>
                  </a:lnTo>
                  <a:lnTo>
                    <a:pt x="1071" y="3630"/>
                  </a:lnTo>
                  <a:lnTo>
                    <a:pt x="1112" y="3628"/>
                  </a:lnTo>
                  <a:lnTo>
                    <a:pt x="1152" y="3623"/>
                  </a:lnTo>
                  <a:lnTo>
                    <a:pt x="1159" y="3663"/>
                  </a:lnTo>
                  <a:lnTo>
                    <a:pt x="1169" y="3703"/>
                  </a:lnTo>
                  <a:lnTo>
                    <a:pt x="1185" y="3742"/>
                  </a:lnTo>
                  <a:lnTo>
                    <a:pt x="1204" y="3779"/>
                  </a:lnTo>
                  <a:lnTo>
                    <a:pt x="1227" y="3813"/>
                  </a:lnTo>
                  <a:lnTo>
                    <a:pt x="1256" y="3846"/>
                  </a:lnTo>
                  <a:lnTo>
                    <a:pt x="1261" y="3851"/>
                  </a:lnTo>
                  <a:lnTo>
                    <a:pt x="1267" y="3855"/>
                  </a:lnTo>
                  <a:lnTo>
                    <a:pt x="1272" y="3860"/>
                  </a:lnTo>
                  <a:lnTo>
                    <a:pt x="0" y="4179"/>
                  </a:lnTo>
                  <a:lnTo>
                    <a:pt x="319" y="2903"/>
                  </a:lnTo>
                  <a:close/>
                  <a:moveTo>
                    <a:pt x="3473" y="1446"/>
                  </a:moveTo>
                  <a:lnTo>
                    <a:pt x="3659" y="1630"/>
                  </a:lnTo>
                  <a:lnTo>
                    <a:pt x="1626" y="3662"/>
                  </a:lnTo>
                  <a:lnTo>
                    <a:pt x="1602" y="3681"/>
                  </a:lnTo>
                  <a:lnTo>
                    <a:pt x="1576" y="3694"/>
                  </a:lnTo>
                  <a:lnTo>
                    <a:pt x="1547" y="3700"/>
                  </a:lnTo>
                  <a:lnTo>
                    <a:pt x="1519" y="3700"/>
                  </a:lnTo>
                  <a:lnTo>
                    <a:pt x="1491" y="3694"/>
                  </a:lnTo>
                  <a:lnTo>
                    <a:pt x="1464" y="3681"/>
                  </a:lnTo>
                  <a:lnTo>
                    <a:pt x="1441" y="3662"/>
                  </a:lnTo>
                  <a:lnTo>
                    <a:pt x="1422" y="3639"/>
                  </a:lnTo>
                  <a:lnTo>
                    <a:pt x="1410" y="3612"/>
                  </a:lnTo>
                  <a:lnTo>
                    <a:pt x="1403" y="3584"/>
                  </a:lnTo>
                  <a:lnTo>
                    <a:pt x="1403" y="3555"/>
                  </a:lnTo>
                  <a:lnTo>
                    <a:pt x="1410" y="3527"/>
                  </a:lnTo>
                  <a:lnTo>
                    <a:pt x="1422" y="3501"/>
                  </a:lnTo>
                  <a:lnTo>
                    <a:pt x="1441" y="3478"/>
                  </a:lnTo>
                  <a:lnTo>
                    <a:pt x="3473" y="1446"/>
                  </a:lnTo>
                  <a:close/>
                  <a:moveTo>
                    <a:pt x="2919" y="892"/>
                  </a:moveTo>
                  <a:lnTo>
                    <a:pt x="3289" y="1262"/>
                  </a:lnTo>
                  <a:lnTo>
                    <a:pt x="1256" y="3292"/>
                  </a:lnTo>
                  <a:lnTo>
                    <a:pt x="1224" y="3320"/>
                  </a:lnTo>
                  <a:lnTo>
                    <a:pt x="1188" y="3342"/>
                  </a:lnTo>
                  <a:lnTo>
                    <a:pt x="1150" y="3357"/>
                  </a:lnTo>
                  <a:lnTo>
                    <a:pt x="1111" y="3366"/>
                  </a:lnTo>
                  <a:lnTo>
                    <a:pt x="1071" y="3370"/>
                  </a:lnTo>
                  <a:lnTo>
                    <a:pt x="1031" y="3366"/>
                  </a:lnTo>
                  <a:lnTo>
                    <a:pt x="991" y="3357"/>
                  </a:lnTo>
                  <a:lnTo>
                    <a:pt x="955" y="3342"/>
                  </a:lnTo>
                  <a:lnTo>
                    <a:pt x="919" y="3320"/>
                  </a:lnTo>
                  <a:lnTo>
                    <a:pt x="886" y="3292"/>
                  </a:lnTo>
                  <a:lnTo>
                    <a:pt x="859" y="3260"/>
                  </a:lnTo>
                  <a:lnTo>
                    <a:pt x="838" y="3225"/>
                  </a:lnTo>
                  <a:lnTo>
                    <a:pt x="822" y="3187"/>
                  </a:lnTo>
                  <a:lnTo>
                    <a:pt x="813" y="3149"/>
                  </a:lnTo>
                  <a:lnTo>
                    <a:pt x="810" y="3108"/>
                  </a:lnTo>
                  <a:lnTo>
                    <a:pt x="813" y="3069"/>
                  </a:lnTo>
                  <a:lnTo>
                    <a:pt x="822" y="3029"/>
                  </a:lnTo>
                  <a:lnTo>
                    <a:pt x="838" y="2991"/>
                  </a:lnTo>
                  <a:lnTo>
                    <a:pt x="859" y="2955"/>
                  </a:lnTo>
                  <a:lnTo>
                    <a:pt x="886" y="2924"/>
                  </a:lnTo>
                  <a:lnTo>
                    <a:pt x="2919" y="892"/>
                  </a:lnTo>
                  <a:close/>
                  <a:moveTo>
                    <a:pt x="2550" y="522"/>
                  </a:moveTo>
                  <a:lnTo>
                    <a:pt x="2734" y="708"/>
                  </a:lnTo>
                  <a:lnTo>
                    <a:pt x="702" y="2738"/>
                  </a:lnTo>
                  <a:lnTo>
                    <a:pt x="677" y="2757"/>
                  </a:lnTo>
                  <a:lnTo>
                    <a:pt x="652" y="2770"/>
                  </a:lnTo>
                  <a:lnTo>
                    <a:pt x="624" y="2776"/>
                  </a:lnTo>
                  <a:lnTo>
                    <a:pt x="595" y="2776"/>
                  </a:lnTo>
                  <a:lnTo>
                    <a:pt x="567" y="2770"/>
                  </a:lnTo>
                  <a:lnTo>
                    <a:pt x="540" y="2757"/>
                  </a:lnTo>
                  <a:lnTo>
                    <a:pt x="517" y="2738"/>
                  </a:lnTo>
                  <a:lnTo>
                    <a:pt x="498" y="2715"/>
                  </a:lnTo>
                  <a:lnTo>
                    <a:pt x="485" y="2689"/>
                  </a:lnTo>
                  <a:lnTo>
                    <a:pt x="479" y="2661"/>
                  </a:lnTo>
                  <a:lnTo>
                    <a:pt x="479" y="2633"/>
                  </a:lnTo>
                  <a:lnTo>
                    <a:pt x="485" y="2603"/>
                  </a:lnTo>
                  <a:lnTo>
                    <a:pt x="498" y="2578"/>
                  </a:lnTo>
                  <a:lnTo>
                    <a:pt x="517" y="2554"/>
                  </a:lnTo>
                  <a:lnTo>
                    <a:pt x="2550" y="522"/>
                  </a:lnTo>
                  <a:close/>
                  <a:moveTo>
                    <a:pt x="3289" y="0"/>
                  </a:moveTo>
                  <a:lnTo>
                    <a:pt x="3346" y="4"/>
                  </a:lnTo>
                  <a:lnTo>
                    <a:pt x="3403" y="13"/>
                  </a:lnTo>
                  <a:lnTo>
                    <a:pt x="3458" y="28"/>
                  </a:lnTo>
                  <a:lnTo>
                    <a:pt x="3512" y="51"/>
                  </a:lnTo>
                  <a:lnTo>
                    <a:pt x="3565" y="79"/>
                  </a:lnTo>
                  <a:lnTo>
                    <a:pt x="3613" y="113"/>
                  </a:lnTo>
                  <a:lnTo>
                    <a:pt x="3659" y="154"/>
                  </a:lnTo>
                  <a:lnTo>
                    <a:pt x="4029" y="522"/>
                  </a:lnTo>
                  <a:lnTo>
                    <a:pt x="4068" y="568"/>
                  </a:lnTo>
                  <a:lnTo>
                    <a:pt x="4102" y="617"/>
                  </a:lnTo>
                  <a:lnTo>
                    <a:pt x="4132" y="668"/>
                  </a:lnTo>
                  <a:lnTo>
                    <a:pt x="4153" y="723"/>
                  </a:lnTo>
                  <a:lnTo>
                    <a:pt x="4168" y="777"/>
                  </a:lnTo>
                  <a:lnTo>
                    <a:pt x="4177" y="835"/>
                  </a:lnTo>
                  <a:lnTo>
                    <a:pt x="4181" y="892"/>
                  </a:lnTo>
                  <a:lnTo>
                    <a:pt x="4177" y="949"/>
                  </a:lnTo>
                  <a:lnTo>
                    <a:pt x="4168" y="1006"/>
                  </a:lnTo>
                  <a:lnTo>
                    <a:pt x="4153" y="1061"/>
                  </a:lnTo>
                  <a:lnTo>
                    <a:pt x="4132" y="1115"/>
                  </a:lnTo>
                  <a:lnTo>
                    <a:pt x="4102" y="1166"/>
                  </a:lnTo>
                  <a:lnTo>
                    <a:pt x="4068" y="1216"/>
                  </a:lnTo>
                  <a:lnTo>
                    <a:pt x="4029" y="1262"/>
                  </a:lnTo>
                  <a:lnTo>
                    <a:pt x="3843" y="1446"/>
                  </a:lnTo>
                  <a:lnTo>
                    <a:pt x="2734" y="338"/>
                  </a:lnTo>
                  <a:lnTo>
                    <a:pt x="2919" y="154"/>
                  </a:lnTo>
                  <a:lnTo>
                    <a:pt x="2965" y="113"/>
                  </a:lnTo>
                  <a:lnTo>
                    <a:pt x="3014" y="79"/>
                  </a:lnTo>
                  <a:lnTo>
                    <a:pt x="3065" y="51"/>
                  </a:lnTo>
                  <a:lnTo>
                    <a:pt x="3120" y="28"/>
                  </a:lnTo>
                  <a:lnTo>
                    <a:pt x="3176" y="13"/>
                  </a:lnTo>
                  <a:lnTo>
                    <a:pt x="3231" y="4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" name="Group 99"/>
            <p:cNvGrpSpPr/>
            <p:nvPr/>
          </p:nvGrpSpPr>
          <p:grpSpPr>
            <a:xfrm>
              <a:off x="6934098" y="3237319"/>
              <a:ext cx="305463" cy="419705"/>
              <a:chOff x="2817813" y="3881438"/>
              <a:chExt cx="989013" cy="1358900"/>
            </a:xfrm>
            <a:solidFill>
              <a:sysClr val="window" lastClr="FFFFFF"/>
            </a:solidFill>
          </p:grpSpPr>
          <p:sp>
            <p:nvSpPr>
              <p:cNvPr id="300" name="Freeform 78"/>
              <p:cNvSpPr>
                <a:spLocks/>
              </p:cNvSpPr>
              <p:nvPr/>
            </p:nvSpPr>
            <p:spPr bwMode="auto">
              <a:xfrm>
                <a:off x="3022601" y="3881438"/>
                <a:ext cx="581025" cy="577850"/>
              </a:xfrm>
              <a:custGeom>
                <a:avLst/>
                <a:gdLst>
                  <a:gd name="T0" fmla="*/ 802 w 1464"/>
                  <a:gd name="T1" fmla="*/ 4 h 1454"/>
                  <a:gd name="T2" fmla="*/ 937 w 1464"/>
                  <a:gd name="T3" fmla="*/ 29 h 1454"/>
                  <a:gd name="T4" fmla="*/ 1062 w 1464"/>
                  <a:gd name="T5" fmla="*/ 78 h 1454"/>
                  <a:gd name="T6" fmla="*/ 1175 w 1464"/>
                  <a:gd name="T7" fmla="*/ 148 h 1454"/>
                  <a:gd name="T8" fmla="*/ 1271 w 1464"/>
                  <a:gd name="T9" fmla="*/ 237 h 1454"/>
                  <a:gd name="T10" fmla="*/ 1352 w 1464"/>
                  <a:gd name="T11" fmla="*/ 342 h 1454"/>
                  <a:gd name="T12" fmla="*/ 1412 w 1464"/>
                  <a:gd name="T13" fmla="*/ 460 h 1454"/>
                  <a:gd name="T14" fmla="*/ 1450 w 1464"/>
                  <a:gd name="T15" fmla="*/ 589 h 1454"/>
                  <a:gd name="T16" fmla="*/ 1464 w 1464"/>
                  <a:gd name="T17" fmla="*/ 727 h 1454"/>
                  <a:gd name="T18" fmla="*/ 1450 w 1464"/>
                  <a:gd name="T19" fmla="*/ 865 h 1454"/>
                  <a:gd name="T20" fmla="*/ 1412 w 1464"/>
                  <a:gd name="T21" fmla="*/ 994 h 1454"/>
                  <a:gd name="T22" fmla="*/ 1352 w 1464"/>
                  <a:gd name="T23" fmla="*/ 1112 h 1454"/>
                  <a:gd name="T24" fmla="*/ 1271 w 1464"/>
                  <a:gd name="T25" fmla="*/ 1217 h 1454"/>
                  <a:gd name="T26" fmla="*/ 1175 w 1464"/>
                  <a:gd name="T27" fmla="*/ 1305 h 1454"/>
                  <a:gd name="T28" fmla="*/ 1062 w 1464"/>
                  <a:gd name="T29" fmla="*/ 1376 h 1454"/>
                  <a:gd name="T30" fmla="*/ 937 w 1464"/>
                  <a:gd name="T31" fmla="*/ 1425 h 1454"/>
                  <a:gd name="T32" fmla="*/ 802 w 1464"/>
                  <a:gd name="T33" fmla="*/ 1451 h 1454"/>
                  <a:gd name="T34" fmla="*/ 662 w 1464"/>
                  <a:gd name="T35" fmla="*/ 1451 h 1454"/>
                  <a:gd name="T36" fmla="*/ 527 w 1464"/>
                  <a:gd name="T37" fmla="*/ 1425 h 1454"/>
                  <a:gd name="T38" fmla="*/ 402 w 1464"/>
                  <a:gd name="T39" fmla="*/ 1376 h 1454"/>
                  <a:gd name="T40" fmla="*/ 289 w 1464"/>
                  <a:gd name="T41" fmla="*/ 1305 h 1454"/>
                  <a:gd name="T42" fmla="*/ 191 w 1464"/>
                  <a:gd name="T43" fmla="*/ 1217 h 1454"/>
                  <a:gd name="T44" fmla="*/ 112 w 1464"/>
                  <a:gd name="T45" fmla="*/ 1112 h 1454"/>
                  <a:gd name="T46" fmla="*/ 51 w 1464"/>
                  <a:gd name="T47" fmla="*/ 994 h 1454"/>
                  <a:gd name="T48" fmla="*/ 14 w 1464"/>
                  <a:gd name="T49" fmla="*/ 865 h 1454"/>
                  <a:gd name="T50" fmla="*/ 0 w 1464"/>
                  <a:gd name="T51" fmla="*/ 727 h 1454"/>
                  <a:gd name="T52" fmla="*/ 14 w 1464"/>
                  <a:gd name="T53" fmla="*/ 589 h 1454"/>
                  <a:gd name="T54" fmla="*/ 51 w 1464"/>
                  <a:gd name="T55" fmla="*/ 460 h 1454"/>
                  <a:gd name="T56" fmla="*/ 112 w 1464"/>
                  <a:gd name="T57" fmla="*/ 342 h 1454"/>
                  <a:gd name="T58" fmla="*/ 191 w 1464"/>
                  <a:gd name="T59" fmla="*/ 237 h 1454"/>
                  <a:gd name="T60" fmla="*/ 289 w 1464"/>
                  <a:gd name="T61" fmla="*/ 148 h 1454"/>
                  <a:gd name="T62" fmla="*/ 402 w 1464"/>
                  <a:gd name="T63" fmla="*/ 78 h 1454"/>
                  <a:gd name="T64" fmla="*/ 527 w 1464"/>
                  <a:gd name="T65" fmla="*/ 29 h 1454"/>
                  <a:gd name="T66" fmla="*/ 662 w 1464"/>
                  <a:gd name="T67" fmla="*/ 4 h 1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64" h="1454">
                    <a:moveTo>
                      <a:pt x="732" y="0"/>
                    </a:moveTo>
                    <a:lnTo>
                      <a:pt x="802" y="4"/>
                    </a:lnTo>
                    <a:lnTo>
                      <a:pt x="871" y="13"/>
                    </a:lnTo>
                    <a:lnTo>
                      <a:pt x="937" y="29"/>
                    </a:lnTo>
                    <a:lnTo>
                      <a:pt x="1001" y="50"/>
                    </a:lnTo>
                    <a:lnTo>
                      <a:pt x="1062" y="78"/>
                    </a:lnTo>
                    <a:lnTo>
                      <a:pt x="1120" y="110"/>
                    </a:lnTo>
                    <a:lnTo>
                      <a:pt x="1175" y="148"/>
                    </a:lnTo>
                    <a:lnTo>
                      <a:pt x="1225" y="191"/>
                    </a:lnTo>
                    <a:lnTo>
                      <a:pt x="1271" y="237"/>
                    </a:lnTo>
                    <a:lnTo>
                      <a:pt x="1314" y="287"/>
                    </a:lnTo>
                    <a:lnTo>
                      <a:pt x="1352" y="342"/>
                    </a:lnTo>
                    <a:lnTo>
                      <a:pt x="1385" y="399"/>
                    </a:lnTo>
                    <a:lnTo>
                      <a:pt x="1412" y="460"/>
                    </a:lnTo>
                    <a:lnTo>
                      <a:pt x="1434" y="523"/>
                    </a:lnTo>
                    <a:lnTo>
                      <a:pt x="1450" y="589"/>
                    </a:lnTo>
                    <a:lnTo>
                      <a:pt x="1459" y="657"/>
                    </a:lnTo>
                    <a:lnTo>
                      <a:pt x="1464" y="727"/>
                    </a:lnTo>
                    <a:lnTo>
                      <a:pt x="1459" y="797"/>
                    </a:lnTo>
                    <a:lnTo>
                      <a:pt x="1450" y="865"/>
                    </a:lnTo>
                    <a:lnTo>
                      <a:pt x="1434" y="931"/>
                    </a:lnTo>
                    <a:lnTo>
                      <a:pt x="1412" y="994"/>
                    </a:lnTo>
                    <a:lnTo>
                      <a:pt x="1385" y="1055"/>
                    </a:lnTo>
                    <a:lnTo>
                      <a:pt x="1352" y="1112"/>
                    </a:lnTo>
                    <a:lnTo>
                      <a:pt x="1314" y="1167"/>
                    </a:lnTo>
                    <a:lnTo>
                      <a:pt x="1271" y="1217"/>
                    </a:lnTo>
                    <a:lnTo>
                      <a:pt x="1225" y="1263"/>
                    </a:lnTo>
                    <a:lnTo>
                      <a:pt x="1175" y="1305"/>
                    </a:lnTo>
                    <a:lnTo>
                      <a:pt x="1120" y="1343"/>
                    </a:lnTo>
                    <a:lnTo>
                      <a:pt x="1062" y="1376"/>
                    </a:lnTo>
                    <a:lnTo>
                      <a:pt x="1001" y="1404"/>
                    </a:lnTo>
                    <a:lnTo>
                      <a:pt x="937" y="1425"/>
                    </a:lnTo>
                    <a:lnTo>
                      <a:pt x="871" y="1441"/>
                    </a:lnTo>
                    <a:lnTo>
                      <a:pt x="802" y="1451"/>
                    </a:lnTo>
                    <a:lnTo>
                      <a:pt x="732" y="1454"/>
                    </a:lnTo>
                    <a:lnTo>
                      <a:pt x="662" y="1451"/>
                    </a:lnTo>
                    <a:lnTo>
                      <a:pt x="593" y="1441"/>
                    </a:lnTo>
                    <a:lnTo>
                      <a:pt x="527" y="1425"/>
                    </a:lnTo>
                    <a:lnTo>
                      <a:pt x="462" y="1404"/>
                    </a:lnTo>
                    <a:lnTo>
                      <a:pt x="402" y="1376"/>
                    </a:lnTo>
                    <a:lnTo>
                      <a:pt x="343" y="1343"/>
                    </a:lnTo>
                    <a:lnTo>
                      <a:pt x="289" y="1305"/>
                    </a:lnTo>
                    <a:lnTo>
                      <a:pt x="238" y="1263"/>
                    </a:lnTo>
                    <a:lnTo>
                      <a:pt x="191" y="1217"/>
                    </a:lnTo>
                    <a:lnTo>
                      <a:pt x="150" y="1167"/>
                    </a:lnTo>
                    <a:lnTo>
                      <a:pt x="112" y="1112"/>
                    </a:lnTo>
                    <a:lnTo>
                      <a:pt x="79" y="1055"/>
                    </a:lnTo>
                    <a:lnTo>
                      <a:pt x="51" y="994"/>
                    </a:lnTo>
                    <a:lnTo>
                      <a:pt x="30" y="931"/>
                    </a:lnTo>
                    <a:lnTo>
                      <a:pt x="14" y="865"/>
                    </a:lnTo>
                    <a:lnTo>
                      <a:pt x="3" y="797"/>
                    </a:lnTo>
                    <a:lnTo>
                      <a:pt x="0" y="727"/>
                    </a:lnTo>
                    <a:lnTo>
                      <a:pt x="3" y="657"/>
                    </a:lnTo>
                    <a:lnTo>
                      <a:pt x="14" y="589"/>
                    </a:lnTo>
                    <a:lnTo>
                      <a:pt x="30" y="523"/>
                    </a:lnTo>
                    <a:lnTo>
                      <a:pt x="51" y="460"/>
                    </a:lnTo>
                    <a:lnTo>
                      <a:pt x="79" y="399"/>
                    </a:lnTo>
                    <a:lnTo>
                      <a:pt x="112" y="342"/>
                    </a:lnTo>
                    <a:lnTo>
                      <a:pt x="150" y="287"/>
                    </a:lnTo>
                    <a:lnTo>
                      <a:pt x="191" y="237"/>
                    </a:lnTo>
                    <a:lnTo>
                      <a:pt x="238" y="191"/>
                    </a:lnTo>
                    <a:lnTo>
                      <a:pt x="289" y="148"/>
                    </a:lnTo>
                    <a:lnTo>
                      <a:pt x="343" y="110"/>
                    </a:lnTo>
                    <a:lnTo>
                      <a:pt x="402" y="78"/>
                    </a:lnTo>
                    <a:lnTo>
                      <a:pt x="462" y="50"/>
                    </a:lnTo>
                    <a:lnTo>
                      <a:pt x="527" y="29"/>
                    </a:lnTo>
                    <a:lnTo>
                      <a:pt x="593" y="13"/>
                    </a:lnTo>
                    <a:lnTo>
                      <a:pt x="662" y="4"/>
                    </a:lnTo>
                    <a:lnTo>
                      <a:pt x="7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79"/>
              <p:cNvSpPr>
                <a:spLocks noEditPoints="1"/>
              </p:cNvSpPr>
              <p:nvPr/>
            </p:nvSpPr>
            <p:spPr bwMode="auto">
              <a:xfrm>
                <a:off x="2817813" y="4478338"/>
                <a:ext cx="989013" cy="762000"/>
              </a:xfrm>
              <a:custGeom>
                <a:avLst/>
                <a:gdLst>
                  <a:gd name="T0" fmla="*/ 1183 w 2494"/>
                  <a:gd name="T1" fmla="*/ 504 h 1917"/>
                  <a:gd name="T2" fmla="*/ 1179 w 2494"/>
                  <a:gd name="T3" fmla="*/ 508 h 1917"/>
                  <a:gd name="T4" fmla="*/ 1115 w 2494"/>
                  <a:gd name="T5" fmla="*/ 1458 h 1917"/>
                  <a:gd name="T6" fmla="*/ 1117 w 2494"/>
                  <a:gd name="T7" fmla="*/ 1463 h 1917"/>
                  <a:gd name="T8" fmla="*/ 1244 w 2494"/>
                  <a:gd name="T9" fmla="*/ 1661 h 1917"/>
                  <a:gd name="T10" fmla="*/ 1249 w 2494"/>
                  <a:gd name="T11" fmla="*/ 1663 h 1917"/>
                  <a:gd name="T12" fmla="*/ 1252 w 2494"/>
                  <a:gd name="T13" fmla="*/ 1663 h 1917"/>
                  <a:gd name="T14" fmla="*/ 1258 w 2494"/>
                  <a:gd name="T15" fmla="*/ 1659 h 1917"/>
                  <a:gd name="T16" fmla="*/ 1392 w 2494"/>
                  <a:gd name="T17" fmla="*/ 1461 h 1917"/>
                  <a:gd name="T18" fmla="*/ 1326 w 2494"/>
                  <a:gd name="T19" fmla="*/ 512 h 1917"/>
                  <a:gd name="T20" fmla="*/ 1323 w 2494"/>
                  <a:gd name="T21" fmla="*/ 506 h 1917"/>
                  <a:gd name="T22" fmla="*/ 1316 w 2494"/>
                  <a:gd name="T23" fmla="*/ 504 h 1917"/>
                  <a:gd name="T24" fmla="*/ 1092 w 2494"/>
                  <a:gd name="T25" fmla="*/ 153 h 1917"/>
                  <a:gd name="T26" fmla="*/ 1063 w 2494"/>
                  <a:gd name="T27" fmla="*/ 161 h 1917"/>
                  <a:gd name="T28" fmla="*/ 1046 w 2494"/>
                  <a:gd name="T29" fmla="*/ 185 h 1917"/>
                  <a:gd name="T30" fmla="*/ 1177 w 2494"/>
                  <a:gd name="T31" fmla="*/ 474 h 1917"/>
                  <a:gd name="T32" fmla="*/ 1460 w 2494"/>
                  <a:gd name="T33" fmla="*/ 201 h 1917"/>
                  <a:gd name="T34" fmla="*/ 1451 w 2494"/>
                  <a:gd name="T35" fmla="*/ 172 h 1917"/>
                  <a:gd name="T36" fmla="*/ 1427 w 2494"/>
                  <a:gd name="T37" fmla="*/ 155 h 1917"/>
                  <a:gd name="T38" fmla="*/ 1092 w 2494"/>
                  <a:gd name="T39" fmla="*/ 153 h 1917"/>
                  <a:gd name="T40" fmla="*/ 1557 w 2494"/>
                  <a:gd name="T41" fmla="*/ 0 h 1917"/>
                  <a:gd name="T42" fmla="*/ 1709 w 2494"/>
                  <a:gd name="T43" fmla="*/ 12 h 1917"/>
                  <a:gd name="T44" fmla="*/ 1852 w 2494"/>
                  <a:gd name="T45" fmla="*/ 47 h 1917"/>
                  <a:gd name="T46" fmla="*/ 1987 w 2494"/>
                  <a:gd name="T47" fmla="*/ 103 h 1917"/>
                  <a:gd name="T48" fmla="*/ 2109 w 2494"/>
                  <a:gd name="T49" fmla="*/ 179 h 1917"/>
                  <a:gd name="T50" fmla="*/ 2219 w 2494"/>
                  <a:gd name="T51" fmla="*/ 272 h 1917"/>
                  <a:gd name="T52" fmla="*/ 2312 w 2494"/>
                  <a:gd name="T53" fmla="*/ 381 h 1917"/>
                  <a:gd name="T54" fmla="*/ 2389 w 2494"/>
                  <a:gd name="T55" fmla="*/ 502 h 1917"/>
                  <a:gd name="T56" fmla="*/ 2446 w 2494"/>
                  <a:gd name="T57" fmla="*/ 637 h 1917"/>
                  <a:gd name="T58" fmla="*/ 2481 w 2494"/>
                  <a:gd name="T59" fmla="*/ 780 h 1917"/>
                  <a:gd name="T60" fmla="*/ 2494 w 2494"/>
                  <a:gd name="T61" fmla="*/ 930 h 1917"/>
                  <a:gd name="T62" fmla="*/ 2489 w 2494"/>
                  <a:gd name="T63" fmla="*/ 1685 h 1917"/>
                  <a:gd name="T64" fmla="*/ 2433 w 2494"/>
                  <a:gd name="T65" fmla="*/ 1713 h 1917"/>
                  <a:gd name="T66" fmla="*/ 2404 w 2494"/>
                  <a:gd name="T67" fmla="*/ 1726 h 1917"/>
                  <a:gd name="T68" fmla="*/ 2353 w 2494"/>
                  <a:gd name="T69" fmla="*/ 1747 h 1917"/>
                  <a:gd name="T70" fmla="*/ 2279 w 2494"/>
                  <a:gd name="T71" fmla="*/ 1774 h 1917"/>
                  <a:gd name="T72" fmla="*/ 2187 w 2494"/>
                  <a:gd name="T73" fmla="*/ 1803 h 1917"/>
                  <a:gd name="T74" fmla="*/ 2073 w 2494"/>
                  <a:gd name="T75" fmla="*/ 1833 h 1917"/>
                  <a:gd name="T76" fmla="*/ 1941 w 2494"/>
                  <a:gd name="T77" fmla="*/ 1861 h 1917"/>
                  <a:gd name="T78" fmla="*/ 1789 w 2494"/>
                  <a:gd name="T79" fmla="*/ 1887 h 1917"/>
                  <a:gd name="T80" fmla="*/ 1618 w 2494"/>
                  <a:gd name="T81" fmla="*/ 1906 h 1917"/>
                  <a:gd name="T82" fmla="*/ 1429 w 2494"/>
                  <a:gd name="T83" fmla="*/ 1916 h 1917"/>
                  <a:gd name="T84" fmla="*/ 1230 w 2494"/>
                  <a:gd name="T85" fmla="*/ 1916 h 1917"/>
                  <a:gd name="T86" fmla="*/ 1023 w 2494"/>
                  <a:gd name="T87" fmla="*/ 1905 h 1917"/>
                  <a:gd name="T88" fmla="*/ 801 w 2494"/>
                  <a:gd name="T89" fmla="*/ 1880 h 1917"/>
                  <a:gd name="T90" fmla="*/ 566 w 2494"/>
                  <a:gd name="T91" fmla="*/ 1842 h 1917"/>
                  <a:gd name="T92" fmla="*/ 317 w 2494"/>
                  <a:gd name="T93" fmla="*/ 1786 h 1917"/>
                  <a:gd name="T94" fmla="*/ 54 w 2494"/>
                  <a:gd name="T95" fmla="*/ 1713 h 1917"/>
                  <a:gd name="T96" fmla="*/ 0 w 2494"/>
                  <a:gd name="T97" fmla="*/ 1685 h 1917"/>
                  <a:gd name="T98" fmla="*/ 3 w 2494"/>
                  <a:gd name="T99" fmla="*/ 854 h 1917"/>
                  <a:gd name="T100" fmla="*/ 28 w 2494"/>
                  <a:gd name="T101" fmla="*/ 707 h 1917"/>
                  <a:gd name="T102" fmla="*/ 73 w 2494"/>
                  <a:gd name="T103" fmla="*/ 568 h 1917"/>
                  <a:gd name="T104" fmla="*/ 140 w 2494"/>
                  <a:gd name="T105" fmla="*/ 440 h 1917"/>
                  <a:gd name="T106" fmla="*/ 225 w 2494"/>
                  <a:gd name="T107" fmla="*/ 325 h 1917"/>
                  <a:gd name="T108" fmla="*/ 327 w 2494"/>
                  <a:gd name="T109" fmla="*/ 224 h 1917"/>
                  <a:gd name="T110" fmla="*/ 444 w 2494"/>
                  <a:gd name="T111" fmla="*/ 139 h 1917"/>
                  <a:gd name="T112" fmla="*/ 572 w 2494"/>
                  <a:gd name="T113" fmla="*/ 73 h 1917"/>
                  <a:gd name="T114" fmla="*/ 712 w 2494"/>
                  <a:gd name="T115" fmla="*/ 26 h 1917"/>
                  <a:gd name="T116" fmla="*/ 859 w 2494"/>
                  <a:gd name="T117" fmla="*/ 3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94" h="1917">
                    <a:moveTo>
                      <a:pt x="1187" y="504"/>
                    </a:moveTo>
                    <a:lnTo>
                      <a:pt x="1183" y="504"/>
                    </a:lnTo>
                    <a:lnTo>
                      <a:pt x="1181" y="506"/>
                    </a:lnTo>
                    <a:lnTo>
                      <a:pt x="1179" y="508"/>
                    </a:lnTo>
                    <a:lnTo>
                      <a:pt x="1178" y="512"/>
                    </a:lnTo>
                    <a:lnTo>
                      <a:pt x="1115" y="1458"/>
                    </a:lnTo>
                    <a:lnTo>
                      <a:pt x="1116" y="1461"/>
                    </a:lnTo>
                    <a:lnTo>
                      <a:pt x="1117" y="1463"/>
                    </a:lnTo>
                    <a:lnTo>
                      <a:pt x="1242" y="1659"/>
                    </a:lnTo>
                    <a:lnTo>
                      <a:pt x="1244" y="1661"/>
                    </a:lnTo>
                    <a:lnTo>
                      <a:pt x="1246" y="1663"/>
                    </a:lnTo>
                    <a:lnTo>
                      <a:pt x="1249" y="1663"/>
                    </a:lnTo>
                    <a:lnTo>
                      <a:pt x="1249" y="1663"/>
                    </a:lnTo>
                    <a:lnTo>
                      <a:pt x="1252" y="1663"/>
                    </a:lnTo>
                    <a:lnTo>
                      <a:pt x="1255" y="1661"/>
                    </a:lnTo>
                    <a:lnTo>
                      <a:pt x="1258" y="1659"/>
                    </a:lnTo>
                    <a:lnTo>
                      <a:pt x="1391" y="1464"/>
                    </a:lnTo>
                    <a:lnTo>
                      <a:pt x="1392" y="1461"/>
                    </a:lnTo>
                    <a:lnTo>
                      <a:pt x="1392" y="1458"/>
                    </a:lnTo>
                    <a:lnTo>
                      <a:pt x="1326" y="512"/>
                    </a:lnTo>
                    <a:lnTo>
                      <a:pt x="1326" y="508"/>
                    </a:lnTo>
                    <a:lnTo>
                      <a:pt x="1323" y="506"/>
                    </a:lnTo>
                    <a:lnTo>
                      <a:pt x="1320" y="504"/>
                    </a:lnTo>
                    <a:lnTo>
                      <a:pt x="1316" y="504"/>
                    </a:lnTo>
                    <a:lnTo>
                      <a:pt x="1187" y="504"/>
                    </a:lnTo>
                    <a:close/>
                    <a:moveTo>
                      <a:pt x="1092" y="153"/>
                    </a:moveTo>
                    <a:lnTo>
                      <a:pt x="1077" y="155"/>
                    </a:lnTo>
                    <a:lnTo>
                      <a:pt x="1063" y="161"/>
                    </a:lnTo>
                    <a:lnTo>
                      <a:pt x="1053" y="172"/>
                    </a:lnTo>
                    <a:lnTo>
                      <a:pt x="1046" y="185"/>
                    </a:lnTo>
                    <a:lnTo>
                      <a:pt x="1044" y="201"/>
                    </a:lnTo>
                    <a:lnTo>
                      <a:pt x="1177" y="474"/>
                    </a:lnTo>
                    <a:lnTo>
                      <a:pt x="1331" y="474"/>
                    </a:lnTo>
                    <a:lnTo>
                      <a:pt x="1460" y="201"/>
                    </a:lnTo>
                    <a:lnTo>
                      <a:pt x="1457" y="185"/>
                    </a:lnTo>
                    <a:lnTo>
                      <a:pt x="1451" y="172"/>
                    </a:lnTo>
                    <a:lnTo>
                      <a:pt x="1440" y="161"/>
                    </a:lnTo>
                    <a:lnTo>
                      <a:pt x="1427" y="155"/>
                    </a:lnTo>
                    <a:lnTo>
                      <a:pt x="1413" y="153"/>
                    </a:lnTo>
                    <a:lnTo>
                      <a:pt x="1092" y="153"/>
                    </a:lnTo>
                    <a:close/>
                    <a:moveTo>
                      <a:pt x="937" y="0"/>
                    </a:moveTo>
                    <a:lnTo>
                      <a:pt x="1557" y="0"/>
                    </a:lnTo>
                    <a:lnTo>
                      <a:pt x="1634" y="3"/>
                    </a:lnTo>
                    <a:lnTo>
                      <a:pt x="1709" y="12"/>
                    </a:lnTo>
                    <a:lnTo>
                      <a:pt x="1782" y="26"/>
                    </a:lnTo>
                    <a:lnTo>
                      <a:pt x="1852" y="47"/>
                    </a:lnTo>
                    <a:lnTo>
                      <a:pt x="1921" y="73"/>
                    </a:lnTo>
                    <a:lnTo>
                      <a:pt x="1987" y="103"/>
                    </a:lnTo>
                    <a:lnTo>
                      <a:pt x="2050" y="139"/>
                    </a:lnTo>
                    <a:lnTo>
                      <a:pt x="2109" y="179"/>
                    </a:lnTo>
                    <a:lnTo>
                      <a:pt x="2166" y="224"/>
                    </a:lnTo>
                    <a:lnTo>
                      <a:pt x="2219" y="272"/>
                    </a:lnTo>
                    <a:lnTo>
                      <a:pt x="2268" y="325"/>
                    </a:lnTo>
                    <a:lnTo>
                      <a:pt x="2312" y="381"/>
                    </a:lnTo>
                    <a:lnTo>
                      <a:pt x="2353" y="440"/>
                    </a:lnTo>
                    <a:lnTo>
                      <a:pt x="2389" y="502"/>
                    </a:lnTo>
                    <a:lnTo>
                      <a:pt x="2420" y="568"/>
                    </a:lnTo>
                    <a:lnTo>
                      <a:pt x="2446" y="637"/>
                    </a:lnTo>
                    <a:lnTo>
                      <a:pt x="2466" y="707"/>
                    </a:lnTo>
                    <a:lnTo>
                      <a:pt x="2481" y="780"/>
                    </a:lnTo>
                    <a:lnTo>
                      <a:pt x="2491" y="854"/>
                    </a:lnTo>
                    <a:lnTo>
                      <a:pt x="2494" y="930"/>
                    </a:lnTo>
                    <a:lnTo>
                      <a:pt x="2494" y="1685"/>
                    </a:lnTo>
                    <a:lnTo>
                      <a:pt x="2489" y="1685"/>
                    </a:lnTo>
                    <a:lnTo>
                      <a:pt x="2440" y="1710"/>
                    </a:lnTo>
                    <a:lnTo>
                      <a:pt x="2433" y="1713"/>
                    </a:lnTo>
                    <a:lnTo>
                      <a:pt x="2421" y="1719"/>
                    </a:lnTo>
                    <a:lnTo>
                      <a:pt x="2404" y="1726"/>
                    </a:lnTo>
                    <a:lnTo>
                      <a:pt x="2380" y="1736"/>
                    </a:lnTo>
                    <a:lnTo>
                      <a:pt x="2353" y="1747"/>
                    </a:lnTo>
                    <a:lnTo>
                      <a:pt x="2319" y="1760"/>
                    </a:lnTo>
                    <a:lnTo>
                      <a:pt x="2279" y="1774"/>
                    </a:lnTo>
                    <a:lnTo>
                      <a:pt x="2236" y="1788"/>
                    </a:lnTo>
                    <a:lnTo>
                      <a:pt x="2187" y="1803"/>
                    </a:lnTo>
                    <a:lnTo>
                      <a:pt x="2133" y="1818"/>
                    </a:lnTo>
                    <a:lnTo>
                      <a:pt x="2073" y="1833"/>
                    </a:lnTo>
                    <a:lnTo>
                      <a:pt x="2010" y="1848"/>
                    </a:lnTo>
                    <a:lnTo>
                      <a:pt x="1941" y="1861"/>
                    </a:lnTo>
                    <a:lnTo>
                      <a:pt x="1866" y="1875"/>
                    </a:lnTo>
                    <a:lnTo>
                      <a:pt x="1789" y="1887"/>
                    </a:lnTo>
                    <a:lnTo>
                      <a:pt x="1705" y="1897"/>
                    </a:lnTo>
                    <a:lnTo>
                      <a:pt x="1618" y="1906"/>
                    </a:lnTo>
                    <a:lnTo>
                      <a:pt x="1525" y="1912"/>
                    </a:lnTo>
                    <a:lnTo>
                      <a:pt x="1429" y="1916"/>
                    </a:lnTo>
                    <a:lnTo>
                      <a:pt x="1328" y="1917"/>
                    </a:lnTo>
                    <a:lnTo>
                      <a:pt x="1230" y="1916"/>
                    </a:lnTo>
                    <a:lnTo>
                      <a:pt x="1128" y="1912"/>
                    </a:lnTo>
                    <a:lnTo>
                      <a:pt x="1023" y="1905"/>
                    </a:lnTo>
                    <a:lnTo>
                      <a:pt x="913" y="1894"/>
                    </a:lnTo>
                    <a:lnTo>
                      <a:pt x="801" y="1880"/>
                    </a:lnTo>
                    <a:lnTo>
                      <a:pt x="685" y="1863"/>
                    </a:lnTo>
                    <a:lnTo>
                      <a:pt x="566" y="1842"/>
                    </a:lnTo>
                    <a:lnTo>
                      <a:pt x="443" y="1817"/>
                    </a:lnTo>
                    <a:lnTo>
                      <a:pt x="317" y="1786"/>
                    </a:lnTo>
                    <a:lnTo>
                      <a:pt x="187" y="1753"/>
                    </a:lnTo>
                    <a:lnTo>
                      <a:pt x="54" y="1713"/>
                    </a:lnTo>
                    <a:lnTo>
                      <a:pt x="2" y="1697"/>
                    </a:lnTo>
                    <a:lnTo>
                      <a:pt x="0" y="1685"/>
                    </a:lnTo>
                    <a:lnTo>
                      <a:pt x="0" y="930"/>
                    </a:lnTo>
                    <a:lnTo>
                      <a:pt x="3" y="854"/>
                    </a:lnTo>
                    <a:lnTo>
                      <a:pt x="13" y="780"/>
                    </a:lnTo>
                    <a:lnTo>
                      <a:pt x="28" y="707"/>
                    </a:lnTo>
                    <a:lnTo>
                      <a:pt x="48" y="637"/>
                    </a:lnTo>
                    <a:lnTo>
                      <a:pt x="73" y="568"/>
                    </a:lnTo>
                    <a:lnTo>
                      <a:pt x="105" y="502"/>
                    </a:lnTo>
                    <a:lnTo>
                      <a:pt x="140" y="440"/>
                    </a:lnTo>
                    <a:lnTo>
                      <a:pt x="181" y="381"/>
                    </a:lnTo>
                    <a:lnTo>
                      <a:pt x="225" y="325"/>
                    </a:lnTo>
                    <a:lnTo>
                      <a:pt x="275" y="272"/>
                    </a:lnTo>
                    <a:lnTo>
                      <a:pt x="327" y="224"/>
                    </a:lnTo>
                    <a:lnTo>
                      <a:pt x="383" y="179"/>
                    </a:lnTo>
                    <a:lnTo>
                      <a:pt x="444" y="139"/>
                    </a:lnTo>
                    <a:lnTo>
                      <a:pt x="507" y="103"/>
                    </a:lnTo>
                    <a:lnTo>
                      <a:pt x="572" y="73"/>
                    </a:lnTo>
                    <a:lnTo>
                      <a:pt x="640" y="47"/>
                    </a:lnTo>
                    <a:lnTo>
                      <a:pt x="712" y="26"/>
                    </a:lnTo>
                    <a:lnTo>
                      <a:pt x="785" y="12"/>
                    </a:lnTo>
                    <a:lnTo>
                      <a:pt x="859" y="3"/>
                    </a:lnTo>
                    <a:lnTo>
                      <a:pt x="9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8" name="Group 102"/>
            <p:cNvGrpSpPr/>
            <p:nvPr/>
          </p:nvGrpSpPr>
          <p:grpSpPr>
            <a:xfrm>
              <a:off x="7562217" y="3505255"/>
              <a:ext cx="200827" cy="201913"/>
              <a:chOff x="9318625" y="5086350"/>
              <a:chExt cx="1760538" cy="1770062"/>
            </a:xfrm>
            <a:solidFill>
              <a:sysClr val="window" lastClr="FFFFFF"/>
            </a:solidFill>
          </p:grpSpPr>
          <p:sp>
            <p:nvSpPr>
              <p:cNvPr id="297" name="Freeform 24"/>
              <p:cNvSpPr>
                <a:spLocks/>
              </p:cNvSpPr>
              <p:nvPr/>
            </p:nvSpPr>
            <p:spPr bwMode="auto">
              <a:xfrm>
                <a:off x="9318625" y="5264150"/>
                <a:ext cx="1589088" cy="1592262"/>
              </a:xfrm>
              <a:custGeom>
                <a:avLst/>
                <a:gdLst>
                  <a:gd name="T0" fmla="*/ 1686 w 3004"/>
                  <a:gd name="T1" fmla="*/ 11 h 3007"/>
                  <a:gd name="T2" fmla="*/ 1949 w 3004"/>
                  <a:gd name="T3" fmla="*/ 68 h 3007"/>
                  <a:gd name="T4" fmla="*/ 2192 w 3004"/>
                  <a:gd name="T5" fmla="*/ 168 h 3007"/>
                  <a:gd name="T6" fmla="*/ 2209 w 3004"/>
                  <a:gd name="T7" fmla="*/ 440 h 3007"/>
                  <a:gd name="T8" fmla="*/ 1952 w 3004"/>
                  <a:gd name="T9" fmla="*/ 494 h 3007"/>
                  <a:gd name="T10" fmla="*/ 1736 w 3004"/>
                  <a:gd name="T11" fmla="*/ 424 h 3007"/>
                  <a:gd name="T12" fmla="*/ 1502 w 3004"/>
                  <a:gd name="T13" fmla="*/ 398 h 3007"/>
                  <a:gd name="T14" fmla="*/ 1261 w 3004"/>
                  <a:gd name="T15" fmla="*/ 425 h 3007"/>
                  <a:gd name="T16" fmla="*/ 1036 w 3004"/>
                  <a:gd name="T17" fmla="*/ 501 h 3007"/>
                  <a:gd name="T18" fmla="*/ 837 w 3004"/>
                  <a:gd name="T19" fmla="*/ 621 h 3007"/>
                  <a:gd name="T20" fmla="*/ 669 w 3004"/>
                  <a:gd name="T21" fmla="*/ 778 h 3007"/>
                  <a:gd name="T22" fmla="*/ 536 w 3004"/>
                  <a:gd name="T23" fmla="*/ 968 h 3007"/>
                  <a:gd name="T24" fmla="*/ 445 w 3004"/>
                  <a:gd name="T25" fmla="*/ 1184 h 3007"/>
                  <a:gd name="T26" fmla="*/ 401 w 3004"/>
                  <a:gd name="T27" fmla="*/ 1421 h 3007"/>
                  <a:gd name="T28" fmla="*/ 410 w 3004"/>
                  <a:gd name="T29" fmla="*/ 1667 h 3007"/>
                  <a:gd name="T30" fmla="*/ 470 w 3004"/>
                  <a:gd name="T31" fmla="*/ 1897 h 3007"/>
                  <a:gd name="T32" fmla="*/ 575 w 3004"/>
                  <a:gd name="T33" fmla="*/ 2105 h 3007"/>
                  <a:gd name="T34" fmla="*/ 722 w 3004"/>
                  <a:gd name="T35" fmla="*/ 2285 h 3007"/>
                  <a:gd name="T36" fmla="*/ 901 w 3004"/>
                  <a:gd name="T37" fmla="*/ 2430 h 3007"/>
                  <a:gd name="T38" fmla="*/ 1109 w 3004"/>
                  <a:gd name="T39" fmla="*/ 2536 h 3007"/>
                  <a:gd name="T40" fmla="*/ 1340 w 3004"/>
                  <a:gd name="T41" fmla="*/ 2597 h 3007"/>
                  <a:gd name="T42" fmla="*/ 1585 w 3004"/>
                  <a:gd name="T43" fmla="*/ 2606 h 3007"/>
                  <a:gd name="T44" fmla="*/ 1822 w 3004"/>
                  <a:gd name="T45" fmla="*/ 2561 h 3007"/>
                  <a:gd name="T46" fmla="*/ 2038 w 3004"/>
                  <a:gd name="T47" fmla="*/ 2471 h 3007"/>
                  <a:gd name="T48" fmla="*/ 2227 w 3004"/>
                  <a:gd name="T49" fmla="*/ 2338 h 3007"/>
                  <a:gd name="T50" fmla="*/ 2385 w 3004"/>
                  <a:gd name="T51" fmla="*/ 2168 h 3007"/>
                  <a:gd name="T52" fmla="*/ 2504 w 3004"/>
                  <a:gd name="T53" fmla="*/ 1969 h 3007"/>
                  <a:gd name="T54" fmla="*/ 2580 w 3004"/>
                  <a:gd name="T55" fmla="*/ 1746 h 3007"/>
                  <a:gd name="T56" fmla="*/ 2607 w 3004"/>
                  <a:gd name="T57" fmla="*/ 1503 h 3007"/>
                  <a:gd name="T58" fmla="*/ 2582 w 3004"/>
                  <a:gd name="T59" fmla="*/ 1271 h 3007"/>
                  <a:gd name="T60" fmla="*/ 2512 w 3004"/>
                  <a:gd name="T61" fmla="*/ 1054 h 3007"/>
                  <a:gd name="T62" fmla="*/ 2579 w 3004"/>
                  <a:gd name="T63" fmla="*/ 784 h 3007"/>
                  <a:gd name="T64" fmla="*/ 2810 w 3004"/>
                  <a:gd name="T65" fmla="*/ 799 h 3007"/>
                  <a:gd name="T66" fmla="*/ 2904 w 3004"/>
                  <a:gd name="T67" fmla="*/ 961 h 3007"/>
                  <a:gd name="T68" fmla="*/ 2979 w 3004"/>
                  <a:gd name="T69" fmla="*/ 1223 h 3007"/>
                  <a:gd name="T70" fmla="*/ 3004 w 3004"/>
                  <a:gd name="T71" fmla="*/ 1503 h 3007"/>
                  <a:gd name="T72" fmla="*/ 2977 w 3004"/>
                  <a:gd name="T73" fmla="*/ 1794 h 3007"/>
                  <a:gd name="T74" fmla="*/ 2896 w 3004"/>
                  <a:gd name="T75" fmla="*/ 2067 h 3007"/>
                  <a:gd name="T76" fmla="*/ 2767 w 3004"/>
                  <a:gd name="T77" fmla="*/ 2314 h 3007"/>
                  <a:gd name="T78" fmla="*/ 2597 w 3004"/>
                  <a:gd name="T79" fmla="*/ 2533 h 3007"/>
                  <a:gd name="T80" fmla="*/ 2389 w 3004"/>
                  <a:gd name="T81" fmla="*/ 2717 h 3007"/>
                  <a:gd name="T82" fmla="*/ 2151 w 3004"/>
                  <a:gd name="T83" fmla="*/ 2860 h 3007"/>
                  <a:gd name="T84" fmla="*/ 1887 w 3004"/>
                  <a:gd name="T85" fmla="*/ 2957 h 3007"/>
                  <a:gd name="T86" fmla="*/ 1601 w 3004"/>
                  <a:gd name="T87" fmla="*/ 3004 h 3007"/>
                  <a:gd name="T88" fmla="*/ 1306 w 3004"/>
                  <a:gd name="T89" fmla="*/ 2994 h 3007"/>
                  <a:gd name="T90" fmla="*/ 1027 w 3004"/>
                  <a:gd name="T91" fmla="*/ 2930 h 3007"/>
                  <a:gd name="T92" fmla="*/ 770 w 3004"/>
                  <a:gd name="T93" fmla="*/ 2817 h 3007"/>
                  <a:gd name="T94" fmla="*/ 542 w 3004"/>
                  <a:gd name="T95" fmla="*/ 2660 h 3007"/>
                  <a:gd name="T96" fmla="*/ 346 w 3004"/>
                  <a:gd name="T97" fmla="*/ 2464 h 3007"/>
                  <a:gd name="T98" fmla="*/ 190 w 3004"/>
                  <a:gd name="T99" fmla="*/ 2235 h 3007"/>
                  <a:gd name="T100" fmla="*/ 76 w 3004"/>
                  <a:gd name="T101" fmla="*/ 1978 h 3007"/>
                  <a:gd name="T102" fmla="*/ 12 w 3004"/>
                  <a:gd name="T103" fmla="*/ 1699 h 3007"/>
                  <a:gd name="T104" fmla="*/ 0 w 3004"/>
                  <a:gd name="T105" fmla="*/ 1503 h 3007"/>
                  <a:gd name="T106" fmla="*/ 28 w 3004"/>
                  <a:gd name="T107" fmla="*/ 1213 h 3007"/>
                  <a:gd name="T108" fmla="*/ 109 w 3004"/>
                  <a:gd name="T109" fmla="*/ 939 h 3007"/>
                  <a:gd name="T110" fmla="*/ 237 w 3004"/>
                  <a:gd name="T111" fmla="*/ 692 h 3007"/>
                  <a:gd name="T112" fmla="*/ 408 w 3004"/>
                  <a:gd name="T113" fmla="*/ 473 h 3007"/>
                  <a:gd name="T114" fmla="*/ 615 w 3004"/>
                  <a:gd name="T115" fmla="*/ 291 h 3007"/>
                  <a:gd name="T116" fmla="*/ 854 w 3004"/>
                  <a:gd name="T117" fmla="*/ 147 h 3007"/>
                  <a:gd name="T118" fmla="*/ 1117 w 3004"/>
                  <a:gd name="T119" fmla="*/ 50 h 3007"/>
                  <a:gd name="T120" fmla="*/ 1403 w 3004"/>
                  <a:gd name="T121" fmla="*/ 3 h 3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04" h="3007">
                    <a:moveTo>
                      <a:pt x="1502" y="0"/>
                    </a:moveTo>
                    <a:lnTo>
                      <a:pt x="1594" y="3"/>
                    </a:lnTo>
                    <a:lnTo>
                      <a:pt x="1686" y="11"/>
                    </a:lnTo>
                    <a:lnTo>
                      <a:pt x="1775" y="25"/>
                    </a:lnTo>
                    <a:lnTo>
                      <a:pt x="1862" y="44"/>
                    </a:lnTo>
                    <a:lnTo>
                      <a:pt x="1949" y="68"/>
                    </a:lnTo>
                    <a:lnTo>
                      <a:pt x="2032" y="97"/>
                    </a:lnTo>
                    <a:lnTo>
                      <a:pt x="2113" y="130"/>
                    </a:lnTo>
                    <a:lnTo>
                      <a:pt x="2192" y="168"/>
                    </a:lnTo>
                    <a:lnTo>
                      <a:pt x="2190" y="194"/>
                    </a:lnTo>
                    <a:lnTo>
                      <a:pt x="2191" y="221"/>
                    </a:lnTo>
                    <a:lnTo>
                      <a:pt x="2209" y="440"/>
                    </a:lnTo>
                    <a:lnTo>
                      <a:pt x="2084" y="564"/>
                    </a:lnTo>
                    <a:lnTo>
                      <a:pt x="2019" y="527"/>
                    </a:lnTo>
                    <a:lnTo>
                      <a:pt x="1952" y="494"/>
                    </a:lnTo>
                    <a:lnTo>
                      <a:pt x="1882" y="465"/>
                    </a:lnTo>
                    <a:lnTo>
                      <a:pt x="1810" y="442"/>
                    </a:lnTo>
                    <a:lnTo>
                      <a:pt x="1736" y="424"/>
                    </a:lnTo>
                    <a:lnTo>
                      <a:pt x="1659" y="409"/>
                    </a:lnTo>
                    <a:lnTo>
                      <a:pt x="1581" y="401"/>
                    </a:lnTo>
                    <a:lnTo>
                      <a:pt x="1502" y="398"/>
                    </a:lnTo>
                    <a:lnTo>
                      <a:pt x="1420" y="401"/>
                    </a:lnTo>
                    <a:lnTo>
                      <a:pt x="1339" y="410"/>
                    </a:lnTo>
                    <a:lnTo>
                      <a:pt x="1261" y="425"/>
                    </a:lnTo>
                    <a:lnTo>
                      <a:pt x="1183" y="445"/>
                    </a:lnTo>
                    <a:lnTo>
                      <a:pt x="1108" y="470"/>
                    </a:lnTo>
                    <a:lnTo>
                      <a:pt x="1036" y="501"/>
                    </a:lnTo>
                    <a:lnTo>
                      <a:pt x="967" y="536"/>
                    </a:lnTo>
                    <a:lnTo>
                      <a:pt x="901" y="577"/>
                    </a:lnTo>
                    <a:lnTo>
                      <a:pt x="837" y="621"/>
                    </a:lnTo>
                    <a:lnTo>
                      <a:pt x="777" y="669"/>
                    </a:lnTo>
                    <a:lnTo>
                      <a:pt x="722" y="722"/>
                    </a:lnTo>
                    <a:lnTo>
                      <a:pt x="669" y="778"/>
                    </a:lnTo>
                    <a:lnTo>
                      <a:pt x="620" y="839"/>
                    </a:lnTo>
                    <a:lnTo>
                      <a:pt x="575" y="902"/>
                    </a:lnTo>
                    <a:lnTo>
                      <a:pt x="536" y="968"/>
                    </a:lnTo>
                    <a:lnTo>
                      <a:pt x="500" y="1038"/>
                    </a:lnTo>
                    <a:lnTo>
                      <a:pt x="470" y="1110"/>
                    </a:lnTo>
                    <a:lnTo>
                      <a:pt x="445" y="1184"/>
                    </a:lnTo>
                    <a:lnTo>
                      <a:pt x="424" y="1261"/>
                    </a:lnTo>
                    <a:lnTo>
                      <a:pt x="410" y="1341"/>
                    </a:lnTo>
                    <a:lnTo>
                      <a:pt x="401" y="1421"/>
                    </a:lnTo>
                    <a:lnTo>
                      <a:pt x="398" y="1503"/>
                    </a:lnTo>
                    <a:lnTo>
                      <a:pt x="401" y="1586"/>
                    </a:lnTo>
                    <a:lnTo>
                      <a:pt x="410" y="1667"/>
                    </a:lnTo>
                    <a:lnTo>
                      <a:pt x="424" y="1746"/>
                    </a:lnTo>
                    <a:lnTo>
                      <a:pt x="445" y="1823"/>
                    </a:lnTo>
                    <a:lnTo>
                      <a:pt x="470" y="1897"/>
                    </a:lnTo>
                    <a:lnTo>
                      <a:pt x="500" y="1969"/>
                    </a:lnTo>
                    <a:lnTo>
                      <a:pt x="536" y="2038"/>
                    </a:lnTo>
                    <a:lnTo>
                      <a:pt x="575" y="2105"/>
                    </a:lnTo>
                    <a:lnTo>
                      <a:pt x="620" y="2168"/>
                    </a:lnTo>
                    <a:lnTo>
                      <a:pt x="669" y="2228"/>
                    </a:lnTo>
                    <a:lnTo>
                      <a:pt x="722" y="2285"/>
                    </a:lnTo>
                    <a:lnTo>
                      <a:pt x="777" y="2338"/>
                    </a:lnTo>
                    <a:lnTo>
                      <a:pt x="838" y="2385"/>
                    </a:lnTo>
                    <a:lnTo>
                      <a:pt x="901" y="2430"/>
                    </a:lnTo>
                    <a:lnTo>
                      <a:pt x="967" y="2471"/>
                    </a:lnTo>
                    <a:lnTo>
                      <a:pt x="1037" y="2505"/>
                    </a:lnTo>
                    <a:lnTo>
                      <a:pt x="1109" y="2536"/>
                    </a:lnTo>
                    <a:lnTo>
                      <a:pt x="1183" y="2561"/>
                    </a:lnTo>
                    <a:lnTo>
                      <a:pt x="1261" y="2581"/>
                    </a:lnTo>
                    <a:lnTo>
                      <a:pt x="1340" y="2597"/>
                    </a:lnTo>
                    <a:lnTo>
                      <a:pt x="1420" y="2606"/>
                    </a:lnTo>
                    <a:lnTo>
                      <a:pt x="1502" y="2608"/>
                    </a:lnTo>
                    <a:lnTo>
                      <a:pt x="1585" y="2606"/>
                    </a:lnTo>
                    <a:lnTo>
                      <a:pt x="1666" y="2597"/>
                    </a:lnTo>
                    <a:lnTo>
                      <a:pt x="1745" y="2581"/>
                    </a:lnTo>
                    <a:lnTo>
                      <a:pt x="1822" y="2561"/>
                    </a:lnTo>
                    <a:lnTo>
                      <a:pt x="1896" y="2536"/>
                    </a:lnTo>
                    <a:lnTo>
                      <a:pt x="1968" y="2505"/>
                    </a:lnTo>
                    <a:lnTo>
                      <a:pt x="2038" y="2471"/>
                    </a:lnTo>
                    <a:lnTo>
                      <a:pt x="2104" y="2430"/>
                    </a:lnTo>
                    <a:lnTo>
                      <a:pt x="2167" y="2385"/>
                    </a:lnTo>
                    <a:lnTo>
                      <a:pt x="2227" y="2338"/>
                    </a:lnTo>
                    <a:lnTo>
                      <a:pt x="2284" y="2285"/>
                    </a:lnTo>
                    <a:lnTo>
                      <a:pt x="2336" y="2228"/>
                    </a:lnTo>
                    <a:lnTo>
                      <a:pt x="2385" y="2168"/>
                    </a:lnTo>
                    <a:lnTo>
                      <a:pt x="2429" y="2105"/>
                    </a:lnTo>
                    <a:lnTo>
                      <a:pt x="2469" y="2038"/>
                    </a:lnTo>
                    <a:lnTo>
                      <a:pt x="2504" y="1969"/>
                    </a:lnTo>
                    <a:lnTo>
                      <a:pt x="2534" y="1897"/>
                    </a:lnTo>
                    <a:lnTo>
                      <a:pt x="2561" y="1823"/>
                    </a:lnTo>
                    <a:lnTo>
                      <a:pt x="2580" y="1746"/>
                    </a:lnTo>
                    <a:lnTo>
                      <a:pt x="2595" y="1667"/>
                    </a:lnTo>
                    <a:lnTo>
                      <a:pt x="2604" y="1586"/>
                    </a:lnTo>
                    <a:lnTo>
                      <a:pt x="2607" y="1503"/>
                    </a:lnTo>
                    <a:lnTo>
                      <a:pt x="2604" y="1424"/>
                    </a:lnTo>
                    <a:lnTo>
                      <a:pt x="2596" y="1347"/>
                    </a:lnTo>
                    <a:lnTo>
                      <a:pt x="2582" y="1271"/>
                    </a:lnTo>
                    <a:lnTo>
                      <a:pt x="2564" y="1196"/>
                    </a:lnTo>
                    <a:lnTo>
                      <a:pt x="2540" y="1123"/>
                    </a:lnTo>
                    <a:lnTo>
                      <a:pt x="2512" y="1054"/>
                    </a:lnTo>
                    <a:lnTo>
                      <a:pt x="2479" y="986"/>
                    </a:lnTo>
                    <a:lnTo>
                      <a:pt x="2442" y="921"/>
                    </a:lnTo>
                    <a:lnTo>
                      <a:pt x="2579" y="784"/>
                    </a:lnTo>
                    <a:lnTo>
                      <a:pt x="2770" y="798"/>
                    </a:lnTo>
                    <a:lnTo>
                      <a:pt x="2792" y="799"/>
                    </a:lnTo>
                    <a:lnTo>
                      <a:pt x="2810" y="799"/>
                    </a:lnTo>
                    <a:lnTo>
                      <a:pt x="2829" y="797"/>
                    </a:lnTo>
                    <a:lnTo>
                      <a:pt x="2869" y="878"/>
                    </a:lnTo>
                    <a:lnTo>
                      <a:pt x="2904" y="961"/>
                    </a:lnTo>
                    <a:lnTo>
                      <a:pt x="2934" y="1046"/>
                    </a:lnTo>
                    <a:lnTo>
                      <a:pt x="2959" y="1133"/>
                    </a:lnTo>
                    <a:lnTo>
                      <a:pt x="2979" y="1223"/>
                    </a:lnTo>
                    <a:lnTo>
                      <a:pt x="2993" y="1315"/>
                    </a:lnTo>
                    <a:lnTo>
                      <a:pt x="3002" y="1409"/>
                    </a:lnTo>
                    <a:lnTo>
                      <a:pt x="3004" y="1503"/>
                    </a:lnTo>
                    <a:lnTo>
                      <a:pt x="3001" y="1603"/>
                    </a:lnTo>
                    <a:lnTo>
                      <a:pt x="2992" y="1699"/>
                    </a:lnTo>
                    <a:lnTo>
                      <a:pt x="2977" y="1794"/>
                    </a:lnTo>
                    <a:lnTo>
                      <a:pt x="2956" y="1888"/>
                    </a:lnTo>
                    <a:lnTo>
                      <a:pt x="2928" y="1978"/>
                    </a:lnTo>
                    <a:lnTo>
                      <a:pt x="2896" y="2067"/>
                    </a:lnTo>
                    <a:lnTo>
                      <a:pt x="2858" y="2153"/>
                    </a:lnTo>
                    <a:lnTo>
                      <a:pt x="2815" y="2235"/>
                    </a:lnTo>
                    <a:lnTo>
                      <a:pt x="2767" y="2314"/>
                    </a:lnTo>
                    <a:lnTo>
                      <a:pt x="2715" y="2392"/>
                    </a:lnTo>
                    <a:lnTo>
                      <a:pt x="2658" y="2464"/>
                    </a:lnTo>
                    <a:lnTo>
                      <a:pt x="2597" y="2533"/>
                    </a:lnTo>
                    <a:lnTo>
                      <a:pt x="2531" y="2599"/>
                    </a:lnTo>
                    <a:lnTo>
                      <a:pt x="2462" y="2660"/>
                    </a:lnTo>
                    <a:lnTo>
                      <a:pt x="2389" y="2717"/>
                    </a:lnTo>
                    <a:lnTo>
                      <a:pt x="2313" y="2769"/>
                    </a:lnTo>
                    <a:lnTo>
                      <a:pt x="2234" y="2817"/>
                    </a:lnTo>
                    <a:lnTo>
                      <a:pt x="2151" y="2860"/>
                    </a:lnTo>
                    <a:lnTo>
                      <a:pt x="2065" y="2897"/>
                    </a:lnTo>
                    <a:lnTo>
                      <a:pt x="1977" y="2930"/>
                    </a:lnTo>
                    <a:lnTo>
                      <a:pt x="1887" y="2957"/>
                    </a:lnTo>
                    <a:lnTo>
                      <a:pt x="1793" y="2979"/>
                    </a:lnTo>
                    <a:lnTo>
                      <a:pt x="1698" y="2994"/>
                    </a:lnTo>
                    <a:lnTo>
                      <a:pt x="1601" y="3004"/>
                    </a:lnTo>
                    <a:lnTo>
                      <a:pt x="1502" y="3007"/>
                    </a:lnTo>
                    <a:lnTo>
                      <a:pt x="1404" y="3004"/>
                    </a:lnTo>
                    <a:lnTo>
                      <a:pt x="1306" y="2994"/>
                    </a:lnTo>
                    <a:lnTo>
                      <a:pt x="1211" y="2979"/>
                    </a:lnTo>
                    <a:lnTo>
                      <a:pt x="1118" y="2957"/>
                    </a:lnTo>
                    <a:lnTo>
                      <a:pt x="1027" y="2930"/>
                    </a:lnTo>
                    <a:lnTo>
                      <a:pt x="939" y="2897"/>
                    </a:lnTo>
                    <a:lnTo>
                      <a:pt x="854" y="2860"/>
                    </a:lnTo>
                    <a:lnTo>
                      <a:pt x="770" y="2817"/>
                    </a:lnTo>
                    <a:lnTo>
                      <a:pt x="691" y="2769"/>
                    </a:lnTo>
                    <a:lnTo>
                      <a:pt x="615" y="2717"/>
                    </a:lnTo>
                    <a:lnTo>
                      <a:pt x="542" y="2660"/>
                    </a:lnTo>
                    <a:lnTo>
                      <a:pt x="473" y="2599"/>
                    </a:lnTo>
                    <a:lnTo>
                      <a:pt x="408" y="2533"/>
                    </a:lnTo>
                    <a:lnTo>
                      <a:pt x="346" y="2464"/>
                    </a:lnTo>
                    <a:lnTo>
                      <a:pt x="289" y="2392"/>
                    </a:lnTo>
                    <a:lnTo>
                      <a:pt x="237" y="2314"/>
                    </a:lnTo>
                    <a:lnTo>
                      <a:pt x="190" y="2235"/>
                    </a:lnTo>
                    <a:lnTo>
                      <a:pt x="147" y="2153"/>
                    </a:lnTo>
                    <a:lnTo>
                      <a:pt x="109" y="2067"/>
                    </a:lnTo>
                    <a:lnTo>
                      <a:pt x="76" y="1978"/>
                    </a:lnTo>
                    <a:lnTo>
                      <a:pt x="50" y="1888"/>
                    </a:lnTo>
                    <a:lnTo>
                      <a:pt x="28" y="1794"/>
                    </a:lnTo>
                    <a:lnTo>
                      <a:pt x="12" y="1699"/>
                    </a:lnTo>
                    <a:lnTo>
                      <a:pt x="3" y="1603"/>
                    </a:lnTo>
                    <a:lnTo>
                      <a:pt x="0" y="1503"/>
                    </a:lnTo>
                    <a:lnTo>
                      <a:pt x="0" y="1503"/>
                    </a:lnTo>
                    <a:lnTo>
                      <a:pt x="3" y="1405"/>
                    </a:lnTo>
                    <a:lnTo>
                      <a:pt x="12" y="1307"/>
                    </a:lnTo>
                    <a:lnTo>
                      <a:pt x="28" y="1213"/>
                    </a:lnTo>
                    <a:lnTo>
                      <a:pt x="50" y="1119"/>
                    </a:lnTo>
                    <a:lnTo>
                      <a:pt x="76" y="1028"/>
                    </a:lnTo>
                    <a:lnTo>
                      <a:pt x="109" y="939"/>
                    </a:lnTo>
                    <a:lnTo>
                      <a:pt x="147" y="854"/>
                    </a:lnTo>
                    <a:lnTo>
                      <a:pt x="190" y="772"/>
                    </a:lnTo>
                    <a:lnTo>
                      <a:pt x="237" y="692"/>
                    </a:lnTo>
                    <a:lnTo>
                      <a:pt x="289" y="616"/>
                    </a:lnTo>
                    <a:lnTo>
                      <a:pt x="346" y="542"/>
                    </a:lnTo>
                    <a:lnTo>
                      <a:pt x="408" y="473"/>
                    </a:lnTo>
                    <a:lnTo>
                      <a:pt x="473" y="408"/>
                    </a:lnTo>
                    <a:lnTo>
                      <a:pt x="542" y="347"/>
                    </a:lnTo>
                    <a:lnTo>
                      <a:pt x="615" y="291"/>
                    </a:lnTo>
                    <a:lnTo>
                      <a:pt x="691" y="238"/>
                    </a:lnTo>
                    <a:lnTo>
                      <a:pt x="770" y="190"/>
                    </a:lnTo>
                    <a:lnTo>
                      <a:pt x="854" y="147"/>
                    </a:lnTo>
                    <a:lnTo>
                      <a:pt x="939" y="110"/>
                    </a:lnTo>
                    <a:lnTo>
                      <a:pt x="1027" y="76"/>
                    </a:lnTo>
                    <a:lnTo>
                      <a:pt x="1117" y="50"/>
                    </a:lnTo>
                    <a:lnTo>
                      <a:pt x="1211" y="29"/>
                    </a:lnTo>
                    <a:lnTo>
                      <a:pt x="1306" y="12"/>
                    </a:lnTo>
                    <a:lnTo>
                      <a:pt x="1403" y="3"/>
                    </a:lnTo>
                    <a:lnTo>
                      <a:pt x="15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5"/>
              <p:cNvSpPr>
                <a:spLocks/>
              </p:cNvSpPr>
              <p:nvPr/>
            </p:nvSpPr>
            <p:spPr bwMode="auto">
              <a:xfrm>
                <a:off x="9721850" y="5668963"/>
                <a:ext cx="782638" cy="782637"/>
              </a:xfrm>
              <a:custGeom>
                <a:avLst/>
                <a:gdLst>
                  <a:gd name="T0" fmla="*/ 807 w 1480"/>
                  <a:gd name="T1" fmla="*/ 3 h 1480"/>
                  <a:gd name="T2" fmla="*/ 934 w 1480"/>
                  <a:gd name="T3" fmla="*/ 26 h 1480"/>
                  <a:gd name="T4" fmla="*/ 1053 w 1480"/>
                  <a:gd name="T5" fmla="*/ 70 h 1480"/>
                  <a:gd name="T6" fmla="*/ 770 w 1480"/>
                  <a:gd name="T7" fmla="*/ 353 h 1480"/>
                  <a:gd name="T8" fmla="*/ 691 w 1480"/>
                  <a:gd name="T9" fmla="*/ 355 h 1480"/>
                  <a:gd name="T10" fmla="*/ 600 w 1480"/>
                  <a:gd name="T11" fmla="*/ 379 h 1480"/>
                  <a:gd name="T12" fmla="*/ 519 w 1480"/>
                  <a:gd name="T13" fmla="*/ 421 h 1480"/>
                  <a:gd name="T14" fmla="*/ 450 w 1480"/>
                  <a:gd name="T15" fmla="*/ 482 h 1480"/>
                  <a:gd name="T16" fmla="*/ 397 w 1480"/>
                  <a:gd name="T17" fmla="*/ 558 h 1480"/>
                  <a:gd name="T18" fmla="*/ 364 w 1480"/>
                  <a:gd name="T19" fmla="*/ 645 h 1480"/>
                  <a:gd name="T20" fmla="*/ 352 w 1480"/>
                  <a:gd name="T21" fmla="*/ 740 h 1480"/>
                  <a:gd name="T22" fmla="*/ 364 w 1480"/>
                  <a:gd name="T23" fmla="*/ 836 h 1480"/>
                  <a:gd name="T24" fmla="*/ 397 w 1480"/>
                  <a:gd name="T25" fmla="*/ 923 h 1480"/>
                  <a:gd name="T26" fmla="*/ 450 w 1480"/>
                  <a:gd name="T27" fmla="*/ 998 h 1480"/>
                  <a:gd name="T28" fmla="*/ 518 w 1480"/>
                  <a:gd name="T29" fmla="*/ 1059 h 1480"/>
                  <a:gd name="T30" fmla="*/ 599 w 1480"/>
                  <a:gd name="T31" fmla="*/ 1103 h 1480"/>
                  <a:gd name="T32" fmla="*/ 691 w 1480"/>
                  <a:gd name="T33" fmla="*/ 1126 h 1480"/>
                  <a:gd name="T34" fmla="*/ 789 w 1480"/>
                  <a:gd name="T35" fmla="*/ 1126 h 1480"/>
                  <a:gd name="T36" fmla="*/ 880 w 1480"/>
                  <a:gd name="T37" fmla="*/ 1103 h 1480"/>
                  <a:gd name="T38" fmla="*/ 961 w 1480"/>
                  <a:gd name="T39" fmla="*/ 1059 h 1480"/>
                  <a:gd name="T40" fmla="*/ 1030 w 1480"/>
                  <a:gd name="T41" fmla="*/ 998 h 1480"/>
                  <a:gd name="T42" fmla="*/ 1083 w 1480"/>
                  <a:gd name="T43" fmla="*/ 923 h 1480"/>
                  <a:gd name="T44" fmla="*/ 1117 w 1480"/>
                  <a:gd name="T45" fmla="*/ 836 h 1480"/>
                  <a:gd name="T46" fmla="*/ 1128 w 1480"/>
                  <a:gd name="T47" fmla="*/ 740 h 1480"/>
                  <a:gd name="T48" fmla="*/ 1405 w 1480"/>
                  <a:gd name="T49" fmla="*/ 433 h 1480"/>
                  <a:gd name="T50" fmla="*/ 1434 w 1480"/>
                  <a:gd name="T51" fmla="*/ 486 h 1480"/>
                  <a:gd name="T52" fmla="*/ 1468 w 1480"/>
                  <a:gd name="T53" fmla="*/ 609 h 1480"/>
                  <a:gd name="T54" fmla="*/ 1480 w 1480"/>
                  <a:gd name="T55" fmla="*/ 740 h 1480"/>
                  <a:gd name="T56" fmla="*/ 1468 w 1480"/>
                  <a:gd name="T57" fmla="*/ 873 h 1480"/>
                  <a:gd name="T58" fmla="*/ 1433 w 1480"/>
                  <a:gd name="T59" fmla="*/ 999 h 1480"/>
                  <a:gd name="T60" fmla="*/ 1379 w 1480"/>
                  <a:gd name="T61" fmla="*/ 1114 h 1480"/>
                  <a:gd name="T62" fmla="*/ 1306 w 1480"/>
                  <a:gd name="T63" fmla="*/ 1217 h 1480"/>
                  <a:gd name="T64" fmla="*/ 1217 w 1480"/>
                  <a:gd name="T65" fmla="*/ 1307 h 1480"/>
                  <a:gd name="T66" fmla="*/ 1114 w 1480"/>
                  <a:gd name="T67" fmla="*/ 1380 h 1480"/>
                  <a:gd name="T68" fmla="*/ 998 w 1480"/>
                  <a:gd name="T69" fmla="*/ 1435 h 1480"/>
                  <a:gd name="T70" fmla="*/ 873 w 1480"/>
                  <a:gd name="T71" fmla="*/ 1468 h 1480"/>
                  <a:gd name="T72" fmla="*/ 740 w 1480"/>
                  <a:gd name="T73" fmla="*/ 1480 h 1480"/>
                  <a:gd name="T74" fmla="*/ 607 w 1480"/>
                  <a:gd name="T75" fmla="*/ 1468 h 1480"/>
                  <a:gd name="T76" fmla="*/ 482 w 1480"/>
                  <a:gd name="T77" fmla="*/ 1434 h 1480"/>
                  <a:gd name="T78" fmla="*/ 367 w 1480"/>
                  <a:gd name="T79" fmla="*/ 1380 h 1480"/>
                  <a:gd name="T80" fmla="*/ 264 w 1480"/>
                  <a:gd name="T81" fmla="*/ 1307 h 1480"/>
                  <a:gd name="T82" fmla="*/ 175 w 1480"/>
                  <a:gd name="T83" fmla="*/ 1217 h 1480"/>
                  <a:gd name="T84" fmla="*/ 102 w 1480"/>
                  <a:gd name="T85" fmla="*/ 1114 h 1480"/>
                  <a:gd name="T86" fmla="*/ 47 w 1480"/>
                  <a:gd name="T87" fmla="*/ 998 h 1480"/>
                  <a:gd name="T88" fmla="*/ 12 w 1480"/>
                  <a:gd name="T89" fmla="*/ 873 h 1480"/>
                  <a:gd name="T90" fmla="*/ 0 w 1480"/>
                  <a:gd name="T91" fmla="*/ 740 h 1480"/>
                  <a:gd name="T92" fmla="*/ 12 w 1480"/>
                  <a:gd name="T93" fmla="*/ 607 h 1480"/>
                  <a:gd name="T94" fmla="*/ 47 w 1480"/>
                  <a:gd name="T95" fmla="*/ 482 h 1480"/>
                  <a:gd name="T96" fmla="*/ 102 w 1480"/>
                  <a:gd name="T97" fmla="*/ 366 h 1480"/>
                  <a:gd name="T98" fmla="*/ 175 w 1480"/>
                  <a:gd name="T99" fmla="*/ 263 h 1480"/>
                  <a:gd name="T100" fmla="*/ 264 w 1480"/>
                  <a:gd name="T101" fmla="*/ 174 h 1480"/>
                  <a:gd name="T102" fmla="*/ 367 w 1480"/>
                  <a:gd name="T103" fmla="*/ 101 h 1480"/>
                  <a:gd name="T104" fmla="*/ 482 w 1480"/>
                  <a:gd name="T105" fmla="*/ 46 h 1480"/>
                  <a:gd name="T106" fmla="*/ 607 w 1480"/>
                  <a:gd name="T107" fmla="*/ 12 h 1480"/>
                  <a:gd name="T108" fmla="*/ 740 w 1480"/>
                  <a:gd name="T109" fmla="*/ 0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0" h="1480">
                    <a:moveTo>
                      <a:pt x="740" y="0"/>
                    </a:moveTo>
                    <a:lnTo>
                      <a:pt x="807" y="3"/>
                    </a:lnTo>
                    <a:lnTo>
                      <a:pt x="871" y="12"/>
                    </a:lnTo>
                    <a:lnTo>
                      <a:pt x="934" y="26"/>
                    </a:lnTo>
                    <a:lnTo>
                      <a:pt x="995" y="45"/>
                    </a:lnTo>
                    <a:lnTo>
                      <a:pt x="1053" y="70"/>
                    </a:lnTo>
                    <a:lnTo>
                      <a:pt x="1047" y="76"/>
                    </a:lnTo>
                    <a:lnTo>
                      <a:pt x="770" y="353"/>
                    </a:lnTo>
                    <a:lnTo>
                      <a:pt x="740" y="352"/>
                    </a:lnTo>
                    <a:lnTo>
                      <a:pt x="691" y="355"/>
                    </a:lnTo>
                    <a:lnTo>
                      <a:pt x="645" y="364"/>
                    </a:lnTo>
                    <a:lnTo>
                      <a:pt x="600" y="379"/>
                    </a:lnTo>
                    <a:lnTo>
                      <a:pt x="557" y="398"/>
                    </a:lnTo>
                    <a:lnTo>
                      <a:pt x="519" y="421"/>
                    </a:lnTo>
                    <a:lnTo>
                      <a:pt x="482" y="450"/>
                    </a:lnTo>
                    <a:lnTo>
                      <a:pt x="450" y="482"/>
                    </a:lnTo>
                    <a:lnTo>
                      <a:pt x="421" y="519"/>
                    </a:lnTo>
                    <a:lnTo>
                      <a:pt x="397" y="558"/>
                    </a:lnTo>
                    <a:lnTo>
                      <a:pt x="378" y="600"/>
                    </a:lnTo>
                    <a:lnTo>
                      <a:pt x="364" y="645"/>
                    </a:lnTo>
                    <a:lnTo>
                      <a:pt x="355" y="691"/>
                    </a:lnTo>
                    <a:lnTo>
                      <a:pt x="352" y="740"/>
                    </a:lnTo>
                    <a:lnTo>
                      <a:pt x="355" y="789"/>
                    </a:lnTo>
                    <a:lnTo>
                      <a:pt x="364" y="836"/>
                    </a:lnTo>
                    <a:lnTo>
                      <a:pt x="378" y="881"/>
                    </a:lnTo>
                    <a:lnTo>
                      <a:pt x="397" y="923"/>
                    </a:lnTo>
                    <a:lnTo>
                      <a:pt x="421" y="962"/>
                    </a:lnTo>
                    <a:lnTo>
                      <a:pt x="450" y="998"/>
                    </a:lnTo>
                    <a:lnTo>
                      <a:pt x="482" y="1030"/>
                    </a:lnTo>
                    <a:lnTo>
                      <a:pt x="518" y="1059"/>
                    </a:lnTo>
                    <a:lnTo>
                      <a:pt x="557" y="1083"/>
                    </a:lnTo>
                    <a:lnTo>
                      <a:pt x="599" y="1103"/>
                    </a:lnTo>
                    <a:lnTo>
                      <a:pt x="645" y="1117"/>
                    </a:lnTo>
                    <a:lnTo>
                      <a:pt x="691" y="1126"/>
                    </a:lnTo>
                    <a:lnTo>
                      <a:pt x="740" y="1129"/>
                    </a:lnTo>
                    <a:lnTo>
                      <a:pt x="789" y="1126"/>
                    </a:lnTo>
                    <a:lnTo>
                      <a:pt x="836" y="1117"/>
                    </a:lnTo>
                    <a:lnTo>
                      <a:pt x="880" y="1103"/>
                    </a:lnTo>
                    <a:lnTo>
                      <a:pt x="923" y="1083"/>
                    </a:lnTo>
                    <a:lnTo>
                      <a:pt x="961" y="1059"/>
                    </a:lnTo>
                    <a:lnTo>
                      <a:pt x="998" y="1030"/>
                    </a:lnTo>
                    <a:lnTo>
                      <a:pt x="1030" y="998"/>
                    </a:lnTo>
                    <a:lnTo>
                      <a:pt x="1059" y="962"/>
                    </a:lnTo>
                    <a:lnTo>
                      <a:pt x="1083" y="923"/>
                    </a:lnTo>
                    <a:lnTo>
                      <a:pt x="1102" y="881"/>
                    </a:lnTo>
                    <a:lnTo>
                      <a:pt x="1117" y="836"/>
                    </a:lnTo>
                    <a:lnTo>
                      <a:pt x="1125" y="789"/>
                    </a:lnTo>
                    <a:lnTo>
                      <a:pt x="1128" y="740"/>
                    </a:lnTo>
                    <a:lnTo>
                      <a:pt x="1127" y="711"/>
                    </a:lnTo>
                    <a:lnTo>
                      <a:pt x="1405" y="433"/>
                    </a:lnTo>
                    <a:lnTo>
                      <a:pt x="1410" y="427"/>
                    </a:lnTo>
                    <a:lnTo>
                      <a:pt x="1434" y="486"/>
                    </a:lnTo>
                    <a:lnTo>
                      <a:pt x="1455" y="546"/>
                    </a:lnTo>
                    <a:lnTo>
                      <a:pt x="1468" y="609"/>
                    </a:lnTo>
                    <a:lnTo>
                      <a:pt x="1477" y="674"/>
                    </a:lnTo>
                    <a:lnTo>
                      <a:pt x="1480" y="740"/>
                    </a:lnTo>
                    <a:lnTo>
                      <a:pt x="1477" y="808"/>
                    </a:lnTo>
                    <a:lnTo>
                      <a:pt x="1468" y="873"/>
                    </a:lnTo>
                    <a:lnTo>
                      <a:pt x="1454" y="937"/>
                    </a:lnTo>
                    <a:lnTo>
                      <a:pt x="1433" y="999"/>
                    </a:lnTo>
                    <a:lnTo>
                      <a:pt x="1409" y="1058"/>
                    </a:lnTo>
                    <a:lnTo>
                      <a:pt x="1379" y="1114"/>
                    </a:lnTo>
                    <a:lnTo>
                      <a:pt x="1345" y="1168"/>
                    </a:lnTo>
                    <a:lnTo>
                      <a:pt x="1306" y="1217"/>
                    </a:lnTo>
                    <a:lnTo>
                      <a:pt x="1263" y="1264"/>
                    </a:lnTo>
                    <a:lnTo>
                      <a:pt x="1217" y="1307"/>
                    </a:lnTo>
                    <a:lnTo>
                      <a:pt x="1166" y="1345"/>
                    </a:lnTo>
                    <a:lnTo>
                      <a:pt x="1114" y="1380"/>
                    </a:lnTo>
                    <a:lnTo>
                      <a:pt x="1058" y="1409"/>
                    </a:lnTo>
                    <a:lnTo>
                      <a:pt x="998" y="1435"/>
                    </a:lnTo>
                    <a:lnTo>
                      <a:pt x="937" y="1454"/>
                    </a:lnTo>
                    <a:lnTo>
                      <a:pt x="873" y="1468"/>
                    </a:lnTo>
                    <a:lnTo>
                      <a:pt x="807" y="1477"/>
                    </a:lnTo>
                    <a:lnTo>
                      <a:pt x="740" y="1480"/>
                    </a:lnTo>
                    <a:lnTo>
                      <a:pt x="673" y="1477"/>
                    </a:lnTo>
                    <a:lnTo>
                      <a:pt x="607" y="1468"/>
                    </a:lnTo>
                    <a:lnTo>
                      <a:pt x="543" y="1454"/>
                    </a:lnTo>
                    <a:lnTo>
                      <a:pt x="482" y="1434"/>
                    </a:lnTo>
                    <a:lnTo>
                      <a:pt x="423" y="1409"/>
                    </a:lnTo>
                    <a:lnTo>
                      <a:pt x="367" y="1380"/>
                    </a:lnTo>
                    <a:lnTo>
                      <a:pt x="314" y="1345"/>
                    </a:lnTo>
                    <a:lnTo>
                      <a:pt x="264" y="1307"/>
                    </a:lnTo>
                    <a:lnTo>
                      <a:pt x="217" y="1264"/>
                    </a:lnTo>
                    <a:lnTo>
                      <a:pt x="175" y="1217"/>
                    </a:lnTo>
                    <a:lnTo>
                      <a:pt x="136" y="1167"/>
                    </a:lnTo>
                    <a:lnTo>
                      <a:pt x="102" y="1114"/>
                    </a:lnTo>
                    <a:lnTo>
                      <a:pt x="72" y="1058"/>
                    </a:lnTo>
                    <a:lnTo>
                      <a:pt x="47" y="998"/>
                    </a:lnTo>
                    <a:lnTo>
                      <a:pt x="27" y="937"/>
                    </a:lnTo>
                    <a:lnTo>
                      <a:pt x="12" y="873"/>
                    </a:lnTo>
                    <a:lnTo>
                      <a:pt x="3" y="807"/>
                    </a:lnTo>
                    <a:lnTo>
                      <a:pt x="0" y="740"/>
                    </a:lnTo>
                    <a:lnTo>
                      <a:pt x="3" y="673"/>
                    </a:lnTo>
                    <a:lnTo>
                      <a:pt x="12" y="607"/>
                    </a:lnTo>
                    <a:lnTo>
                      <a:pt x="27" y="543"/>
                    </a:lnTo>
                    <a:lnTo>
                      <a:pt x="47" y="482"/>
                    </a:lnTo>
                    <a:lnTo>
                      <a:pt x="72" y="423"/>
                    </a:lnTo>
                    <a:lnTo>
                      <a:pt x="102" y="366"/>
                    </a:lnTo>
                    <a:lnTo>
                      <a:pt x="136" y="314"/>
                    </a:lnTo>
                    <a:lnTo>
                      <a:pt x="175" y="263"/>
                    </a:lnTo>
                    <a:lnTo>
                      <a:pt x="217" y="217"/>
                    </a:lnTo>
                    <a:lnTo>
                      <a:pt x="264" y="174"/>
                    </a:lnTo>
                    <a:lnTo>
                      <a:pt x="314" y="136"/>
                    </a:lnTo>
                    <a:lnTo>
                      <a:pt x="367" y="101"/>
                    </a:lnTo>
                    <a:lnTo>
                      <a:pt x="423" y="71"/>
                    </a:lnTo>
                    <a:lnTo>
                      <a:pt x="482" y="46"/>
                    </a:lnTo>
                    <a:lnTo>
                      <a:pt x="543" y="26"/>
                    </a:lnTo>
                    <a:lnTo>
                      <a:pt x="607" y="12"/>
                    </a:lnTo>
                    <a:lnTo>
                      <a:pt x="673" y="3"/>
                    </a:lnTo>
                    <a:lnTo>
                      <a:pt x="7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6"/>
              <p:cNvSpPr>
                <a:spLocks/>
              </p:cNvSpPr>
              <p:nvPr/>
            </p:nvSpPr>
            <p:spPr bwMode="auto">
              <a:xfrm>
                <a:off x="10115550" y="5086350"/>
                <a:ext cx="963613" cy="969962"/>
              </a:xfrm>
              <a:custGeom>
                <a:avLst/>
                <a:gdLst>
                  <a:gd name="T0" fmla="*/ 1276 w 1820"/>
                  <a:gd name="T1" fmla="*/ 1 h 1832"/>
                  <a:gd name="T2" fmla="*/ 1293 w 1820"/>
                  <a:gd name="T3" fmla="*/ 12 h 1832"/>
                  <a:gd name="T4" fmla="*/ 1301 w 1820"/>
                  <a:gd name="T5" fmla="*/ 32 h 1832"/>
                  <a:gd name="T6" fmla="*/ 1424 w 1820"/>
                  <a:gd name="T7" fmla="*/ 202 h 1832"/>
                  <a:gd name="T8" fmla="*/ 1459 w 1820"/>
                  <a:gd name="T9" fmla="*/ 179 h 1832"/>
                  <a:gd name="T10" fmla="*/ 1497 w 1820"/>
                  <a:gd name="T11" fmla="*/ 172 h 1832"/>
                  <a:gd name="T12" fmla="*/ 1537 w 1820"/>
                  <a:gd name="T13" fmla="*/ 179 h 1832"/>
                  <a:gd name="T14" fmla="*/ 1571 w 1820"/>
                  <a:gd name="T15" fmla="*/ 202 h 1832"/>
                  <a:gd name="T16" fmla="*/ 1647 w 1820"/>
                  <a:gd name="T17" fmla="*/ 282 h 1832"/>
                  <a:gd name="T18" fmla="*/ 1663 w 1820"/>
                  <a:gd name="T19" fmla="*/ 326 h 1832"/>
                  <a:gd name="T20" fmla="*/ 1658 w 1820"/>
                  <a:gd name="T21" fmla="*/ 371 h 1832"/>
                  <a:gd name="T22" fmla="*/ 1632 w 1820"/>
                  <a:gd name="T23" fmla="*/ 411 h 1832"/>
                  <a:gd name="T24" fmla="*/ 1788 w 1820"/>
                  <a:gd name="T25" fmla="*/ 519 h 1832"/>
                  <a:gd name="T26" fmla="*/ 1809 w 1820"/>
                  <a:gd name="T27" fmla="*/ 528 h 1832"/>
                  <a:gd name="T28" fmla="*/ 1819 w 1820"/>
                  <a:gd name="T29" fmla="*/ 547 h 1832"/>
                  <a:gd name="T30" fmla="*/ 1817 w 1820"/>
                  <a:gd name="T31" fmla="*/ 569 h 1832"/>
                  <a:gd name="T32" fmla="*/ 1408 w 1820"/>
                  <a:gd name="T33" fmla="*/ 980 h 1832"/>
                  <a:gd name="T34" fmla="*/ 1363 w 1820"/>
                  <a:gd name="T35" fmla="*/ 1012 h 1832"/>
                  <a:gd name="T36" fmla="*/ 1312 w 1820"/>
                  <a:gd name="T37" fmla="*/ 1029 h 1832"/>
                  <a:gd name="T38" fmla="*/ 1278 w 1820"/>
                  <a:gd name="T39" fmla="*/ 1031 h 1832"/>
                  <a:gd name="T40" fmla="*/ 1261 w 1820"/>
                  <a:gd name="T41" fmla="*/ 1030 h 1832"/>
                  <a:gd name="T42" fmla="*/ 242 w 1820"/>
                  <a:gd name="T43" fmla="*/ 1802 h 1832"/>
                  <a:gd name="T44" fmla="*/ 206 w 1820"/>
                  <a:gd name="T45" fmla="*/ 1824 h 1832"/>
                  <a:gd name="T46" fmla="*/ 92 w 1820"/>
                  <a:gd name="T47" fmla="*/ 1832 h 1832"/>
                  <a:gd name="T48" fmla="*/ 66 w 1820"/>
                  <a:gd name="T49" fmla="*/ 1830 h 1832"/>
                  <a:gd name="T50" fmla="*/ 30 w 1820"/>
                  <a:gd name="T51" fmla="*/ 1812 h 1832"/>
                  <a:gd name="T52" fmla="*/ 6 w 1820"/>
                  <a:gd name="T53" fmla="*/ 1779 h 1832"/>
                  <a:gd name="T54" fmla="*/ 0 w 1820"/>
                  <a:gd name="T55" fmla="*/ 1737 h 1832"/>
                  <a:gd name="T56" fmla="*/ 10 w 1820"/>
                  <a:gd name="T57" fmla="*/ 1629 h 1832"/>
                  <a:gd name="T58" fmla="*/ 32 w 1820"/>
                  <a:gd name="T59" fmla="*/ 1594 h 1832"/>
                  <a:gd name="T60" fmla="*/ 397 w 1820"/>
                  <a:gd name="T61" fmla="*/ 1229 h 1832"/>
                  <a:gd name="T62" fmla="*/ 664 w 1820"/>
                  <a:gd name="T63" fmla="*/ 962 h 1832"/>
                  <a:gd name="T64" fmla="*/ 790 w 1820"/>
                  <a:gd name="T65" fmla="*/ 565 h 1832"/>
                  <a:gd name="T66" fmla="*/ 790 w 1820"/>
                  <a:gd name="T67" fmla="*/ 519 h 1832"/>
                  <a:gd name="T68" fmla="*/ 805 w 1820"/>
                  <a:gd name="T69" fmla="*/ 461 h 1832"/>
                  <a:gd name="T70" fmla="*/ 841 w 1820"/>
                  <a:gd name="T71" fmla="*/ 411 h 1832"/>
                  <a:gd name="T72" fmla="*/ 1250 w 1820"/>
                  <a:gd name="T73" fmla="*/ 4 h 1832"/>
                  <a:gd name="T74" fmla="*/ 1266 w 1820"/>
                  <a:gd name="T75" fmla="*/ 0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20" h="1832">
                    <a:moveTo>
                      <a:pt x="1266" y="0"/>
                    </a:moveTo>
                    <a:lnTo>
                      <a:pt x="1276" y="1"/>
                    </a:lnTo>
                    <a:lnTo>
                      <a:pt x="1285" y="5"/>
                    </a:lnTo>
                    <a:lnTo>
                      <a:pt x="1293" y="12"/>
                    </a:lnTo>
                    <a:lnTo>
                      <a:pt x="1298" y="21"/>
                    </a:lnTo>
                    <a:lnTo>
                      <a:pt x="1301" y="32"/>
                    </a:lnTo>
                    <a:lnTo>
                      <a:pt x="1323" y="304"/>
                    </a:lnTo>
                    <a:lnTo>
                      <a:pt x="1424" y="202"/>
                    </a:lnTo>
                    <a:lnTo>
                      <a:pt x="1440" y="188"/>
                    </a:lnTo>
                    <a:lnTo>
                      <a:pt x="1459" y="179"/>
                    </a:lnTo>
                    <a:lnTo>
                      <a:pt x="1478" y="173"/>
                    </a:lnTo>
                    <a:lnTo>
                      <a:pt x="1497" y="172"/>
                    </a:lnTo>
                    <a:lnTo>
                      <a:pt x="1518" y="173"/>
                    </a:lnTo>
                    <a:lnTo>
                      <a:pt x="1537" y="179"/>
                    </a:lnTo>
                    <a:lnTo>
                      <a:pt x="1555" y="188"/>
                    </a:lnTo>
                    <a:lnTo>
                      <a:pt x="1571" y="202"/>
                    </a:lnTo>
                    <a:lnTo>
                      <a:pt x="1632" y="264"/>
                    </a:lnTo>
                    <a:lnTo>
                      <a:pt x="1647" y="282"/>
                    </a:lnTo>
                    <a:lnTo>
                      <a:pt x="1658" y="304"/>
                    </a:lnTo>
                    <a:lnTo>
                      <a:pt x="1663" y="326"/>
                    </a:lnTo>
                    <a:lnTo>
                      <a:pt x="1663" y="348"/>
                    </a:lnTo>
                    <a:lnTo>
                      <a:pt x="1658" y="371"/>
                    </a:lnTo>
                    <a:lnTo>
                      <a:pt x="1647" y="392"/>
                    </a:lnTo>
                    <a:lnTo>
                      <a:pt x="1632" y="411"/>
                    </a:lnTo>
                    <a:lnTo>
                      <a:pt x="1544" y="500"/>
                    </a:lnTo>
                    <a:lnTo>
                      <a:pt x="1788" y="519"/>
                    </a:lnTo>
                    <a:lnTo>
                      <a:pt x="1799" y="522"/>
                    </a:lnTo>
                    <a:lnTo>
                      <a:pt x="1809" y="528"/>
                    </a:lnTo>
                    <a:lnTo>
                      <a:pt x="1815" y="536"/>
                    </a:lnTo>
                    <a:lnTo>
                      <a:pt x="1819" y="547"/>
                    </a:lnTo>
                    <a:lnTo>
                      <a:pt x="1820" y="558"/>
                    </a:lnTo>
                    <a:lnTo>
                      <a:pt x="1817" y="569"/>
                    </a:lnTo>
                    <a:lnTo>
                      <a:pt x="1810" y="579"/>
                    </a:lnTo>
                    <a:lnTo>
                      <a:pt x="1408" y="980"/>
                    </a:lnTo>
                    <a:lnTo>
                      <a:pt x="1387" y="998"/>
                    </a:lnTo>
                    <a:lnTo>
                      <a:pt x="1363" y="1012"/>
                    </a:lnTo>
                    <a:lnTo>
                      <a:pt x="1338" y="1023"/>
                    </a:lnTo>
                    <a:lnTo>
                      <a:pt x="1312" y="1029"/>
                    </a:lnTo>
                    <a:lnTo>
                      <a:pt x="1284" y="1032"/>
                    </a:lnTo>
                    <a:lnTo>
                      <a:pt x="1278" y="1031"/>
                    </a:lnTo>
                    <a:lnTo>
                      <a:pt x="1271" y="1031"/>
                    </a:lnTo>
                    <a:lnTo>
                      <a:pt x="1261" y="1030"/>
                    </a:lnTo>
                    <a:lnTo>
                      <a:pt x="1031" y="1012"/>
                    </a:lnTo>
                    <a:lnTo>
                      <a:pt x="242" y="1802"/>
                    </a:lnTo>
                    <a:lnTo>
                      <a:pt x="226" y="1816"/>
                    </a:lnTo>
                    <a:lnTo>
                      <a:pt x="206" y="1824"/>
                    </a:lnTo>
                    <a:lnTo>
                      <a:pt x="185" y="1828"/>
                    </a:lnTo>
                    <a:lnTo>
                      <a:pt x="92" y="1832"/>
                    </a:lnTo>
                    <a:lnTo>
                      <a:pt x="87" y="1832"/>
                    </a:lnTo>
                    <a:lnTo>
                      <a:pt x="66" y="1830"/>
                    </a:lnTo>
                    <a:lnTo>
                      <a:pt x="47" y="1823"/>
                    </a:lnTo>
                    <a:lnTo>
                      <a:pt x="30" y="1812"/>
                    </a:lnTo>
                    <a:lnTo>
                      <a:pt x="16" y="1796"/>
                    </a:lnTo>
                    <a:lnTo>
                      <a:pt x="6" y="1779"/>
                    </a:lnTo>
                    <a:lnTo>
                      <a:pt x="0" y="1759"/>
                    </a:lnTo>
                    <a:lnTo>
                      <a:pt x="0" y="1737"/>
                    </a:lnTo>
                    <a:lnTo>
                      <a:pt x="7" y="1649"/>
                    </a:lnTo>
                    <a:lnTo>
                      <a:pt x="10" y="1629"/>
                    </a:lnTo>
                    <a:lnTo>
                      <a:pt x="19" y="1611"/>
                    </a:lnTo>
                    <a:lnTo>
                      <a:pt x="32" y="1594"/>
                    </a:lnTo>
                    <a:lnTo>
                      <a:pt x="144" y="1483"/>
                    </a:lnTo>
                    <a:lnTo>
                      <a:pt x="397" y="1229"/>
                    </a:lnTo>
                    <a:lnTo>
                      <a:pt x="403" y="1224"/>
                    </a:lnTo>
                    <a:lnTo>
                      <a:pt x="664" y="962"/>
                    </a:lnTo>
                    <a:lnTo>
                      <a:pt x="809" y="816"/>
                    </a:lnTo>
                    <a:lnTo>
                      <a:pt x="790" y="565"/>
                    </a:lnTo>
                    <a:lnTo>
                      <a:pt x="789" y="549"/>
                    </a:lnTo>
                    <a:lnTo>
                      <a:pt x="790" y="519"/>
                    </a:lnTo>
                    <a:lnTo>
                      <a:pt x="795" y="489"/>
                    </a:lnTo>
                    <a:lnTo>
                      <a:pt x="805" y="461"/>
                    </a:lnTo>
                    <a:lnTo>
                      <a:pt x="820" y="435"/>
                    </a:lnTo>
                    <a:lnTo>
                      <a:pt x="841" y="411"/>
                    </a:lnTo>
                    <a:lnTo>
                      <a:pt x="1241" y="10"/>
                    </a:lnTo>
                    <a:lnTo>
                      <a:pt x="1250" y="4"/>
                    </a:lnTo>
                    <a:lnTo>
                      <a:pt x="1258" y="1"/>
                    </a:lnTo>
                    <a:lnTo>
                      <a:pt x="12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9" name="Group 106"/>
            <p:cNvGrpSpPr/>
            <p:nvPr/>
          </p:nvGrpSpPr>
          <p:grpSpPr>
            <a:xfrm>
              <a:off x="6721467" y="2540641"/>
              <a:ext cx="345210" cy="362804"/>
              <a:chOff x="10971213" y="2481263"/>
              <a:chExt cx="2055813" cy="2160587"/>
            </a:xfrm>
            <a:solidFill>
              <a:sysClr val="window" lastClr="FFFFFF"/>
            </a:solidFill>
          </p:grpSpPr>
          <p:sp>
            <p:nvSpPr>
              <p:cNvPr id="295" name="Freeform 6"/>
              <p:cNvSpPr>
                <a:spLocks noEditPoints="1"/>
              </p:cNvSpPr>
              <p:nvPr/>
            </p:nvSpPr>
            <p:spPr bwMode="auto">
              <a:xfrm>
                <a:off x="10971213" y="2816225"/>
                <a:ext cx="2055813" cy="1825625"/>
              </a:xfrm>
              <a:custGeom>
                <a:avLst/>
                <a:gdLst>
                  <a:gd name="T0" fmla="*/ 962 w 3885"/>
                  <a:gd name="T1" fmla="*/ 1043 h 3449"/>
                  <a:gd name="T2" fmla="*/ 877 w 3885"/>
                  <a:gd name="T3" fmla="*/ 1146 h 3449"/>
                  <a:gd name="T4" fmla="*/ 877 w 3885"/>
                  <a:gd name="T5" fmla="*/ 1284 h 3449"/>
                  <a:gd name="T6" fmla="*/ 962 w 3885"/>
                  <a:gd name="T7" fmla="*/ 1385 h 3449"/>
                  <a:gd name="T8" fmla="*/ 1097 w 3885"/>
                  <a:gd name="T9" fmla="*/ 1410 h 3449"/>
                  <a:gd name="T10" fmla="*/ 1214 w 3885"/>
                  <a:gd name="T11" fmla="*/ 1342 h 3449"/>
                  <a:gd name="T12" fmla="*/ 1260 w 3885"/>
                  <a:gd name="T13" fmla="*/ 1214 h 3449"/>
                  <a:gd name="T14" fmla="*/ 1214 w 3885"/>
                  <a:gd name="T15" fmla="*/ 1087 h 3449"/>
                  <a:gd name="T16" fmla="*/ 1097 w 3885"/>
                  <a:gd name="T17" fmla="*/ 1020 h 3449"/>
                  <a:gd name="T18" fmla="*/ 1032 w 3885"/>
                  <a:gd name="T19" fmla="*/ 7 h 3449"/>
                  <a:gd name="T20" fmla="*/ 1339 w 3885"/>
                  <a:gd name="T21" fmla="*/ 62 h 3449"/>
                  <a:gd name="T22" fmla="*/ 1644 w 3885"/>
                  <a:gd name="T23" fmla="*/ 144 h 3449"/>
                  <a:gd name="T24" fmla="*/ 1793 w 3885"/>
                  <a:gd name="T25" fmla="*/ 267 h 3449"/>
                  <a:gd name="T26" fmla="*/ 1871 w 3885"/>
                  <a:gd name="T27" fmla="*/ 403 h 3449"/>
                  <a:gd name="T28" fmla="*/ 1757 w 3885"/>
                  <a:gd name="T29" fmla="*/ 431 h 3449"/>
                  <a:gd name="T30" fmla="*/ 1716 w 3885"/>
                  <a:gd name="T31" fmla="*/ 510 h 3449"/>
                  <a:gd name="T32" fmla="*/ 1742 w 3885"/>
                  <a:gd name="T33" fmla="*/ 578 h 3449"/>
                  <a:gd name="T34" fmla="*/ 1830 w 3885"/>
                  <a:gd name="T35" fmla="*/ 609 h 3449"/>
                  <a:gd name="T36" fmla="*/ 2066 w 3885"/>
                  <a:gd name="T37" fmla="*/ 588 h 3449"/>
                  <a:gd name="T38" fmla="*/ 2391 w 3885"/>
                  <a:gd name="T39" fmla="*/ 610 h 3449"/>
                  <a:gd name="T40" fmla="*/ 2746 w 3885"/>
                  <a:gd name="T41" fmla="*/ 717 h 3449"/>
                  <a:gd name="T42" fmla="*/ 2839 w 3885"/>
                  <a:gd name="T43" fmla="*/ 712 h 3449"/>
                  <a:gd name="T44" fmla="*/ 2886 w 3885"/>
                  <a:gd name="T45" fmla="*/ 633 h 3449"/>
                  <a:gd name="T46" fmla="*/ 2850 w 3885"/>
                  <a:gd name="T47" fmla="*/ 551 h 3449"/>
                  <a:gd name="T48" fmla="*/ 2719 w 3885"/>
                  <a:gd name="T49" fmla="*/ 443 h 3449"/>
                  <a:gd name="T50" fmla="*/ 2873 w 3885"/>
                  <a:gd name="T51" fmla="*/ 297 h 3449"/>
                  <a:gd name="T52" fmla="*/ 3177 w 3885"/>
                  <a:gd name="T53" fmla="*/ 403 h 3449"/>
                  <a:gd name="T54" fmla="*/ 3496 w 3885"/>
                  <a:gd name="T55" fmla="*/ 663 h 3449"/>
                  <a:gd name="T56" fmla="*/ 3720 w 3885"/>
                  <a:gd name="T57" fmla="*/ 975 h 3449"/>
                  <a:gd name="T58" fmla="*/ 3851 w 3885"/>
                  <a:gd name="T59" fmla="*/ 1333 h 3449"/>
                  <a:gd name="T60" fmla="*/ 3884 w 3885"/>
                  <a:gd name="T61" fmla="*/ 1707 h 3449"/>
                  <a:gd name="T62" fmla="*/ 3816 w 3885"/>
                  <a:gd name="T63" fmla="*/ 2077 h 3449"/>
                  <a:gd name="T64" fmla="*/ 3539 w 3885"/>
                  <a:gd name="T65" fmla="*/ 2689 h 3449"/>
                  <a:gd name="T66" fmla="*/ 3177 w 3885"/>
                  <a:gd name="T67" fmla="*/ 3367 h 3449"/>
                  <a:gd name="T68" fmla="*/ 3097 w 3885"/>
                  <a:gd name="T69" fmla="*/ 3439 h 3449"/>
                  <a:gd name="T70" fmla="*/ 2617 w 3885"/>
                  <a:gd name="T71" fmla="*/ 3445 h 3449"/>
                  <a:gd name="T72" fmla="*/ 2521 w 3885"/>
                  <a:gd name="T73" fmla="*/ 3381 h 3449"/>
                  <a:gd name="T74" fmla="*/ 2494 w 3885"/>
                  <a:gd name="T75" fmla="*/ 3107 h 3449"/>
                  <a:gd name="T76" fmla="*/ 2087 w 3885"/>
                  <a:gd name="T77" fmla="*/ 3144 h 3449"/>
                  <a:gd name="T78" fmla="*/ 1727 w 3885"/>
                  <a:gd name="T79" fmla="*/ 3356 h 3449"/>
                  <a:gd name="T80" fmla="*/ 1644 w 3885"/>
                  <a:gd name="T81" fmla="*/ 3436 h 3449"/>
                  <a:gd name="T82" fmla="*/ 1161 w 3885"/>
                  <a:gd name="T83" fmla="*/ 3445 h 3449"/>
                  <a:gd name="T84" fmla="*/ 1064 w 3885"/>
                  <a:gd name="T85" fmla="*/ 3381 h 3449"/>
                  <a:gd name="T86" fmla="*/ 1037 w 3885"/>
                  <a:gd name="T87" fmla="*/ 2862 h 3449"/>
                  <a:gd name="T88" fmla="*/ 719 w 3885"/>
                  <a:gd name="T89" fmla="*/ 2620 h 3449"/>
                  <a:gd name="T90" fmla="*/ 476 w 3885"/>
                  <a:gd name="T91" fmla="*/ 2322 h 3449"/>
                  <a:gd name="T92" fmla="*/ 70 w 3885"/>
                  <a:gd name="T93" fmla="*/ 1919 h 3449"/>
                  <a:gd name="T94" fmla="*/ 3 w 3885"/>
                  <a:gd name="T95" fmla="*/ 1831 h 3449"/>
                  <a:gd name="T96" fmla="*/ 13 w 3885"/>
                  <a:gd name="T97" fmla="*/ 1256 h 3449"/>
                  <a:gd name="T98" fmla="*/ 101 w 3885"/>
                  <a:gd name="T99" fmla="*/ 1186 h 3449"/>
                  <a:gd name="T100" fmla="*/ 425 w 3885"/>
                  <a:gd name="T101" fmla="*/ 1012 h 3449"/>
                  <a:gd name="T102" fmla="*/ 642 w 3885"/>
                  <a:gd name="T103" fmla="*/ 701 h 3449"/>
                  <a:gd name="T104" fmla="*/ 594 w 3885"/>
                  <a:gd name="T105" fmla="*/ 171 h 3449"/>
                  <a:gd name="T106" fmla="*/ 614 w 3885"/>
                  <a:gd name="T107" fmla="*/ 65 h 3449"/>
                  <a:gd name="T108" fmla="*/ 709 w 3885"/>
                  <a:gd name="T109" fmla="*/ 10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85" h="3449">
                    <a:moveTo>
                      <a:pt x="1063" y="1017"/>
                    </a:moveTo>
                    <a:lnTo>
                      <a:pt x="1027" y="1020"/>
                    </a:lnTo>
                    <a:lnTo>
                      <a:pt x="993" y="1030"/>
                    </a:lnTo>
                    <a:lnTo>
                      <a:pt x="962" y="1043"/>
                    </a:lnTo>
                    <a:lnTo>
                      <a:pt x="935" y="1063"/>
                    </a:lnTo>
                    <a:lnTo>
                      <a:pt x="910" y="1087"/>
                    </a:lnTo>
                    <a:lnTo>
                      <a:pt x="891" y="1115"/>
                    </a:lnTo>
                    <a:lnTo>
                      <a:pt x="877" y="1146"/>
                    </a:lnTo>
                    <a:lnTo>
                      <a:pt x="868" y="1180"/>
                    </a:lnTo>
                    <a:lnTo>
                      <a:pt x="864" y="1214"/>
                    </a:lnTo>
                    <a:lnTo>
                      <a:pt x="868" y="1250"/>
                    </a:lnTo>
                    <a:lnTo>
                      <a:pt x="877" y="1284"/>
                    </a:lnTo>
                    <a:lnTo>
                      <a:pt x="891" y="1315"/>
                    </a:lnTo>
                    <a:lnTo>
                      <a:pt x="910" y="1342"/>
                    </a:lnTo>
                    <a:lnTo>
                      <a:pt x="935" y="1367"/>
                    </a:lnTo>
                    <a:lnTo>
                      <a:pt x="962" y="1385"/>
                    </a:lnTo>
                    <a:lnTo>
                      <a:pt x="993" y="1400"/>
                    </a:lnTo>
                    <a:lnTo>
                      <a:pt x="1027" y="1410"/>
                    </a:lnTo>
                    <a:lnTo>
                      <a:pt x="1063" y="1413"/>
                    </a:lnTo>
                    <a:lnTo>
                      <a:pt x="1097" y="1410"/>
                    </a:lnTo>
                    <a:lnTo>
                      <a:pt x="1131" y="1400"/>
                    </a:lnTo>
                    <a:lnTo>
                      <a:pt x="1162" y="1385"/>
                    </a:lnTo>
                    <a:lnTo>
                      <a:pt x="1190" y="1367"/>
                    </a:lnTo>
                    <a:lnTo>
                      <a:pt x="1214" y="1342"/>
                    </a:lnTo>
                    <a:lnTo>
                      <a:pt x="1234" y="1315"/>
                    </a:lnTo>
                    <a:lnTo>
                      <a:pt x="1247" y="1284"/>
                    </a:lnTo>
                    <a:lnTo>
                      <a:pt x="1257" y="1250"/>
                    </a:lnTo>
                    <a:lnTo>
                      <a:pt x="1260" y="1214"/>
                    </a:lnTo>
                    <a:lnTo>
                      <a:pt x="1257" y="1180"/>
                    </a:lnTo>
                    <a:lnTo>
                      <a:pt x="1247" y="1146"/>
                    </a:lnTo>
                    <a:lnTo>
                      <a:pt x="1234" y="1115"/>
                    </a:lnTo>
                    <a:lnTo>
                      <a:pt x="1214" y="1087"/>
                    </a:lnTo>
                    <a:lnTo>
                      <a:pt x="1190" y="1063"/>
                    </a:lnTo>
                    <a:lnTo>
                      <a:pt x="1162" y="1043"/>
                    </a:lnTo>
                    <a:lnTo>
                      <a:pt x="1131" y="1030"/>
                    </a:lnTo>
                    <a:lnTo>
                      <a:pt x="1097" y="1020"/>
                    </a:lnTo>
                    <a:lnTo>
                      <a:pt x="1063" y="1017"/>
                    </a:lnTo>
                    <a:close/>
                    <a:moveTo>
                      <a:pt x="890" y="0"/>
                    </a:moveTo>
                    <a:lnTo>
                      <a:pt x="960" y="2"/>
                    </a:lnTo>
                    <a:lnTo>
                      <a:pt x="1032" y="7"/>
                    </a:lnTo>
                    <a:lnTo>
                      <a:pt x="1106" y="14"/>
                    </a:lnTo>
                    <a:lnTo>
                      <a:pt x="1183" y="25"/>
                    </a:lnTo>
                    <a:lnTo>
                      <a:pt x="1261" y="41"/>
                    </a:lnTo>
                    <a:lnTo>
                      <a:pt x="1339" y="62"/>
                    </a:lnTo>
                    <a:lnTo>
                      <a:pt x="1416" y="90"/>
                    </a:lnTo>
                    <a:lnTo>
                      <a:pt x="1493" y="122"/>
                    </a:lnTo>
                    <a:lnTo>
                      <a:pt x="1567" y="162"/>
                    </a:lnTo>
                    <a:lnTo>
                      <a:pt x="1644" y="144"/>
                    </a:lnTo>
                    <a:lnTo>
                      <a:pt x="1722" y="129"/>
                    </a:lnTo>
                    <a:lnTo>
                      <a:pt x="1732" y="154"/>
                    </a:lnTo>
                    <a:lnTo>
                      <a:pt x="1761" y="212"/>
                    </a:lnTo>
                    <a:lnTo>
                      <a:pt x="1793" y="267"/>
                    </a:lnTo>
                    <a:lnTo>
                      <a:pt x="1832" y="318"/>
                    </a:lnTo>
                    <a:lnTo>
                      <a:pt x="1875" y="365"/>
                    </a:lnTo>
                    <a:lnTo>
                      <a:pt x="1912" y="400"/>
                    </a:lnTo>
                    <a:lnTo>
                      <a:pt x="1871" y="403"/>
                    </a:lnTo>
                    <a:lnTo>
                      <a:pt x="1834" y="408"/>
                    </a:lnTo>
                    <a:lnTo>
                      <a:pt x="1801" y="413"/>
                    </a:lnTo>
                    <a:lnTo>
                      <a:pt x="1777" y="419"/>
                    </a:lnTo>
                    <a:lnTo>
                      <a:pt x="1757" y="431"/>
                    </a:lnTo>
                    <a:lnTo>
                      <a:pt x="1740" y="447"/>
                    </a:lnTo>
                    <a:lnTo>
                      <a:pt x="1727" y="465"/>
                    </a:lnTo>
                    <a:lnTo>
                      <a:pt x="1720" y="486"/>
                    </a:lnTo>
                    <a:lnTo>
                      <a:pt x="1716" y="510"/>
                    </a:lnTo>
                    <a:lnTo>
                      <a:pt x="1719" y="534"/>
                    </a:lnTo>
                    <a:lnTo>
                      <a:pt x="1719" y="535"/>
                    </a:lnTo>
                    <a:lnTo>
                      <a:pt x="1729" y="558"/>
                    </a:lnTo>
                    <a:lnTo>
                      <a:pt x="1742" y="578"/>
                    </a:lnTo>
                    <a:lnTo>
                      <a:pt x="1760" y="593"/>
                    </a:lnTo>
                    <a:lnTo>
                      <a:pt x="1782" y="604"/>
                    </a:lnTo>
                    <a:lnTo>
                      <a:pt x="1805" y="609"/>
                    </a:lnTo>
                    <a:lnTo>
                      <a:pt x="1830" y="609"/>
                    </a:lnTo>
                    <a:lnTo>
                      <a:pt x="1877" y="603"/>
                    </a:lnTo>
                    <a:lnTo>
                      <a:pt x="1933" y="597"/>
                    </a:lnTo>
                    <a:lnTo>
                      <a:pt x="1996" y="592"/>
                    </a:lnTo>
                    <a:lnTo>
                      <a:pt x="2066" y="588"/>
                    </a:lnTo>
                    <a:lnTo>
                      <a:pt x="2140" y="588"/>
                    </a:lnTo>
                    <a:lnTo>
                      <a:pt x="2221" y="592"/>
                    </a:lnTo>
                    <a:lnTo>
                      <a:pt x="2304" y="598"/>
                    </a:lnTo>
                    <a:lnTo>
                      <a:pt x="2391" y="610"/>
                    </a:lnTo>
                    <a:lnTo>
                      <a:pt x="2479" y="627"/>
                    </a:lnTo>
                    <a:lnTo>
                      <a:pt x="2568" y="650"/>
                    </a:lnTo>
                    <a:lnTo>
                      <a:pt x="2657" y="680"/>
                    </a:lnTo>
                    <a:lnTo>
                      <a:pt x="2746" y="717"/>
                    </a:lnTo>
                    <a:lnTo>
                      <a:pt x="2769" y="726"/>
                    </a:lnTo>
                    <a:lnTo>
                      <a:pt x="2794" y="727"/>
                    </a:lnTo>
                    <a:lnTo>
                      <a:pt x="2817" y="722"/>
                    </a:lnTo>
                    <a:lnTo>
                      <a:pt x="2839" y="712"/>
                    </a:lnTo>
                    <a:lnTo>
                      <a:pt x="2858" y="697"/>
                    </a:lnTo>
                    <a:lnTo>
                      <a:pt x="2873" y="677"/>
                    </a:lnTo>
                    <a:lnTo>
                      <a:pt x="2882" y="655"/>
                    </a:lnTo>
                    <a:lnTo>
                      <a:pt x="2886" y="633"/>
                    </a:lnTo>
                    <a:lnTo>
                      <a:pt x="2884" y="609"/>
                    </a:lnTo>
                    <a:lnTo>
                      <a:pt x="2878" y="588"/>
                    </a:lnTo>
                    <a:lnTo>
                      <a:pt x="2866" y="568"/>
                    </a:lnTo>
                    <a:lnTo>
                      <a:pt x="2850" y="551"/>
                    </a:lnTo>
                    <a:lnTo>
                      <a:pt x="2830" y="539"/>
                    </a:lnTo>
                    <a:lnTo>
                      <a:pt x="2751" y="505"/>
                    </a:lnTo>
                    <a:lnTo>
                      <a:pt x="2669" y="475"/>
                    </a:lnTo>
                    <a:lnTo>
                      <a:pt x="2719" y="443"/>
                    </a:lnTo>
                    <a:lnTo>
                      <a:pt x="2768" y="406"/>
                    </a:lnTo>
                    <a:lnTo>
                      <a:pt x="2813" y="365"/>
                    </a:lnTo>
                    <a:lnTo>
                      <a:pt x="2844" y="331"/>
                    </a:lnTo>
                    <a:lnTo>
                      <a:pt x="2873" y="297"/>
                    </a:lnTo>
                    <a:lnTo>
                      <a:pt x="2899" y="260"/>
                    </a:lnTo>
                    <a:lnTo>
                      <a:pt x="2995" y="302"/>
                    </a:lnTo>
                    <a:lnTo>
                      <a:pt x="3087" y="350"/>
                    </a:lnTo>
                    <a:lnTo>
                      <a:pt x="3177" y="403"/>
                    </a:lnTo>
                    <a:lnTo>
                      <a:pt x="3264" y="462"/>
                    </a:lnTo>
                    <a:lnTo>
                      <a:pt x="3347" y="525"/>
                    </a:lnTo>
                    <a:lnTo>
                      <a:pt x="3426" y="594"/>
                    </a:lnTo>
                    <a:lnTo>
                      <a:pt x="3496" y="663"/>
                    </a:lnTo>
                    <a:lnTo>
                      <a:pt x="3560" y="736"/>
                    </a:lnTo>
                    <a:lnTo>
                      <a:pt x="3619" y="813"/>
                    </a:lnTo>
                    <a:lnTo>
                      <a:pt x="3672" y="892"/>
                    </a:lnTo>
                    <a:lnTo>
                      <a:pt x="3720" y="975"/>
                    </a:lnTo>
                    <a:lnTo>
                      <a:pt x="3761" y="1062"/>
                    </a:lnTo>
                    <a:lnTo>
                      <a:pt x="3797" y="1150"/>
                    </a:lnTo>
                    <a:lnTo>
                      <a:pt x="3827" y="1240"/>
                    </a:lnTo>
                    <a:lnTo>
                      <a:pt x="3851" y="1333"/>
                    </a:lnTo>
                    <a:lnTo>
                      <a:pt x="3869" y="1426"/>
                    </a:lnTo>
                    <a:lnTo>
                      <a:pt x="3880" y="1521"/>
                    </a:lnTo>
                    <a:lnTo>
                      <a:pt x="3885" y="1614"/>
                    </a:lnTo>
                    <a:lnTo>
                      <a:pt x="3884" y="1707"/>
                    </a:lnTo>
                    <a:lnTo>
                      <a:pt x="3877" y="1801"/>
                    </a:lnTo>
                    <a:lnTo>
                      <a:pt x="3863" y="1894"/>
                    </a:lnTo>
                    <a:lnTo>
                      <a:pt x="3842" y="1986"/>
                    </a:lnTo>
                    <a:lnTo>
                      <a:pt x="3816" y="2077"/>
                    </a:lnTo>
                    <a:lnTo>
                      <a:pt x="3782" y="2167"/>
                    </a:lnTo>
                    <a:lnTo>
                      <a:pt x="3707" y="2343"/>
                    </a:lnTo>
                    <a:lnTo>
                      <a:pt x="3626" y="2516"/>
                    </a:lnTo>
                    <a:lnTo>
                      <a:pt x="3539" y="2689"/>
                    </a:lnTo>
                    <a:lnTo>
                      <a:pt x="3451" y="2859"/>
                    </a:lnTo>
                    <a:lnTo>
                      <a:pt x="3359" y="3028"/>
                    </a:lnTo>
                    <a:lnTo>
                      <a:pt x="3268" y="3198"/>
                    </a:lnTo>
                    <a:lnTo>
                      <a:pt x="3177" y="3367"/>
                    </a:lnTo>
                    <a:lnTo>
                      <a:pt x="3162" y="3391"/>
                    </a:lnTo>
                    <a:lnTo>
                      <a:pt x="3142" y="3410"/>
                    </a:lnTo>
                    <a:lnTo>
                      <a:pt x="3121" y="3426"/>
                    </a:lnTo>
                    <a:lnTo>
                      <a:pt x="3097" y="3439"/>
                    </a:lnTo>
                    <a:lnTo>
                      <a:pt x="3069" y="3446"/>
                    </a:lnTo>
                    <a:lnTo>
                      <a:pt x="3042" y="3449"/>
                    </a:lnTo>
                    <a:lnTo>
                      <a:pt x="2648" y="3449"/>
                    </a:lnTo>
                    <a:lnTo>
                      <a:pt x="2617" y="3445"/>
                    </a:lnTo>
                    <a:lnTo>
                      <a:pt x="2588" y="3436"/>
                    </a:lnTo>
                    <a:lnTo>
                      <a:pt x="2562" y="3422"/>
                    </a:lnTo>
                    <a:lnTo>
                      <a:pt x="2540" y="3403"/>
                    </a:lnTo>
                    <a:lnTo>
                      <a:pt x="2521" y="3381"/>
                    </a:lnTo>
                    <a:lnTo>
                      <a:pt x="2506" y="3355"/>
                    </a:lnTo>
                    <a:lnTo>
                      <a:pt x="2498" y="3325"/>
                    </a:lnTo>
                    <a:lnTo>
                      <a:pt x="2494" y="3294"/>
                    </a:lnTo>
                    <a:lnTo>
                      <a:pt x="2494" y="3107"/>
                    </a:lnTo>
                    <a:lnTo>
                      <a:pt x="2395" y="3123"/>
                    </a:lnTo>
                    <a:lnTo>
                      <a:pt x="2294" y="3135"/>
                    </a:lnTo>
                    <a:lnTo>
                      <a:pt x="2191" y="3141"/>
                    </a:lnTo>
                    <a:lnTo>
                      <a:pt x="2087" y="3144"/>
                    </a:lnTo>
                    <a:lnTo>
                      <a:pt x="1999" y="3143"/>
                    </a:lnTo>
                    <a:lnTo>
                      <a:pt x="1912" y="3138"/>
                    </a:lnTo>
                    <a:lnTo>
                      <a:pt x="1827" y="3129"/>
                    </a:lnTo>
                    <a:lnTo>
                      <a:pt x="1727" y="3356"/>
                    </a:lnTo>
                    <a:lnTo>
                      <a:pt x="1712" y="3382"/>
                    </a:lnTo>
                    <a:lnTo>
                      <a:pt x="1694" y="3404"/>
                    </a:lnTo>
                    <a:lnTo>
                      <a:pt x="1670" y="3423"/>
                    </a:lnTo>
                    <a:lnTo>
                      <a:pt x="1644" y="3436"/>
                    </a:lnTo>
                    <a:lnTo>
                      <a:pt x="1616" y="3445"/>
                    </a:lnTo>
                    <a:lnTo>
                      <a:pt x="1586" y="3449"/>
                    </a:lnTo>
                    <a:lnTo>
                      <a:pt x="1192" y="3449"/>
                    </a:lnTo>
                    <a:lnTo>
                      <a:pt x="1161" y="3445"/>
                    </a:lnTo>
                    <a:lnTo>
                      <a:pt x="1131" y="3436"/>
                    </a:lnTo>
                    <a:lnTo>
                      <a:pt x="1105" y="3422"/>
                    </a:lnTo>
                    <a:lnTo>
                      <a:pt x="1082" y="3403"/>
                    </a:lnTo>
                    <a:lnTo>
                      <a:pt x="1064" y="3381"/>
                    </a:lnTo>
                    <a:lnTo>
                      <a:pt x="1049" y="3355"/>
                    </a:lnTo>
                    <a:lnTo>
                      <a:pt x="1040" y="3325"/>
                    </a:lnTo>
                    <a:lnTo>
                      <a:pt x="1037" y="3294"/>
                    </a:lnTo>
                    <a:lnTo>
                      <a:pt x="1037" y="2862"/>
                    </a:lnTo>
                    <a:lnTo>
                      <a:pt x="951" y="2808"/>
                    </a:lnTo>
                    <a:lnTo>
                      <a:pt x="869" y="2749"/>
                    </a:lnTo>
                    <a:lnTo>
                      <a:pt x="792" y="2686"/>
                    </a:lnTo>
                    <a:lnTo>
                      <a:pt x="719" y="2620"/>
                    </a:lnTo>
                    <a:lnTo>
                      <a:pt x="651" y="2551"/>
                    </a:lnTo>
                    <a:lnTo>
                      <a:pt x="588" y="2477"/>
                    </a:lnTo>
                    <a:lnTo>
                      <a:pt x="529" y="2401"/>
                    </a:lnTo>
                    <a:lnTo>
                      <a:pt x="476" y="2322"/>
                    </a:lnTo>
                    <a:lnTo>
                      <a:pt x="429" y="2239"/>
                    </a:lnTo>
                    <a:lnTo>
                      <a:pt x="388" y="2154"/>
                    </a:lnTo>
                    <a:lnTo>
                      <a:pt x="353" y="2066"/>
                    </a:lnTo>
                    <a:lnTo>
                      <a:pt x="70" y="1919"/>
                    </a:lnTo>
                    <a:lnTo>
                      <a:pt x="47" y="1903"/>
                    </a:lnTo>
                    <a:lnTo>
                      <a:pt x="27" y="1883"/>
                    </a:lnTo>
                    <a:lnTo>
                      <a:pt x="12" y="1858"/>
                    </a:lnTo>
                    <a:lnTo>
                      <a:pt x="3" y="1831"/>
                    </a:lnTo>
                    <a:lnTo>
                      <a:pt x="0" y="1802"/>
                    </a:lnTo>
                    <a:lnTo>
                      <a:pt x="0" y="1315"/>
                    </a:lnTo>
                    <a:lnTo>
                      <a:pt x="3" y="1284"/>
                    </a:lnTo>
                    <a:lnTo>
                      <a:pt x="13" y="1256"/>
                    </a:lnTo>
                    <a:lnTo>
                      <a:pt x="30" y="1232"/>
                    </a:lnTo>
                    <a:lnTo>
                      <a:pt x="49" y="1212"/>
                    </a:lnTo>
                    <a:lnTo>
                      <a:pt x="74" y="1196"/>
                    </a:lnTo>
                    <a:lnTo>
                      <a:pt x="101" y="1186"/>
                    </a:lnTo>
                    <a:lnTo>
                      <a:pt x="132" y="1183"/>
                    </a:lnTo>
                    <a:lnTo>
                      <a:pt x="349" y="1183"/>
                    </a:lnTo>
                    <a:lnTo>
                      <a:pt x="384" y="1097"/>
                    </a:lnTo>
                    <a:lnTo>
                      <a:pt x="425" y="1012"/>
                    </a:lnTo>
                    <a:lnTo>
                      <a:pt x="471" y="929"/>
                    </a:lnTo>
                    <a:lnTo>
                      <a:pt x="523" y="851"/>
                    </a:lnTo>
                    <a:lnTo>
                      <a:pt x="580" y="774"/>
                    </a:lnTo>
                    <a:lnTo>
                      <a:pt x="642" y="701"/>
                    </a:lnTo>
                    <a:lnTo>
                      <a:pt x="709" y="632"/>
                    </a:lnTo>
                    <a:lnTo>
                      <a:pt x="781" y="565"/>
                    </a:lnTo>
                    <a:lnTo>
                      <a:pt x="604" y="199"/>
                    </a:lnTo>
                    <a:lnTo>
                      <a:pt x="594" y="171"/>
                    </a:lnTo>
                    <a:lnTo>
                      <a:pt x="590" y="143"/>
                    </a:lnTo>
                    <a:lnTo>
                      <a:pt x="593" y="116"/>
                    </a:lnTo>
                    <a:lnTo>
                      <a:pt x="600" y="90"/>
                    </a:lnTo>
                    <a:lnTo>
                      <a:pt x="614" y="65"/>
                    </a:lnTo>
                    <a:lnTo>
                      <a:pt x="632" y="45"/>
                    </a:lnTo>
                    <a:lnTo>
                      <a:pt x="653" y="28"/>
                    </a:lnTo>
                    <a:lnTo>
                      <a:pt x="679" y="16"/>
                    </a:lnTo>
                    <a:lnTo>
                      <a:pt x="709" y="10"/>
                    </a:lnTo>
                    <a:lnTo>
                      <a:pt x="764" y="5"/>
                    </a:lnTo>
                    <a:lnTo>
                      <a:pt x="824" y="2"/>
                    </a:lnTo>
                    <a:lnTo>
                      <a:pt x="8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7"/>
              <p:cNvSpPr>
                <a:spLocks/>
              </p:cNvSpPr>
              <p:nvPr/>
            </p:nvSpPr>
            <p:spPr bwMode="auto">
              <a:xfrm>
                <a:off x="11930063" y="2481263"/>
                <a:ext cx="561975" cy="561975"/>
              </a:xfrm>
              <a:custGeom>
                <a:avLst/>
                <a:gdLst>
                  <a:gd name="T0" fmla="*/ 531 w 1062"/>
                  <a:gd name="T1" fmla="*/ 0 h 1062"/>
                  <a:gd name="T2" fmla="*/ 593 w 1062"/>
                  <a:gd name="T3" fmla="*/ 4 h 1062"/>
                  <a:gd name="T4" fmla="*/ 652 w 1062"/>
                  <a:gd name="T5" fmla="*/ 14 h 1062"/>
                  <a:gd name="T6" fmla="*/ 711 w 1062"/>
                  <a:gd name="T7" fmla="*/ 31 h 1062"/>
                  <a:gd name="T8" fmla="*/ 765 w 1062"/>
                  <a:gd name="T9" fmla="*/ 54 h 1062"/>
                  <a:gd name="T10" fmla="*/ 816 w 1062"/>
                  <a:gd name="T11" fmla="*/ 82 h 1062"/>
                  <a:gd name="T12" fmla="*/ 863 w 1062"/>
                  <a:gd name="T13" fmla="*/ 117 h 1062"/>
                  <a:gd name="T14" fmla="*/ 906 w 1062"/>
                  <a:gd name="T15" fmla="*/ 155 h 1062"/>
                  <a:gd name="T16" fmla="*/ 945 w 1062"/>
                  <a:gd name="T17" fmla="*/ 199 h 1062"/>
                  <a:gd name="T18" fmla="*/ 980 w 1062"/>
                  <a:gd name="T19" fmla="*/ 246 h 1062"/>
                  <a:gd name="T20" fmla="*/ 1008 w 1062"/>
                  <a:gd name="T21" fmla="*/ 298 h 1062"/>
                  <a:gd name="T22" fmla="*/ 1031 w 1062"/>
                  <a:gd name="T23" fmla="*/ 351 h 1062"/>
                  <a:gd name="T24" fmla="*/ 1048 w 1062"/>
                  <a:gd name="T25" fmla="*/ 410 h 1062"/>
                  <a:gd name="T26" fmla="*/ 1058 w 1062"/>
                  <a:gd name="T27" fmla="*/ 469 h 1062"/>
                  <a:gd name="T28" fmla="*/ 1062 w 1062"/>
                  <a:gd name="T29" fmla="*/ 531 h 1062"/>
                  <a:gd name="T30" fmla="*/ 1059 w 1062"/>
                  <a:gd name="T31" fmla="*/ 589 h 1062"/>
                  <a:gd name="T32" fmla="*/ 1049 w 1062"/>
                  <a:gd name="T33" fmla="*/ 645 h 1062"/>
                  <a:gd name="T34" fmla="*/ 1034 w 1062"/>
                  <a:gd name="T35" fmla="*/ 700 h 1062"/>
                  <a:gd name="T36" fmla="*/ 1014 w 1062"/>
                  <a:gd name="T37" fmla="*/ 751 h 1062"/>
                  <a:gd name="T38" fmla="*/ 988 w 1062"/>
                  <a:gd name="T39" fmla="*/ 800 h 1062"/>
                  <a:gd name="T40" fmla="*/ 959 w 1062"/>
                  <a:gd name="T41" fmla="*/ 846 h 1062"/>
                  <a:gd name="T42" fmla="*/ 923 w 1062"/>
                  <a:gd name="T43" fmla="*/ 890 h 1062"/>
                  <a:gd name="T44" fmla="*/ 883 w 1062"/>
                  <a:gd name="T45" fmla="*/ 929 h 1062"/>
                  <a:gd name="T46" fmla="*/ 840 w 1062"/>
                  <a:gd name="T47" fmla="*/ 964 h 1062"/>
                  <a:gd name="T48" fmla="*/ 791 w 1062"/>
                  <a:gd name="T49" fmla="*/ 994 h 1062"/>
                  <a:gd name="T50" fmla="*/ 740 w 1062"/>
                  <a:gd name="T51" fmla="*/ 1020 h 1062"/>
                  <a:gd name="T52" fmla="*/ 686 w 1062"/>
                  <a:gd name="T53" fmla="*/ 1040 h 1062"/>
                  <a:gd name="T54" fmla="*/ 630 w 1062"/>
                  <a:gd name="T55" fmla="*/ 1053 h 1062"/>
                  <a:gd name="T56" fmla="*/ 582 w 1062"/>
                  <a:gd name="T57" fmla="*/ 1059 h 1062"/>
                  <a:gd name="T58" fmla="*/ 531 w 1062"/>
                  <a:gd name="T59" fmla="*/ 1062 h 1062"/>
                  <a:gd name="T60" fmla="*/ 480 w 1062"/>
                  <a:gd name="T61" fmla="*/ 1059 h 1062"/>
                  <a:gd name="T62" fmla="*/ 430 w 1062"/>
                  <a:gd name="T63" fmla="*/ 1053 h 1062"/>
                  <a:gd name="T64" fmla="*/ 382 w 1062"/>
                  <a:gd name="T65" fmla="*/ 1041 h 1062"/>
                  <a:gd name="T66" fmla="*/ 336 w 1062"/>
                  <a:gd name="T67" fmla="*/ 1025 h 1062"/>
                  <a:gd name="T68" fmla="*/ 281 w 1062"/>
                  <a:gd name="T69" fmla="*/ 1000 h 1062"/>
                  <a:gd name="T70" fmla="*/ 231 w 1062"/>
                  <a:gd name="T71" fmla="*/ 969 h 1062"/>
                  <a:gd name="T72" fmla="*/ 185 w 1062"/>
                  <a:gd name="T73" fmla="*/ 933 h 1062"/>
                  <a:gd name="T74" fmla="*/ 141 w 1062"/>
                  <a:gd name="T75" fmla="*/ 892 h 1062"/>
                  <a:gd name="T76" fmla="*/ 104 w 1062"/>
                  <a:gd name="T77" fmla="*/ 847 h 1062"/>
                  <a:gd name="T78" fmla="*/ 72 w 1062"/>
                  <a:gd name="T79" fmla="*/ 798 h 1062"/>
                  <a:gd name="T80" fmla="*/ 45 w 1062"/>
                  <a:gd name="T81" fmla="*/ 744 h 1062"/>
                  <a:gd name="T82" fmla="*/ 26 w 1062"/>
                  <a:gd name="T83" fmla="*/ 695 h 1062"/>
                  <a:gd name="T84" fmla="*/ 11 w 1062"/>
                  <a:gd name="T85" fmla="*/ 642 h 1062"/>
                  <a:gd name="T86" fmla="*/ 2 w 1062"/>
                  <a:gd name="T87" fmla="*/ 587 h 1062"/>
                  <a:gd name="T88" fmla="*/ 0 w 1062"/>
                  <a:gd name="T89" fmla="*/ 531 h 1062"/>
                  <a:gd name="T90" fmla="*/ 4 w 1062"/>
                  <a:gd name="T91" fmla="*/ 469 h 1062"/>
                  <a:gd name="T92" fmla="*/ 14 w 1062"/>
                  <a:gd name="T93" fmla="*/ 410 h 1062"/>
                  <a:gd name="T94" fmla="*/ 31 w 1062"/>
                  <a:gd name="T95" fmla="*/ 351 h 1062"/>
                  <a:gd name="T96" fmla="*/ 54 w 1062"/>
                  <a:gd name="T97" fmla="*/ 298 h 1062"/>
                  <a:gd name="T98" fmla="*/ 83 w 1062"/>
                  <a:gd name="T99" fmla="*/ 246 h 1062"/>
                  <a:gd name="T100" fmla="*/ 116 w 1062"/>
                  <a:gd name="T101" fmla="*/ 199 h 1062"/>
                  <a:gd name="T102" fmla="*/ 155 w 1062"/>
                  <a:gd name="T103" fmla="*/ 155 h 1062"/>
                  <a:gd name="T104" fmla="*/ 198 w 1062"/>
                  <a:gd name="T105" fmla="*/ 117 h 1062"/>
                  <a:gd name="T106" fmla="*/ 247 w 1062"/>
                  <a:gd name="T107" fmla="*/ 82 h 1062"/>
                  <a:gd name="T108" fmla="*/ 298 w 1062"/>
                  <a:gd name="T109" fmla="*/ 54 h 1062"/>
                  <a:gd name="T110" fmla="*/ 352 w 1062"/>
                  <a:gd name="T111" fmla="*/ 31 h 1062"/>
                  <a:gd name="T112" fmla="*/ 409 w 1062"/>
                  <a:gd name="T113" fmla="*/ 14 h 1062"/>
                  <a:gd name="T114" fmla="*/ 469 w 1062"/>
                  <a:gd name="T115" fmla="*/ 4 h 1062"/>
                  <a:gd name="T116" fmla="*/ 531 w 1062"/>
                  <a:gd name="T1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62" h="1062">
                    <a:moveTo>
                      <a:pt x="531" y="0"/>
                    </a:moveTo>
                    <a:lnTo>
                      <a:pt x="593" y="4"/>
                    </a:lnTo>
                    <a:lnTo>
                      <a:pt x="652" y="14"/>
                    </a:lnTo>
                    <a:lnTo>
                      <a:pt x="711" y="31"/>
                    </a:lnTo>
                    <a:lnTo>
                      <a:pt x="765" y="54"/>
                    </a:lnTo>
                    <a:lnTo>
                      <a:pt x="816" y="82"/>
                    </a:lnTo>
                    <a:lnTo>
                      <a:pt x="863" y="117"/>
                    </a:lnTo>
                    <a:lnTo>
                      <a:pt x="906" y="155"/>
                    </a:lnTo>
                    <a:lnTo>
                      <a:pt x="945" y="199"/>
                    </a:lnTo>
                    <a:lnTo>
                      <a:pt x="980" y="246"/>
                    </a:lnTo>
                    <a:lnTo>
                      <a:pt x="1008" y="298"/>
                    </a:lnTo>
                    <a:lnTo>
                      <a:pt x="1031" y="351"/>
                    </a:lnTo>
                    <a:lnTo>
                      <a:pt x="1048" y="410"/>
                    </a:lnTo>
                    <a:lnTo>
                      <a:pt x="1058" y="469"/>
                    </a:lnTo>
                    <a:lnTo>
                      <a:pt x="1062" y="531"/>
                    </a:lnTo>
                    <a:lnTo>
                      <a:pt x="1059" y="589"/>
                    </a:lnTo>
                    <a:lnTo>
                      <a:pt x="1049" y="645"/>
                    </a:lnTo>
                    <a:lnTo>
                      <a:pt x="1034" y="700"/>
                    </a:lnTo>
                    <a:lnTo>
                      <a:pt x="1014" y="751"/>
                    </a:lnTo>
                    <a:lnTo>
                      <a:pt x="988" y="800"/>
                    </a:lnTo>
                    <a:lnTo>
                      <a:pt x="959" y="846"/>
                    </a:lnTo>
                    <a:lnTo>
                      <a:pt x="923" y="890"/>
                    </a:lnTo>
                    <a:lnTo>
                      <a:pt x="883" y="929"/>
                    </a:lnTo>
                    <a:lnTo>
                      <a:pt x="840" y="964"/>
                    </a:lnTo>
                    <a:lnTo>
                      <a:pt x="791" y="994"/>
                    </a:lnTo>
                    <a:lnTo>
                      <a:pt x="740" y="1020"/>
                    </a:lnTo>
                    <a:lnTo>
                      <a:pt x="686" y="1040"/>
                    </a:lnTo>
                    <a:lnTo>
                      <a:pt x="630" y="1053"/>
                    </a:lnTo>
                    <a:lnTo>
                      <a:pt x="582" y="1059"/>
                    </a:lnTo>
                    <a:lnTo>
                      <a:pt x="531" y="1062"/>
                    </a:lnTo>
                    <a:lnTo>
                      <a:pt x="480" y="1059"/>
                    </a:lnTo>
                    <a:lnTo>
                      <a:pt x="430" y="1053"/>
                    </a:lnTo>
                    <a:lnTo>
                      <a:pt x="382" y="1041"/>
                    </a:lnTo>
                    <a:lnTo>
                      <a:pt x="336" y="1025"/>
                    </a:lnTo>
                    <a:lnTo>
                      <a:pt x="281" y="1000"/>
                    </a:lnTo>
                    <a:lnTo>
                      <a:pt x="231" y="969"/>
                    </a:lnTo>
                    <a:lnTo>
                      <a:pt x="185" y="933"/>
                    </a:lnTo>
                    <a:lnTo>
                      <a:pt x="141" y="892"/>
                    </a:lnTo>
                    <a:lnTo>
                      <a:pt x="104" y="847"/>
                    </a:lnTo>
                    <a:lnTo>
                      <a:pt x="72" y="798"/>
                    </a:lnTo>
                    <a:lnTo>
                      <a:pt x="45" y="744"/>
                    </a:lnTo>
                    <a:lnTo>
                      <a:pt x="26" y="695"/>
                    </a:lnTo>
                    <a:lnTo>
                      <a:pt x="11" y="642"/>
                    </a:lnTo>
                    <a:lnTo>
                      <a:pt x="2" y="587"/>
                    </a:lnTo>
                    <a:lnTo>
                      <a:pt x="0" y="531"/>
                    </a:lnTo>
                    <a:lnTo>
                      <a:pt x="4" y="469"/>
                    </a:lnTo>
                    <a:lnTo>
                      <a:pt x="14" y="410"/>
                    </a:lnTo>
                    <a:lnTo>
                      <a:pt x="31" y="351"/>
                    </a:lnTo>
                    <a:lnTo>
                      <a:pt x="54" y="298"/>
                    </a:lnTo>
                    <a:lnTo>
                      <a:pt x="83" y="246"/>
                    </a:lnTo>
                    <a:lnTo>
                      <a:pt x="116" y="199"/>
                    </a:lnTo>
                    <a:lnTo>
                      <a:pt x="155" y="155"/>
                    </a:lnTo>
                    <a:lnTo>
                      <a:pt x="198" y="117"/>
                    </a:lnTo>
                    <a:lnTo>
                      <a:pt x="247" y="82"/>
                    </a:lnTo>
                    <a:lnTo>
                      <a:pt x="298" y="54"/>
                    </a:lnTo>
                    <a:lnTo>
                      <a:pt x="352" y="31"/>
                    </a:lnTo>
                    <a:lnTo>
                      <a:pt x="409" y="14"/>
                    </a:lnTo>
                    <a:lnTo>
                      <a:pt x="469" y="4"/>
                    </a:lnTo>
                    <a:lnTo>
                      <a:pt x="5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0" name="Group 109"/>
            <p:cNvGrpSpPr/>
            <p:nvPr/>
          </p:nvGrpSpPr>
          <p:grpSpPr>
            <a:xfrm>
              <a:off x="6633446" y="2109544"/>
              <a:ext cx="164705" cy="164871"/>
              <a:chOff x="6813550" y="431801"/>
              <a:chExt cx="1570038" cy="1571625"/>
            </a:xfrm>
            <a:solidFill>
              <a:sysClr val="window" lastClr="FFFFFF"/>
            </a:solidFill>
          </p:grpSpPr>
          <p:sp>
            <p:nvSpPr>
              <p:cNvPr id="292" name="Freeform 17"/>
              <p:cNvSpPr>
                <a:spLocks noEditPoints="1"/>
              </p:cNvSpPr>
              <p:nvPr/>
            </p:nvSpPr>
            <p:spPr bwMode="auto">
              <a:xfrm>
                <a:off x="7097713" y="431801"/>
                <a:ext cx="1285875" cy="727075"/>
              </a:xfrm>
              <a:custGeom>
                <a:avLst/>
                <a:gdLst>
                  <a:gd name="T0" fmla="*/ 2711 w 3239"/>
                  <a:gd name="T1" fmla="*/ 1519 h 1834"/>
                  <a:gd name="T2" fmla="*/ 2844 w 3239"/>
                  <a:gd name="T3" fmla="*/ 1443 h 1834"/>
                  <a:gd name="T4" fmla="*/ 2627 w 3239"/>
                  <a:gd name="T5" fmla="*/ 1017 h 1834"/>
                  <a:gd name="T6" fmla="*/ 2417 w 3239"/>
                  <a:gd name="T7" fmla="*/ 1519 h 1834"/>
                  <a:gd name="T8" fmla="*/ 2661 w 3239"/>
                  <a:gd name="T9" fmla="*/ 1067 h 1834"/>
                  <a:gd name="T10" fmla="*/ 2342 w 3239"/>
                  <a:gd name="T11" fmla="*/ 709 h 1834"/>
                  <a:gd name="T12" fmla="*/ 2000 w 3239"/>
                  <a:gd name="T13" fmla="*/ 1519 h 1834"/>
                  <a:gd name="T14" fmla="*/ 2392 w 3239"/>
                  <a:gd name="T15" fmla="*/ 753 h 1834"/>
                  <a:gd name="T16" fmla="*/ 1996 w 3239"/>
                  <a:gd name="T17" fmla="*/ 484 h 1834"/>
                  <a:gd name="T18" fmla="*/ 1457 w 3239"/>
                  <a:gd name="T19" fmla="*/ 1519 h 1834"/>
                  <a:gd name="T20" fmla="*/ 2145 w 3239"/>
                  <a:gd name="T21" fmla="*/ 565 h 1834"/>
                  <a:gd name="T22" fmla="*/ 1996 w 3239"/>
                  <a:gd name="T23" fmla="*/ 484 h 1834"/>
                  <a:gd name="T24" fmla="*/ 691 w 3239"/>
                  <a:gd name="T25" fmla="*/ 417 h 1834"/>
                  <a:gd name="T26" fmla="*/ 535 w 3239"/>
                  <a:gd name="T27" fmla="*/ 484 h 1834"/>
                  <a:gd name="T28" fmla="*/ 575 w 3239"/>
                  <a:gd name="T29" fmla="*/ 637 h 1834"/>
                  <a:gd name="T30" fmla="*/ 1586 w 3239"/>
                  <a:gd name="T31" fmla="*/ 347 h 1834"/>
                  <a:gd name="T32" fmla="*/ 1192 w 3239"/>
                  <a:gd name="T33" fmla="*/ 1253 h 1834"/>
                  <a:gd name="T34" fmla="*/ 1676 w 3239"/>
                  <a:gd name="T35" fmla="*/ 367 h 1834"/>
                  <a:gd name="T36" fmla="*/ 1266 w 3239"/>
                  <a:gd name="T37" fmla="*/ 316 h 1834"/>
                  <a:gd name="T38" fmla="*/ 1090 w 3239"/>
                  <a:gd name="T39" fmla="*/ 326 h 1834"/>
                  <a:gd name="T40" fmla="*/ 887 w 3239"/>
                  <a:gd name="T41" fmla="*/ 950 h 1834"/>
                  <a:gd name="T42" fmla="*/ 1266 w 3239"/>
                  <a:gd name="T43" fmla="*/ 316 h 1834"/>
                  <a:gd name="T44" fmla="*/ 1380 w 3239"/>
                  <a:gd name="T45" fmla="*/ 3 h 1834"/>
                  <a:gd name="T46" fmla="*/ 1603 w 3239"/>
                  <a:gd name="T47" fmla="*/ 28 h 1834"/>
                  <a:gd name="T48" fmla="*/ 1821 w 3239"/>
                  <a:gd name="T49" fmla="*/ 78 h 1834"/>
                  <a:gd name="T50" fmla="*/ 2031 w 3239"/>
                  <a:gd name="T51" fmla="*/ 151 h 1834"/>
                  <a:gd name="T52" fmla="*/ 2231 w 3239"/>
                  <a:gd name="T53" fmla="*/ 247 h 1834"/>
                  <a:gd name="T54" fmla="*/ 2419 w 3239"/>
                  <a:gd name="T55" fmla="*/ 365 h 1834"/>
                  <a:gd name="T56" fmla="*/ 2594 w 3239"/>
                  <a:gd name="T57" fmla="*/ 505 h 1834"/>
                  <a:gd name="T58" fmla="*/ 2752 w 3239"/>
                  <a:gd name="T59" fmla="*/ 664 h 1834"/>
                  <a:gd name="T60" fmla="*/ 2890 w 3239"/>
                  <a:gd name="T61" fmla="*/ 838 h 1834"/>
                  <a:gd name="T62" fmla="*/ 3007 w 3239"/>
                  <a:gd name="T63" fmla="*/ 1026 h 1834"/>
                  <a:gd name="T64" fmla="*/ 3103 w 3239"/>
                  <a:gd name="T65" fmla="*/ 1227 h 1834"/>
                  <a:gd name="T66" fmla="*/ 3175 w 3239"/>
                  <a:gd name="T67" fmla="*/ 1437 h 1834"/>
                  <a:gd name="T68" fmla="*/ 3223 w 3239"/>
                  <a:gd name="T69" fmla="*/ 1656 h 1834"/>
                  <a:gd name="T70" fmla="*/ 3238 w 3239"/>
                  <a:gd name="T71" fmla="*/ 1785 h 1834"/>
                  <a:gd name="T72" fmla="*/ 3223 w 3239"/>
                  <a:gd name="T73" fmla="*/ 1815 h 1834"/>
                  <a:gd name="T74" fmla="*/ 3194 w 3239"/>
                  <a:gd name="T75" fmla="*/ 1832 h 1834"/>
                  <a:gd name="T76" fmla="*/ 1352 w 3239"/>
                  <a:gd name="T77" fmla="*/ 1834 h 1834"/>
                  <a:gd name="T78" fmla="*/ 1321 w 3239"/>
                  <a:gd name="T79" fmla="*/ 1827 h 1834"/>
                  <a:gd name="T80" fmla="*/ 17 w 3239"/>
                  <a:gd name="T81" fmla="*/ 528 h 1834"/>
                  <a:gd name="T82" fmla="*/ 1 w 3239"/>
                  <a:gd name="T83" fmla="*/ 499 h 1834"/>
                  <a:gd name="T84" fmla="*/ 2 w 3239"/>
                  <a:gd name="T85" fmla="*/ 465 h 1834"/>
                  <a:gd name="T86" fmla="*/ 22 w 3239"/>
                  <a:gd name="T87" fmla="*/ 438 h 1834"/>
                  <a:gd name="T88" fmla="*/ 205 w 3239"/>
                  <a:gd name="T89" fmla="*/ 308 h 1834"/>
                  <a:gd name="T90" fmla="*/ 401 w 3239"/>
                  <a:gd name="T91" fmla="*/ 199 h 1834"/>
                  <a:gd name="T92" fmla="*/ 606 w 3239"/>
                  <a:gd name="T93" fmla="*/ 114 h 1834"/>
                  <a:gd name="T94" fmla="*/ 821 w 3239"/>
                  <a:gd name="T95" fmla="*/ 51 h 1834"/>
                  <a:gd name="T96" fmla="*/ 1042 w 3239"/>
                  <a:gd name="T97" fmla="*/ 12 h 1834"/>
                  <a:gd name="T98" fmla="*/ 1266 w 3239"/>
                  <a:gd name="T99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39" h="1834">
                    <a:moveTo>
                      <a:pt x="2816" y="1367"/>
                    </a:moveTo>
                    <a:lnTo>
                      <a:pt x="2711" y="1519"/>
                    </a:lnTo>
                    <a:lnTo>
                      <a:pt x="2868" y="1519"/>
                    </a:lnTo>
                    <a:lnTo>
                      <a:pt x="2844" y="1443"/>
                    </a:lnTo>
                    <a:lnTo>
                      <a:pt x="2816" y="1367"/>
                    </a:lnTo>
                    <a:close/>
                    <a:moveTo>
                      <a:pt x="2627" y="1017"/>
                    </a:moveTo>
                    <a:lnTo>
                      <a:pt x="2293" y="1519"/>
                    </a:lnTo>
                    <a:lnTo>
                      <a:pt x="2417" y="1519"/>
                    </a:lnTo>
                    <a:lnTo>
                      <a:pt x="2692" y="1117"/>
                    </a:lnTo>
                    <a:lnTo>
                      <a:pt x="2661" y="1067"/>
                    </a:lnTo>
                    <a:lnTo>
                      <a:pt x="2627" y="1017"/>
                    </a:lnTo>
                    <a:close/>
                    <a:moveTo>
                      <a:pt x="2342" y="709"/>
                    </a:moveTo>
                    <a:lnTo>
                      <a:pt x="1802" y="1519"/>
                    </a:lnTo>
                    <a:lnTo>
                      <a:pt x="2000" y="1519"/>
                    </a:lnTo>
                    <a:lnTo>
                      <a:pt x="2464" y="823"/>
                    </a:lnTo>
                    <a:lnTo>
                      <a:pt x="2392" y="753"/>
                    </a:lnTo>
                    <a:lnTo>
                      <a:pt x="2342" y="709"/>
                    </a:lnTo>
                    <a:close/>
                    <a:moveTo>
                      <a:pt x="1996" y="484"/>
                    </a:moveTo>
                    <a:lnTo>
                      <a:pt x="1367" y="1428"/>
                    </a:lnTo>
                    <a:lnTo>
                      <a:pt x="1457" y="1519"/>
                    </a:lnTo>
                    <a:lnTo>
                      <a:pt x="1510" y="1519"/>
                    </a:lnTo>
                    <a:lnTo>
                      <a:pt x="2145" y="565"/>
                    </a:lnTo>
                    <a:lnTo>
                      <a:pt x="2072" y="523"/>
                    </a:lnTo>
                    <a:lnTo>
                      <a:pt x="1996" y="484"/>
                    </a:lnTo>
                    <a:close/>
                    <a:moveTo>
                      <a:pt x="740" y="400"/>
                    </a:moveTo>
                    <a:lnTo>
                      <a:pt x="691" y="417"/>
                    </a:lnTo>
                    <a:lnTo>
                      <a:pt x="612" y="449"/>
                    </a:lnTo>
                    <a:lnTo>
                      <a:pt x="535" y="484"/>
                    </a:lnTo>
                    <a:lnTo>
                      <a:pt x="460" y="523"/>
                    </a:lnTo>
                    <a:lnTo>
                      <a:pt x="575" y="637"/>
                    </a:lnTo>
                    <a:lnTo>
                      <a:pt x="740" y="400"/>
                    </a:lnTo>
                    <a:close/>
                    <a:moveTo>
                      <a:pt x="1586" y="347"/>
                    </a:moveTo>
                    <a:lnTo>
                      <a:pt x="1062" y="1125"/>
                    </a:lnTo>
                    <a:lnTo>
                      <a:pt x="1192" y="1253"/>
                    </a:lnTo>
                    <a:lnTo>
                      <a:pt x="1765" y="392"/>
                    </a:lnTo>
                    <a:lnTo>
                      <a:pt x="1676" y="367"/>
                    </a:lnTo>
                    <a:lnTo>
                      <a:pt x="1586" y="347"/>
                    </a:lnTo>
                    <a:close/>
                    <a:moveTo>
                      <a:pt x="1266" y="316"/>
                    </a:moveTo>
                    <a:lnTo>
                      <a:pt x="1178" y="318"/>
                    </a:lnTo>
                    <a:lnTo>
                      <a:pt x="1090" y="326"/>
                    </a:lnTo>
                    <a:lnTo>
                      <a:pt x="749" y="811"/>
                    </a:lnTo>
                    <a:lnTo>
                      <a:pt x="887" y="950"/>
                    </a:lnTo>
                    <a:lnTo>
                      <a:pt x="1314" y="317"/>
                    </a:lnTo>
                    <a:lnTo>
                      <a:pt x="1266" y="316"/>
                    </a:lnTo>
                    <a:close/>
                    <a:moveTo>
                      <a:pt x="1266" y="0"/>
                    </a:moveTo>
                    <a:lnTo>
                      <a:pt x="1380" y="3"/>
                    </a:lnTo>
                    <a:lnTo>
                      <a:pt x="1492" y="12"/>
                    </a:lnTo>
                    <a:lnTo>
                      <a:pt x="1603" y="28"/>
                    </a:lnTo>
                    <a:lnTo>
                      <a:pt x="1713" y="50"/>
                    </a:lnTo>
                    <a:lnTo>
                      <a:pt x="1821" y="78"/>
                    </a:lnTo>
                    <a:lnTo>
                      <a:pt x="1927" y="111"/>
                    </a:lnTo>
                    <a:lnTo>
                      <a:pt x="2031" y="151"/>
                    </a:lnTo>
                    <a:lnTo>
                      <a:pt x="2132" y="197"/>
                    </a:lnTo>
                    <a:lnTo>
                      <a:pt x="2231" y="247"/>
                    </a:lnTo>
                    <a:lnTo>
                      <a:pt x="2328" y="304"/>
                    </a:lnTo>
                    <a:lnTo>
                      <a:pt x="2419" y="365"/>
                    </a:lnTo>
                    <a:lnTo>
                      <a:pt x="2509" y="433"/>
                    </a:lnTo>
                    <a:lnTo>
                      <a:pt x="2594" y="505"/>
                    </a:lnTo>
                    <a:lnTo>
                      <a:pt x="2676" y="582"/>
                    </a:lnTo>
                    <a:lnTo>
                      <a:pt x="2752" y="664"/>
                    </a:lnTo>
                    <a:lnTo>
                      <a:pt x="2824" y="750"/>
                    </a:lnTo>
                    <a:lnTo>
                      <a:pt x="2890" y="838"/>
                    </a:lnTo>
                    <a:lnTo>
                      <a:pt x="2952" y="931"/>
                    </a:lnTo>
                    <a:lnTo>
                      <a:pt x="3007" y="1026"/>
                    </a:lnTo>
                    <a:lnTo>
                      <a:pt x="3058" y="1125"/>
                    </a:lnTo>
                    <a:lnTo>
                      <a:pt x="3103" y="1227"/>
                    </a:lnTo>
                    <a:lnTo>
                      <a:pt x="3141" y="1331"/>
                    </a:lnTo>
                    <a:lnTo>
                      <a:pt x="3175" y="1437"/>
                    </a:lnTo>
                    <a:lnTo>
                      <a:pt x="3202" y="1545"/>
                    </a:lnTo>
                    <a:lnTo>
                      <a:pt x="3223" y="1656"/>
                    </a:lnTo>
                    <a:lnTo>
                      <a:pt x="3239" y="1768"/>
                    </a:lnTo>
                    <a:lnTo>
                      <a:pt x="3238" y="1785"/>
                    </a:lnTo>
                    <a:lnTo>
                      <a:pt x="3233" y="1800"/>
                    </a:lnTo>
                    <a:lnTo>
                      <a:pt x="3223" y="1815"/>
                    </a:lnTo>
                    <a:lnTo>
                      <a:pt x="3210" y="1826"/>
                    </a:lnTo>
                    <a:lnTo>
                      <a:pt x="3194" y="1832"/>
                    </a:lnTo>
                    <a:lnTo>
                      <a:pt x="3179" y="1834"/>
                    </a:lnTo>
                    <a:lnTo>
                      <a:pt x="1352" y="1834"/>
                    </a:lnTo>
                    <a:lnTo>
                      <a:pt x="1336" y="1833"/>
                    </a:lnTo>
                    <a:lnTo>
                      <a:pt x="1321" y="1827"/>
                    </a:lnTo>
                    <a:lnTo>
                      <a:pt x="1309" y="1817"/>
                    </a:lnTo>
                    <a:lnTo>
                      <a:pt x="17" y="528"/>
                    </a:lnTo>
                    <a:lnTo>
                      <a:pt x="7" y="515"/>
                    </a:lnTo>
                    <a:lnTo>
                      <a:pt x="1" y="499"/>
                    </a:lnTo>
                    <a:lnTo>
                      <a:pt x="0" y="482"/>
                    </a:lnTo>
                    <a:lnTo>
                      <a:pt x="2" y="465"/>
                    </a:lnTo>
                    <a:lnTo>
                      <a:pt x="11" y="450"/>
                    </a:lnTo>
                    <a:lnTo>
                      <a:pt x="22" y="438"/>
                    </a:lnTo>
                    <a:lnTo>
                      <a:pt x="111" y="370"/>
                    </a:lnTo>
                    <a:lnTo>
                      <a:pt x="205" y="308"/>
                    </a:lnTo>
                    <a:lnTo>
                      <a:pt x="301" y="250"/>
                    </a:lnTo>
                    <a:lnTo>
                      <a:pt x="401" y="199"/>
                    </a:lnTo>
                    <a:lnTo>
                      <a:pt x="502" y="153"/>
                    </a:lnTo>
                    <a:lnTo>
                      <a:pt x="606" y="114"/>
                    </a:lnTo>
                    <a:lnTo>
                      <a:pt x="712" y="79"/>
                    </a:lnTo>
                    <a:lnTo>
                      <a:pt x="821" y="51"/>
                    </a:lnTo>
                    <a:lnTo>
                      <a:pt x="931" y="29"/>
                    </a:lnTo>
                    <a:lnTo>
                      <a:pt x="1042" y="12"/>
                    </a:lnTo>
                    <a:lnTo>
                      <a:pt x="1153" y="4"/>
                    </a:lnTo>
                    <a:lnTo>
                      <a:pt x="12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18"/>
              <p:cNvSpPr>
                <a:spLocks noEditPoints="1"/>
              </p:cNvSpPr>
              <p:nvPr/>
            </p:nvSpPr>
            <p:spPr bwMode="auto">
              <a:xfrm>
                <a:off x="6813550" y="715963"/>
                <a:ext cx="706438" cy="1127125"/>
              </a:xfrm>
              <a:custGeom>
                <a:avLst/>
                <a:gdLst>
                  <a:gd name="T0" fmla="*/ 485 w 1783"/>
                  <a:gd name="T1" fmla="*/ 535 h 2842"/>
                  <a:gd name="T2" fmla="*/ 419 w 1783"/>
                  <a:gd name="T3" fmla="*/ 690 h 2842"/>
                  <a:gd name="T4" fmla="*/ 362 w 1783"/>
                  <a:gd name="T5" fmla="*/ 877 h 2842"/>
                  <a:gd name="T6" fmla="*/ 328 w 1783"/>
                  <a:gd name="T7" fmla="*/ 1069 h 2842"/>
                  <a:gd name="T8" fmla="*/ 316 w 1783"/>
                  <a:gd name="T9" fmla="*/ 1264 h 2842"/>
                  <a:gd name="T10" fmla="*/ 332 w 1783"/>
                  <a:gd name="T11" fmla="*/ 1489 h 2842"/>
                  <a:gd name="T12" fmla="*/ 375 w 1783"/>
                  <a:gd name="T13" fmla="*/ 1707 h 2842"/>
                  <a:gd name="T14" fmla="*/ 449 w 1783"/>
                  <a:gd name="T15" fmla="*/ 1917 h 2842"/>
                  <a:gd name="T16" fmla="*/ 539 w 1783"/>
                  <a:gd name="T17" fmla="*/ 2097 h 2842"/>
                  <a:gd name="T18" fmla="*/ 637 w 1783"/>
                  <a:gd name="T19" fmla="*/ 2246 h 2842"/>
                  <a:gd name="T20" fmla="*/ 751 w 1783"/>
                  <a:gd name="T21" fmla="*/ 2384 h 2842"/>
                  <a:gd name="T22" fmla="*/ 524 w 1783"/>
                  <a:gd name="T23" fmla="*/ 460 h 2842"/>
                  <a:gd name="T24" fmla="*/ 500 w 1783"/>
                  <a:gd name="T25" fmla="*/ 1 h 2842"/>
                  <a:gd name="T26" fmla="*/ 529 w 1783"/>
                  <a:gd name="T27" fmla="*/ 18 h 2842"/>
                  <a:gd name="T28" fmla="*/ 1776 w 1783"/>
                  <a:gd name="T29" fmla="*/ 1265 h 2842"/>
                  <a:gd name="T30" fmla="*/ 1783 w 1783"/>
                  <a:gd name="T31" fmla="*/ 1297 h 2842"/>
                  <a:gd name="T32" fmla="*/ 1774 w 1783"/>
                  <a:gd name="T33" fmla="*/ 1327 h 2842"/>
                  <a:gd name="T34" fmla="*/ 847 w 1783"/>
                  <a:gd name="T35" fmla="*/ 2827 h 2842"/>
                  <a:gd name="T36" fmla="*/ 817 w 1783"/>
                  <a:gd name="T37" fmla="*/ 2841 h 2842"/>
                  <a:gd name="T38" fmla="*/ 787 w 1783"/>
                  <a:gd name="T39" fmla="*/ 2839 h 2842"/>
                  <a:gd name="T40" fmla="*/ 679 w 1783"/>
                  <a:gd name="T41" fmla="*/ 2757 h 2842"/>
                  <a:gd name="T42" fmla="*/ 516 w 1783"/>
                  <a:gd name="T43" fmla="*/ 2598 h 2842"/>
                  <a:gd name="T44" fmla="*/ 374 w 1783"/>
                  <a:gd name="T45" fmla="*/ 2423 h 2842"/>
                  <a:gd name="T46" fmla="*/ 253 w 1783"/>
                  <a:gd name="T47" fmla="*/ 2235 h 2842"/>
                  <a:gd name="T48" fmla="*/ 154 w 1783"/>
                  <a:gd name="T49" fmla="*/ 2035 h 2842"/>
                  <a:gd name="T50" fmla="*/ 79 w 1783"/>
                  <a:gd name="T51" fmla="*/ 1824 h 2842"/>
                  <a:gd name="T52" fmla="*/ 29 w 1783"/>
                  <a:gd name="T53" fmla="*/ 1605 h 2842"/>
                  <a:gd name="T54" fmla="*/ 3 w 1783"/>
                  <a:gd name="T55" fmla="*/ 1380 h 2842"/>
                  <a:gd name="T56" fmla="*/ 3 w 1783"/>
                  <a:gd name="T57" fmla="*/ 1152 h 2842"/>
                  <a:gd name="T58" fmla="*/ 29 w 1783"/>
                  <a:gd name="T59" fmla="*/ 930 h 2842"/>
                  <a:gd name="T60" fmla="*/ 79 w 1783"/>
                  <a:gd name="T61" fmla="*/ 712 h 2842"/>
                  <a:gd name="T62" fmla="*/ 153 w 1783"/>
                  <a:gd name="T63" fmla="*/ 503 h 2842"/>
                  <a:gd name="T64" fmla="*/ 251 w 1783"/>
                  <a:gd name="T65" fmla="*/ 301 h 2842"/>
                  <a:gd name="T66" fmla="*/ 370 w 1783"/>
                  <a:gd name="T67" fmla="*/ 112 h 2842"/>
                  <a:gd name="T68" fmla="*/ 450 w 1783"/>
                  <a:gd name="T69" fmla="*/ 11 h 2842"/>
                  <a:gd name="T70" fmla="*/ 483 w 1783"/>
                  <a:gd name="T71" fmla="*/ 0 h 2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83" h="2842">
                    <a:moveTo>
                      <a:pt x="524" y="460"/>
                    </a:moveTo>
                    <a:lnTo>
                      <a:pt x="485" y="535"/>
                    </a:lnTo>
                    <a:lnTo>
                      <a:pt x="449" y="612"/>
                    </a:lnTo>
                    <a:lnTo>
                      <a:pt x="419" y="690"/>
                    </a:lnTo>
                    <a:lnTo>
                      <a:pt x="387" y="783"/>
                    </a:lnTo>
                    <a:lnTo>
                      <a:pt x="362" y="877"/>
                    </a:lnTo>
                    <a:lnTo>
                      <a:pt x="341" y="972"/>
                    </a:lnTo>
                    <a:lnTo>
                      <a:pt x="328" y="1069"/>
                    </a:lnTo>
                    <a:lnTo>
                      <a:pt x="320" y="1166"/>
                    </a:lnTo>
                    <a:lnTo>
                      <a:pt x="316" y="1264"/>
                    </a:lnTo>
                    <a:lnTo>
                      <a:pt x="320" y="1377"/>
                    </a:lnTo>
                    <a:lnTo>
                      <a:pt x="332" y="1489"/>
                    </a:lnTo>
                    <a:lnTo>
                      <a:pt x="350" y="1599"/>
                    </a:lnTo>
                    <a:lnTo>
                      <a:pt x="375" y="1707"/>
                    </a:lnTo>
                    <a:lnTo>
                      <a:pt x="409" y="1813"/>
                    </a:lnTo>
                    <a:lnTo>
                      <a:pt x="449" y="1917"/>
                    </a:lnTo>
                    <a:lnTo>
                      <a:pt x="497" y="2019"/>
                    </a:lnTo>
                    <a:lnTo>
                      <a:pt x="539" y="2097"/>
                    </a:lnTo>
                    <a:lnTo>
                      <a:pt x="586" y="2172"/>
                    </a:lnTo>
                    <a:lnTo>
                      <a:pt x="637" y="2246"/>
                    </a:lnTo>
                    <a:lnTo>
                      <a:pt x="692" y="2317"/>
                    </a:lnTo>
                    <a:lnTo>
                      <a:pt x="751" y="2384"/>
                    </a:lnTo>
                    <a:lnTo>
                      <a:pt x="1399" y="1333"/>
                    </a:lnTo>
                    <a:lnTo>
                      <a:pt x="524" y="460"/>
                    </a:lnTo>
                    <a:close/>
                    <a:moveTo>
                      <a:pt x="483" y="0"/>
                    </a:moveTo>
                    <a:lnTo>
                      <a:pt x="500" y="1"/>
                    </a:lnTo>
                    <a:lnTo>
                      <a:pt x="515" y="7"/>
                    </a:lnTo>
                    <a:lnTo>
                      <a:pt x="529" y="18"/>
                    </a:lnTo>
                    <a:lnTo>
                      <a:pt x="1765" y="1252"/>
                    </a:lnTo>
                    <a:lnTo>
                      <a:pt x="1776" y="1265"/>
                    </a:lnTo>
                    <a:lnTo>
                      <a:pt x="1782" y="1280"/>
                    </a:lnTo>
                    <a:lnTo>
                      <a:pt x="1783" y="1297"/>
                    </a:lnTo>
                    <a:lnTo>
                      <a:pt x="1780" y="1312"/>
                    </a:lnTo>
                    <a:lnTo>
                      <a:pt x="1774" y="1327"/>
                    </a:lnTo>
                    <a:lnTo>
                      <a:pt x="858" y="2813"/>
                    </a:lnTo>
                    <a:lnTo>
                      <a:pt x="847" y="2827"/>
                    </a:lnTo>
                    <a:lnTo>
                      <a:pt x="833" y="2836"/>
                    </a:lnTo>
                    <a:lnTo>
                      <a:pt x="817" y="2841"/>
                    </a:lnTo>
                    <a:lnTo>
                      <a:pt x="806" y="2842"/>
                    </a:lnTo>
                    <a:lnTo>
                      <a:pt x="787" y="2839"/>
                    </a:lnTo>
                    <a:lnTo>
                      <a:pt x="769" y="2830"/>
                    </a:lnTo>
                    <a:lnTo>
                      <a:pt x="679" y="2757"/>
                    </a:lnTo>
                    <a:lnTo>
                      <a:pt x="595" y="2680"/>
                    </a:lnTo>
                    <a:lnTo>
                      <a:pt x="516" y="2598"/>
                    </a:lnTo>
                    <a:lnTo>
                      <a:pt x="443" y="2512"/>
                    </a:lnTo>
                    <a:lnTo>
                      <a:pt x="374" y="2423"/>
                    </a:lnTo>
                    <a:lnTo>
                      <a:pt x="311" y="2331"/>
                    </a:lnTo>
                    <a:lnTo>
                      <a:pt x="253" y="2235"/>
                    </a:lnTo>
                    <a:lnTo>
                      <a:pt x="201" y="2136"/>
                    </a:lnTo>
                    <a:lnTo>
                      <a:pt x="154" y="2035"/>
                    </a:lnTo>
                    <a:lnTo>
                      <a:pt x="114" y="1931"/>
                    </a:lnTo>
                    <a:lnTo>
                      <a:pt x="79" y="1824"/>
                    </a:lnTo>
                    <a:lnTo>
                      <a:pt x="52" y="1716"/>
                    </a:lnTo>
                    <a:lnTo>
                      <a:pt x="29" y="1605"/>
                    </a:lnTo>
                    <a:lnTo>
                      <a:pt x="13" y="1493"/>
                    </a:lnTo>
                    <a:lnTo>
                      <a:pt x="3" y="1380"/>
                    </a:lnTo>
                    <a:lnTo>
                      <a:pt x="0" y="1264"/>
                    </a:lnTo>
                    <a:lnTo>
                      <a:pt x="3" y="1152"/>
                    </a:lnTo>
                    <a:lnTo>
                      <a:pt x="13" y="1040"/>
                    </a:lnTo>
                    <a:lnTo>
                      <a:pt x="29" y="930"/>
                    </a:lnTo>
                    <a:lnTo>
                      <a:pt x="50" y="821"/>
                    </a:lnTo>
                    <a:lnTo>
                      <a:pt x="79" y="712"/>
                    </a:lnTo>
                    <a:lnTo>
                      <a:pt x="113" y="606"/>
                    </a:lnTo>
                    <a:lnTo>
                      <a:pt x="153" y="503"/>
                    </a:lnTo>
                    <a:lnTo>
                      <a:pt x="199" y="400"/>
                    </a:lnTo>
                    <a:lnTo>
                      <a:pt x="251" y="301"/>
                    </a:lnTo>
                    <a:lnTo>
                      <a:pt x="308" y="205"/>
                    </a:lnTo>
                    <a:lnTo>
                      <a:pt x="370" y="112"/>
                    </a:lnTo>
                    <a:lnTo>
                      <a:pt x="438" y="23"/>
                    </a:lnTo>
                    <a:lnTo>
                      <a:pt x="450" y="11"/>
                    </a:lnTo>
                    <a:lnTo>
                      <a:pt x="466" y="4"/>
                    </a:lnTo>
                    <a:lnTo>
                      <a:pt x="4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19"/>
              <p:cNvSpPr>
                <a:spLocks/>
              </p:cNvSpPr>
              <p:nvPr/>
            </p:nvSpPr>
            <p:spPr bwMode="auto">
              <a:xfrm>
                <a:off x="7248525" y="1274763"/>
                <a:ext cx="1135063" cy="728663"/>
              </a:xfrm>
              <a:custGeom>
                <a:avLst/>
                <a:gdLst>
                  <a:gd name="T0" fmla="*/ 1002 w 2860"/>
                  <a:gd name="T1" fmla="*/ 0 h 1835"/>
                  <a:gd name="T2" fmla="*/ 2800 w 2860"/>
                  <a:gd name="T3" fmla="*/ 0 h 1835"/>
                  <a:gd name="T4" fmla="*/ 2815 w 2860"/>
                  <a:gd name="T5" fmla="*/ 2 h 1835"/>
                  <a:gd name="T6" fmla="*/ 2831 w 2860"/>
                  <a:gd name="T7" fmla="*/ 9 h 1835"/>
                  <a:gd name="T8" fmla="*/ 2844 w 2860"/>
                  <a:gd name="T9" fmla="*/ 20 h 1835"/>
                  <a:gd name="T10" fmla="*/ 2854 w 2860"/>
                  <a:gd name="T11" fmla="*/ 35 h 1835"/>
                  <a:gd name="T12" fmla="*/ 2859 w 2860"/>
                  <a:gd name="T13" fmla="*/ 50 h 1835"/>
                  <a:gd name="T14" fmla="*/ 2860 w 2860"/>
                  <a:gd name="T15" fmla="*/ 67 h 1835"/>
                  <a:gd name="T16" fmla="*/ 2844 w 2860"/>
                  <a:gd name="T17" fmla="*/ 179 h 1835"/>
                  <a:gd name="T18" fmla="*/ 2823 w 2860"/>
                  <a:gd name="T19" fmla="*/ 290 h 1835"/>
                  <a:gd name="T20" fmla="*/ 2796 w 2860"/>
                  <a:gd name="T21" fmla="*/ 399 h 1835"/>
                  <a:gd name="T22" fmla="*/ 2762 w 2860"/>
                  <a:gd name="T23" fmla="*/ 505 h 1835"/>
                  <a:gd name="T24" fmla="*/ 2724 w 2860"/>
                  <a:gd name="T25" fmla="*/ 608 h 1835"/>
                  <a:gd name="T26" fmla="*/ 2679 w 2860"/>
                  <a:gd name="T27" fmla="*/ 709 h 1835"/>
                  <a:gd name="T28" fmla="*/ 2628 w 2860"/>
                  <a:gd name="T29" fmla="*/ 808 h 1835"/>
                  <a:gd name="T30" fmla="*/ 2573 w 2860"/>
                  <a:gd name="T31" fmla="*/ 905 h 1835"/>
                  <a:gd name="T32" fmla="*/ 2511 w 2860"/>
                  <a:gd name="T33" fmla="*/ 996 h 1835"/>
                  <a:gd name="T34" fmla="*/ 2445 w 2860"/>
                  <a:gd name="T35" fmla="*/ 1085 h 1835"/>
                  <a:gd name="T36" fmla="*/ 2373 w 2860"/>
                  <a:gd name="T37" fmla="*/ 1171 h 1835"/>
                  <a:gd name="T38" fmla="*/ 2297 w 2860"/>
                  <a:gd name="T39" fmla="*/ 1253 h 1835"/>
                  <a:gd name="T40" fmla="*/ 2215 w 2860"/>
                  <a:gd name="T41" fmla="*/ 1330 h 1835"/>
                  <a:gd name="T42" fmla="*/ 2130 w 2860"/>
                  <a:gd name="T43" fmla="*/ 1402 h 1835"/>
                  <a:gd name="T44" fmla="*/ 2040 w 2860"/>
                  <a:gd name="T45" fmla="*/ 1470 h 1835"/>
                  <a:gd name="T46" fmla="*/ 1949 w 2860"/>
                  <a:gd name="T47" fmla="*/ 1531 h 1835"/>
                  <a:gd name="T48" fmla="*/ 1852 w 2860"/>
                  <a:gd name="T49" fmla="*/ 1588 h 1835"/>
                  <a:gd name="T50" fmla="*/ 1753 w 2860"/>
                  <a:gd name="T51" fmla="*/ 1638 h 1835"/>
                  <a:gd name="T52" fmla="*/ 1652 w 2860"/>
                  <a:gd name="T53" fmla="*/ 1684 h 1835"/>
                  <a:gd name="T54" fmla="*/ 1548 w 2860"/>
                  <a:gd name="T55" fmla="*/ 1723 h 1835"/>
                  <a:gd name="T56" fmla="*/ 1442 w 2860"/>
                  <a:gd name="T57" fmla="*/ 1756 h 1835"/>
                  <a:gd name="T58" fmla="*/ 1334 w 2860"/>
                  <a:gd name="T59" fmla="*/ 1784 h 1835"/>
                  <a:gd name="T60" fmla="*/ 1224 w 2860"/>
                  <a:gd name="T61" fmla="*/ 1806 h 1835"/>
                  <a:gd name="T62" fmla="*/ 1113 w 2860"/>
                  <a:gd name="T63" fmla="*/ 1821 h 1835"/>
                  <a:gd name="T64" fmla="*/ 1001 w 2860"/>
                  <a:gd name="T65" fmla="*/ 1831 h 1835"/>
                  <a:gd name="T66" fmla="*/ 887 w 2860"/>
                  <a:gd name="T67" fmla="*/ 1835 h 1835"/>
                  <a:gd name="T68" fmla="*/ 775 w 2860"/>
                  <a:gd name="T69" fmla="*/ 1831 h 1835"/>
                  <a:gd name="T70" fmla="*/ 665 w 2860"/>
                  <a:gd name="T71" fmla="*/ 1823 h 1835"/>
                  <a:gd name="T72" fmla="*/ 557 w 2860"/>
                  <a:gd name="T73" fmla="*/ 1807 h 1835"/>
                  <a:gd name="T74" fmla="*/ 449 w 2860"/>
                  <a:gd name="T75" fmla="*/ 1787 h 1835"/>
                  <a:gd name="T76" fmla="*/ 343 w 2860"/>
                  <a:gd name="T77" fmla="*/ 1760 h 1835"/>
                  <a:gd name="T78" fmla="*/ 239 w 2860"/>
                  <a:gd name="T79" fmla="*/ 1726 h 1835"/>
                  <a:gd name="T80" fmla="*/ 137 w 2860"/>
                  <a:gd name="T81" fmla="*/ 1688 h 1835"/>
                  <a:gd name="T82" fmla="*/ 35 w 2860"/>
                  <a:gd name="T83" fmla="*/ 1643 h 1835"/>
                  <a:gd name="T84" fmla="*/ 21 w 2860"/>
                  <a:gd name="T85" fmla="*/ 1634 h 1835"/>
                  <a:gd name="T86" fmla="*/ 10 w 2860"/>
                  <a:gd name="T87" fmla="*/ 1621 h 1835"/>
                  <a:gd name="T88" fmla="*/ 3 w 2860"/>
                  <a:gd name="T89" fmla="*/ 1606 h 1835"/>
                  <a:gd name="T90" fmla="*/ 0 w 2860"/>
                  <a:gd name="T91" fmla="*/ 1589 h 1835"/>
                  <a:gd name="T92" fmla="*/ 3 w 2860"/>
                  <a:gd name="T93" fmla="*/ 1572 h 1835"/>
                  <a:gd name="T94" fmla="*/ 10 w 2860"/>
                  <a:gd name="T95" fmla="*/ 1556 h 1835"/>
                  <a:gd name="T96" fmla="*/ 950 w 2860"/>
                  <a:gd name="T97" fmla="*/ 29 h 1835"/>
                  <a:gd name="T98" fmla="*/ 961 w 2860"/>
                  <a:gd name="T99" fmla="*/ 17 h 1835"/>
                  <a:gd name="T100" fmla="*/ 973 w 2860"/>
                  <a:gd name="T101" fmla="*/ 8 h 1835"/>
                  <a:gd name="T102" fmla="*/ 988 w 2860"/>
                  <a:gd name="T103" fmla="*/ 2 h 1835"/>
                  <a:gd name="T104" fmla="*/ 1002 w 2860"/>
                  <a:gd name="T105" fmla="*/ 0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60" h="1835">
                    <a:moveTo>
                      <a:pt x="1002" y="0"/>
                    </a:moveTo>
                    <a:lnTo>
                      <a:pt x="2800" y="0"/>
                    </a:lnTo>
                    <a:lnTo>
                      <a:pt x="2815" y="2"/>
                    </a:lnTo>
                    <a:lnTo>
                      <a:pt x="2831" y="9"/>
                    </a:lnTo>
                    <a:lnTo>
                      <a:pt x="2844" y="20"/>
                    </a:lnTo>
                    <a:lnTo>
                      <a:pt x="2854" y="35"/>
                    </a:lnTo>
                    <a:lnTo>
                      <a:pt x="2859" y="50"/>
                    </a:lnTo>
                    <a:lnTo>
                      <a:pt x="2860" y="67"/>
                    </a:lnTo>
                    <a:lnTo>
                      <a:pt x="2844" y="179"/>
                    </a:lnTo>
                    <a:lnTo>
                      <a:pt x="2823" y="290"/>
                    </a:lnTo>
                    <a:lnTo>
                      <a:pt x="2796" y="399"/>
                    </a:lnTo>
                    <a:lnTo>
                      <a:pt x="2762" y="505"/>
                    </a:lnTo>
                    <a:lnTo>
                      <a:pt x="2724" y="608"/>
                    </a:lnTo>
                    <a:lnTo>
                      <a:pt x="2679" y="709"/>
                    </a:lnTo>
                    <a:lnTo>
                      <a:pt x="2628" y="808"/>
                    </a:lnTo>
                    <a:lnTo>
                      <a:pt x="2573" y="905"/>
                    </a:lnTo>
                    <a:lnTo>
                      <a:pt x="2511" y="996"/>
                    </a:lnTo>
                    <a:lnTo>
                      <a:pt x="2445" y="1085"/>
                    </a:lnTo>
                    <a:lnTo>
                      <a:pt x="2373" y="1171"/>
                    </a:lnTo>
                    <a:lnTo>
                      <a:pt x="2297" y="1253"/>
                    </a:lnTo>
                    <a:lnTo>
                      <a:pt x="2215" y="1330"/>
                    </a:lnTo>
                    <a:lnTo>
                      <a:pt x="2130" y="1402"/>
                    </a:lnTo>
                    <a:lnTo>
                      <a:pt x="2040" y="1470"/>
                    </a:lnTo>
                    <a:lnTo>
                      <a:pt x="1949" y="1531"/>
                    </a:lnTo>
                    <a:lnTo>
                      <a:pt x="1852" y="1588"/>
                    </a:lnTo>
                    <a:lnTo>
                      <a:pt x="1753" y="1638"/>
                    </a:lnTo>
                    <a:lnTo>
                      <a:pt x="1652" y="1684"/>
                    </a:lnTo>
                    <a:lnTo>
                      <a:pt x="1548" y="1723"/>
                    </a:lnTo>
                    <a:lnTo>
                      <a:pt x="1442" y="1756"/>
                    </a:lnTo>
                    <a:lnTo>
                      <a:pt x="1334" y="1784"/>
                    </a:lnTo>
                    <a:lnTo>
                      <a:pt x="1224" y="1806"/>
                    </a:lnTo>
                    <a:lnTo>
                      <a:pt x="1113" y="1821"/>
                    </a:lnTo>
                    <a:lnTo>
                      <a:pt x="1001" y="1831"/>
                    </a:lnTo>
                    <a:lnTo>
                      <a:pt x="887" y="1835"/>
                    </a:lnTo>
                    <a:lnTo>
                      <a:pt x="775" y="1831"/>
                    </a:lnTo>
                    <a:lnTo>
                      <a:pt x="665" y="1823"/>
                    </a:lnTo>
                    <a:lnTo>
                      <a:pt x="557" y="1807"/>
                    </a:lnTo>
                    <a:lnTo>
                      <a:pt x="449" y="1787"/>
                    </a:lnTo>
                    <a:lnTo>
                      <a:pt x="343" y="1760"/>
                    </a:lnTo>
                    <a:lnTo>
                      <a:pt x="239" y="1726"/>
                    </a:lnTo>
                    <a:lnTo>
                      <a:pt x="137" y="1688"/>
                    </a:lnTo>
                    <a:lnTo>
                      <a:pt x="35" y="1643"/>
                    </a:lnTo>
                    <a:lnTo>
                      <a:pt x="21" y="1634"/>
                    </a:lnTo>
                    <a:lnTo>
                      <a:pt x="10" y="1621"/>
                    </a:lnTo>
                    <a:lnTo>
                      <a:pt x="3" y="1606"/>
                    </a:lnTo>
                    <a:lnTo>
                      <a:pt x="0" y="1589"/>
                    </a:lnTo>
                    <a:lnTo>
                      <a:pt x="3" y="1572"/>
                    </a:lnTo>
                    <a:lnTo>
                      <a:pt x="10" y="1556"/>
                    </a:lnTo>
                    <a:lnTo>
                      <a:pt x="950" y="29"/>
                    </a:lnTo>
                    <a:lnTo>
                      <a:pt x="961" y="17"/>
                    </a:lnTo>
                    <a:lnTo>
                      <a:pt x="973" y="8"/>
                    </a:lnTo>
                    <a:lnTo>
                      <a:pt x="988" y="2"/>
                    </a:lnTo>
                    <a:lnTo>
                      <a:pt x="10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1" name="Freeform 12"/>
            <p:cNvSpPr>
              <a:spLocks noEditPoints="1"/>
            </p:cNvSpPr>
            <p:nvPr/>
          </p:nvSpPr>
          <p:spPr bwMode="auto">
            <a:xfrm>
              <a:off x="6082860" y="5121608"/>
              <a:ext cx="295279" cy="335607"/>
            </a:xfrm>
            <a:custGeom>
              <a:avLst/>
              <a:gdLst>
                <a:gd name="T0" fmla="*/ 1564 w 3821"/>
                <a:gd name="T1" fmla="*/ 3629 h 4343"/>
                <a:gd name="T2" fmla="*/ 1458 w 3821"/>
                <a:gd name="T3" fmla="*/ 3737 h 4343"/>
                <a:gd name="T4" fmla="*/ 1435 w 3821"/>
                <a:gd name="T5" fmla="*/ 3887 h 4343"/>
                <a:gd name="T6" fmla="*/ 1506 w 3821"/>
                <a:gd name="T7" fmla="*/ 4025 h 4343"/>
                <a:gd name="T8" fmla="*/ 1639 w 3821"/>
                <a:gd name="T9" fmla="*/ 4093 h 4343"/>
                <a:gd name="T10" fmla="*/ 1793 w 3821"/>
                <a:gd name="T11" fmla="*/ 4068 h 4343"/>
                <a:gd name="T12" fmla="*/ 1900 w 3821"/>
                <a:gd name="T13" fmla="*/ 3959 h 4343"/>
                <a:gd name="T14" fmla="*/ 1923 w 3821"/>
                <a:gd name="T15" fmla="*/ 3810 h 4343"/>
                <a:gd name="T16" fmla="*/ 1851 w 3821"/>
                <a:gd name="T17" fmla="*/ 3672 h 4343"/>
                <a:gd name="T18" fmla="*/ 1718 w 3821"/>
                <a:gd name="T19" fmla="*/ 3604 h 4343"/>
                <a:gd name="T20" fmla="*/ 1800 w 3821"/>
                <a:gd name="T21" fmla="*/ 3369 h 4343"/>
                <a:gd name="T22" fmla="*/ 1992 w 3821"/>
                <a:gd name="T23" fmla="*/ 3466 h 4343"/>
                <a:gd name="T24" fmla="*/ 2127 w 3821"/>
                <a:gd name="T25" fmla="*/ 3639 h 4343"/>
                <a:gd name="T26" fmla="*/ 2173 w 3821"/>
                <a:gd name="T27" fmla="*/ 3861 h 4343"/>
                <a:gd name="T28" fmla="*/ 2120 w 3821"/>
                <a:gd name="T29" fmla="*/ 4071 h 4343"/>
                <a:gd name="T30" fmla="*/ 1983 w 3821"/>
                <a:gd name="T31" fmla="*/ 4239 h 4343"/>
                <a:gd name="T32" fmla="*/ 1778 w 3821"/>
                <a:gd name="T33" fmla="*/ 4332 h 4343"/>
                <a:gd name="T34" fmla="*/ 1557 w 3821"/>
                <a:gd name="T35" fmla="*/ 4329 h 4343"/>
                <a:gd name="T36" fmla="*/ 1365 w 3821"/>
                <a:gd name="T37" fmla="*/ 4231 h 4343"/>
                <a:gd name="T38" fmla="*/ 1230 w 3821"/>
                <a:gd name="T39" fmla="*/ 4057 h 4343"/>
                <a:gd name="T40" fmla="*/ 1184 w 3821"/>
                <a:gd name="T41" fmla="*/ 3836 h 4343"/>
                <a:gd name="T42" fmla="*/ 1237 w 3821"/>
                <a:gd name="T43" fmla="*/ 3626 h 4343"/>
                <a:gd name="T44" fmla="*/ 1374 w 3821"/>
                <a:gd name="T45" fmla="*/ 3459 h 4343"/>
                <a:gd name="T46" fmla="*/ 1580 w 3821"/>
                <a:gd name="T47" fmla="*/ 3364 h 4343"/>
                <a:gd name="T48" fmla="*/ 3712 w 3821"/>
                <a:gd name="T49" fmla="*/ 2935 h 4343"/>
                <a:gd name="T50" fmla="*/ 3803 w 3821"/>
                <a:gd name="T51" fmla="*/ 2995 h 4343"/>
                <a:gd name="T52" fmla="*/ 3813 w 3821"/>
                <a:gd name="T53" fmla="*/ 3104 h 4343"/>
                <a:gd name="T54" fmla="*/ 3734 w 3821"/>
                <a:gd name="T55" fmla="*/ 3180 h 4343"/>
                <a:gd name="T56" fmla="*/ 2246 w 3821"/>
                <a:gd name="T57" fmla="*/ 3594 h 4343"/>
                <a:gd name="T58" fmla="*/ 3657 w 3821"/>
                <a:gd name="T59" fmla="*/ 2940 h 4343"/>
                <a:gd name="T60" fmla="*/ 2422 w 3821"/>
                <a:gd name="T61" fmla="*/ 2296 h 4343"/>
                <a:gd name="T62" fmla="*/ 2731 w 3821"/>
                <a:gd name="T63" fmla="*/ 1985 h 4343"/>
                <a:gd name="T64" fmla="*/ 3215 w 3821"/>
                <a:gd name="T65" fmla="*/ 1003 h 4343"/>
                <a:gd name="T66" fmla="*/ 3274 w 3821"/>
                <a:gd name="T67" fmla="*/ 1045 h 4343"/>
                <a:gd name="T68" fmla="*/ 3778 w 3821"/>
                <a:gd name="T69" fmla="*/ 2656 h 4343"/>
                <a:gd name="T70" fmla="*/ 2112 w 3821"/>
                <a:gd name="T71" fmla="*/ 3215 h 4343"/>
                <a:gd name="T72" fmla="*/ 2053 w 3821"/>
                <a:gd name="T73" fmla="*/ 3171 h 4343"/>
                <a:gd name="T74" fmla="*/ 1548 w 3821"/>
                <a:gd name="T75" fmla="*/ 1562 h 4343"/>
                <a:gd name="T76" fmla="*/ 3215 w 3821"/>
                <a:gd name="T77" fmla="*/ 1003 h 4343"/>
                <a:gd name="T78" fmla="*/ 654 w 3821"/>
                <a:gd name="T79" fmla="*/ 171 h 4343"/>
                <a:gd name="T80" fmla="*/ 831 w 3821"/>
                <a:gd name="T81" fmla="*/ 304 h 4343"/>
                <a:gd name="T82" fmla="*/ 1836 w 3821"/>
                <a:gd name="T83" fmla="*/ 3249 h 4343"/>
                <a:gd name="T84" fmla="*/ 1568 w 3821"/>
                <a:gd name="T85" fmla="*/ 3238 h 4343"/>
                <a:gd name="T86" fmla="*/ 612 w 3821"/>
                <a:gd name="T87" fmla="*/ 439 h 4343"/>
                <a:gd name="T88" fmla="*/ 476 w 3821"/>
                <a:gd name="T89" fmla="*/ 385 h 4343"/>
                <a:gd name="T90" fmla="*/ 332 w 3821"/>
                <a:gd name="T91" fmla="*/ 432 h 4343"/>
                <a:gd name="T92" fmla="*/ 256 w 3821"/>
                <a:gd name="T93" fmla="*/ 557 h 4343"/>
                <a:gd name="T94" fmla="*/ 268 w 3821"/>
                <a:gd name="T95" fmla="*/ 698 h 4343"/>
                <a:gd name="T96" fmla="*/ 231 w 3821"/>
                <a:gd name="T97" fmla="*/ 800 h 4343"/>
                <a:gd name="T98" fmla="*/ 125 w 3821"/>
                <a:gd name="T99" fmla="*/ 834 h 4343"/>
                <a:gd name="T100" fmla="*/ 34 w 3821"/>
                <a:gd name="T101" fmla="*/ 775 h 4343"/>
                <a:gd name="T102" fmla="*/ 0 w 3821"/>
                <a:gd name="T103" fmla="*/ 578 h 4343"/>
                <a:gd name="T104" fmla="*/ 62 w 3821"/>
                <a:gd name="T105" fmla="*/ 366 h 4343"/>
                <a:gd name="T106" fmla="*/ 216 w 3821"/>
                <a:gd name="T107" fmla="*/ 207 h 4343"/>
                <a:gd name="T108" fmla="*/ 435 w 3821"/>
                <a:gd name="T109" fmla="*/ 134 h 4343"/>
                <a:gd name="T110" fmla="*/ 2244 w 3821"/>
                <a:gd name="T111" fmla="*/ 14 h 4343"/>
                <a:gd name="T112" fmla="*/ 2578 w 3821"/>
                <a:gd name="T113" fmla="*/ 1052 h 4343"/>
                <a:gd name="T114" fmla="*/ 1507 w 3821"/>
                <a:gd name="T115" fmla="*/ 1414 h 4343"/>
                <a:gd name="T116" fmla="*/ 1145 w 3821"/>
                <a:gd name="T117" fmla="*/ 394 h 4343"/>
                <a:gd name="T118" fmla="*/ 1170 w 3821"/>
                <a:gd name="T119" fmla="*/ 342 h 4343"/>
                <a:gd name="T120" fmla="*/ 1601 w 3821"/>
                <a:gd name="T121" fmla="*/ 200 h 4343"/>
                <a:gd name="T122" fmla="*/ 1917 w 3821"/>
                <a:gd name="T123" fmla="*/ 96 h 4343"/>
                <a:gd name="T124" fmla="*/ 2218 w 3821"/>
                <a:gd name="T125" fmla="*/ 0 h 4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21" h="4343">
                  <a:moveTo>
                    <a:pt x="1680" y="3601"/>
                  </a:moveTo>
                  <a:lnTo>
                    <a:pt x="1640" y="3604"/>
                  </a:lnTo>
                  <a:lnTo>
                    <a:pt x="1601" y="3614"/>
                  </a:lnTo>
                  <a:lnTo>
                    <a:pt x="1564" y="3629"/>
                  </a:lnTo>
                  <a:lnTo>
                    <a:pt x="1531" y="3650"/>
                  </a:lnTo>
                  <a:lnTo>
                    <a:pt x="1502" y="3676"/>
                  </a:lnTo>
                  <a:lnTo>
                    <a:pt x="1477" y="3705"/>
                  </a:lnTo>
                  <a:lnTo>
                    <a:pt x="1458" y="3737"/>
                  </a:lnTo>
                  <a:lnTo>
                    <a:pt x="1444" y="3772"/>
                  </a:lnTo>
                  <a:lnTo>
                    <a:pt x="1435" y="3809"/>
                  </a:lnTo>
                  <a:lnTo>
                    <a:pt x="1431" y="3847"/>
                  </a:lnTo>
                  <a:lnTo>
                    <a:pt x="1435" y="3887"/>
                  </a:lnTo>
                  <a:lnTo>
                    <a:pt x="1444" y="3926"/>
                  </a:lnTo>
                  <a:lnTo>
                    <a:pt x="1460" y="3963"/>
                  </a:lnTo>
                  <a:lnTo>
                    <a:pt x="1481" y="3996"/>
                  </a:lnTo>
                  <a:lnTo>
                    <a:pt x="1506" y="4025"/>
                  </a:lnTo>
                  <a:lnTo>
                    <a:pt x="1535" y="4049"/>
                  </a:lnTo>
                  <a:lnTo>
                    <a:pt x="1568" y="4069"/>
                  </a:lnTo>
                  <a:lnTo>
                    <a:pt x="1602" y="4083"/>
                  </a:lnTo>
                  <a:lnTo>
                    <a:pt x="1639" y="4093"/>
                  </a:lnTo>
                  <a:lnTo>
                    <a:pt x="1679" y="4095"/>
                  </a:lnTo>
                  <a:lnTo>
                    <a:pt x="1717" y="4093"/>
                  </a:lnTo>
                  <a:lnTo>
                    <a:pt x="1756" y="4083"/>
                  </a:lnTo>
                  <a:lnTo>
                    <a:pt x="1793" y="4068"/>
                  </a:lnTo>
                  <a:lnTo>
                    <a:pt x="1826" y="4046"/>
                  </a:lnTo>
                  <a:lnTo>
                    <a:pt x="1855" y="4021"/>
                  </a:lnTo>
                  <a:lnTo>
                    <a:pt x="1880" y="3992"/>
                  </a:lnTo>
                  <a:lnTo>
                    <a:pt x="1900" y="3959"/>
                  </a:lnTo>
                  <a:lnTo>
                    <a:pt x="1915" y="3925"/>
                  </a:lnTo>
                  <a:lnTo>
                    <a:pt x="1923" y="3887"/>
                  </a:lnTo>
                  <a:lnTo>
                    <a:pt x="1927" y="3849"/>
                  </a:lnTo>
                  <a:lnTo>
                    <a:pt x="1923" y="3810"/>
                  </a:lnTo>
                  <a:lnTo>
                    <a:pt x="1913" y="3771"/>
                  </a:lnTo>
                  <a:lnTo>
                    <a:pt x="1898" y="3734"/>
                  </a:lnTo>
                  <a:lnTo>
                    <a:pt x="1878" y="3701"/>
                  </a:lnTo>
                  <a:lnTo>
                    <a:pt x="1851" y="3672"/>
                  </a:lnTo>
                  <a:lnTo>
                    <a:pt x="1822" y="3647"/>
                  </a:lnTo>
                  <a:lnTo>
                    <a:pt x="1791" y="3627"/>
                  </a:lnTo>
                  <a:lnTo>
                    <a:pt x="1755" y="3613"/>
                  </a:lnTo>
                  <a:lnTo>
                    <a:pt x="1718" y="3604"/>
                  </a:lnTo>
                  <a:lnTo>
                    <a:pt x="1680" y="3601"/>
                  </a:lnTo>
                  <a:close/>
                  <a:moveTo>
                    <a:pt x="1692" y="3354"/>
                  </a:moveTo>
                  <a:lnTo>
                    <a:pt x="1746" y="3358"/>
                  </a:lnTo>
                  <a:lnTo>
                    <a:pt x="1800" y="3369"/>
                  </a:lnTo>
                  <a:lnTo>
                    <a:pt x="1851" y="3385"/>
                  </a:lnTo>
                  <a:lnTo>
                    <a:pt x="1901" y="3407"/>
                  </a:lnTo>
                  <a:lnTo>
                    <a:pt x="1949" y="3433"/>
                  </a:lnTo>
                  <a:lnTo>
                    <a:pt x="1992" y="3466"/>
                  </a:lnTo>
                  <a:lnTo>
                    <a:pt x="2032" y="3502"/>
                  </a:lnTo>
                  <a:lnTo>
                    <a:pt x="2069" y="3544"/>
                  </a:lnTo>
                  <a:lnTo>
                    <a:pt x="2101" y="3590"/>
                  </a:lnTo>
                  <a:lnTo>
                    <a:pt x="2127" y="3639"/>
                  </a:lnTo>
                  <a:lnTo>
                    <a:pt x="2148" y="3693"/>
                  </a:lnTo>
                  <a:lnTo>
                    <a:pt x="2164" y="3750"/>
                  </a:lnTo>
                  <a:lnTo>
                    <a:pt x="2172" y="3805"/>
                  </a:lnTo>
                  <a:lnTo>
                    <a:pt x="2173" y="3861"/>
                  </a:lnTo>
                  <a:lnTo>
                    <a:pt x="2169" y="3916"/>
                  </a:lnTo>
                  <a:lnTo>
                    <a:pt x="2159" y="3969"/>
                  </a:lnTo>
                  <a:lnTo>
                    <a:pt x="2143" y="4021"/>
                  </a:lnTo>
                  <a:lnTo>
                    <a:pt x="2120" y="4071"/>
                  </a:lnTo>
                  <a:lnTo>
                    <a:pt x="2094" y="4118"/>
                  </a:lnTo>
                  <a:lnTo>
                    <a:pt x="2061" y="4162"/>
                  </a:lnTo>
                  <a:lnTo>
                    <a:pt x="2024" y="4202"/>
                  </a:lnTo>
                  <a:lnTo>
                    <a:pt x="1983" y="4239"/>
                  </a:lnTo>
                  <a:lnTo>
                    <a:pt x="1937" y="4271"/>
                  </a:lnTo>
                  <a:lnTo>
                    <a:pt x="1887" y="4297"/>
                  </a:lnTo>
                  <a:lnTo>
                    <a:pt x="1834" y="4318"/>
                  </a:lnTo>
                  <a:lnTo>
                    <a:pt x="1778" y="4332"/>
                  </a:lnTo>
                  <a:lnTo>
                    <a:pt x="1722" y="4342"/>
                  </a:lnTo>
                  <a:lnTo>
                    <a:pt x="1667" y="4343"/>
                  </a:lnTo>
                  <a:lnTo>
                    <a:pt x="1611" y="4338"/>
                  </a:lnTo>
                  <a:lnTo>
                    <a:pt x="1557" y="4329"/>
                  </a:lnTo>
                  <a:lnTo>
                    <a:pt x="1506" y="4311"/>
                  </a:lnTo>
                  <a:lnTo>
                    <a:pt x="1456" y="4290"/>
                  </a:lnTo>
                  <a:lnTo>
                    <a:pt x="1410" y="4263"/>
                  </a:lnTo>
                  <a:lnTo>
                    <a:pt x="1365" y="4231"/>
                  </a:lnTo>
                  <a:lnTo>
                    <a:pt x="1325" y="4194"/>
                  </a:lnTo>
                  <a:lnTo>
                    <a:pt x="1288" y="4153"/>
                  </a:lnTo>
                  <a:lnTo>
                    <a:pt x="1257" y="4107"/>
                  </a:lnTo>
                  <a:lnTo>
                    <a:pt x="1230" y="4057"/>
                  </a:lnTo>
                  <a:lnTo>
                    <a:pt x="1209" y="4003"/>
                  </a:lnTo>
                  <a:lnTo>
                    <a:pt x="1195" y="3948"/>
                  </a:lnTo>
                  <a:lnTo>
                    <a:pt x="1185" y="3891"/>
                  </a:lnTo>
                  <a:lnTo>
                    <a:pt x="1184" y="3836"/>
                  </a:lnTo>
                  <a:lnTo>
                    <a:pt x="1188" y="3781"/>
                  </a:lnTo>
                  <a:lnTo>
                    <a:pt x="1199" y="3727"/>
                  </a:lnTo>
                  <a:lnTo>
                    <a:pt x="1216" y="3676"/>
                  </a:lnTo>
                  <a:lnTo>
                    <a:pt x="1237" y="3626"/>
                  </a:lnTo>
                  <a:lnTo>
                    <a:pt x="1265" y="3578"/>
                  </a:lnTo>
                  <a:lnTo>
                    <a:pt x="1296" y="3535"/>
                  </a:lnTo>
                  <a:lnTo>
                    <a:pt x="1333" y="3494"/>
                  </a:lnTo>
                  <a:lnTo>
                    <a:pt x="1374" y="3459"/>
                  </a:lnTo>
                  <a:lnTo>
                    <a:pt x="1420" y="3427"/>
                  </a:lnTo>
                  <a:lnTo>
                    <a:pt x="1470" y="3401"/>
                  </a:lnTo>
                  <a:lnTo>
                    <a:pt x="1524" y="3378"/>
                  </a:lnTo>
                  <a:lnTo>
                    <a:pt x="1580" y="3364"/>
                  </a:lnTo>
                  <a:lnTo>
                    <a:pt x="1635" y="3356"/>
                  </a:lnTo>
                  <a:lnTo>
                    <a:pt x="1692" y="3354"/>
                  </a:lnTo>
                  <a:close/>
                  <a:moveTo>
                    <a:pt x="3684" y="2935"/>
                  </a:moveTo>
                  <a:lnTo>
                    <a:pt x="3712" y="2935"/>
                  </a:lnTo>
                  <a:lnTo>
                    <a:pt x="3740" y="2942"/>
                  </a:lnTo>
                  <a:lnTo>
                    <a:pt x="3763" y="2955"/>
                  </a:lnTo>
                  <a:lnTo>
                    <a:pt x="3786" y="2972"/>
                  </a:lnTo>
                  <a:lnTo>
                    <a:pt x="3803" y="2995"/>
                  </a:lnTo>
                  <a:lnTo>
                    <a:pt x="3815" y="3021"/>
                  </a:lnTo>
                  <a:lnTo>
                    <a:pt x="3821" y="3049"/>
                  </a:lnTo>
                  <a:lnTo>
                    <a:pt x="3820" y="3078"/>
                  </a:lnTo>
                  <a:lnTo>
                    <a:pt x="3813" y="3104"/>
                  </a:lnTo>
                  <a:lnTo>
                    <a:pt x="3802" y="3129"/>
                  </a:lnTo>
                  <a:lnTo>
                    <a:pt x="3783" y="3150"/>
                  </a:lnTo>
                  <a:lnTo>
                    <a:pt x="3761" y="3167"/>
                  </a:lnTo>
                  <a:lnTo>
                    <a:pt x="3734" y="3180"/>
                  </a:lnTo>
                  <a:lnTo>
                    <a:pt x="2271" y="3663"/>
                  </a:lnTo>
                  <a:lnTo>
                    <a:pt x="2269" y="3659"/>
                  </a:lnTo>
                  <a:lnTo>
                    <a:pt x="2268" y="3654"/>
                  </a:lnTo>
                  <a:lnTo>
                    <a:pt x="2246" y="3594"/>
                  </a:lnTo>
                  <a:lnTo>
                    <a:pt x="2217" y="3539"/>
                  </a:lnTo>
                  <a:lnTo>
                    <a:pt x="2184" y="3486"/>
                  </a:lnTo>
                  <a:lnTo>
                    <a:pt x="2145" y="3439"/>
                  </a:lnTo>
                  <a:lnTo>
                    <a:pt x="3657" y="2940"/>
                  </a:lnTo>
                  <a:lnTo>
                    <a:pt x="3684" y="2935"/>
                  </a:lnTo>
                  <a:close/>
                  <a:moveTo>
                    <a:pt x="2511" y="1646"/>
                  </a:moveTo>
                  <a:lnTo>
                    <a:pt x="2250" y="2215"/>
                  </a:lnTo>
                  <a:lnTo>
                    <a:pt x="2422" y="2296"/>
                  </a:lnTo>
                  <a:lnTo>
                    <a:pt x="2536" y="2049"/>
                  </a:lnTo>
                  <a:lnTo>
                    <a:pt x="2740" y="2668"/>
                  </a:lnTo>
                  <a:lnTo>
                    <a:pt x="2935" y="2603"/>
                  </a:lnTo>
                  <a:lnTo>
                    <a:pt x="2731" y="1985"/>
                  </a:lnTo>
                  <a:lnTo>
                    <a:pt x="2968" y="2115"/>
                  </a:lnTo>
                  <a:lnTo>
                    <a:pt x="3061" y="1948"/>
                  </a:lnTo>
                  <a:lnTo>
                    <a:pt x="2511" y="1646"/>
                  </a:lnTo>
                  <a:close/>
                  <a:moveTo>
                    <a:pt x="3215" y="1003"/>
                  </a:moveTo>
                  <a:lnTo>
                    <a:pt x="3233" y="1005"/>
                  </a:lnTo>
                  <a:lnTo>
                    <a:pt x="3250" y="1015"/>
                  </a:lnTo>
                  <a:lnTo>
                    <a:pt x="3265" y="1028"/>
                  </a:lnTo>
                  <a:lnTo>
                    <a:pt x="3274" y="1045"/>
                  </a:lnTo>
                  <a:lnTo>
                    <a:pt x="3787" y="2599"/>
                  </a:lnTo>
                  <a:lnTo>
                    <a:pt x="3790" y="2620"/>
                  </a:lnTo>
                  <a:lnTo>
                    <a:pt x="3787" y="2639"/>
                  </a:lnTo>
                  <a:lnTo>
                    <a:pt x="3778" y="2656"/>
                  </a:lnTo>
                  <a:lnTo>
                    <a:pt x="3765" y="2670"/>
                  </a:lnTo>
                  <a:lnTo>
                    <a:pt x="3748" y="2679"/>
                  </a:lnTo>
                  <a:lnTo>
                    <a:pt x="2132" y="3212"/>
                  </a:lnTo>
                  <a:lnTo>
                    <a:pt x="2112" y="3215"/>
                  </a:lnTo>
                  <a:lnTo>
                    <a:pt x="2094" y="3212"/>
                  </a:lnTo>
                  <a:lnTo>
                    <a:pt x="2076" y="3203"/>
                  </a:lnTo>
                  <a:lnTo>
                    <a:pt x="2062" y="3190"/>
                  </a:lnTo>
                  <a:lnTo>
                    <a:pt x="2053" y="3171"/>
                  </a:lnTo>
                  <a:lnTo>
                    <a:pt x="1540" y="1617"/>
                  </a:lnTo>
                  <a:lnTo>
                    <a:pt x="1536" y="1597"/>
                  </a:lnTo>
                  <a:lnTo>
                    <a:pt x="1540" y="1579"/>
                  </a:lnTo>
                  <a:lnTo>
                    <a:pt x="1548" y="1562"/>
                  </a:lnTo>
                  <a:lnTo>
                    <a:pt x="1563" y="1547"/>
                  </a:lnTo>
                  <a:lnTo>
                    <a:pt x="1580" y="1538"/>
                  </a:lnTo>
                  <a:lnTo>
                    <a:pt x="3195" y="1005"/>
                  </a:lnTo>
                  <a:lnTo>
                    <a:pt x="3215" y="1003"/>
                  </a:lnTo>
                  <a:close/>
                  <a:moveTo>
                    <a:pt x="492" y="133"/>
                  </a:moveTo>
                  <a:lnTo>
                    <a:pt x="547" y="139"/>
                  </a:lnTo>
                  <a:lnTo>
                    <a:pt x="603" y="153"/>
                  </a:lnTo>
                  <a:lnTo>
                    <a:pt x="654" y="171"/>
                  </a:lnTo>
                  <a:lnTo>
                    <a:pt x="704" y="196"/>
                  </a:lnTo>
                  <a:lnTo>
                    <a:pt x="750" y="226"/>
                  </a:lnTo>
                  <a:lnTo>
                    <a:pt x="793" y="263"/>
                  </a:lnTo>
                  <a:lnTo>
                    <a:pt x="831" y="304"/>
                  </a:lnTo>
                  <a:lnTo>
                    <a:pt x="864" y="350"/>
                  </a:lnTo>
                  <a:lnTo>
                    <a:pt x="893" y="400"/>
                  </a:lnTo>
                  <a:lnTo>
                    <a:pt x="914" y="454"/>
                  </a:lnTo>
                  <a:lnTo>
                    <a:pt x="1836" y="3249"/>
                  </a:lnTo>
                  <a:lnTo>
                    <a:pt x="1771" y="3236"/>
                  </a:lnTo>
                  <a:lnTo>
                    <a:pt x="1704" y="3229"/>
                  </a:lnTo>
                  <a:lnTo>
                    <a:pt x="1636" y="3230"/>
                  </a:lnTo>
                  <a:lnTo>
                    <a:pt x="1568" y="3238"/>
                  </a:lnTo>
                  <a:lnTo>
                    <a:pt x="675" y="533"/>
                  </a:lnTo>
                  <a:lnTo>
                    <a:pt x="659" y="498"/>
                  </a:lnTo>
                  <a:lnTo>
                    <a:pt x="638" y="466"/>
                  </a:lnTo>
                  <a:lnTo>
                    <a:pt x="612" y="439"/>
                  </a:lnTo>
                  <a:lnTo>
                    <a:pt x="583" y="417"/>
                  </a:lnTo>
                  <a:lnTo>
                    <a:pt x="549" y="400"/>
                  </a:lnTo>
                  <a:lnTo>
                    <a:pt x="514" y="390"/>
                  </a:lnTo>
                  <a:lnTo>
                    <a:pt x="476" y="385"/>
                  </a:lnTo>
                  <a:lnTo>
                    <a:pt x="438" y="387"/>
                  </a:lnTo>
                  <a:lnTo>
                    <a:pt x="400" y="395"/>
                  </a:lnTo>
                  <a:lnTo>
                    <a:pt x="364" y="411"/>
                  </a:lnTo>
                  <a:lnTo>
                    <a:pt x="332" y="432"/>
                  </a:lnTo>
                  <a:lnTo>
                    <a:pt x="306" y="458"/>
                  </a:lnTo>
                  <a:lnTo>
                    <a:pt x="284" y="487"/>
                  </a:lnTo>
                  <a:lnTo>
                    <a:pt x="266" y="522"/>
                  </a:lnTo>
                  <a:lnTo>
                    <a:pt x="256" y="557"/>
                  </a:lnTo>
                  <a:lnTo>
                    <a:pt x="251" y="594"/>
                  </a:lnTo>
                  <a:lnTo>
                    <a:pt x="253" y="632"/>
                  </a:lnTo>
                  <a:lnTo>
                    <a:pt x="262" y="671"/>
                  </a:lnTo>
                  <a:lnTo>
                    <a:pt x="268" y="698"/>
                  </a:lnTo>
                  <a:lnTo>
                    <a:pt x="266" y="727"/>
                  </a:lnTo>
                  <a:lnTo>
                    <a:pt x="260" y="754"/>
                  </a:lnTo>
                  <a:lnTo>
                    <a:pt x="248" y="779"/>
                  </a:lnTo>
                  <a:lnTo>
                    <a:pt x="231" y="800"/>
                  </a:lnTo>
                  <a:lnTo>
                    <a:pt x="208" y="817"/>
                  </a:lnTo>
                  <a:lnTo>
                    <a:pt x="182" y="829"/>
                  </a:lnTo>
                  <a:lnTo>
                    <a:pt x="153" y="835"/>
                  </a:lnTo>
                  <a:lnTo>
                    <a:pt x="125" y="834"/>
                  </a:lnTo>
                  <a:lnTo>
                    <a:pt x="98" y="827"/>
                  </a:lnTo>
                  <a:lnTo>
                    <a:pt x="74" y="816"/>
                  </a:lnTo>
                  <a:lnTo>
                    <a:pt x="53" y="797"/>
                  </a:lnTo>
                  <a:lnTo>
                    <a:pt x="34" y="775"/>
                  </a:lnTo>
                  <a:lnTo>
                    <a:pt x="22" y="748"/>
                  </a:lnTo>
                  <a:lnTo>
                    <a:pt x="8" y="692"/>
                  </a:lnTo>
                  <a:lnTo>
                    <a:pt x="0" y="635"/>
                  </a:lnTo>
                  <a:lnTo>
                    <a:pt x="0" y="578"/>
                  </a:lnTo>
                  <a:lnTo>
                    <a:pt x="5" y="523"/>
                  </a:lnTo>
                  <a:lnTo>
                    <a:pt x="18" y="468"/>
                  </a:lnTo>
                  <a:lnTo>
                    <a:pt x="38" y="416"/>
                  </a:lnTo>
                  <a:lnTo>
                    <a:pt x="62" y="366"/>
                  </a:lnTo>
                  <a:lnTo>
                    <a:pt x="94" y="320"/>
                  </a:lnTo>
                  <a:lnTo>
                    <a:pt x="129" y="278"/>
                  </a:lnTo>
                  <a:lnTo>
                    <a:pt x="170" y="240"/>
                  </a:lnTo>
                  <a:lnTo>
                    <a:pt x="216" y="207"/>
                  </a:lnTo>
                  <a:lnTo>
                    <a:pt x="266" y="179"/>
                  </a:lnTo>
                  <a:lnTo>
                    <a:pt x="322" y="156"/>
                  </a:lnTo>
                  <a:lnTo>
                    <a:pt x="378" y="142"/>
                  </a:lnTo>
                  <a:lnTo>
                    <a:pt x="435" y="134"/>
                  </a:lnTo>
                  <a:lnTo>
                    <a:pt x="492" y="133"/>
                  </a:lnTo>
                  <a:close/>
                  <a:moveTo>
                    <a:pt x="2218" y="0"/>
                  </a:moveTo>
                  <a:lnTo>
                    <a:pt x="2232" y="4"/>
                  </a:lnTo>
                  <a:lnTo>
                    <a:pt x="2244" y="14"/>
                  </a:lnTo>
                  <a:lnTo>
                    <a:pt x="2252" y="27"/>
                  </a:lnTo>
                  <a:lnTo>
                    <a:pt x="2581" y="1021"/>
                  </a:lnTo>
                  <a:lnTo>
                    <a:pt x="2583" y="1037"/>
                  </a:lnTo>
                  <a:lnTo>
                    <a:pt x="2578" y="1052"/>
                  </a:lnTo>
                  <a:lnTo>
                    <a:pt x="2569" y="1063"/>
                  </a:lnTo>
                  <a:lnTo>
                    <a:pt x="2556" y="1071"/>
                  </a:lnTo>
                  <a:lnTo>
                    <a:pt x="1523" y="1413"/>
                  </a:lnTo>
                  <a:lnTo>
                    <a:pt x="1507" y="1414"/>
                  </a:lnTo>
                  <a:lnTo>
                    <a:pt x="1493" y="1410"/>
                  </a:lnTo>
                  <a:lnTo>
                    <a:pt x="1480" y="1401"/>
                  </a:lnTo>
                  <a:lnTo>
                    <a:pt x="1472" y="1386"/>
                  </a:lnTo>
                  <a:lnTo>
                    <a:pt x="1145" y="394"/>
                  </a:lnTo>
                  <a:lnTo>
                    <a:pt x="1142" y="377"/>
                  </a:lnTo>
                  <a:lnTo>
                    <a:pt x="1146" y="362"/>
                  </a:lnTo>
                  <a:lnTo>
                    <a:pt x="1156" y="350"/>
                  </a:lnTo>
                  <a:lnTo>
                    <a:pt x="1170" y="342"/>
                  </a:lnTo>
                  <a:lnTo>
                    <a:pt x="1449" y="250"/>
                  </a:lnTo>
                  <a:lnTo>
                    <a:pt x="1452" y="251"/>
                  </a:lnTo>
                  <a:lnTo>
                    <a:pt x="1453" y="249"/>
                  </a:lnTo>
                  <a:lnTo>
                    <a:pt x="1601" y="200"/>
                  </a:lnTo>
                  <a:lnTo>
                    <a:pt x="1723" y="570"/>
                  </a:lnTo>
                  <a:lnTo>
                    <a:pt x="1891" y="515"/>
                  </a:lnTo>
                  <a:lnTo>
                    <a:pt x="1768" y="145"/>
                  </a:lnTo>
                  <a:lnTo>
                    <a:pt x="1917" y="96"/>
                  </a:lnTo>
                  <a:lnTo>
                    <a:pt x="1920" y="97"/>
                  </a:lnTo>
                  <a:lnTo>
                    <a:pt x="1921" y="95"/>
                  </a:lnTo>
                  <a:lnTo>
                    <a:pt x="2202" y="2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upo 500"/>
          <p:cNvGrpSpPr/>
          <p:nvPr/>
        </p:nvGrpSpPr>
        <p:grpSpPr>
          <a:xfrm>
            <a:off x="4681722" y="988368"/>
            <a:ext cx="1532646" cy="648533"/>
            <a:chOff x="3112612" y="1054600"/>
            <a:chExt cx="1532646" cy="648533"/>
          </a:xfrm>
        </p:grpSpPr>
        <p:grpSp>
          <p:nvGrpSpPr>
            <p:cNvPr id="502" name="Grupo 501"/>
            <p:cNvGrpSpPr/>
            <p:nvPr/>
          </p:nvGrpSpPr>
          <p:grpSpPr>
            <a:xfrm>
              <a:off x="3925178" y="1054600"/>
              <a:ext cx="720080" cy="648533"/>
              <a:chOff x="3262040" y="4017659"/>
              <a:chExt cx="720080" cy="64853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505" name="Cheurón 504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506" name="Cheurón 505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507" name="Cheurón 506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3" name="CuadroTexto 502"/>
            <p:cNvSpPr txBox="1"/>
            <p:nvPr/>
          </p:nvSpPr>
          <p:spPr>
            <a:xfrm>
              <a:off x="3659990" y="1124079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4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023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222142129"/>
              </p:ext>
            </p:extLst>
          </p:nvPr>
        </p:nvGraphicFramePr>
        <p:xfrm>
          <a:off x="716157" y="1935391"/>
          <a:ext cx="11674897" cy="655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9 Rectángulo"/>
          <p:cNvSpPr>
            <a:spLocks noChangeArrowheads="1"/>
          </p:cNvSpPr>
          <p:nvPr/>
        </p:nvSpPr>
        <p:spPr bwMode="auto">
          <a:xfrm>
            <a:off x="5278264" y="772344"/>
            <a:ext cx="73448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Consideraciones generales para la aplicación de tipos de evaluación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4033650" y="988368"/>
            <a:ext cx="1532646" cy="648533"/>
            <a:chOff x="3112612" y="1054600"/>
            <a:chExt cx="1532646" cy="648533"/>
          </a:xfrm>
        </p:grpSpPr>
        <p:grpSp>
          <p:nvGrpSpPr>
            <p:cNvPr id="16" name="Grupo 15"/>
            <p:cNvGrpSpPr/>
            <p:nvPr/>
          </p:nvGrpSpPr>
          <p:grpSpPr>
            <a:xfrm>
              <a:off x="3925178" y="1054600"/>
              <a:ext cx="720080" cy="648533"/>
              <a:chOff x="3262040" y="4017659"/>
              <a:chExt cx="720080" cy="64853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9" name="Cheurón 18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heurón 19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heurón 20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CuadroTexto 16"/>
            <p:cNvSpPr txBox="1"/>
            <p:nvPr/>
          </p:nvSpPr>
          <p:spPr>
            <a:xfrm>
              <a:off x="3659990" y="1124079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8101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Forma libre"/>
          <p:cNvSpPr/>
          <p:nvPr/>
        </p:nvSpPr>
        <p:spPr>
          <a:xfrm>
            <a:off x="5301861" y="2159139"/>
            <a:ext cx="2288219" cy="1176841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>
              <a:lnSpc>
                <a:spcPct val="90000"/>
              </a:lnSpc>
              <a:spcAft>
                <a:spcPct val="35000"/>
              </a:spcAft>
            </a:pPr>
            <a:r>
              <a:rPr lang="es-MX" sz="2133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Diseño</a:t>
            </a:r>
          </a:p>
        </p:txBody>
      </p:sp>
      <p:sp>
        <p:nvSpPr>
          <p:cNvPr id="25" name="24 Forma libre"/>
          <p:cNvSpPr/>
          <p:nvPr/>
        </p:nvSpPr>
        <p:spPr>
          <a:xfrm>
            <a:off x="5301861" y="3381233"/>
            <a:ext cx="2288219" cy="1625199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algn="ctr" defTabSz="695385">
              <a:lnSpc>
                <a:spcPct val="90000"/>
              </a:lnSpc>
              <a:spcAft>
                <a:spcPct val="15000"/>
              </a:spcAft>
            </a:pPr>
            <a:r>
              <a:rPr lang="es-MX" sz="2133" dirty="0">
                <a:solidFill>
                  <a:srgbClr val="000000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Consistencia y lógica interna de los programas</a:t>
            </a:r>
            <a:endParaRPr lang="es-MX" sz="2133" dirty="0">
              <a:solidFill>
                <a:srgbClr val="1C31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Forma libre"/>
          <p:cNvSpPr/>
          <p:nvPr/>
        </p:nvSpPr>
        <p:spPr>
          <a:xfrm>
            <a:off x="7780273" y="2159844"/>
            <a:ext cx="2289426" cy="1176137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>
              <a:lnSpc>
                <a:spcPct val="90000"/>
              </a:lnSpc>
              <a:spcAft>
                <a:spcPct val="35000"/>
              </a:spcAft>
            </a:pPr>
            <a:r>
              <a:rPr lang="es-MX" sz="2133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Consistencia y Resultados</a:t>
            </a:r>
            <a:endParaRPr lang="es-MX" sz="2133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Forma libre"/>
          <p:cNvSpPr/>
          <p:nvPr/>
        </p:nvSpPr>
        <p:spPr>
          <a:xfrm>
            <a:off x="7780273" y="3381938"/>
            <a:ext cx="2289426" cy="1624496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algn="ctr" defTabSz="695385">
              <a:lnSpc>
                <a:spcPct val="90000"/>
              </a:lnSpc>
              <a:spcAft>
                <a:spcPct val="15000"/>
              </a:spcAft>
            </a:pPr>
            <a:r>
              <a:rPr lang="es-MX" sz="2133" dirty="0">
                <a:solidFill>
                  <a:srgbClr val="000000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Diagnóstico de la capacidad institucional para alcanzar resultados</a:t>
            </a:r>
            <a:endParaRPr lang="es-MX" sz="2133" dirty="0">
              <a:solidFill>
                <a:srgbClr val="1C31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10360167" y="2159844"/>
            <a:ext cx="2289426" cy="1176137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>
              <a:lnSpc>
                <a:spcPct val="90000"/>
              </a:lnSpc>
              <a:spcAft>
                <a:spcPct val="35000"/>
              </a:spcAft>
            </a:pPr>
            <a:r>
              <a:rPr lang="es-MX" sz="2133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Procesos</a:t>
            </a:r>
          </a:p>
        </p:txBody>
      </p:sp>
      <p:sp>
        <p:nvSpPr>
          <p:cNvPr id="29" name="28 Forma libre"/>
          <p:cNvSpPr/>
          <p:nvPr/>
        </p:nvSpPr>
        <p:spPr>
          <a:xfrm>
            <a:off x="10360167" y="3297070"/>
            <a:ext cx="2289426" cy="1709365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algn="ctr" defTabSz="695385">
              <a:lnSpc>
                <a:spcPct val="90000"/>
              </a:lnSpc>
              <a:spcAft>
                <a:spcPct val="15000"/>
              </a:spcAft>
            </a:pPr>
            <a:r>
              <a:rPr lang="es-MX" sz="2133" dirty="0">
                <a:solidFill>
                  <a:srgbClr val="000000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Análisis de los procesos operativos y su contribución al propósito</a:t>
            </a:r>
            <a:endParaRPr lang="es-MX" sz="2133" dirty="0">
              <a:solidFill>
                <a:srgbClr val="1C31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10502671" y="5388857"/>
            <a:ext cx="2289426" cy="1176137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>
              <a:lnSpc>
                <a:spcPct val="90000"/>
              </a:lnSpc>
              <a:spcAft>
                <a:spcPct val="35000"/>
              </a:spcAft>
            </a:pPr>
            <a:r>
              <a:rPr lang="es-MX" sz="2133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Estratégicas</a:t>
            </a:r>
          </a:p>
        </p:txBody>
      </p:sp>
      <p:sp>
        <p:nvSpPr>
          <p:cNvPr id="31" name="30 Forma libre"/>
          <p:cNvSpPr/>
          <p:nvPr/>
        </p:nvSpPr>
        <p:spPr>
          <a:xfrm>
            <a:off x="10512701" y="6633070"/>
            <a:ext cx="2289426" cy="1695873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algn="ctr" defTabSz="695385">
              <a:lnSpc>
                <a:spcPct val="90000"/>
              </a:lnSpc>
              <a:spcAft>
                <a:spcPct val="15000"/>
              </a:spcAft>
            </a:pPr>
            <a:r>
              <a:rPr lang="es-MX" sz="2133" dirty="0">
                <a:solidFill>
                  <a:srgbClr val="1C314E"/>
                </a:solidFill>
                <a:latin typeface="Arial" pitchFamily="34" charset="0"/>
                <a:cs typeface="Arial" pitchFamily="34" charset="0"/>
              </a:rPr>
              <a:t>Valoración de las políticas y estrategias de desarrollo social</a:t>
            </a:r>
          </a:p>
        </p:txBody>
      </p:sp>
      <p:sp>
        <p:nvSpPr>
          <p:cNvPr id="32" name="31 Forma libre"/>
          <p:cNvSpPr/>
          <p:nvPr/>
        </p:nvSpPr>
        <p:spPr>
          <a:xfrm>
            <a:off x="2742035" y="5429033"/>
            <a:ext cx="2289426" cy="1254184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>
              <a:lnSpc>
                <a:spcPct val="90000"/>
              </a:lnSpc>
              <a:spcAft>
                <a:spcPct val="35000"/>
              </a:spcAft>
            </a:pPr>
            <a:r>
              <a:rPr lang="es-MX" sz="2133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Indicadores</a:t>
            </a:r>
          </a:p>
        </p:txBody>
      </p:sp>
      <p:sp>
        <p:nvSpPr>
          <p:cNvPr id="33" name="32 Forma libre"/>
          <p:cNvSpPr/>
          <p:nvPr/>
        </p:nvSpPr>
        <p:spPr>
          <a:xfrm>
            <a:off x="2742035" y="6729177"/>
            <a:ext cx="2289426" cy="1602561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3447" tIns="83447" rIns="111263" bIns="125171" numCol="1" spcCol="1270" anchor="t" anchorCtr="0">
            <a:noAutofit/>
          </a:bodyPr>
          <a:lstStyle/>
          <a:p>
            <a:pPr marL="0" lvl="1" algn="ctr" defTabSz="695385">
              <a:lnSpc>
                <a:spcPct val="90000"/>
              </a:lnSpc>
              <a:spcAft>
                <a:spcPct val="15000"/>
              </a:spcAft>
            </a:pPr>
            <a:r>
              <a:rPr lang="es-MX" sz="2133" dirty="0">
                <a:solidFill>
                  <a:srgbClr val="1C314E"/>
                </a:solidFill>
                <a:latin typeface="Arial" pitchFamily="34" charset="0"/>
                <a:cs typeface="Arial" pitchFamily="34" charset="0"/>
              </a:rPr>
              <a:t>Pertinencia y alcance de los indicadores de un programa</a:t>
            </a:r>
          </a:p>
        </p:txBody>
      </p:sp>
      <p:sp>
        <p:nvSpPr>
          <p:cNvPr id="34" name="33 Forma libre"/>
          <p:cNvSpPr/>
          <p:nvPr/>
        </p:nvSpPr>
        <p:spPr>
          <a:xfrm>
            <a:off x="7938730" y="5388857"/>
            <a:ext cx="2289426" cy="1176137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>
              <a:lnSpc>
                <a:spcPct val="90000"/>
              </a:lnSpc>
              <a:spcAft>
                <a:spcPct val="35000"/>
              </a:spcAft>
            </a:pPr>
            <a:r>
              <a:rPr lang="es-MX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Complementarias</a:t>
            </a:r>
          </a:p>
        </p:txBody>
      </p:sp>
      <p:sp>
        <p:nvSpPr>
          <p:cNvPr id="35" name="34 Forma libre"/>
          <p:cNvSpPr/>
          <p:nvPr/>
        </p:nvSpPr>
        <p:spPr>
          <a:xfrm>
            <a:off x="7922478" y="6528505"/>
            <a:ext cx="2289426" cy="1789577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algn="ctr" defTabSz="695385">
              <a:lnSpc>
                <a:spcPct val="90000"/>
              </a:lnSpc>
              <a:spcAft>
                <a:spcPct val="15000"/>
              </a:spcAft>
            </a:pPr>
            <a:r>
              <a:rPr lang="es-MX" sz="2133" dirty="0">
                <a:solidFill>
                  <a:srgbClr val="1C314E"/>
                </a:solidFill>
                <a:latin typeface="Arial" pitchFamily="34" charset="0"/>
                <a:cs typeface="Arial" pitchFamily="34" charset="0"/>
              </a:rPr>
              <a:t>Profundizar sobre aspectos relevantes del desempeño</a:t>
            </a:r>
          </a:p>
        </p:txBody>
      </p:sp>
      <p:sp>
        <p:nvSpPr>
          <p:cNvPr id="36" name="35 Forma libre"/>
          <p:cNvSpPr/>
          <p:nvPr/>
        </p:nvSpPr>
        <p:spPr>
          <a:xfrm>
            <a:off x="276246" y="5429032"/>
            <a:ext cx="2289426" cy="1176137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>
              <a:lnSpc>
                <a:spcPct val="90000"/>
              </a:lnSpc>
              <a:spcAft>
                <a:spcPct val="35000"/>
              </a:spcAft>
            </a:pPr>
            <a:r>
              <a:rPr lang="es-MX" sz="2133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Específica de Desempeño</a:t>
            </a:r>
          </a:p>
        </p:txBody>
      </p:sp>
      <p:sp>
        <p:nvSpPr>
          <p:cNvPr id="37" name="36 Forma libre"/>
          <p:cNvSpPr/>
          <p:nvPr/>
        </p:nvSpPr>
        <p:spPr>
          <a:xfrm>
            <a:off x="245391" y="6646727"/>
            <a:ext cx="2289426" cy="1641472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algn="ctr" defTabSz="695385">
              <a:lnSpc>
                <a:spcPct val="90000"/>
              </a:lnSpc>
              <a:spcAft>
                <a:spcPct val="15000"/>
              </a:spcAft>
            </a:pPr>
            <a:r>
              <a:rPr lang="es-MX" sz="2133" dirty="0">
                <a:solidFill>
                  <a:srgbClr val="000000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Valoración sintética de la información del programa en el SED</a:t>
            </a:r>
            <a:endParaRPr lang="es-MX" sz="2133" dirty="0">
              <a:solidFill>
                <a:srgbClr val="1C31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Forma libre"/>
          <p:cNvSpPr/>
          <p:nvPr/>
        </p:nvSpPr>
        <p:spPr>
          <a:xfrm>
            <a:off x="5338575" y="5399722"/>
            <a:ext cx="2289426" cy="1176137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>
              <a:lnSpc>
                <a:spcPct val="90000"/>
              </a:lnSpc>
              <a:spcAft>
                <a:spcPct val="35000"/>
              </a:spcAft>
            </a:pPr>
            <a:r>
              <a:rPr lang="es-MX" sz="2133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Impacto</a:t>
            </a:r>
          </a:p>
        </p:txBody>
      </p:sp>
      <p:sp>
        <p:nvSpPr>
          <p:cNvPr id="39" name="38 Forma libre"/>
          <p:cNvSpPr/>
          <p:nvPr/>
        </p:nvSpPr>
        <p:spPr>
          <a:xfrm>
            <a:off x="5332258" y="6528506"/>
            <a:ext cx="2289426" cy="1800441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algn="ctr" defTabSz="695385">
              <a:lnSpc>
                <a:spcPct val="90000"/>
              </a:lnSpc>
              <a:spcAft>
                <a:spcPct val="15000"/>
              </a:spcAft>
            </a:pPr>
            <a:r>
              <a:rPr lang="es-MX" sz="2133" dirty="0">
                <a:solidFill>
                  <a:srgbClr val="1C314E"/>
                </a:solidFill>
                <a:latin typeface="Arial" pitchFamily="34" charset="0"/>
                <a:cs typeface="Arial" pitchFamily="34" charset="0"/>
              </a:rPr>
              <a:t>Medir los efectos netos del programa</a:t>
            </a:r>
          </a:p>
        </p:txBody>
      </p:sp>
      <p:sp>
        <p:nvSpPr>
          <p:cNvPr id="40" name="39 Forma libre"/>
          <p:cNvSpPr/>
          <p:nvPr/>
        </p:nvSpPr>
        <p:spPr>
          <a:xfrm>
            <a:off x="2721799" y="2159139"/>
            <a:ext cx="2288219" cy="1176841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>
              <a:lnSpc>
                <a:spcPct val="90000"/>
              </a:lnSpc>
              <a:spcAft>
                <a:spcPct val="35000"/>
              </a:spcAft>
            </a:pPr>
            <a:r>
              <a:rPr lang="es-MX" sz="2133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Diagnóstico de Programas Nuevos</a:t>
            </a:r>
          </a:p>
        </p:txBody>
      </p:sp>
      <p:sp>
        <p:nvSpPr>
          <p:cNvPr id="41" name="40 Forma libre"/>
          <p:cNvSpPr/>
          <p:nvPr/>
        </p:nvSpPr>
        <p:spPr>
          <a:xfrm>
            <a:off x="2721799" y="3358959"/>
            <a:ext cx="2288219" cy="1670454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algn="ctr" defTabSz="695385">
              <a:lnSpc>
                <a:spcPct val="90000"/>
              </a:lnSpc>
              <a:spcAft>
                <a:spcPct val="15000"/>
              </a:spcAft>
            </a:pPr>
            <a:r>
              <a:rPr lang="es-MX" sz="2133" dirty="0">
                <a:solidFill>
                  <a:srgbClr val="1C314E"/>
                </a:solidFill>
                <a:latin typeface="Arial" pitchFamily="34" charset="0"/>
                <a:cs typeface="Arial" pitchFamily="34" charset="0"/>
              </a:rPr>
              <a:t>Definir el problema y justificar que es un problema público</a:t>
            </a:r>
          </a:p>
        </p:txBody>
      </p:sp>
      <p:sp>
        <p:nvSpPr>
          <p:cNvPr id="42" name="9 Rectángulo"/>
          <p:cNvSpPr>
            <a:spLocks noChangeArrowheads="1"/>
          </p:cNvSpPr>
          <p:nvPr/>
        </p:nvSpPr>
        <p:spPr bwMode="auto">
          <a:xfrm>
            <a:off x="5032186" y="748800"/>
            <a:ext cx="79509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Implementación de modelos de evaluación a programas sociales</a:t>
            </a:r>
          </a:p>
        </p:txBody>
      </p:sp>
      <p:sp>
        <p:nvSpPr>
          <p:cNvPr id="21" name="20 Forma libre"/>
          <p:cNvSpPr/>
          <p:nvPr/>
        </p:nvSpPr>
        <p:spPr>
          <a:xfrm>
            <a:off x="257816" y="2199360"/>
            <a:ext cx="2288219" cy="2717746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>
              <a:lnSpc>
                <a:spcPct val="90000"/>
              </a:lnSpc>
              <a:spcAft>
                <a:spcPct val="35000"/>
              </a:spcAft>
            </a:pPr>
            <a:r>
              <a:rPr lang="es-MX" sz="21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Esquema lógico de programas</a:t>
            </a:r>
          </a:p>
          <a:p>
            <a:pPr algn="ctr" defTabSz="695385">
              <a:lnSpc>
                <a:spcPct val="90000"/>
              </a:lnSpc>
              <a:spcAft>
                <a:spcPct val="35000"/>
              </a:spcAft>
            </a:pPr>
            <a:r>
              <a:rPr lang="es-MX" sz="21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Uso de la MML</a:t>
            </a:r>
          </a:p>
        </p:txBody>
      </p:sp>
      <p:grpSp>
        <p:nvGrpSpPr>
          <p:cNvPr id="52" name="Grupo 51"/>
          <p:cNvGrpSpPr/>
          <p:nvPr/>
        </p:nvGrpSpPr>
        <p:grpSpPr>
          <a:xfrm>
            <a:off x="4753730" y="988368"/>
            <a:ext cx="1532646" cy="648533"/>
            <a:chOff x="3112612" y="1054600"/>
            <a:chExt cx="1532646" cy="648533"/>
          </a:xfrm>
        </p:grpSpPr>
        <p:grpSp>
          <p:nvGrpSpPr>
            <p:cNvPr id="53" name="Grupo 52"/>
            <p:cNvGrpSpPr/>
            <p:nvPr/>
          </p:nvGrpSpPr>
          <p:grpSpPr>
            <a:xfrm>
              <a:off x="3925178" y="1054600"/>
              <a:ext cx="720080" cy="648533"/>
              <a:chOff x="3262040" y="4017659"/>
              <a:chExt cx="720080" cy="64853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56" name="Cheurón 5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Cheurón 5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Cheurón 5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CuadroTexto 53"/>
            <p:cNvSpPr txBox="1"/>
            <p:nvPr/>
          </p:nvSpPr>
          <p:spPr>
            <a:xfrm>
              <a:off x="3659990" y="1124079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0731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013" y="832921"/>
            <a:ext cx="8500144" cy="90180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MX" sz="3413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Importancia de construir un Sistema </a:t>
            </a:r>
            <a:r>
              <a:rPr lang="es-MX" sz="3413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Monitoreo y </a:t>
            </a:r>
            <a:r>
              <a:rPr lang="es-MX" sz="3413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Evaluación para programas</a:t>
            </a:r>
            <a:endParaRPr lang="en-US" sz="3413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512" y="4467154"/>
            <a:ext cx="12289365" cy="409646"/>
          </a:xfrm>
        </p:spPr>
        <p:txBody>
          <a:bodyPr>
            <a:noAutofit/>
          </a:bodyPr>
          <a:lstStyle/>
          <a:p>
            <a:pPr marL="541407" lvl="1" indent="0" algn="just">
              <a:spcBef>
                <a:spcPts val="0"/>
              </a:spcBef>
              <a:spcAft>
                <a:spcPts val="1707"/>
              </a:spcAft>
              <a:buClr>
                <a:srgbClr val="009900"/>
              </a:buClr>
              <a:buNone/>
              <a:defRPr/>
            </a:pPr>
            <a:r>
              <a:rPr lang="es-MX" sz="2560" dirty="0">
                <a:latin typeface="Arial" pitchFamily="34" charset="0"/>
                <a:cs typeface="Arial" pitchFamily="34" charset="0"/>
              </a:rPr>
              <a:t>Puede ser llevado a cabo en diversos niveles, por ejemplo a nivel de país, de políticas, de programas y de proyectos.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803127" y="5542474"/>
            <a:ext cx="6451917" cy="31561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1269" algn="just">
              <a:spcBef>
                <a:spcPts val="0"/>
              </a:spcBef>
              <a:spcAft>
                <a:spcPts val="1707"/>
              </a:spcAft>
              <a:buClr>
                <a:srgbClr val="009900"/>
              </a:buClr>
              <a:defRPr/>
            </a:pPr>
            <a:r>
              <a:rPr lang="en-US" sz="2844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 monitoreo y la </a:t>
            </a:r>
            <a:r>
              <a:rPr lang="en-US" sz="2844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evaluación</a:t>
            </a:r>
            <a:r>
              <a:rPr lang="en-US" sz="2844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son </a:t>
            </a:r>
            <a:r>
              <a:rPr lang="en-US" sz="2844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 estrategias separadas, pero interrelacionadas</a:t>
            </a:r>
            <a:r>
              <a:rPr lang="en-US" sz="2844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para recopilar datos e informar sobre las conclusiones respecto de qué tan bueno (o no) es el desempeño del sector </a:t>
            </a:r>
            <a:r>
              <a:rPr lang="en-US" sz="2844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público</a:t>
            </a:r>
            <a:r>
              <a:rPr lang="en-US" sz="2844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44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3634881" y="2067564"/>
            <a:ext cx="9217024" cy="2090917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algn="just" eaLnBrk="0" hangingPunct="0"/>
            <a:r>
              <a:rPr lang="es-MX" sz="284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 un </a:t>
            </a:r>
            <a:r>
              <a:rPr lang="es-MX" sz="2844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conjunto integrado de </a:t>
            </a:r>
            <a:r>
              <a:rPr lang="es-MX" sz="284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principios, prácticas gerenciales y técnicas que </a:t>
            </a:r>
            <a:r>
              <a:rPr lang="es-MX" sz="2844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permiten informar a los diversos involucrados</a:t>
            </a:r>
            <a:r>
              <a:rPr lang="es-MX" sz="284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en un programa/política, si éste es (o no) exitoso.</a:t>
            </a:r>
            <a:endParaRPr lang="es-MX" sz="2844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511335" y="2054360"/>
            <a:ext cx="2560284" cy="2102673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s-MX" sz="1493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s-MX" sz="2844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Qué es un Sistema de M&amp;E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5945" y="1545636"/>
            <a:ext cx="1019041" cy="1017448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/>
          </p:nvPr>
        </p:nvGraphicFramePr>
        <p:xfrm>
          <a:off x="253161" y="5732019"/>
          <a:ext cx="5636915" cy="281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3112612" y="988368"/>
            <a:ext cx="1532646" cy="648533"/>
            <a:chOff x="3112612" y="1054600"/>
            <a:chExt cx="1532646" cy="648533"/>
          </a:xfrm>
        </p:grpSpPr>
        <p:grpSp>
          <p:nvGrpSpPr>
            <p:cNvPr id="17" name="Grupo 16"/>
            <p:cNvGrpSpPr/>
            <p:nvPr/>
          </p:nvGrpSpPr>
          <p:grpSpPr>
            <a:xfrm>
              <a:off x="3925178" y="1054600"/>
              <a:ext cx="720080" cy="648533"/>
              <a:chOff x="3262040" y="4017659"/>
              <a:chExt cx="720080" cy="64853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0" name="Cheurón 19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heurón 20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heurón 21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CuadroTexto 17"/>
            <p:cNvSpPr txBox="1"/>
            <p:nvPr/>
          </p:nvSpPr>
          <p:spPr>
            <a:xfrm>
              <a:off x="3659990" y="1124079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2184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5258" y="916360"/>
            <a:ext cx="8320787" cy="8511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r" eaLnBrk="1" hangingPunct="1"/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Componentes de un Sistema Integral de M&amp;E</a:t>
            </a:r>
            <a:endParaRPr lang="en-U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555416" y="6925073"/>
            <a:ext cx="3968529" cy="512068"/>
            <a:chOff x="1270215" y="1462739"/>
            <a:chExt cx="2069272" cy="1082402"/>
          </a:xfrm>
          <a:solidFill>
            <a:schemeClr val="bg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1" name="10 Rectángulo redondeado"/>
            <p:cNvSpPr/>
            <p:nvPr/>
          </p:nvSpPr>
          <p:spPr>
            <a:xfrm>
              <a:off x="1270215" y="1462739"/>
              <a:ext cx="2069272" cy="1082402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1323055" y="1515578"/>
              <a:ext cx="1963594" cy="976724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algn="ctr" defTabSz="948252">
                <a:lnSpc>
                  <a:spcPct val="90000"/>
                </a:lnSpc>
                <a:spcAft>
                  <a:spcPct val="35000"/>
                </a:spcAft>
              </a:pPr>
              <a:r>
                <a:rPr lang="es-ES" sz="1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Uso de la información</a:t>
              </a:r>
              <a:endPara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8843988" y="3084561"/>
            <a:ext cx="3712495" cy="2432324"/>
            <a:chOff x="5470193" y="1449142"/>
            <a:chExt cx="1840145" cy="1109596"/>
          </a:xfrm>
          <a:solidFill>
            <a:srgbClr val="26742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7" name="16 Rectángulo redondeado"/>
            <p:cNvSpPr/>
            <p:nvPr/>
          </p:nvSpPr>
          <p:spPr>
            <a:xfrm>
              <a:off x="5470193" y="1449142"/>
              <a:ext cx="1840145" cy="1109596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5524359" y="1503308"/>
              <a:ext cx="1731813" cy="1001264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algn="ctr" defTabSz="948252">
                <a:lnSpc>
                  <a:spcPct val="90000"/>
                </a:lnSpc>
                <a:spcAft>
                  <a:spcPct val="35000"/>
                </a:spcAft>
              </a:pPr>
              <a:r>
                <a:rPr lang="es-ES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Valoración de una política pública antes, durante o una vez concluida para determinar su relevancia, eficiencia, efectividad, y sustentabilidad</a:t>
              </a: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357581" y="3084561"/>
            <a:ext cx="3712495" cy="2432324"/>
            <a:chOff x="5470193" y="1449142"/>
            <a:chExt cx="1840145" cy="1109596"/>
          </a:xfrm>
          <a:solidFill>
            <a:srgbClr val="26742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3" name="32 Rectángulo redondeado"/>
            <p:cNvSpPr/>
            <p:nvPr/>
          </p:nvSpPr>
          <p:spPr>
            <a:xfrm>
              <a:off x="5470193" y="1449142"/>
              <a:ext cx="1840145" cy="1109596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5524359" y="1503308"/>
              <a:ext cx="1731813" cy="1001264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algn="ctr" defTabSz="948252">
                <a:lnSpc>
                  <a:spcPct val="90000"/>
                </a:lnSpc>
                <a:spcAft>
                  <a:spcPct val="35000"/>
                </a:spcAft>
              </a:pPr>
              <a:r>
                <a:rPr lang="es-ES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Proceso continuo para medir el desempeño de un programa, política o estrategia respecto a los resultados esperados</a:t>
              </a: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37 Flecha doblada"/>
          <p:cNvSpPr/>
          <p:nvPr/>
        </p:nvSpPr>
        <p:spPr>
          <a:xfrm rot="10800000">
            <a:off x="9356241" y="7693174"/>
            <a:ext cx="1408000" cy="1280171"/>
          </a:xfrm>
          <a:prstGeom prst="bentArrow">
            <a:avLst>
              <a:gd name="adj1" fmla="val 19365"/>
              <a:gd name="adj2" fmla="val 24284"/>
              <a:gd name="adj3" fmla="val 25000"/>
              <a:gd name="adj4" fmla="val 43172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38 Flecha doblada"/>
          <p:cNvSpPr/>
          <p:nvPr/>
        </p:nvSpPr>
        <p:spPr>
          <a:xfrm flipV="1">
            <a:off x="2315117" y="7693174"/>
            <a:ext cx="1408188" cy="1280171"/>
          </a:xfrm>
          <a:prstGeom prst="bentArrow">
            <a:avLst>
              <a:gd name="adj1" fmla="val 20154"/>
              <a:gd name="adj2" fmla="val 23792"/>
              <a:gd name="adj3" fmla="val 25000"/>
              <a:gd name="adj4" fmla="val 5018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39 Rectángulo redondeado"/>
          <p:cNvSpPr/>
          <p:nvPr/>
        </p:nvSpPr>
        <p:spPr bwMode="auto">
          <a:xfrm>
            <a:off x="5259510" y="1460289"/>
            <a:ext cx="2560341" cy="1024137"/>
          </a:xfrm>
          <a:prstGeom prst="roundRect">
            <a:avLst/>
          </a:prstGeom>
          <a:solidFill>
            <a:srgbClr val="19194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algn="ctr" defTabSz="1300460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M&amp;E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522878" y="5644902"/>
            <a:ext cx="3456461" cy="702588"/>
          </a:xfrm>
          <a:prstGeom prst="snip1Rect">
            <a:avLst/>
          </a:prstGeom>
          <a:solidFill>
            <a:srgbClr val="002F8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resultados y de gestión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522878" y="6629408"/>
            <a:ext cx="3456461" cy="702588"/>
          </a:xfrm>
          <a:prstGeom prst="snip1Rect">
            <a:avLst/>
          </a:prstGeom>
          <a:solidFill>
            <a:srgbClr val="002F8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Diagnósticos y otras herramientas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522878" y="2444476"/>
            <a:ext cx="3456461" cy="512068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Monitoreo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8972005" y="2444476"/>
            <a:ext cx="3456461" cy="512068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s-MX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Evaluación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8972005" y="5644902"/>
            <a:ext cx="3456461" cy="702588"/>
          </a:xfrm>
          <a:prstGeom prst="snip1Rect">
            <a:avLst/>
          </a:prstGeom>
          <a:solidFill>
            <a:srgbClr val="002F8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diseño, proceso, impacto, entre otras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19512" y="3124511"/>
            <a:ext cx="2700339" cy="264840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>
              <a:defRPr/>
            </a:pPr>
            <a:endParaRPr lang="es-E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1 Flecha doblada"/>
          <p:cNvSpPr/>
          <p:nvPr/>
        </p:nvSpPr>
        <p:spPr>
          <a:xfrm rot="5400000">
            <a:off x="9202795" y="549463"/>
            <a:ext cx="640084" cy="2893904"/>
          </a:xfrm>
          <a:prstGeom prst="bentArrow">
            <a:avLst>
              <a:gd name="adj1" fmla="val 25962"/>
              <a:gd name="adj2" fmla="val 26375"/>
              <a:gd name="adj3" fmla="val 25000"/>
              <a:gd name="adj4" fmla="val 45141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53 Flecha doblada"/>
          <p:cNvSpPr/>
          <p:nvPr/>
        </p:nvSpPr>
        <p:spPr>
          <a:xfrm rot="5400000" flipV="1">
            <a:off x="3217931" y="645545"/>
            <a:ext cx="640084" cy="2701742"/>
          </a:xfrm>
          <a:prstGeom prst="bentArrow">
            <a:avLst>
              <a:gd name="adj1" fmla="val 26750"/>
              <a:gd name="adj2" fmla="val 23792"/>
              <a:gd name="adj3" fmla="val 25000"/>
              <a:gd name="adj4" fmla="val 5018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4 Flecha a la derecha con bandas"/>
          <p:cNvSpPr/>
          <p:nvPr/>
        </p:nvSpPr>
        <p:spPr>
          <a:xfrm rot="16200000">
            <a:off x="6059617" y="5868934"/>
            <a:ext cx="960128" cy="768102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538145" y="8205244"/>
            <a:ext cx="3968529" cy="896119"/>
          </a:xfrm>
          <a:prstGeom prst="round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Seguimiento de recomendaciones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003476" y="3819654"/>
            <a:ext cx="2944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Mejor toma de decisión: Resultados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9228039" y="7002424"/>
            <a:ext cx="2944393" cy="512068"/>
          </a:xfrm>
          <a:prstGeom prst="roundRect">
            <a:avLst/>
          </a:prstGeom>
          <a:grpFill/>
          <a:ln w="28575">
            <a:solidFill>
              <a:srgbClr val="002F8E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 y Externas</a:t>
            </a:r>
          </a:p>
        </p:txBody>
      </p:sp>
      <p:grpSp>
        <p:nvGrpSpPr>
          <p:cNvPr id="56" name="Grupo 55"/>
          <p:cNvGrpSpPr/>
          <p:nvPr/>
        </p:nvGrpSpPr>
        <p:grpSpPr>
          <a:xfrm>
            <a:off x="3745618" y="988368"/>
            <a:ext cx="1532646" cy="648533"/>
            <a:chOff x="3112612" y="1054600"/>
            <a:chExt cx="1532646" cy="648533"/>
          </a:xfrm>
        </p:grpSpPr>
        <p:grpSp>
          <p:nvGrpSpPr>
            <p:cNvPr id="57" name="Grupo 56"/>
            <p:cNvGrpSpPr/>
            <p:nvPr/>
          </p:nvGrpSpPr>
          <p:grpSpPr>
            <a:xfrm>
              <a:off x="3925178" y="1054600"/>
              <a:ext cx="720080" cy="648533"/>
              <a:chOff x="3262040" y="4017659"/>
              <a:chExt cx="720080" cy="64853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60" name="Cheurón 59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Cheurón 60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heurón 61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" name="CuadroTexto 57"/>
            <p:cNvSpPr txBox="1"/>
            <p:nvPr/>
          </p:nvSpPr>
          <p:spPr>
            <a:xfrm>
              <a:off x="3659990" y="1124079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361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8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27" grpId="0" animBg="1"/>
      <p:bldP spid="30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9712" y="2716560"/>
            <a:ext cx="82089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(esto fue en respuesta al incremento a las tarifas del transporte público)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“El candidato… tiene </a:t>
            </a:r>
            <a:r>
              <a:rPr lang="es-MX" sz="2400" dirty="0"/>
              <a:t>como propuesta de campaña </a:t>
            </a:r>
            <a:r>
              <a:rPr lang="es-MX" sz="2400" b="1" dirty="0">
                <a:solidFill>
                  <a:schemeClr val="tx1"/>
                </a:solidFill>
              </a:rPr>
              <a:t>que sea el </a:t>
            </a:r>
            <a:r>
              <a:rPr lang="es-MX" sz="2400" b="1" dirty="0" smtClean="0">
                <a:solidFill>
                  <a:schemeClr val="tx1"/>
                </a:solidFill>
              </a:rPr>
              <a:t>Gobierno del Estado el que regale vehículos a cada una de las familias </a:t>
            </a:r>
            <a:r>
              <a:rPr lang="es-MX" sz="2400" dirty="0" smtClean="0">
                <a:solidFill>
                  <a:schemeClr val="tx1"/>
                </a:solidFill>
              </a:rPr>
              <a:t>que </a:t>
            </a:r>
            <a:r>
              <a:rPr lang="es-MX" sz="2400" dirty="0">
                <a:solidFill>
                  <a:schemeClr val="tx1"/>
                </a:solidFill>
              </a:rPr>
              <a:t>ven mermada su situación por esta </a:t>
            </a:r>
            <a:r>
              <a:rPr lang="es-MX" sz="2400" dirty="0" smtClean="0">
                <a:solidFill>
                  <a:schemeClr val="tx1"/>
                </a:solidFill>
              </a:rPr>
              <a:t>problemática (tarifa de castigo)</a:t>
            </a:r>
            <a:r>
              <a:rPr lang="es-MX" sz="2400" b="1" dirty="0" smtClean="0">
                <a:solidFill>
                  <a:schemeClr val="tx1"/>
                </a:solidFill>
              </a:rPr>
              <a:t>.</a:t>
            </a:r>
            <a:endParaRPr lang="es-MX" sz="2400" b="1" dirty="0">
              <a:solidFill>
                <a:schemeClr val="tx1"/>
              </a:solidFill>
            </a:endParaRPr>
          </a:p>
          <a:p>
            <a:pPr algn="just"/>
            <a:r>
              <a:rPr lang="es-MX" sz="2400" dirty="0"/>
              <a:t> </a:t>
            </a:r>
          </a:p>
          <a:p>
            <a:pPr algn="just"/>
            <a:r>
              <a:rPr lang="es-MX" sz="2400" dirty="0" smtClean="0"/>
              <a:t>…consideró </a:t>
            </a:r>
            <a:r>
              <a:rPr lang="es-MX" sz="2400" dirty="0"/>
              <a:t>que </a:t>
            </a:r>
            <a:r>
              <a:rPr lang="es-MX" sz="2400" dirty="0">
                <a:solidFill>
                  <a:schemeClr val="tx1"/>
                </a:solidFill>
              </a:rPr>
              <a:t>es necesario hacer estudios socio-económicos que permitan conocer a cuántas familias </a:t>
            </a:r>
            <a:r>
              <a:rPr lang="es-MX" sz="2400" b="1" dirty="0">
                <a:solidFill>
                  <a:schemeClr val="tx1"/>
                </a:solidFill>
              </a:rPr>
              <a:t>se les debe otorgar un camión, es decir, una unidad para que no tengan que utilizar el servicio </a:t>
            </a:r>
            <a:r>
              <a:rPr lang="es-MX" sz="2400" b="1" dirty="0" smtClean="0">
                <a:solidFill>
                  <a:schemeClr val="tx1"/>
                </a:solidFill>
              </a:rPr>
              <a:t>público”.</a:t>
            </a:r>
          </a:p>
          <a:p>
            <a:pPr algn="just"/>
            <a:endParaRPr lang="es-MX" sz="2400" dirty="0" smtClean="0">
              <a:solidFill>
                <a:schemeClr val="tx1"/>
              </a:solidFill>
            </a:endParaRPr>
          </a:p>
          <a:p>
            <a:pPr algn="just"/>
            <a:endParaRPr lang="es-MX" sz="2400" dirty="0" smtClean="0">
              <a:solidFill>
                <a:srgbClr val="00B050"/>
              </a:solidFill>
            </a:endParaRPr>
          </a:p>
          <a:p>
            <a:pPr algn="just"/>
            <a:r>
              <a:rPr lang="es-MX" sz="2000" dirty="0" smtClean="0"/>
              <a:t>Fuente: El Heraldo, junio de 2014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8664" y="3949988"/>
            <a:ext cx="3533775" cy="25527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64887" y="878648"/>
            <a:ext cx="9618233" cy="12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354" fontAlgn="auto">
              <a:spcAft>
                <a:spcPts val="0"/>
              </a:spcAft>
              <a:defRPr/>
            </a:pPr>
            <a:r>
              <a:rPr lang="es-ES_tradnl" sz="3200" dirty="0" smtClean="0"/>
              <a:t>Sin evidencia podemos diseñar programas que no van a solucionar el problema original</a:t>
            </a:r>
            <a:endParaRPr lang="es-ES_tradnl" sz="3200" dirty="0"/>
          </a:p>
        </p:txBody>
      </p:sp>
      <p:grpSp>
        <p:nvGrpSpPr>
          <p:cNvPr id="30" name="Grupo 29"/>
          <p:cNvGrpSpPr/>
          <p:nvPr/>
        </p:nvGrpSpPr>
        <p:grpSpPr>
          <a:xfrm>
            <a:off x="2541960" y="987907"/>
            <a:ext cx="1555931" cy="648533"/>
            <a:chOff x="2205656" y="936478"/>
            <a:chExt cx="1555931" cy="648533"/>
          </a:xfrm>
        </p:grpSpPr>
        <p:grpSp>
          <p:nvGrpSpPr>
            <p:cNvPr id="31" name="Grupo 30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34" name="Cheurón 33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heurón 34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heurón 35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CuadroTexto 31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711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714" y="3004592"/>
            <a:ext cx="11217275" cy="2232248"/>
          </a:xfrm>
        </p:spPr>
        <p:txBody>
          <a:bodyPr>
            <a:noAutofit/>
          </a:bodyPr>
          <a:lstStyle/>
          <a:p>
            <a:r>
              <a:rPr lang="es-MX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s-MX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MX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Realice una propuesta del horizonte de evaluación del </a:t>
            </a:r>
            <a:r>
              <a:rPr lang="es-MX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programa.</a:t>
            </a:r>
            <a:endParaRPr lang="es-MX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92148" y="988368"/>
            <a:ext cx="5312652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400" eaLnBrk="1" fontAlgn="auto" hangingPunct="1">
              <a:spcAft>
                <a:spcPts val="0"/>
              </a:spcAft>
              <a:defRPr/>
            </a:pPr>
            <a:r>
              <a:rPr lang="es-ES_tradnl" sz="3200" dirty="0" smtClean="0"/>
              <a:t>Quinto ejercicio práctico</a:t>
            </a:r>
            <a:endParaRPr lang="es-ES_tradnl" sz="32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6337906" y="988368"/>
            <a:ext cx="1532646" cy="648533"/>
            <a:chOff x="3112612" y="1054600"/>
            <a:chExt cx="1532646" cy="648533"/>
          </a:xfrm>
        </p:grpSpPr>
        <p:grpSp>
          <p:nvGrpSpPr>
            <p:cNvPr id="12" name="Grupo 11"/>
            <p:cNvGrpSpPr/>
            <p:nvPr/>
          </p:nvGrpSpPr>
          <p:grpSpPr>
            <a:xfrm>
              <a:off x="3925178" y="1054600"/>
              <a:ext cx="720080" cy="648533"/>
              <a:chOff x="3262040" y="4017659"/>
              <a:chExt cx="720080" cy="64853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5" name="Cheurón 14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urón 15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urón 16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3659990" y="1124079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10966896" y="7973144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>
                    <a:lumMod val="85000"/>
                  </a:schemeClr>
                </a:solidFill>
              </a:rPr>
              <a:t>15 minutos</a:t>
            </a:r>
            <a:endParaRPr lang="es-MX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5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atos"/>
          <p:cNvSpPr/>
          <p:nvPr/>
        </p:nvSpPr>
        <p:spPr bwMode="auto">
          <a:xfrm>
            <a:off x="1" y="1804459"/>
            <a:ext cx="7872875" cy="933480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MX" sz="5120">
              <a:solidFill>
                <a:srgbClr val="1C314E"/>
              </a:solidFill>
              <a:latin typeface="Times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5267" y="4467155"/>
            <a:ext cx="5065785" cy="114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2276" dirty="0">
                <a:latin typeface="Arial" pitchFamily="34" charset="0"/>
                <a:cs typeface="Arial" pitchFamily="34" charset="0"/>
              </a:rPr>
              <a:t>Se detalla la forma en la que los </a:t>
            </a:r>
            <a:r>
              <a:rPr lang="es-MX" sz="2276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responsables</a:t>
            </a:r>
            <a:r>
              <a:rPr lang="es-MX" sz="2276" dirty="0">
                <a:latin typeface="Arial" pitchFamily="34" charset="0"/>
                <a:cs typeface="Arial" pitchFamily="34" charset="0"/>
              </a:rPr>
              <a:t> de los programas y las unidades de evaluación…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097928" y="5919214"/>
            <a:ext cx="699451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2560" dirty="0">
                <a:latin typeface="Arial" pitchFamily="34" charset="0"/>
                <a:cs typeface="Arial" pitchFamily="34" charset="0"/>
              </a:rPr>
              <a:t> El Mecanismo consiste en:</a:t>
            </a:r>
          </a:p>
        </p:txBody>
      </p:sp>
      <p:sp>
        <p:nvSpPr>
          <p:cNvPr id="10" name="AutoShape 2" descr="https://pixabay.com/static/uploads/photo/2014/04/03/10/11/question-mark-310100_640.png"/>
          <p:cNvSpPr>
            <a:spLocks noChangeAspect="1" noChangeArrowheads="1"/>
          </p:cNvSpPr>
          <p:nvPr/>
        </p:nvSpPr>
        <p:spPr bwMode="auto">
          <a:xfrm>
            <a:off x="221262" y="-205458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sz="2560">
              <a:solidFill>
                <a:srgbClr val="1C314E"/>
              </a:solidFill>
              <a:latin typeface="Times"/>
            </a:endParaRPr>
          </a:p>
        </p:txBody>
      </p:sp>
      <p:sp>
        <p:nvSpPr>
          <p:cNvPr id="11" name="AutoShape 4" descr="Resultado de imagen para signo de interrogacion"/>
          <p:cNvSpPr>
            <a:spLocks noChangeAspect="1" noChangeArrowheads="1"/>
          </p:cNvSpPr>
          <p:nvPr/>
        </p:nvSpPr>
        <p:spPr bwMode="auto">
          <a:xfrm>
            <a:off x="438009" y="11289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sz="2560">
              <a:solidFill>
                <a:srgbClr val="1C314E"/>
              </a:solidFill>
              <a:latin typeface="Times"/>
            </a:endParaRPr>
          </a:p>
        </p:txBody>
      </p:sp>
      <p:sp>
        <p:nvSpPr>
          <p:cNvPr id="12" name="AutoShape 6" descr="Resultado de imagen para signo de interrogacion"/>
          <p:cNvSpPr>
            <a:spLocks noChangeAspect="1" noChangeArrowheads="1"/>
          </p:cNvSpPr>
          <p:nvPr/>
        </p:nvSpPr>
        <p:spPr bwMode="auto">
          <a:xfrm>
            <a:off x="654756" y="228035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sz="2560">
              <a:solidFill>
                <a:srgbClr val="1C314E"/>
              </a:solidFill>
              <a:latin typeface="Times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38" y="1874711"/>
            <a:ext cx="1044436" cy="1042805"/>
          </a:xfrm>
          <a:prstGeom prst="rect">
            <a:avLst/>
          </a:prstGeom>
          <a:ln>
            <a:noFill/>
          </a:ln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218" y="3271276"/>
            <a:ext cx="1347214" cy="1347214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7481969" y="4503539"/>
            <a:ext cx="5881994" cy="114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2276" dirty="0">
                <a:latin typeface="Arial" pitchFamily="34" charset="0"/>
                <a:cs typeface="Arial" pitchFamily="34" charset="0"/>
              </a:rPr>
              <a:t>…</a:t>
            </a:r>
            <a:r>
              <a:rPr lang="es-MX" sz="2276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compromisos</a:t>
            </a:r>
            <a:r>
              <a:rPr lang="es-MX" sz="2276" dirty="0">
                <a:latin typeface="Arial" pitchFamily="34" charset="0"/>
                <a:cs typeface="Arial" pitchFamily="34" charset="0"/>
              </a:rPr>
              <a:t> para corregir, modificar, reorientar, adicionar o en un caso suspender programas.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6885" y="2809997"/>
            <a:ext cx="856792" cy="856792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8749" y="3240584"/>
            <a:ext cx="1258574" cy="1258574"/>
          </a:xfrm>
          <a:prstGeom prst="rect">
            <a:avLst/>
          </a:prstGeom>
        </p:spPr>
      </p:pic>
      <p:graphicFrame>
        <p:nvGraphicFramePr>
          <p:cNvPr id="28" name="27 Diagrama"/>
          <p:cNvGraphicFramePr/>
          <p:nvPr>
            <p:extLst>
              <p:ext uri="{D42A27DB-BD31-4B8C-83A1-F6EECF244321}">
                <p14:modId xmlns:p14="http://schemas.microsoft.com/office/powerpoint/2010/main" xmlns="" val="1855030091"/>
              </p:ext>
            </p:extLst>
          </p:nvPr>
        </p:nvGraphicFramePr>
        <p:xfrm>
          <a:off x="105267" y="6384090"/>
          <a:ext cx="12778738" cy="201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4 Rectángulo"/>
          <p:cNvSpPr/>
          <p:nvPr/>
        </p:nvSpPr>
        <p:spPr>
          <a:xfrm>
            <a:off x="7872875" y="1840154"/>
            <a:ext cx="3881240" cy="79278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2276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Instrumento para la Mejora de la Acción Pública</a:t>
            </a:r>
          </a:p>
        </p:txBody>
      </p:sp>
      <p:sp>
        <p:nvSpPr>
          <p:cNvPr id="22" name="13 Rectángulo">
            <a:hlinkClick r:id="rId11"/>
          </p:cNvPr>
          <p:cNvSpPr/>
          <p:nvPr/>
        </p:nvSpPr>
        <p:spPr>
          <a:xfrm>
            <a:off x="1109977" y="1838156"/>
            <a:ext cx="7545458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sz="256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Mecanismo para el seguimiento de los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sz="256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Aspectos Susceptibles de Mejora </a:t>
            </a:r>
            <a:endParaRPr lang="es-MX" sz="2560" dirty="0">
              <a:solidFill>
                <a:prstClr val="white"/>
              </a:solidFill>
              <a:latin typeface="Times"/>
            </a:endParaRPr>
          </a:p>
        </p:txBody>
      </p:sp>
      <p:sp>
        <p:nvSpPr>
          <p:cNvPr id="26" name="22 Flecha derecha"/>
          <p:cNvSpPr/>
          <p:nvPr/>
        </p:nvSpPr>
        <p:spPr bwMode="auto">
          <a:xfrm>
            <a:off x="5388571" y="4228728"/>
            <a:ext cx="2385399" cy="142028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MX" sz="5120">
              <a:solidFill>
                <a:srgbClr val="1C314E"/>
              </a:solidFill>
            </a:endParaRPr>
          </a:p>
        </p:txBody>
      </p:sp>
      <p:sp>
        <p:nvSpPr>
          <p:cNvPr id="27" name="18 Rectángulo"/>
          <p:cNvSpPr/>
          <p:nvPr/>
        </p:nvSpPr>
        <p:spPr>
          <a:xfrm>
            <a:off x="5778015" y="4512705"/>
            <a:ext cx="2094859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sz="256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76" dirty="0">
                <a:latin typeface="Arial" pitchFamily="34" charset="0"/>
                <a:cs typeface="Arial" pitchFamily="34" charset="0"/>
              </a:rPr>
              <a:t>deben</a:t>
            </a:r>
            <a:r>
              <a:rPr lang="es-MX" sz="256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76" dirty="0">
                <a:latin typeface="Arial" pitchFamily="34" charset="0"/>
                <a:cs typeface="Arial" pitchFamily="34" charset="0"/>
              </a:rPr>
              <a:t>establecer</a:t>
            </a:r>
            <a:r>
              <a:rPr lang="es-MX" sz="2560" dirty="0">
                <a:latin typeface="Arial" pitchFamily="34" charset="0"/>
                <a:cs typeface="Arial" pitchFamily="34" charset="0"/>
              </a:rPr>
              <a:t> </a:t>
            </a:r>
            <a:endParaRPr lang="es-MX" sz="2560" dirty="0">
              <a:latin typeface="Times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146331" y="988368"/>
            <a:ext cx="6858469" cy="68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MX"/>
            </a:defPPr>
            <a:lvl1pPr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Seguimiento a </a:t>
            </a:r>
            <a:r>
              <a:rPr lang="es-ES_tradn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recomendaciones</a:t>
            </a:r>
            <a:endParaRPr lang="es-ES_tradn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4702200" y="988368"/>
            <a:ext cx="1532646" cy="648533"/>
            <a:chOff x="3112612" y="1054600"/>
            <a:chExt cx="1532646" cy="648533"/>
          </a:xfrm>
        </p:grpSpPr>
        <p:grpSp>
          <p:nvGrpSpPr>
            <p:cNvPr id="39" name="Grupo 38"/>
            <p:cNvGrpSpPr/>
            <p:nvPr/>
          </p:nvGrpSpPr>
          <p:grpSpPr>
            <a:xfrm>
              <a:off x="3925178" y="1054600"/>
              <a:ext cx="720080" cy="648533"/>
              <a:chOff x="3262040" y="4017659"/>
              <a:chExt cx="720080" cy="64853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2" name="Cheurón 41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Cheurón 42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Cheurón 43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CuadroTexto 39"/>
            <p:cNvSpPr txBox="1"/>
            <p:nvPr/>
          </p:nvSpPr>
          <p:spPr>
            <a:xfrm>
              <a:off x="3659990" y="1124079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D)</a:t>
              </a:r>
              <a:endParaRPr lang="es-MX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Oval 30"/>
            <p:cNvSpPr/>
            <p:nvPr/>
          </p:nvSpPr>
          <p:spPr>
            <a:xfrm>
              <a:off x="3112612" y="1079146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539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06256" y="4228728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resumen</a:t>
            </a:r>
          </a:p>
        </p:txBody>
      </p:sp>
    </p:spTree>
    <p:extLst>
      <p:ext uri="{BB962C8B-B14F-4D97-AF65-F5344CB8AC3E}">
        <p14:creationId xmlns:p14="http://schemas.microsoft.com/office/powerpoint/2010/main" xmlns="" val="25114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78853" y="780346"/>
            <a:ext cx="9421847" cy="128014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r"/>
            <a:r>
              <a:rPr lang="es-E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resumen: algunos </a:t>
            </a:r>
            <a:r>
              <a:rPr lang="es-E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de los elementos que se deben considerar en su diseño son: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9832" y="1541232"/>
            <a:ext cx="10297144" cy="80687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89832" y="2524277"/>
            <a:ext cx="2902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¿PARA QUÉ?</a:t>
            </a: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MX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problema quiere resolver el programa, qué resultados concretos quiere obtener?</a:t>
            </a: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58280" y="2524277"/>
            <a:ext cx="297867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¿POR QUÉ?</a:t>
            </a: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MX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¿Cuál fue el diagnóstico que se realizó para decidir que se necesitaba esa intervención? </a:t>
            </a: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942560" y="2500677"/>
            <a:ext cx="297331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¿PARA QUIÉN?</a:t>
            </a: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¿Cuál es la población total que sufre la problemática que se busca atender (población potencial)? </a:t>
            </a: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60652" y="6903184"/>
            <a:ext cx="32043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¿CÓMO? </a:t>
            </a:r>
            <a:endParaRPr lang="es-MX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 defTabSz="711200">
              <a:lnSpc>
                <a:spcPct val="90000"/>
              </a:lnSpc>
              <a:spcAft>
                <a:spcPct val="15000"/>
              </a:spcAft>
            </a:pPr>
            <a:r>
              <a:rPr lang="es-E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¿Por qué la entrega de esos bienes o servicios va a resolver el problema que se quiere eliminar?</a:t>
            </a:r>
            <a:endParaRPr lang="es-MX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692985" y="6879520"/>
            <a:ext cx="303517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PLANEACIÓN</a:t>
            </a:r>
            <a:endParaRPr lang="es-MX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 defTabSz="711200">
              <a:lnSpc>
                <a:spcPct val="90000"/>
              </a:lnSpc>
              <a:spcAft>
                <a:spcPct val="15000"/>
              </a:spcAft>
            </a:pPr>
            <a:r>
              <a:rPr lang="es-MX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¿Existe un plan para el desarrollo de la intervención pública de corto, mediano y largo plazo?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014568" y="6903184"/>
            <a:ext cx="303812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¿CÓMO COMPRUEBO QUE EL PROGRAMA DA RESULTADOS?</a:t>
            </a:r>
            <a:endParaRPr lang="es-MX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 defTabSz="711200">
              <a:lnSpc>
                <a:spcPct val="90000"/>
              </a:lnSpc>
              <a:spcAft>
                <a:spcPct val="15000"/>
              </a:spcAft>
            </a:pPr>
            <a:r>
              <a:rPr lang="es-MX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¿Cómo se medirán los resultados de la intervención ?</a:t>
            </a:r>
          </a:p>
        </p:txBody>
      </p:sp>
    </p:spTree>
    <p:extLst>
      <p:ext uri="{BB962C8B-B14F-4D97-AF65-F5344CB8AC3E}">
        <p14:creationId xmlns:p14="http://schemas.microsoft.com/office/powerpoint/2010/main" xmlns="" val="14086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746" y="2258512"/>
            <a:ext cx="9903175" cy="6290696"/>
          </a:xfrm>
          <a:prstGeom prst="rect">
            <a:avLst/>
          </a:prstGeom>
        </p:spPr>
      </p:pic>
      <p:sp>
        <p:nvSpPr>
          <p:cNvPr id="2" name="4 Título"/>
          <p:cNvSpPr txBox="1">
            <a:spLocks/>
          </p:cNvSpPr>
          <p:nvPr/>
        </p:nvSpPr>
        <p:spPr bwMode="auto">
          <a:xfrm>
            <a:off x="2565054" y="916573"/>
            <a:ext cx="10418066" cy="1135400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 prstMaterial="metal">
            <a:bevelT w="88900" h="88900"/>
          </a:sp3d>
        </p:spPr>
        <p:txBody>
          <a:bodyPr/>
          <a:lstStyle>
            <a:defPPr>
              <a:defRPr lang="es-MX"/>
            </a:defPPr>
            <a:lvl1pPr defTabSz="914400" fontAlgn="auto" latinLnBrk="0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dirty="0" smtClean="0"/>
              <a:t>Instrumentos de rendición </a:t>
            </a:r>
            <a:r>
              <a:rPr lang="es-ES" dirty="0"/>
              <a:t>de </a:t>
            </a:r>
            <a:r>
              <a:rPr lang="es-ES" dirty="0" smtClean="0"/>
              <a:t>cuentas: clave para crear confianza</a:t>
            </a:r>
            <a:endParaRPr lang="es-ES" dirty="0"/>
          </a:p>
        </p:txBody>
      </p:sp>
      <p:sp>
        <p:nvSpPr>
          <p:cNvPr id="22" name="TextBox 84"/>
          <p:cNvSpPr txBox="1"/>
          <p:nvPr/>
        </p:nvSpPr>
        <p:spPr>
          <a:xfrm>
            <a:off x="2565054" y="1839876"/>
            <a:ext cx="10418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Algunos instrumentos de rendición de cuentas sobre el programa que se pueden crear: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9961" y="8492522"/>
            <a:ext cx="12047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CONEVAL (2016), “</a:t>
            </a:r>
            <a:r>
              <a:rPr lang="es-ES" sz="1200" dirty="0" smtClean="0"/>
              <a:t>Modelo </a:t>
            </a:r>
            <a:r>
              <a:rPr lang="es-ES" sz="1200" dirty="0"/>
              <a:t>de Términos de Referencia para la Evaluación en materia de </a:t>
            </a:r>
            <a:r>
              <a:rPr lang="es-ES" sz="1200" dirty="0" smtClean="0"/>
              <a:t>Diseño”, </a:t>
            </a:r>
            <a:r>
              <a:rPr lang="es-ES" sz="1200" dirty="0"/>
              <a:t>disponible en: </a:t>
            </a:r>
            <a:r>
              <a:rPr lang="es-ES" sz="1200" dirty="0">
                <a:hlinkClick r:id="rId3"/>
              </a:rPr>
              <a:t>http://</a:t>
            </a:r>
            <a:r>
              <a:rPr lang="es-ES" sz="1200" dirty="0" smtClean="0">
                <a:hlinkClick r:id="rId3"/>
              </a:rPr>
              <a:t>www.coneval.org.mx/Evaluacion/Paginas/Normatividad/Terminos_de_Referencia_vigentes.aspx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84"/>
          <p:cNvSpPr txBox="1"/>
          <p:nvPr/>
        </p:nvSpPr>
        <p:spPr>
          <a:xfrm>
            <a:off x="257690" y="3164684"/>
            <a:ext cx="497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 algn="r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Publicar las Reglas de Operación del programa en la página web (menos de tres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clicks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84"/>
          <p:cNvSpPr txBox="1"/>
          <p:nvPr/>
        </p:nvSpPr>
        <p:spPr>
          <a:xfrm>
            <a:off x="270034" y="6479935"/>
            <a:ext cx="497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 algn="r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Difundir los resultados del programas en la página web </a:t>
            </a:r>
          </a:p>
          <a:p>
            <a:pPr marL="151270" algn="r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(menos de tres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clicks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84"/>
          <p:cNvSpPr txBox="1"/>
          <p:nvPr/>
        </p:nvSpPr>
        <p:spPr>
          <a:xfrm>
            <a:off x="7545398" y="3162304"/>
            <a:ext cx="497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Publicar en la página web un correo o teléfono para orientar e informar a los beneficiarios.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84"/>
          <p:cNvSpPr txBox="1"/>
          <p:nvPr/>
        </p:nvSpPr>
        <p:spPr>
          <a:xfrm>
            <a:off x="7498168" y="6529380"/>
            <a:ext cx="497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Responder con oportunidad y calidad las solicitudes de información realizadas.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15" b="66861"/>
          <a:stretch/>
        </p:blipFill>
        <p:spPr>
          <a:xfrm>
            <a:off x="664" y="891061"/>
            <a:ext cx="2719375" cy="146545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41760" y="111322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27108" y="381428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334650" y="51488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242896" y="62362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025926" y="486451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4792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49212" y="4156720"/>
            <a:ext cx="83063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5400" dirty="0">
                <a:solidFill>
                  <a:srgbClr val="005F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Vinculo MIR con ROP</a:t>
            </a:r>
            <a:endParaRPr lang="es-MX" sz="5400" dirty="0">
              <a:solidFill>
                <a:srgbClr val="005F20"/>
              </a:solidFill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32309" y="2932584"/>
            <a:ext cx="2540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>
                <a:solidFill>
                  <a:srgbClr val="005F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xmlns="" val="33857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derecha"/>
          <p:cNvSpPr/>
          <p:nvPr/>
        </p:nvSpPr>
        <p:spPr bwMode="auto">
          <a:xfrm rot="10800000">
            <a:off x="6297578" y="3212469"/>
            <a:ext cx="4708171" cy="2406667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prstClr val="white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1279275" y="1996480"/>
            <a:ext cx="11521280" cy="18980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marL="0" lvl="1" indent="0" defTabSz="1300460"/>
            <a:r>
              <a:rPr lang="es-MX" sz="2844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Reglas de Operación </a:t>
            </a:r>
            <a:r>
              <a:rPr lang="es-MX" sz="2844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 el conjunto de disposiciones que precisan la forma de operar un programa</a:t>
            </a:r>
            <a:r>
              <a:rPr lang="es-MX" sz="2844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con el propósito de lograr los niveles esperados de eficacia, eficiencia, equidad y </a:t>
            </a:r>
            <a:r>
              <a:rPr lang="es-MX" sz="2844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transparencia.</a:t>
            </a:r>
            <a:endParaRPr lang="es-MX" sz="2844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1300460"/>
            <a:endParaRPr lang="es-MX" sz="2844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2435437837"/>
              </p:ext>
            </p:extLst>
          </p:nvPr>
        </p:nvGraphicFramePr>
        <p:xfrm>
          <a:off x="0" y="4138779"/>
          <a:ext cx="12800555" cy="6306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16" y="1817267"/>
            <a:ext cx="871859" cy="8704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4783" y="1056746"/>
            <a:ext cx="11774558" cy="6565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 eaLnBrk="1" hangingPunct="1"/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Uso de la Matriz de Indicadores</a:t>
            </a:r>
            <a:b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Construcción de ROP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 cstate="print"/>
          <a:srcRect l="33660" t="13291" r="34841" b="14018"/>
          <a:stretch/>
        </p:blipFill>
        <p:spPr>
          <a:xfrm>
            <a:off x="3160983" y="6821016"/>
            <a:ext cx="1596346" cy="1995433"/>
          </a:xfrm>
          <a:prstGeom prst="rect">
            <a:avLst/>
          </a:prstGeom>
        </p:spPr>
      </p:pic>
      <p:pic>
        <p:nvPicPr>
          <p:cNvPr id="14" name="Picture 2" descr="http://us.cdn2.123rf.com/168nwm/pavlik18/pavlik181408/pavlik18140800052/31388888-icono-de-la-lupa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31"/>
          <a:stretch/>
        </p:blipFill>
        <p:spPr bwMode="auto">
          <a:xfrm>
            <a:off x="9526736" y="5139665"/>
            <a:ext cx="1145070" cy="128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3602497" y="933737"/>
            <a:ext cx="1022285" cy="775360"/>
            <a:chOff x="-2098015" y="3612075"/>
            <a:chExt cx="1584176" cy="1230233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5915" t="19487" r="1409" b="60831"/>
            <a:stretch/>
          </p:blipFill>
          <p:spPr>
            <a:xfrm>
              <a:off x="-1161911" y="3612075"/>
              <a:ext cx="648072" cy="1230233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487" r="81690" b="60831"/>
            <a:stretch/>
          </p:blipFill>
          <p:spPr>
            <a:xfrm>
              <a:off x="-2098015" y="3612075"/>
              <a:ext cx="936104" cy="1230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4010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1 Rectángulo"/>
          <p:cNvSpPr>
            <a:spLocks noChangeArrowheads="1"/>
          </p:cNvSpPr>
          <p:nvPr/>
        </p:nvSpPr>
        <p:spPr bwMode="auto">
          <a:xfrm>
            <a:off x="819574" y="1702365"/>
            <a:ext cx="11776569" cy="105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7672" lvl="1" indent="-487672" algn="just" defTabSz="1300460" eaLnBrk="1" hangingPunct="1">
              <a:spcBef>
                <a:spcPts val="853"/>
              </a:spcBef>
              <a:spcAft>
                <a:spcPts val="1707"/>
              </a:spcAft>
              <a:buClr>
                <a:srgbClr val="009900"/>
              </a:buClr>
              <a:buSzPct val="100000"/>
              <a:buFont typeface="Wingdings" pitchFamily="2" charset="2"/>
              <a:buChar char="§"/>
            </a:pPr>
            <a:r>
              <a:rPr lang="es-MX" sz="3129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esquema general para vincular la MIR con las ROP es el siguiente: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3815" y="1052507"/>
            <a:ext cx="5252961" cy="6565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s-MX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Vinculación MIR - ROP</a:t>
            </a:r>
            <a:endParaRPr lang="es-E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0464" y="2883183"/>
            <a:ext cx="7904420" cy="6090072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3602497" y="933737"/>
            <a:ext cx="1022285" cy="775360"/>
            <a:chOff x="-2098015" y="3612075"/>
            <a:chExt cx="1584176" cy="123023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5915" t="19487" r="1409" b="60831"/>
            <a:stretch/>
          </p:blipFill>
          <p:spPr>
            <a:xfrm>
              <a:off x="-1161911" y="3612075"/>
              <a:ext cx="648072" cy="123023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487" r="81690" b="60831"/>
            <a:stretch/>
          </p:blipFill>
          <p:spPr>
            <a:xfrm>
              <a:off x="-2098015" y="3612075"/>
              <a:ext cx="936104" cy="1230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9603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93892" y="3077991"/>
            <a:ext cx="9265028" cy="357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127"/>
            <a:r>
              <a:rPr lang="es-ES_tradnl" sz="5120" dirty="0">
                <a:solidFill>
                  <a:srgbClr val="1C3F94"/>
                </a:solidFill>
                <a:latin typeface="Arial" pitchFamily="34" charset="0"/>
                <a:cs typeface="Arial" pitchFamily="34" charset="0"/>
              </a:rPr>
              <a:t>¡Gracias por su atención!</a:t>
            </a:r>
          </a:p>
          <a:p>
            <a:pPr algn="ctr" defTabSz="438127"/>
            <a:endParaRPr lang="es-ES_tradnl" sz="384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  <a:p>
            <a:pPr algn="ctr" defTabSz="438127"/>
            <a:endParaRPr lang="es-ES_tradnl" sz="384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  <a:p>
            <a:pPr algn="ctr" defTabSz="438127"/>
            <a:r>
              <a:rPr lang="es-ES_tradnl" sz="3840" b="1" dirty="0" smtClean="0">
                <a:solidFill>
                  <a:srgbClr val="1C3F94"/>
                </a:solidFill>
                <a:latin typeface="Arial" pitchFamily="34" charset="0"/>
                <a:cs typeface="Arial" pitchFamily="34" charset="0"/>
              </a:rPr>
              <a:t>Edgar A. Martínez Mendoza</a:t>
            </a:r>
            <a:endParaRPr lang="es-ES_tradnl" sz="384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  <a:p>
            <a:pPr algn="ctr" defTabSz="438127"/>
            <a:r>
              <a:rPr lang="es-ES_tradnl" sz="3840" dirty="0">
                <a:solidFill>
                  <a:srgbClr val="1C3F94"/>
                </a:solidFill>
                <a:latin typeface="Arial" pitchFamily="34" charset="0"/>
                <a:cs typeface="Arial" pitchFamily="34" charset="0"/>
              </a:rPr>
              <a:t>edgar.martinez@coneval.org.mx</a:t>
            </a:r>
          </a:p>
          <a:p>
            <a:pPr algn="ctr" defTabSz="438127"/>
            <a:r>
              <a:rPr lang="es-ES_tradnl" sz="2133" dirty="0">
                <a:solidFill>
                  <a:srgbClr val="1C3F94"/>
                </a:solidFill>
                <a:latin typeface="Arial" pitchFamily="34" charset="0"/>
                <a:cs typeface="Arial" pitchFamily="34" charset="0"/>
                <a:hlinkClick r:id="rId2"/>
              </a:rPr>
              <a:t>www.coneval.org.mx</a:t>
            </a:r>
            <a:endParaRPr lang="es-ES_tradnl" sz="2133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7826299"/>
            <a:ext cx="13066296" cy="122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140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1760" y="3110855"/>
            <a:ext cx="11521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dirty="0"/>
              <a:t>“Tenemos que apoyar también a las mujeres, por eso buscamos que el gobierno tenga la obligación de adquirir bienes y servicios para apoyar a las </a:t>
            </a:r>
            <a:r>
              <a:rPr lang="es-MX" sz="3200" dirty="0" smtClean="0"/>
              <a:t>familias. </a:t>
            </a:r>
            <a:r>
              <a:rPr lang="es-MX" sz="3200" b="1" dirty="0" smtClean="0">
                <a:solidFill>
                  <a:schemeClr val="tx1"/>
                </a:solidFill>
              </a:rPr>
              <a:t>Desde </a:t>
            </a:r>
            <a:r>
              <a:rPr lang="es-MX" sz="3200" b="1" dirty="0">
                <a:solidFill>
                  <a:schemeClr val="tx1"/>
                </a:solidFill>
              </a:rPr>
              <a:t>con escobas y trapeadores,</a:t>
            </a:r>
            <a:r>
              <a:rPr lang="es-MX" sz="3200" b="1" dirty="0">
                <a:solidFill>
                  <a:srgbClr val="00B050"/>
                </a:solidFill>
              </a:rPr>
              <a:t> </a:t>
            </a:r>
            <a:r>
              <a:rPr lang="es-MX" sz="3200" dirty="0"/>
              <a:t>hasta con lo que te puedas imaginar</a:t>
            </a:r>
            <a:r>
              <a:rPr lang="es-MX" sz="3200" dirty="0" smtClean="0"/>
              <a:t>…”.</a:t>
            </a:r>
          </a:p>
          <a:p>
            <a:pPr algn="just">
              <a:lnSpc>
                <a:spcPct val="150000"/>
              </a:lnSpc>
            </a:pPr>
            <a:endParaRPr lang="es-MX" sz="3200" dirty="0"/>
          </a:p>
          <a:p>
            <a:pPr algn="just">
              <a:lnSpc>
                <a:spcPct val="150000"/>
              </a:lnSpc>
            </a:pPr>
            <a:r>
              <a:rPr lang="es-MX" sz="2400" dirty="0" smtClean="0">
                <a:solidFill>
                  <a:schemeClr val="tx1"/>
                </a:solidFill>
              </a:rPr>
              <a:t>Fuente: Proyecto Diez, abril de 2015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42160" y="700336"/>
            <a:ext cx="8481004" cy="175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defTabSz="914354" fontAlgn="auto">
              <a:spcAft>
                <a:spcPts val="0"/>
              </a:spcAft>
              <a:defRPr/>
            </a:pPr>
            <a:r>
              <a:rPr lang="es-ES_tradnl" sz="3200" dirty="0" smtClean="0"/>
              <a:t>Programas que no usan evidencia, y que no tienen un diseño, no resolverán problemas sociales</a:t>
            </a:r>
            <a:endParaRPr lang="es-ES_tradnl" sz="32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3074261" y="987907"/>
            <a:ext cx="1555931" cy="648533"/>
            <a:chOff x="2205656" y="936478"/>
            <a:chExt cx="1555931" cy="648533"/>
          </a:xfrm>
        </p:grpSpPr>
        <p:grpSp>
          <p:nvGrpSpPr>
            <p:cNvPr id="13" name="Grupo 12"/>
            <p:cNvGrpSpPr/>
            <p:nvPr/>
          </p:nvGrpSpPr>
          <p:grpSpPr>
            <a:xfrm>
              <a:off x="3041507" y="936478"/>
              <a:ext cx="720080" cy="648533"/>
              <a:chOff x="3262040" y="4017659"/>
              <a:chExt cx="720080" cy="648533"/>
            </a:xfrm>
            <a:solidFill>
              <a:srgbClr val="0070C0"/>
            </a:solidFill>
          </p:grpSpPr>
          <p:sp>
            <p:nvSpPr>
              <p:cNvPr id="16" name="Cheurón 15"/>
              <p:cNvSpPr/>
              <p:nvPr/>
            </p:nvSpPr>
            <p:spPr>
              <a:xfrm>
                <a:off x="3406056" y="4017659"/>
                <a:ext cx="576064" cy="64853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urón 16"/>
              <p:cNvSpPr/>
              <p:nvPr/>
            </p:nvSpPr>
            <p:spPr>
              <a:xfrm>
                <a:off x="3334048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urón 17"/>
              <p:cNvSpPr/>
              <p:nvPr/>
            </p:nvSpPr>
            <p:spPr>
              <a:xfrm>
                <a:off x="3262040" y="4017659"/>
                <a:ext cx="339102" cy="648533"/>
              </a:xfrm>
              <a:prstGeom prst="chevron">
                <a:avLst>
                  <a:gd name="adj" fmla="val 86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>
              <a:off x="2777546" y="10222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s-MX" sz="20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30"/>
            <p:cNvSpPr/>
            <p:nvPr/>
          </p:nvSpPr>
          <p:spPr>
            <a:xfrm>
              <a:off x="2205656" y="943434"/>
              <a:ext cx="578658" cy="54899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089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3677</TotalTime>
  <Words>7128</Words>
  <Application>Microsoft Office PowerPoint</Application>
  <PresentationFormat>Personalizado</PresentationFormat>
  <Paragraphs>1163</Paragraphs>
  <Slides>88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88</vt:i4>
      </vt:variant>
    </vt:vector>
  </HeadingPairs>
  <TitlesOfParts>
    <vt:vector size="91" baseType="lpstr">
      <vt:lpstr>Diseño personalizado</vt:lpstr>
      <vt:lpstr>1_Diseño personalizado</vt:lpstr>
      <vt:lpstr>2_Diseño personalizado</vt:lpstr>
      <vt:lpstr>Fecha 00/00/2016</vt:lpstr>
      <vt:lpstr>Diapositiva 2</vt:lpstr>
      <vt:lpstr>Diapositiva 3</vt:lpstr>
      <vt:lpstr>Construir una política pública requiere elementos técnicos</vt:lpstr>
      <vt:lpstr>Hay dos elementos importantes en el diseño de las políticas públicas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Teoría de cambio de programas: clave para la evaluación</vt:lpstr>
      <vt:lpstr>Ejemplo de teoría de cambio: Terapia de rehidratación oral</vt:lpstr>
      <vt:lpstr>Ejemplo de teoría de cambio: alfabetización de adultos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3. A partir del árbol de problemas, defina los siguientes elementos de la Matriz de Indicadores:</vt:lpstr>
      <vt:lpstr>Diapositiva 56</vt:lpstr>
      <vt:lpstr>Diapositiva 57</vt:lpstr>
      <vt:lpstr>¿Cómo revisar los indicadores?</vt:lpstr>
      <vt:lpstr>Diapositiva 59</vt:lpstr>
      <vt:lpstr>Diapositiva 60</vt:lpstr>
      <vt:lpstr>Diapositiva 61</vt:lpstr>
      <vt:lpstr>Diapositiva 62</vt:lpstr>
      <vt:lpstr>4. En los mismos grupos, a partir de la MIR elaborada en el ejercicio anterior, revisen la claridad y relevancia de los indicadores.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Importancia de construir un Sistema de Monitoreo y Evaluación para programas</vt:lpstr>
      <vt:lpstr>Componentes de un Sistema Integral de M&amp;E</vt:lpstr>
      <vt:lpstr>5. Realice una propuesta del horizonte de evaluación del programa.</vt:lpstr>
      <vt:lpstr>Diapositiva 81</vt:lpstr>
      <vt:lpstr>Diapositiva 82</vt:lpstr>
      <vt:lpstr>Diapositiva 83</vt:lpstr>
      <vt:lpstr>Diapositiva 84</vt:lpstr>
      <vt:lpstr>Diapositiva 85</vt:lpstr>
      <vt:lpstr>Uso de la Matriz de Indicadores Construcción de ROP</vt:lpstr>
      <vt:lpstr>Vinculación MIR - ROP</vt:lpstr>
      <vt:lpstr>Diapositiva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Analí Pérez Ramírez</dc:creator>
  <cp:lastModifiedBy>lcasian</cp:lastModifiedBy>
  <cp:revision>414</cp:revision>
  <cp:lastPrinted>2016-09-07T00:46:31Z</cp:lastPrinted>
  <dcterms:modified xsi:type="dcterms:W3CDTF">2016-09-20T15:43:07Z</dcterms:modified>
</cp:coreProperties>
</file>