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71" r:id="rId4"/>
    <p:sldId id="262" r:id="rId5"/>
    <p:sldId id="264" r:id="rId6"/>
    <p:sldId id="266" r:id="rId7"/>
    <p:sldId id="268" r:id="rId8"/>
    <p:sldId id="269" r:id="rId9"/>
    <p:sldId id="270" r:id="rId10"/>
    <p:sldId id="274" r:id="rId11"/>
    <p:sldId id="261" r:id="rId12"/>
    <p:sldId id="267" r:id="rId13"/>
    <p:sldId id="272" r:id="rId14"/>
    <p:sldId id="280" r:id="rId15"/>
    <p:sldId id="273" r:id="rId16"/>
    <p:sldId id="275" r:id="rId17"/>
    <p:sldId id="276" r:id="rId18"/>
    <p:sldId id="277" r:id="rId19"/>
    <p:sldId id="278" r:id="rId20"/>
    <p:sldId id="279" r:id="rId21"/>
    <p:sldId id="263" r:id="rId2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7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BCD6-CB20-5948-9A05-03FE92DC1141}" type="datetime1">
              <a:rPr lang="es-MX" smtClean="0"/>
              <a:t>07/09/2016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852C5-8551-6143-9CC5-3930A05E19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927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DD47-3E86-D043-BBD2-836B7106877F}" type="datetime1">
              <a:rPr lang="es-MX" smtClean="0"/>
              <a:t>07/09/2016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8088-E402-9E40-8D39-0110B7933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012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8088-E402-9E40-8D39-0110B7933073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493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8088-E402-9E40-8D39-0110B793307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71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8088-E402-9E40-8D39-0110B793307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11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8088-E402-9E40-8D39-0110B793307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12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8088-E402-9E40-8D39-0110B793307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21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8088-E402-9E40-8D39-0110B7933073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91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Portada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0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8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Titulo Ponencia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" y="-1"/>
            <a:ext cx="9212995" cy="5215467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704646" y="3417529"/>
            <a:ext cx="7505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511277" y="2537951"/>
            <a:ext cx="7862256" cy="879577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/>
              <a:t>TULO DE LA PONENCIA / TALLER</a:t>
            </a:r>
            <a:endParaRPr lang="es-ES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11278" y="3492091"/>
            <a:ext cx="7862255" cy="48362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DEAD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Ponente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5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739080"/>
            <a:ext cx="7772400" cy="60837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 err="1"/>
              <a:t>tulo</a:t>
            </a:r>
            <a:r>
              <a:rPr lang="es-ES_tradnl" dirty="0"/>
              <a:t> de tema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9629"/>
            <a:ext cx="6400800" cy="483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Subtema</a:t>
            </a:r>
            <a:endParaRPr lang="es-E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685800" y="2347453"/>
            <a:ext cx="7772400" cy="921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1830" y="4857629"/>
            <a:ext cx="4978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3667" y="4833573"/>
            <a:ext cx="431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4" name="Imagen 3" descr="Slide Plantilla Subnacionales interior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279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" y="4596905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067" y="812801"/>
            <a:ext cx="8229600" cy="339447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8919" y="4842228"/>
            <a:ext cx="5469467" cy="273844"/>
          </a:xfrm>
        </p:spPr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2187924" y="0"/>
            <a:ext cx="6956077" cy="580604"/>
          </a:xfrm>
          <a:prstGeom prst="rect">
            <a:avLst/>
          </a:prstGeom>
          <a:solidFill>
            <a:srgbClr val="009D9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Slide Plantilla Subnacionales header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56" y="-25821"/>
            <a:ext cx="6964544" cy="6064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2133" y="-25821"/>
            <a:ext cx="6773061" cy="68335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4" name="Imagen 3" descr="Logo-sol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0" y="52918"/>
            <a:ext cx="2006566" cy="75988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7983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632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715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715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925688" y="4846219"/>
            <a:ext cx="5469467" cy="273844"/>
          </a:xfrm>
        </p:spPr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" y="4614401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0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25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1632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Diapositiva libre</a:t>
            </a:r>
            <a:endParaRPr lang="es-ES" dirty="0"/>
          </a:p>
        </p:txBody>
      </p:sp>
      <p:pic>
        <p:nvPicPr>
          <p:cNvPr id="2" name="Imagen 1" descr="R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2" y="317502"/>
            <a:ext cx="7365813" cy="48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Portada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0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-1" y="4864651"/>
            <a:ext cx="54694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" dirty="0"/>
              <a:t>Aquí va el nombre de la ponencia entrar al padrón de diapositiva para cambiar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86800" y="486965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5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62" r:id="rId8"/>
    <p:sldLayoutId id="2147483663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39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58456"/>
            <a:ext cx="7772400" cy="608372"/>
          </a:xfrm>
        </p:spPr>
        <p:txBody>
          <a:bodyPr>
            <a:noAutofit/>
          </a:bodyPr>
          <a:lstStyle/>
          <a:p>
            <a:r>
              <a:rPr lang="es-ES_tradnl" sz="3200" dirty="0"/>
              <a:t>Participación pública en la política presupuestaria y el trabajo de GIFT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439629"/>
            <a:ext cx="6400800" cy="483624"/>
          </a:xfrm>
        </p:spPr>
        <p:txBody>
          <a:bodyPr>
            <a:noAutofit/>
          </a:bodyPr>
          <a:lstStyle/>
          <a:p>
            <a:r>
              <a:rPr lang="es-ES" sz="2000" dirty="0"/>
              <a:t>¿Qué es? </a:t>
            </a:r>
          </a:p>
          <a:p>
            <a:r>
              <a:rPr lang="es-ES" sz="2000" dirty="0"/>
              <a:t>Los principios de participación de GIFT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35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_tradnl" sz="4400" dirty="0">
                <a:solidFill>
                  <a:srgbClr val="FB5308"/>
                </a:solidFill>
              </a:rPr>
              <a:t>Participación pública en la política presupuestaria:</a:t>
            </a:r>
          </a:p>
          <a:p>
            <a:pPr marL="0" indent="0">
              <a:buNone/>
            </a:pPr>
            <a:r>
              <a:rPr lang="es-ES_tradnl" sz="4400" dirty="0">
                <a:solidFill>
                  <a:srgbClr val="FB5308"/>
                </a:solidFill>
              </a:rPr>
              <a:t>el trabajo de GIFT</a:t>
            </a:r>
          </a:p>
          <a:p>
            <a:pPr>
              <a:buFont typeface="Wingdings" charset="2"/>
              <a:buChar char="§"/>
            </a:pPr>
            <a:endParaRPr lang="es-ES_tradnl" sz="2800" dirty="0">
              <a:solidFill>
                <a:srgbClr val="3C4648"/>
              </a:solidFill>
            </a:endParaRP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Principio 10 de los Principios de Alto Nivel de GIFT: de la publicación de información a la participación pública directa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Ocho casos de estudio de país 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Una serie de talleres 2012-2015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Consulta pública en 2015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Los Principios de Participación de GIFT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En proceso: Guía asociada para ayudar a implementar los Principios con ejemplos prácticos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Desarrollo de indicadores para medir la participación en política fiscal</a:t>
            </a:r>
            <a:endParaRPr lang="es-ES_tradnl" sz="2400" dirty="0">
              <a:solidFill>
                <a:srgbClr val="595959"/>
              </a:solidFill>
            </a:endParaRPr>
          </a:p>
          <a:p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11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2000" dirty="0"/>
              <a:t>Participación pública en la política presupuestaria</a:t>
            </a:r>
          </a:p>
        </p:txBody>
      </p:sp>
    </p:spTree>
    <p:extLst>
      <p:ext uri="{BB962C8B-B14F-4D97-AF65-F5344CB8AC3E}">
        <p14:creationId xmlns:p14="http://schemas.microsoft.com/office/powerpoint/2010/main" val="292896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23875" y="942975"/>
            <a:ext cx="7915275" cy="3581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_tradnl" sz="9600" dirty="0">
                <a:solidFill>
                  <a:srgbClr val="FB5308"/>
                </a:solidFill>
              </a:rPr>
              <a:t>¿Qué es la participación pública en las políticas presupuestarias?</a:t>
            </a:r>
            <a:r>
              <a:rPr lang="es-ES_tradnl" sz="5100" b="1" dirty="0">
                <a:solidFill>
                  <a:srgbClr val="FB5308"/>
                </a:solidFill>
              </a:rPr>
              <a:t> </a:t>
            </a:r>
            <a:endParaRPr lang="es-ES_tradnl" sz="4200" b="1" dirty="0">
              <a:solidFill>
                <a:srgbClr val="3C4648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7200" dirty="0">
                <a:solidFill>
                  <a:srgbClr val="595959"/>
                </a:solidFill>
              </a:rPr>
              <a:t>La variedad de formas en que las personas y el público en general, (OSC y otros actores no estatales) interactúan de </a:t>
            </a:r>
            <a:r>
              <a:rPr lang="es-ES" sz="7200" b="1" dirty="0">
                <a:solidFill>
                  <a:srgbClr val="595959"/>
                </a:solidFill>
              </a:rPr>
              <a:t>manera directa con las autoridades públicas</a:t>
            </a:r>
            <a:r>
              <a:rPr lang="es-ES" sz="7200" dirty="0"/>
              <a:t> con respecto al diseño, implementación y revisión de políticas públicas por medio de cualquier forma de comunicación.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7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7200" dirty="0"/>
              <a:t>Va desde consultas individuales a relaciones continuas e institucionalizadas que </a:t>
            </a:r>
            <a:r>
              <a:rPr lang="es-ES" sz="7200" b="1" dirty="0"/>
              <a:t>dejan registros sujetos al acceso a la información.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7200" b="1" dirty="0"/>
          </a:p>
          <a:p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12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2000" dirty="0"/>
              <a:t>Participación pública en la política presupuestaria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82355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4067" y="812800"/>
            <a:ext cx="7913158" cy="37972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MX" dirty="0">
              <a:solidFill>
                <a:srgbClr val="FB5308"/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rgbClr val="FB5308"/>
                </a:solidFill>
              </a:rPr>
              <a:t>El alcance de la participación pública en la política de gasto y las </a:t>
            </a:r>
            <a:r>
              <a:rPr lang="es-ES_tradnl" dirty="0">
                <a:solidFill>
                  <a:srgbClr val="FB5308"/>
                </a:solidFill>
              </a:rPr>
              <a:t>finanzas públicas</a:t>
            </a:r>
          </a:p>
          <a:p>
            <a:r>
              <a:rPr lang="es-MX" sz="2300" dirty="0">
                <a:solidFill>
                  <a:srgbClr val="3C4648"/>
                </a:solidFill>
              </a:rPr>
              <a:t>Abarca todas las actividades de la política de gasto y elaboración del presupuesto: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3C4648"/>
                </a:solidFill>
              </a:rPr>
              <a:t>Ciclo presupuestario anual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3C4648"/>
                </a:solidFill>
              </a:rPr>
              <a:t>Iniciativas de nuevas políticas, planes o revisiones de ingresos, gastos, financiamiento, activos y pasivos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3C4648"/>
                </a:solidFill>
              </a:rPr>
              <a:t>Diseño, producción y suministro de bienes y servicios públicos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3C4648"/>
                </a:solidFill>
              </a:rPr>
              <a:t>Planificación, evaluación e implementación de proyectos de inversión pública </a:t>
            </a:r>
          </a:p>
          <a:p>
            <a:pPr lvl="1"/>
            <a:endParaRPr lang="es-MX" sz="2000" dirty="0">
              <a:solidFill>
                <a:srgbClr val="3C464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300" dirty="0">
                <a:solidFill>
                  <a:srgbClr val="3C4648"/>
                </a:solidFill>
              </a:rPr>
              <a:t>Es decir, se trata de una variedad amplia más allá del “presupuesto participativo”</a:t>
            </a:r>
            <a:endParaRPr lang="es-MX" sz="3600" b="1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13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2000" dirty="0"/>
              <a:t>Participación pública en la política presupuestaria</a:t>
            </a:r>
            <a:endParaRPr lang="es-MX" sz="2000" dirty="0"/>
          </a:p>
        </p:txBody>
      </p:sp>
      <p:pic>
        <p:nvPicPr>
          <p:cNvPr id="10" name="Picture 4" descr="sc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1095064"/>
            <a:ext cx="1104900" cy="10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1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14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2000" dirty="0"/>
              <a:t>Participación pública en la política presupuestaria</a:t>
            </a:r>
            <a:endParaRPr lang="es-MX" sz="20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38" y="1122562"/>
            <a:ext cx="8229600" cy="13872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1925" y="2790825"/>
            <a:ext cx="8863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>
                <a:solidFill>
                  <a:srgbClr val="595959"/>
                </a:solidFill>
                <a:latin typeface="Arial"/>
                <a:cs typeface="Arial"/>
              </a:rPr>
              <a:t>1. Apertura – 2. Inclusión – 3. Respeto a la autodeterminación – </a:t>
            </a:r>
          </a:p>
          <a:p>
            <a:pPr algn="ctr">
              <a:lnSpc>
                <a:spcPct val="150000"/>
              </a:lnSpc>
            </a:pPr>
            <a:r>
              <a:rPr lang="es-MX" sz="2400" dirty="0">
                <a:solidFill>
                  <a:srgbClr val="595959"/>
                </a:solidFill>
                <a:latin typeface="Arial"/>
                <a:cs typeface="Arial"/>
              </a:rPr>
              <a:t>4. Oportunidad – 5. Accesibilidad – 6. Transparencia – 7. Proporcionalidad – 8. Sostenibilidad – 9. Complementariedad – 10. Reciprocidad</a:t>
            </a:r>
          </a:p>
        </p:txBody>
      </p:sp>
    </p:spTree>
    <p:extLst>
      <p:ext uri="{BB962C8B-B14F-4D97-AF65-F5344CB8AC3E}">
        <p14:creationId xmlns:p14="http://schemas.microsoft.com/office/powerpoint/2010/main" val="57142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ES_tradnl" sz="3600" dirty="0">
              <a:solidFill>
                <a:srgbClr val="FB5308"/>
              </a:solidFill>
            </a:endParaRPr>
          </a:p>
          <a:p>
            <a:pPr marL="0" indent="0">
              <a:buNone/>
            </a:pPr>
            <a:r>
              <a:rPr lang="es-ES_tradnl" sz="3600" dirty="0">
                <a:solidFill>
                  <a:srgbClr val="FB5308"/>
                </a:solidFill>
              </a:rPr>
              <a:t>Objetivos de la Participación Pública</a:t>
            </a:r>
          </a:p>
          <a:p>
            <a:endParaRPr lang="es-ES_tradnl" sz="3600" dirty="0">
              <a:solidFill>
                <a:srgbClr val="FB5308"/>
              </a:solidFill>
            </a:endParaRP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3C4648"/>
                </a:solidFill>
              </a:rPr>
              <a:t>Ampliar el diálogo público y multiplica las opciones de política</a:t>
            </a:r>
            <a:endParaRPr lang="es-ES_tradnl" dirty="0">
              <a:solidFill>
                <a:srgbClr val="595959"/>
              </a:solidFill>
            </a:endParaRP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Atender mejor las necesidades reales de las comunidades y sectores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Favorecer el alcance de los objetivos de política 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Mejorar eficiencia en uso de recursos 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Empoderar a las personas y la ciudadanía 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Reducir desviación de fondos y corrupción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Mejorar la prestación de servicios y efectividad  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Incrementar la legitimidad gubernamental y la confianza</a:t>
            </a:r>
            <a:endParaRPr lang="es-ES_tradnl" sz="3600" dirty="0">
              <a:solidFill>
                <a:srgbClr val="FB5308"/>
              </a:solidFill>
            </a:endParaRPr>
          </a:p>
          <a:p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15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2000" dirty="0"/>
              <a:t>Participación pública en la política presupuestaria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5432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58456"/>
            <a:ext cx="7772400" cy="608372"/>
          </a:xfrm>
        </p:spPr>
        <p:txBody>
          <a:bodyPr>
            <a:noAutofit/>
          </a:bodyPr>
          <a:lstStyle/>
          <a:p>
            <a:r>
              <a:rPr lang="es-ES_tradnl" sz="2400" dirty="0"/>
              <a:t>Los impactos de la transparencia y la participación en el gasto y las finanzas públicas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439629"/>
            <a:ext cx="6400800" cy="483624"/>
          </a:xfrm>
        </p:spPr>
        <p:txBody>
          <a:bodyPr>
            <a:noAutofit/>
          </a:bodyPr>
          <a:lstStyle/>
          <a:p>
            <a:r>
              <a:rPr lang="es-ES" sz="2000" dirty="0"/>
              <a:t>¿Qué nos dice la evidencia?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81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_tradnl" sz="3600" dirty="0">
              <a:solidFill>
                <a:srgbClr val="FB5308"/>
              </a:solidFill>
            </a:endParaRPr>
          </a:p>
          <a:p>
            <a:pPr marL="0" indent="0">
              <a:buNone/>
            </a:pPr>
            <a:r>
              <a:rPr lang="es-ES_tradnl" sz="3600" dirty="0">
                <a:solidFill>
                  <a:srgbClr val="FB5308"/>
                </a:solidFill>
              </a:rPr>
              <a:t>Paolo de </a:t>
            </a:r>
            <a:r>
              <a:rPr lang="es-ES_tradnl" sz="3600" dirty="0" err="1">
                <a:solidFill>
                  <a:srgbClr val="FB5308"/>
                </a:solidFill>
              </a:rPr>
              <a:t>Renzio</a:t>
            </a:r>
            <a:r>
              <a:rPr lang="es-ES_tradnl" sz="3600" dirty="0">
                <a:solidFill>
                  <a:srgbClr val="FB5308"/>
                </a:solidFill>
              </a:rPr>
              <a:t> &amp; </a:t>
            </a:r>
            <a:r>
              <a:rPr lang="es-ES_tradnl" sz="3600" dirty="0" err="1">
                <a:solidFill>
                  <a:srgbClr val="FB5308"/>
                </a:solidFill>
              </a:rPr>
              <a:t>Joachim</a:t>
            </a:r>
            <a:r>
              <a:rPr lang="es-ES_tradnl" sz="3600" dirty="0">
                <a:solidFill>
                  <a:srgbClr val="FB5308"/>
                </a:solidFill>
              </a:rPr>
              <a:t> </a:t>
            </a:r>
            <a:r>
              <a:rPr lang="es-ES_tradnl" sz="3600" dirty="0" err="1">
                <a:solidFill>
                  <a:srgbClr val="FB5308"/>
                </a:solidFill>
              </a:rPr>
              <a:t>Wehner</a:t>
            </a:r>
            <a:r>
              <a:rPr lang="es-ES_tradnl" sz="3600" dirty="0">
                <a:solidFill>
                  <a:srgbClr val="FB5308"/>
                </a:solidFill>
              </a:rPr>
              <a:t>, “</a:t>
            </a:r>
            <a:r>
              <a:rPr lang="es-ES_tradnl" sz="3600" dirty="0" err="1">
                <a:solidFill>
                  <a:srgbClr val="FB5308"/>
                </a:solidFill>
              </a:rPr>
              <a:t>The</a:t>
            </a:r>
            <a:r>
              <a:rPr lang="es-ES_tradnl" sz="3600" dirty="0">
                <a:solidFill>
                  <a:srgbClr val="FB5308"/>
                </a:solidFill>
              </a:rPr>
              <a:t> </a:t>
            </a:r>
            <a:r>
              <a:rPr lang="es-ES_tradnl" sz="3600" dirty="0" err="1">
                <a:solidFill>
                  <a:srgbClr val="FB5308"/>
                </a:solidFill>
              </a:rPr>
              <a:t>Impacts</a:t>
            </a:r>
            <a:r>
              <a:rPr lang="es-ES_tradnl" sz="3600" dirty="0">
                <a:solidFill>
                  <a:srgbClr val="FB5308"/>
                </a:solidFill>
              </a:rPr>
              <a:t> of Fiscal </a:t>
            </a:r>
            <a:r>
              <a:rPr lang="es-ES_tradnl" sz="3600" dirty="0" err="1">
                <a:solidFill>
                  <a:srgbClr val="FB5308"/>
                </a:solidFill>
              </a:rPr>
              <a:t>Openness</a:t>
            </a:r>
            <a:r>
              <a:rPr lang="es-ES_tradnl" sz="3600" dirty="0">
                <a:solidFill>
                  <a:srgbClr val="FB5308"/>
                </a:solidFill>
              </a:rPr>
              <a:t>: A </a:t>
            </a:r>
            <a:r>
              <a:rPr lang="es-ES_tradnl" sz="3600" dirty="0" err="1">
                <a:solidFill>
                  <a:srgbClr val="FB5308"/>
                </a:solidFill>
              </a:rPr>
              <a:t>Review</a:t>
            </a:r>
            <a:r>
              <a:rPr lang="es-ES_tradnl" sz="3600" dirty="0">
                <a:solidFill>
                  <a:srgbClr val="FB5308"/>
                </a:solidFill>
              </a:rPr>
              <a:t> of </a:t>
            </a:r>
            <a:r>
              <a:rPr lang="es-ES_tradnl" sz="3600" dirty="0" err="1">
                <a:solidFill>
                  <a:srgbClr val="FB5308"/>
                </a:solidFill>
              </a:rPr>
              <a:t>the</a:t>
            </a:r>
            <a:r>
              <a:rPr lang="es-ES_tradnl" sz="3600" dirty="0">
                <a:solidFill>
                  <a:srgbClr val="FB5308"/>
                </a:solidFill>
              </a:rPr>
              <a:t> </a:t>
            </a:r>
            <a:r>
              <a:rPr lang="es-ES_tradnl" sz="3600" dirty="0" err="1">
                <a:solidFill>
                  <a:srgbClr val="FB5308"/>
                </a:solidFill>
              </a:rPr>
              <a:t>Evidence</a:t>
            </a:r>
            <a:r>
              <a:rPr lang="es-ES_tradnl" sz="3600" dirty="0">
                <a:solidFill>
                  <a:srgbClr val="FB5308"/>
                </a:solidFill>
              </a:rPr>
              <a:t>”, GIFT-IBP Incentives </a:t>
            </a:r>
            <a:r>
              <a:rPr lang="es-ES_tradnl" sz="3600" dirty="0" err="1">
                <a:solidFill>
                  <a:srgbClr val="FB5308"/>
                </a:solidFill>
              </a:rPr>
              <a:t>Research</a:t>
            </a:r>
            <a:r>
              <a:rPr lang="es-ES_tradnl" sz="3600" dirty="0">
                <a:solidFill>
                  <a:srgbClr val="FB5308"/>
                </a:solidFill>
              </a:rPr>
              <a:t>, Marzo 2015</a:t>
            </a:r>
          </a:p>
          <a:p>
            <a:endParaRPr lang="es-ES_tradnl" sz="3600" dirty="0">
              <a:solidFill>
                <a:srgbClr val="FB5308"/>
              </a:solidFill>
            </a:endParaRP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3C4648"/>
                </a:solidFill>
              </a:rPr>
              <a:t>Revisión de estudios que evalúan empíricamente la relación causal del impacto transparencia y participación 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3C4648"/>
                </a:solidFill>
              </a:rPr>
              <a:t>Se enfoca en intervenciones que se deben a la acción gubernamental</a:t>
            </a:r>
          </a:p>
          <a:p>
            <a:pPr>
              <a:buFont typeface="Wingdings" charset="2"/>
              <a:buChar char="§"/>
            </a:pPr>
            <a:r>
              <a:rPr lang="es-ES_tradnl" dirty="0">
                <a:solidFill>
                  <a:srgbClr val="3C4648"/>
                </a:solidFill>
              </a:rPr>
              <a:t>Identifican 38 publicaciones</a:t>
            </a:r>
            <a:endParaRPr lang="es-ES_tradnl" dirty="0">
              <a:solidFill>
                <a:srgbClr val="595959"/>
              </a:solidFill>
            </a:endParaRPr>
          </a:p>
          <a:p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17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2000" dirty="0"/>
              <a:t>Impactos ¿Qué nos dice la evidencia?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40782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3600" dirty="0">
                <a:solidFill>
                  <a:srgbClr val="FB5308"/>
                </a:solidFill>
              </a:rPr>
              <a:t>Encuentran 4 tipos de impacto:</a:t>
            </a:r>
          </a:p>
          <a:p>
            <a:endParaRPr lang="es-ES_tradnl" sz="3600" dirty="0">
              <a:solidFill>
                <a:srgbClr val="FB5308"/>
              </a:solidFill>
            </a:endParaRPr>
          </a:p>
          <a:p>
            <a:pPr marL="514350" indent="-514350">
              <a:buAutoNum type="arabicPeriod"/>
            </a:pPr>
            <a:r>
              <a:rPr lang="es-ES_tradnl" dirty="0">
                <a:solidFill>
                  <a:srgbClr val="3C4648"/>
                </a:solidFill>
              </a:rPr>
              <a:t>Macro fiscal</a:t>
            </a:r>
          </a:p>
          <a:p>
            <a:pPr marL="514350" indent="-514350">
              <a:buAutoNum type="arabicPeriod"/>
            </a:pPr>
            <a:r>
              <a:rPr lang="es-ES_tradnl" dirty="0">
                <a:solidFill>
                  <a:srgbClr val="3C4648"/>
                </a:solidFill>
              </a:rPr>
              <a:t>Asignación y provisión de servicios públicos</a:t>
            </a:r>
          </a:p>
          <a:p>
            <a:pPr marL="514350" indent="-514350">
              <a:buAutoNum type="arabicPeriod"/>
            </a:pPr>
            <a:r>
              <a:rPr lang="es-ES_tradnl" dirty="0">
                <a:solidFill>
                  <a:srgbClr val="3C4648"/>
                </a:solidFill>
              </a:rPr>
              <a:t>Gobernanza</a:t>
            </a:r>
          </a:p>
          <a:p>
            <a:pPr marL="514350" indent="-514350">
              <a:buAutoNum type="arabicPeriod"/>
            </a:pPr>
            <a:r>
              <a:rPr lang="es-ES_tradnl" dirty="0">
                <a:solidFill>
                  <a:srgbClr val="3C4648"/>
                </a:solidFill>
              </a:rPr>
              <a:t>Resultados de desarrollo</a:t>
            </a:r>
          </a:p>
          <a:p>
            <a:pPr marL="514350" indent="-514350">
              <a:buAutoNum type="arabicPeriod"/>
            </a:pPr>
            <a:endParaRPr lang="es-ES_tradnl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18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2000" dirty="0"/>
              <a:t>Impactos ¿Qué nos dice la evidencia?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28519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4067" y="812801"/>
            <a:ext cx="8229600" cy="38639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_tradnl" sz="3600" dirty="0">
                <a:solidFill>
                  <a:srgbClr val="FB5308"/>
                </a:solidFill>
              </a:rPr>
              <a:t>Hallazgos generales</a:t>
            </a:r>
          </a:p>
          <a:p>
            <a:r>
              <a:rPr lang="es-ES_tradnl" dirty="0">
                <a:solidFill>
                  <a:srgbClr val="595959"/>
                </a:solidFill>
              </a:rPr>
              <a:t>Si bien hay brechas en los estudios acerca de los impactos, los hallazgos son </a:t>
            </a:r>
            <a:r>
              <a:rPr lang="es-ES_tradnl" b="1" dirty="0">
                <a:solidFill>
                  <a:srgbClr val="595959"/>
                </a:solidFill>
              </a:rPr>
              <a:t>alentadores</a:t>
            </a:r>
          </a:p>
          <a:p>
            <a:r>
              <a:rPr lang="es-ES_tradnl" dirty="0">
                <a:solidFill>
                  <a:srgbClr val="595959"/>
                </a:solidFill>
              </a:rPr>
              <a:t>De modo general, se identifican </a:t>
            </a:r>
            <a:r>
              <a:rPr lang="es-ES_tradnl" b="1" dirty="0">
                <a:solidFill>
                  <a:srgbClr val="595959"/>
                </a:solidFill>
              </a:rPr>
              <a:t>impactos positivos</a:t>
            </a:r>
          </a:p>
          <a:p>
            <a:r>
              <a:rPr lang="es-ES_tradnl" dirty="0">
                <a:solidFill>
                  <a:srgbClr val="595959"/>
                </a:solidFill>
              </a:rPr>
              <a:t>Varios estudios apuntan a</a:t>
            </a:r>
            <a:r>
              <a:rPr lang="es-ES_tradnl" b="1" dirty="0">
                <a:solidFill>
                  <a:srgbClr val="595959"/>
                </a:solidFill>
              </a:rPr>
              <a:t> resultados intermedios</a:t>
            </a:r>
            <a:r>
              <a:rPr lang="es-ES_tradnl" dirty="0">
                <a:solidFill>
                  <a:srgbClr val="595959"/>
                </a:solidFill>
              </a:rPr>
              <a:t>, por ejemplo:</a:t>
            </a:r>
          </a:p>
          <a:p>
            <a:pPr lvl="1"/>
            <a:r>
              <a:rPr lang="es-ES_tradnl" b="1" dirty="0">
                <a:solidFill>
                  <a:srgbClr val="595959"/>
                </a:solidFill>
              </a:rPr>
              <a:t>Mejor disciplina fiscal </a:t>
            </a:r>
            <a:r>
              <a:rPr lang="es-ES_tradnl" dirty="0">
                <a:solidFill>
                  <a:srgbClr val="595959"/>
                </a:solidFill>
              </a:rPr>
              <a:t>o mejores resultados macro fiscales, cuando los gobiernos más publican información</a:t>
            </a:r>
          </a:p>
          <a:p>
            <a:pPr lvl="1"/>
            <a:endParaRPr lang="es-ES_tradnl" dirty="0">
              <a:solidFill>
                <a:srgbClr val="595959"/>
              </a:solidFill>
            </a:endParaRPr>
          </a:p>
          <a:p>
            <a:pPr lvl="1"/>
            <a:r>
              <a:rPr lang="es-ES_tradnl" dirty="0">
                <a:solidFill>
                  <a:srgbClr val="595959"/>
                </a:solidFill>
              </a:rPr>
              <a:t>Relación causal entre la </a:t>
            </a:r>
            <a:r>
              <a:rPr lang="es-ES_tradnl" b="1" dirty="0">
                <a:solidFill>
                  <a:srgbClr val="595959"/>
                </a:solidFill>
              </a:rPr>
              <a:t>publicación </a:t>
            </a:r>
            <a:r>
              <a:rPr lang="es-ES_tradnl" dirty="0">
                <a:solidFill>
                  <a:srgbClr val="595959"/>
                </a:solidFill>
              </a:rPr>
              <a:t>de cierta información presupuestaria específica y reducción de la corrupción, mejor rendición de cuentas y, en algunos casos, mejores resultados de desarrollo (particularmente en el sector educación)</a:t>
            </a:r>
          </a:p>
          <a:p>
            <a:pPr lvl="1"/>
            <a:endParaRPr lang="es-ES_tradnl" dirty="0">
              <a:solidFill>
                <a:srgbClr val="595959"/>
              </a:solidFill>
            </a:endParaRPr>
          </a:p>
          <a:p>
            <a:pPr lvl="1"/>
            <a:r>
              <a:rPr lang="es-ES_tradnl" dirty="0">
                <a:solidFill>
                  <a:srgbClr val="595959"/>
                </a:solidFill>
              </a:rPr>
              <a:t>Las </a:t>
            </a:r>
            <a:r>
              <a:rPr lang="es-ES_tradnl" b="1" dirty="0">
                <a:solidFill>
                  <a:srgbClr val="595959"/>
                </a:solidFill>
              </a:rPr>
              <a:t>oportunidades reales de participación pública </a:t>
            </a:r>
            <a:r>
              <a:rPr lang="es-ES_tradnl" dirty="0">
                <a:solidFill>
                  <a:srgbClr val="595959"/>
                </a:solidFill>
              </a:rPr>
              <a:t>en los </a:t>
            </a:r>
            <a:r>
              <a:rPr lang="es-ES_tradnl" b="1" dirty="0">
                <a:solidFill>
                  <a:srgbClr val="595959"/>
                </a:solidFill>
              </a:rPr>
              <a:t>procesos presupuestarios </a:t>
            </a:r>
            <a:r>
              <a:rPr lang="es-ES_tradnl" dirty="0">
                <a:solidFill>
                  <a:srgbClr val="595959"/>
                </a:solidFill>
              </a:rPr>
              <a:t>han dado lugar a </a:t>
            </a:r>
            <a:r>
              <a:rPr lang="es-ES_tradnl" b="1" dirty="0">
                <a:solidFill>
                  <a:srgbClr val="595959"/>
                </a:solidFill>
              </a:rPr>
              <a:t>mejorías en la asignación del presupuesto</a:t>
            </a:r>
            <a:r>
              <a:rPr lang="es-ES_tradnl" dirty="0">
                <a:solidFill>
                  <a:srgbClr val="595959"/>
                </a:solidFill>
              </a:rPr>
              <a:t> y en la </a:t>
            </a:r>
            <a:r>
              <a:rPr lang="es-ES_tradnl" b="1" dirty="0">
                <a:solidFill>
                  <a:srgbClr val="595959"/>
                </a:solidFill>
              </a:rPr>
              <a:t>calidad de los servicios públicos </a:t>
            </a:r>
            <a:r>
              <a:rPr lang="es-ES_tradnl" dirty="0">
                <a:solidFill>
                  <a:srgbClr val="595959"/>
                </a:solidFill>
              </a:rPr>
              <a:t>e, inclusive, en </a:t>
            </a:r>
            <a:r>
              <a:rPr lang="es-ES_tradnl" b="1" dirty="0">
                <a:solidFill>
                  <a:srgbClr val="595959"/>
                </a:solidFill>
              </a:rPr>
              <a:t>indicadores de desarrollo </a:t>
            </a:r>
            <a:r>
              <a:rPr lang="es-ES_tradnl" dirty="0">
                <a:solidFill>
                  <a:srgbClr val="595959"/>
                </a:solidFill>
              </a:rPr>
              <a:t>(en sector salud)</a:t>
            </a:r>
          </a:p>
          <a:p>
            <a:pPr lvl="1"/>
            <a:endParaRPr lang="es-ES_tradnl" dirty="0">
              <a:solidFill>
                <a:srgbClr val="595959"/>
              </a:solidFill>
            </a:endParaRPr>
          </a:p>
          <a:p>
            <a:endParaRPr lang="es-ES_tradnl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19</a:t>
            </a:fld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2000" dirty="0"/>
              <a:t>Impactos ¿Qué nos dice la evidencia?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62423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Transparencia y participación en el gasto y las finanzas públicas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" dirty="0"/>
              <a:t>Tania Sánchez</a:t>
            </a:r>
          </a:p>
          <a:p>
            <a:r>
              <a:rPr lang="es-ES" dirty="0"/>
              <a:t>Iniciativa Global para la Transparencia Fiscal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38" y="3975715"/>
            <a:ext cx="414211" cy="2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2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0315" y="2706928"/>
            <a:ext cx="13685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@FiscalTrans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4308" y="2803213"/>
            <a:ext cx="182657" cy="147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1654" y="2291069"/>
            <a:ext cx="16930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/>
                <a:cs typeface="Arial"/>
              </a:rPr>
              <a:t>Contáctanos</a:t>
            </a:r>
            <a:endParaRPr lang="en-US" sz="2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1654" y="3368053"/>
            <a:ext cx="31252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it-IT" sz="135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1350" dirty="0">
                <a:solidFill>
                  <a:schemeClr val="bg1"/>
                </a:solidFill>
                <a:latin typeface="Arial"/>
                <a:cs typeface="Arial"/>
              </a:rPr>
              <a:t>tania@fiscaltransparency.net</a:t>
            </a:r>
          </a:p>
          <a:p>
            <a:endParaRPr lang="en-US" sz="13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113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68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sz="4400" dirty="0">
                <a:solidFill>
                  <a:srgbClr val="FB5308"/>
                </a:solidFill>
              </a:rPr>
              <a:t>Temas de la presentación </a:t>
            </a:r>
          </a:p>
          <a:p>
            <a:pPr>
              <a:buFont typeface="Wingdings" charset="2"/>
              <a:buChar char="§"/>
            </a:pPr>
            <a:endParaRPr lang="es-ES_tradnl" dirty="0">
              <a:solidFill>
                <a:srgbClr val="595959"/>
              </a:solidFill>
            </a:endParaRPr>
          </a:p>
          <a:p>
            <a:r>
              <a:rPr lang="es-ES_tradnl" dirty="0">
                <a:solidFill>
                  <a:srgbClr val="595959"/>
                </a:solidFill>
              </a:rPr>
              <a:t>¿Qué es y qué hace la Iniciativa Global para la Transparencia Fiscal (GIFT)? </a:t>
            </a:r>
          </a:p>
          <a:p>
            <a:pPr>
              <a:buFont typeface="Arial" charset="0"/>
              <a:buChar char="•"/>
            </a:pPr>
            <a:endParaRPr lang="es-ES_tradnl" dirty="0">
              <a:solidFill>
                <a:srgbClr val="595959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dirty="0">
                <a:solidFill>
                  <a:srgbClr val="595959"/>
                </a:solidFill>
              </a:rPr>
              <a:t>Participación pública en la política presupuestaria y el trabajo de GIFT</a:t>
            </a:r>
          </a:p>
          <a:p>
            <a:pPr lvl="1"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¿Qué es la participación pública en el gasto y las finanzas políticas?</a:t>
            </a:r>
          </a:p>
          <a:p>
            <a:pPr lvl="1">
              <a:buFont typeface="Wingdings" charset="2"/>
              <a:buChar char="§"/>
            </a:pPr>
            <a:r>
              <a:rPr lang="es-ES_tradnl" dirty="0">
                <a:solidFill>
                  <a:srgbClr val="595959"/>
                </a:solidFill>
              </a:rPr>
              <a:t>Los Principios de Participación de GIFT</a:t>
            </a:r>
          </a:p>
          <a:p>
            <a:pPr lvl="1">
              <a:buFont typeface="Wingdings" charset="2"/>
              <a:buChar char="§"/>
            </a:pPr>
            <a:endParaRPr lang="es-ES_tradnl" dirty="0">
              <a:solidFill>
                <a:srgbClr val="595959"/>
              </a:solidFill>
            </a:endParaRPr>
          </a:p>
          <a:p>
            <a:r>
              <a:rPr lang="es-ES_tradnl" dirty="0">
                <a:solidFill>
                  <a:srgbClr val="595959"/>
                </a:solidFill>
              </a:rPr>
              <a:t>Los impactos de la transparencia y la participación en el gasto y las finanzas públicas</a:t>
            </a:r>
          </a:p>
          <a:p>
            <a:pPr>
              <a:buFont typeface="Wingdings" charset="2"/>
              <a:buChar char="§"/>
            </a:pPr>
            <a:endParaRPr lang="es-ES_tradnl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3</a:t>
            </a:fld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547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58456"/>
            <a:ext cx="7772400" cy="608372"/>
          </a:xfrm>
        </p:spPr>
        <p:txBody>
          <a:bodyPr>
            <a:normAutofit fontScale="90000"/>
          </a:bodyPr>
          <a:lstStyle/>
          <a:p>
            <a:r>
              <a:rPr lang="es-ES" dirty="0"/>
              <a:t>¿Qué es y qué hace GIFT?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439629"/>
            <a:ext cx="6400800" cy="483624"/>
          </a:xfrm>
        </p:spPr>
        <p:txBody>
          <a:bodyPr>
            <a:noAutofit/>
          </a:bodyPr>
          <a:lstStyle/>
          <a:p>
            <a:r>
              <a:rPr lang="es-ES" sz="2000" dirty="0"/>
              <a:t>Líneas de trabajo de GIFT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546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5</a:t>
            </a:fld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MX" sz="2000" dirty="0"/>
              <a:t>¿Qué es GIFT?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025611" y="1396314"/>
            <a:ext cx="7045945" cy="302740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1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MX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que facilita el </a:t>
            </a:r>
            <a:r>
              <a:rPr lang="fr-FR" sz="21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fr-FR" sz="21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gobiernos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1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organizaciones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fr-FR" sz="21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civil, el </a:t>
            </a:r>
            <a:r>
              <a:rPr lang="fr-FR" sz="21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fr-FR" sz="21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</a:t>
            </a:r>
            <a:r>
              <a:rPr lang="fr-FR" sz="2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fr-FR" sz="2100" b="1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encontrar</a:t>
            </a:r>
            <a:r>
              <a:rPr lang="fr-FR" sz="2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b="1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  <a:r>
              <a:rPr lang="fr-FR" sz="2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fr-FR" sz="2100" b="1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desafíos</a:t>
            </a:r>
            <a:r>
              <a:rPr lang="fr-FR" sz="2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fr-FR" sz="2100" b="1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r>
              <a:rPr lang="fr-FR" sz="2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 y la </a:t>
            </a:r>
            <a:r>
              <a:rPr lang="fr-FR" sz="2100" b="1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fr-FR" sz="2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fr-FR" sz="21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80975">
              <a:lnSpc>
                <a:spcPct val="120000"/>
              </a:lnSpc>
              <a:buFont typeface="Arial" charset="0"/>
              <a:buChar char="•"/>
            </a:pP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Incluye a Banco Mundial, FMI, IBP, IFAC, 10 Ministerios de Hacienda y Presupuesto y OSC</a:t>
            </a:r>
          </a:p>
          <a:p>
            <a:pPr marL="361950" lvl="1" indent="-180975">
              <a:lnSpc>
                <a:spcPct val="120000"/>
              </a:lnSpc>
              <a:buFont typeface="Arial" charset="0"/>
              <a:buChar char="•"/>
            </a:pP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Obtiene financiamiento del Banco Mundial, la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Fundaci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ón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Hewlett y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Omidyar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Network</a:t>
            </a:r>
            <a:endParaRPr lang="en-NZ" sz="21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88345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/>
              <a:t>Ejes de trabajo de GIFT</a:t>
            </a:r>
          </a:p>
        </p:txBody>
      </p:sp>
      <p:sp>
        <p:nvSpPr>
          <p:cNvPr id="6" name="Rectangle 1"/>
          <p:cNvSpPr/>
          <p:nvPr/>
        </p:nvSpPr>
        <p:spPr>
          <a:xfrm>
            <a:off x="1527163" y="1385853"/>
            <a:ext cx="6179922" cy="508262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9659" y="2508422"/>
            <a:ext cx="5937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/>
                <a:cs typeface="Arial"/>
              </a:rPr>
              <a:t>GIFT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busca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armonizar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la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arquitectura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internacional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las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normas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transparencia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fiscal,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por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ejemplo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al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introducir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los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Principios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Alto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Nivel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Transparencia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Fiscal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(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respaldados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por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las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Naciones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Unidas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) y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más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recientemente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los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Principios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Participación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Pública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en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la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Política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Fiscal. </a:t>
            </a:r>
            <a:endParaRPr lang="en-NZ" b="1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NZ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" name="Marcador de número de diapositiva 2"/>
          <p:cNvSpPr txBox="1">
            <a:spLocks/>
          </p:cNvSpPr>
          <p:nvPr/>
        </p:nvSpPr>
        <p:spPr>
          <a:xfrm>
            <a:off x="1485900" y="4706384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5"/>
          <p:cNvCxnSpPr/>
          <p:nvPr/>
        </p:nvCxnSpPr>
        <p:spPr>
          <a:xfrm flipH="1">
            <a:off x="1527163" y="480560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1550438" y="1434841"/>
            <a:ext cx="4489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1.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Armonización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y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promoción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normas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2" y="1167866"/>
            <a:ext cx="828276" cy="9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5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7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/>
              <a:t>Ejes de trabajo de GIFT</a:t>
            </a:r>
          </a:p>
        </p:txBody>
      </p:sp>
      <p:sp>
        <p:nvSpPr>
          <p:cNvPr id="6" name="Rectangle 1"/>
          <p:cNvSpPr/>
          <p:nvPr/>
        </p:nvSpPr>
        <p:spPr>
          <a:xfrm>
            <a:off x="835545" y="1674806"/>
            <a:ext cx="7455839" cy="677682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545" y="2789272"/>
            <a:ext cx="7600882" cy="1489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/>
                <a:cs typeface="Arial"/>
              </a:rPr>
              <a:t>GIFT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facilita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reuniones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y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talleres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para el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intercambio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experiencias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y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soluciones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entre pares de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alrededor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del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mundo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Por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ejemplo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al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liderar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el </a:t>
            </a:r>
            <a:r>
              <a:rPr lang="en-US" b="1" dirty="0" err="1">
                <a:solidFill>
                  <a:srgbClr val="FF6900"/>
                </a:solidFill>
                <a:latin typeface="Arial"/>
                <a:cs typeface="Arial"/>
              </a:rPr>
              <a:t>Grupo</a:t>
            </a:r>
            <a:r>
              <a:rPr lang="en-US" b="1" dirty="0">
                <a:solidFill>
                  <a:srgbClr val="FF6900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FF6900"/>
                </a:solidFill>
                <a:latin typeface="Arial"/>
                <a:cs typeface="Arial"/>
              </a:rPr>
              <a:t>Trabajo</a:t>
            </a:r>
            <a:r>
              <a:rPr lang="en-US" b="1" dirty="0">
                <a:solidFill>
                  <a:srgbClr val="FF6900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FF6900"/>
                </a:solidFill>
                <a:latin typeface="Arial"/>
                <a:cs typeface="Arial"/>
              </a:rPr>
              <a:t>Transparencia</a:t>
            </a:r>
            <a:r>
              <a:rPr lang="en-US" b="1" dirty="0">
                <a:solidFill>
                  <a:srgbClr val="FF6900"/>
                </a:solidFill>
                <a:latin typeface="Arial"/>
                <a:cs typeface="Arial"/>
              </a:rPr>
              <a:t> Fiscal de la 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Alianza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para el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Gobierno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Abierto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(OGP). </a:t>
            </a:r>
            <a:r>
              <a:rPr lang="en-US" b="1" dirty="0">
                <a:solidFill>
                  <a:srgbClr val="FF6900"/>
                </a:solidFill>
                <a:latin typeface="Arial"/>
                <a:cs typeface="Arial"/>
              </a:rPr>
              <a:t>GIFT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también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prove</a:t>
            </a:r>
            <a:r>
              <a:rPr lang="es-MX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lang="es-MX" b="1" dirty="0">
                <a:solidFill>
                  <a:srgbClr val="595959"/>
                </a:solidFill>
                <a:latin typeface="Arial"/>
                <a:cs typeface="Arial"/>
              </a:rPr>
              <a:t>asistencia técnica para la implementación de los compromisos en OGP. </a:t>
            </a:r>
            <a:endParaRPr lang="en-NZ" sz="28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988541" y="1764836"/>
            <a:ext cx="472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Arial"/>
                <a:cs typeface="Arial"/>
              </a:rPr>
              <a:t>Aprendizaje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entre pares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03" y="1603655"/>
            <a:ext cx="1591660" cy="10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1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4067" y="763373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800" dirty="0"/>
              <a:t>.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8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/>
              <a:t>Ejes de trabajo de GIFT</a:t>
            </a:r>
          </a:p>
        </p:txBody>
      </p:sp>
      <p:sp>
        <p:nvSpPr>
          <p:cNvPr id="6" name="Rectangle 1"/>
          <p:cNvSpPr/>
          <p:nvPr/>
        </p:nvSpPr>
        <p:spPr>
          <a:xfrm>
            <a:off x="768920" y="1724234"/>
            <a:ext cx="7291212" cy="677682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546" y="2764556"/>
            <a:ext cx="7319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investigación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basada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en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evidencia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lang="en-US" b="1" dirty="0">
                <a:solidFill>
                  <a:srgbClr val="FF6900"/>
                </a:solidFill>
                <a:latin typeface="Arial"/>
                <a:cs typeface="Arial"/>
              </a:rPr>
              <a:t>GIFT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documenta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los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impactos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la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transparencia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fiscal y la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participación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para un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mejor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entendimiento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y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difusión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los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incentivos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involucrados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Algunos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ejemplos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incluyen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una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revisión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exhaustiva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toda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la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conocida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los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impactos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la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transparencia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fiscal 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y las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lecciones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en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torno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a la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participación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pública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en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el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ciclo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presupuestario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. </a:t>
            </a:r>
            <a:endParaRPr lang="en-NZ" sz="28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864528" y="1777193"/>
            <a:ext cx="438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3. </a:t>
            </a:r>
            <a:r>
              <a:rPr lang="en-US" sz="2400" b="1" dirty="0" err="1">
                <a:solidFill>
                  <a:schemeClr val="bg1"/>
                </a:solidFill>
                <a:latin typeface="Arial"/>
                <a:cs typeface="Arial"/>
              </a:rPr>
              <a:t>Investigación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59" y="1459805"/>
            <a:ext cx="2114172" cy="19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3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800" dirty="0"/>
              <a:t>.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Transparencia y participación en el gasto y finanzas públicas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9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/>
              <a:t>Ejes de trabajo de GIFT</a:t>
            </a:r>
          </a:p>
        </p:txBody>
      </p:sp>
      <p:sp>
        <p:nvSpPr>
          <p:cNvPr id="6" name="Rectangle 1"/>
          <p:cNvSpPr/>
          <p:nvPr/>
        </p:nvSpPr>
        <p:spPr>
          <a:xfrm>
            <a:off x="786117" y="1847804"/>
            <a:ext cx="7632356" cy="677682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919" y="2813988"/>
            <a:ext cx="7649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/>
                <a:cs typeface="Arial"/>
              </a:rPr>
              <a:t>GIFT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facilita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el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uso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la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tecnología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para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procesos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fiscales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abiertos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e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incluyentes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por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ejemplo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, al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apoyar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países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que se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encuentran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construyendo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portales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información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fiscal 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y al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desarrollar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un 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estándar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datos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fiscales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abiertos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para la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fácil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publicación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visualización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y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análisis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datos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cs typeface="Arial"/>
              </a:rPr>
              <a:t>presupuestarios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.  </a:t>
            </a:r>
            <a:endParaRPr lang="en-NZ" sz="28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1000896" y="1913120"/>
            <a:ext cx="61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4. </a:t>
            </a:r>
            <a:r>
              <a:rPr lang="en-US" sz="2400" b="1" dirty="0" err="1">
                <a:solidFill>
                  <a:schemeClr val="bg1"/>
                </a:solidFill>
                <a:latin typeface="Arial"/>
                <a:cs typeface="Arial"/>
              </a:rPr>
              <a:t>Tecnología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para la </a:t>
            </a:r>
            <a:r>
              <a:rPr lang="en-US" sz="2400" b="1" dirty="0" err="1">
                <a:solidFill>
                  <a:schemeClr val="bg1"/>
                </a:solidFill>
                <a:latin typeface="Arial"/>
                <a:cs typeface="Arial"/>
              </a:rPr>
              <a:t>participación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97" y="1557155"/>
            <a:ext cx="850662" cy="12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1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6326</TotalTime>
  <Words>1263</Words>
  <Application>Microsoft Office PowerPoint</Application>
  <PresentationFormat>Presentación en pantalla (16:9)</PresentationFormat>
  <Paragraphs>158</Paragraphs>
  <Slides>21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Tema de Office</vt:lpstr>
      <vt:lpstr>Presentación de PowerPoint</vt:lpstr>
      <vt:lpstr>Transparencia y participación en el gasto y las finanzas públicas</vt:lpstr>
      <vt:lpstr>Presentación de PowerPoint</vt:lpstr>
      <vt:lpstr>¿Qué es y qué hace GIFT?</vt:lpstr>
      <vt:lpstr>¿Qué es GIFT?</vt:lpstr>
      <vt:lpstr>Ejes de trabajo de GIFT</vt:lpstr>
      <vt:lpstr>Ejes de trabajo de GIFT</vt:lpstr>
      <vt:lpstr>Ejes de trabajo de GIFT</vt:lpstr>
      <vt:lpstr>Ejes de trabajo de GIFT</vt:lpstr>
      <vt:lpstr>Participación pública en la política presupuestaria y el trabajo de GIFT</vt:lpstr>
      <vt:lpstr>Participación pública en la política presupuestaria</vt:lpstr>
      <vt:lpstr>Participación pública en la política presupuestaria</vt:lpstr>
      <vt:lpstr>Participación pública en la política presupuestaria</vt:lpstr>
      <vt:lpstr>Participación pública en la política presupuestaria</vt:lpstr>
      <vt:lpstr>Participación pública en la política presupuestaria</vt:lpstr>
      <vt:lpstr>Los impactos de la transparencia y la participación en el gasto y las finanzas públicas  </vt:lpstr>
      <vt:lpstr>Impactos ¿Qué nos dice la evidencia?</vt:lpstr>
      <vt:lpstr>Impactos ¿Qué nos dice la evidencia?</vt:lpstr>
      <vt:lpstr>Impactos ¿Qué nos dice la evidencia?</vt:lpstr>
      <vt:lpstr>Presentación de PowerPoint</vt:lpstr>
      <vt:lpstr>Presentación de PowerPoint</vt:lpstr>
    </vt:vector>
  </TitlesOfParts>
  <Company>Subsecretaría de Planeación y Evaluación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Palomera</dc:creator>
  <cp:lastModifiedBy>Tania Sanchez Andrade</cp:lastModifiedBy>
  <cp:revision>60</cp:revision>
  <dcterms:created xsi:type="dcterms:W3CDTF">2016-07-19T16:09:08Z</dcterms:created>
  <dcterms:modified xsi:type="dcterms:W3CDTF">2016-09-08T13:41:41Z</dcterms:modified>
</cp:coreProperties>
</file>