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  <p:sldMasterId id="2147483702" r:id="rId2"/>
    <p:sldMasterId id="2147483758" r:id="rId3"/>
    <p:sldMasterId id="2147483786" r:id="rId4"/>
  </p:sldMasterIdLst>
  <p:notesMasterIdLst>
    <p:notesMasterId r:id="rId36"/>
  </p:notesMasterIdLst>
  <p:handoutMasterIdLst>
    <p:handoutMasterId r:id="rId37"/>
  </p:handoutMasterIdLst>
  <p:sldIdLst>
    <p:sldId id="398" r:id="rId5"/>
    <p:sldId id="592" r:id="rId6"/>
    <p:sldId id="591" r:id="rId7"/>
    <p:sldId id="621" r:id="rId8"/>
    <p:sldId id="598" r:id="rId9"/>
    <p:sldId id="599" r:id="rId10"/>
    <p:sldId id="600" r:id="rId11"/>
    <p:sldId id="601" r:id="rId12"/>
    <p:sldId id="583" r:id="rId13"/>
    <p:sldId id="629" r:id="rId14"/>
    <p:sldId id="630" r:id="rId15"/>
    <p:sldId id="631" r:id="rId16"/>
    <p:sldId id="622" r:id="rId17"/>
    <p:sldId id="632" r:id="rId18"/>
    <p:sldId id="633" r:id="rId19"/>
    <p:sldId id="634" r:id="rId20"/>
    <p:sldId id="568" r:id="rId21"/>
    <p:sldId id="635" r:id="rId22"/>
    <p:sldId id="562" r:id="rId23"/>
    <p:sldId id="584" r:id="rId24"/>
    <p:sldId id="610" r:id="rId25"/>
    <p:sldId id="611" r:id="rId26"/>
    <p:sldId id="585" r:id="rId27"/>
    <p:sldId id="627" r:id="rId28"/>
    <p:sldId id="628" r:id="rId29"/>
    <p:sldId id="612" r:id="rId30"/>
    <p:sldId id="613" r:id="rId31"/>
    <p:sldId id="614" r:id="rId32"/>
    <p:sldId id="626" r:id="rId33"/>
    <p:sldId id="604" r:id="rId34"/>
    <p:sldId id="579" r:id="rId35"/>
  </p:sldIdLst>
  <p:sldSz cx="13004800" cy="9753600"/>
  <p:notesSz cx="7010400" cy="9296400"/>
  <p:defaultTextStyle>
    <a:defPPr>
      <a:defRPr lang="es-MX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rael Larry  Escobar Blanco" initials="ILEB" lastIdx="3" clrIdx="0">
    <p:extLst/>
  </p:cmAuthor>
  <p:cmAuthor id="2" name="Neredna" initials="N" lastIdx="5" clrIdx="1"/>
  <p:cmAuthor id="3" name="Nereida Hernández Reyes" initials="NHR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0099CC"/>
    <a:srgbClr val="476D2D"/>
    <a:srgbClr val="C9DBFF"/>
    <a:srgbClr val="8BB2FF"/>
    <a:srgbClr val="D1E0FF"/>
    <a:srgbClr val="FF3399"/>
    <a:srgbClr val="FFF9E7"/>
    <a:srgbClr val="97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441" autoAdjust="0"/>
  </p:normalViewPr>
  <p:slideViewPr>
    <p:cSldViewPr>
      <p:cViewPr varScale="1">
        <p:scale>
          <a:sx n="53" d="100"/>
          <a:sy n="53" d="100"/>
        </p:scale>
        <p:origin x="1206" y="4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hernandez-pc\2016\Entidades%20Federativas\Diagnostico%20M&amp;E%20Municipios\Gr&#225;ficos%20y%20tablas%20generales%20Municipi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24602234455213E-2"/>
          <c:y val="0.10111703352175336"/>
          <c:w val="0.93162613522867188"/>
          <c:h val="0.54788710469237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rgbClr val="4BACC6">
                <a:lumMod val="75000"/>
                <a:alpha val="6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>
                  <a:alpha val="6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>
                  <a:alpha val="6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>
                  <a:alpha val="6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>
                  <a:alpha val="6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>
                  <a:alpha val="63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>
                  <a:alpha val="60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4BACC6">
                  <a:lumMod val="75000"/>
                  <a:alpha val="53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4BACC6">
                  <a:lumMod val="75000"/>
                  <a:alpha val="52000"/>
                </a:srgbClr>
              </a:solidFill>
            </c:spPr>
          </c:dPt>
          <c:dPt>
            <c:idx val="8"/>
            <c:invertIfNegative val="0"/>
            <c:bubble3D val="0"/>
            <c:spPr>
              <a:solidFill>
                <a:srgbClr val="4BACC6">
                  <a:lumMod val="75000"/>
                  <a:alpha val="50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4BACC6">
                  <a:lumMod val="75000"/>
                  <a:alpha val="55000"/>
                </a:srgb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4BACC6">
                  <a:lumMod val="75000"/>
                  <a:alpha val="55000"/>
                </a:srgb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4BACC6">
                  <a:lumMod val="75000"/>
                  <a:alpha val="55000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4BACC6">
                  <a:lumMod val="75000"/>
                  <a:alpha val="55000"/>
                </a:srgb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4BACC6">
                  <a:lumMod val="75000"/>
                  <a:alpha val="53000"/>
                </a:srgb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4BACC6">
                  <a:lumMod val="75000"/>
                  <a:alpha val="57000"/>
                </a:srgbClr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50">
                  <a:alpha val="68000"/>
                </a:srgb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50">
                  <a:alpha val="68000"/>
                </a:srgbClr>
              </a:solidFill>
            </c:spPr>
          </c:dPt>
          <c:dPt>
            <c:idx val="17"/>
            <c:invertIfNegative val="0"/>
            <c:bubble3D val="0"/>
            <c:spPr>
              <a:solidFill>
                <a:srgbClr val="00B050">
                  <a:alpha val="68000"/>
                </a:srgbClr>
              </a:solidFill>
            </c:spPr>
          </c:dPt>
          <c:dPt>
            <c:idx val="18"/>
            <c:invertIfNegative val="0"/>
            <c:bubble3D val="0"/>
            <c:spPr>
              <a:solidFill>
                <a:srgbClr val="00B050">
                  <a:alpha val="68000"/>
                </a:srgbClr>
              </a:solidFill>
            </c:spPr>
          </c:dPt>
          <c:dPt>
            <c:idx val="19"/>
            <c:invertIfNegative val="0"/>
            <c:bubble3D val="0"/>
            <c:spPr>
              <a:solidFill>
                <a:srgbClr val="00B050">
                  <a:alpha val="68000"/>
                </a:srgbClr>
              </a:solidFill>
            </c:spPr>
          </c:dPt>
          <c:dPt>
            <c:idx val="20"/>
            <c:invertIfNegative val="0"/>
            <c:bubble3D val="0"/>
            <c:spPr>
              <a:solidFill>
                <a:srgbClr val="00B050">
                  <a:alpha val="68000"/>
                </a:srgbClr>
              </a:solidFill>
            </c:spPr>
          </c:dPt>
          <c:dPt>
            <c:idx val="21"/>
            <c:invertIfNegative val="0"/>
            <c:bubble3D val="0"/>
            <c:spPr>
              <a:solidFill>
                <a:srgbClr val="00B050">
                  <a:alpha val="68000"/>
                </a:srgbClr>
              </a:solidFill>
            </c:spPr>
          </c:dPt>
          <c:dPt>
            <c:idx val="22"/>
            <c:invertIfNegative val="0"/>
            <c:bubble3D val="0"/>
            <c:spPr>
              <a:solidFill>
                <a:srgbClr val="00B050">
                  <a:alpha val="68000"/>
                </a:srgbClr>
              </a:solidFill>
            </c:spPr>
          </c:dPt>
          <c:dPt>
            <c:idx val="23"/>
            <c:invertIfNegative val="0"/>
            <c:bubble3D val="0"/>
            <c:spPr>
              <a:solidFill>
                <a:srgbClr val="00B050">
                  <a:alpha val="68000"/>
                </a:srgbClr>
              </a:solidFill>
            </c:spPr>
          </c:dPt>
          <c:dPt>
            <c:idx val="24"/>
            <c:invertIfNegative val="0"/>
            <c:bubble3D val="0"/>
            <c:spPr>
              <a:solidFill>
                <a:srgbClr val="00B050">
                  <a:alpha val="65000"/>
                </a:srgbClr>
              </a:solidFill>
            </c:spPr>
          </c:dPt>
          <c:dPt>
            <c:idx val="25"/>
            <c:invertIfNegative val="0"/>
            <c:bubble3D val="0"/>
            <c:spPr>
              <a:solidFill>
                <a:srgbClr val="00B050">
                  <a:alpha val="68000"/>
                </a:srgbClr>
              </a:solidFill>
            </c:spPr>
          </c:dPt>
          <c:dPt>
            <c:idx val="26"/>
            <c:invertIfNegative val="0"/>
            <c:bubble3D val="0"/>
            <c:spPr>
              <a:solidFill>
                <a:srgbClr val="F79646">
                  <a:lumMod val="60000"/>
                  <a:lumOff val="40000"/>
                  <a:alpha val="86000"/>
                </a:srgbClr>
              </a:solidFill>
            </c:spPr>
          </c:dPt>
          <c:dPt>
            <c:idx val="27"/>
            <c:invertIfNegative val="0"/>
            <c:bubble3D val="0"/>
            <c:spPr>
              <a:solidFill>
                <a:srgbClr val="F79646">
                  <a:lumMod val="60000"/>
                  <a:lumOff val="40000"/>
                  <a:alpha val="87000"/>
                </a:srgbClr>
              </a:solidFill>
            </c:spPr>
          </c:dPt>
          <c:dPt>
            <c:idx val="28"/>
            <c:invertIfNegative val="0"/>
            <c:bubble3D val="0"/>
            <c:spPr>
              <a:solidFill>
                <a:srgbClr val="F79646">
                  <a:lumMod val="60000"/>
                  <a:lumOff val="40000"/>
                  <a:alpha val="87000"/>
                </a:srgbClr>
              </a:solidFill>
            </c:spPr>
          </c:dPt>
          <c:dPt>
            <c:idx val="29"/>
            <c:invertIfNegative val="0"/>
            <c:bubble3D val="0"/>
            <c:spPr>
              <a:solidFill>
                <a:sysClr val="window" lastClr="FFFFFF">
                  <a:lumMod val="75000"/>
                  <a:alpha val="65000"/>
                </a:sysClr>
              </a:solidFill>
            </c:spPr>
          </c:dPt>
          <c:dPt>
            <c:idx val="30"/>
            <c:invertIfNegative val="0"/>
            <c:bubble3D val="0"/>
            <c:spPr>
              <a:solidFill>
                <a:sysClr val="window" lastClr="FFFFFF">
                  <a:lumMod val="75000"/>
                  <a:alpha val="65000"/>
                </a:sysClr>
              </a:solidFill>
            </c:spPr>
          </c:dPt>
          <c:dPt>
            <c:idx val="31"/>
            <c:invertIfNegative val="0"/>
            <c:bubble3D val="0"/>
            <c:spPr>
              <a:solidFill>
                <a:sysClr val="window" lastClr="FFFFFF">
                  <a:lumMod val="75000"/>
                  <a:alpha val="65000"/>
                </a:sysClr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s-ES" sz="18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Hoja1!$A$2:$A$33</c:f>
              <c:strCache>
                <c:ptCount val="32"/>
                <c:pt idx="0">
                  <c:v>Jalisco</c:v>
                </c:pt>
                <c:pt idx="1">
                  <c:v>Distrito Federal</c:v>
                </c:pt>
                <c:pt idx="2">
                  <c:v>México</c:v>
                </c:pt>
                <c:pt idx="3">
                  <c:v>Guanajuato</c:v>
                </c:pt>
                <c:pt idx="4">
                  <c:v>Oaxaca</c:v>
                </c:pt>
                <c:pt idx="5">
                  <c:v>Hidalgo</c:v>
                </c:pt>
                <c:pt idx="6">
                  <c:v>Chihuahua</c:v>
                </c:pt>
                <c:pt idx="7">
                  <c:v>Veracruz</c:v>
                </c:pt>
                <c:pt idx="8">
                  <c:v>Querétaro</c:v>
                </c:pt>
                <c:pt idx="9">
                  <c:v>Puebla</c:v>
                </c:pt>
                <c:pt idx="10">
                  <c:v>San Luis Potosí</c:v>
                </c:pt>
                <c:pt idx="11">
                  <c:v>Nuevo Léon</c:v>
                </c:pt>
                <c:pt idx="12">
                  <c:v>Tabasco</c:v>
                </c:pt>
                <c:pt idx="13">
                  <c:v>Morelos</c:v>
                </c:pt>
                <c:pt idx="14">
                  <c:v>Yucatán</c:v>
                </c:pt>
                <c:pt idx="15">
                  <c:v>Tlaxcala</c:v>
                </c:pt>
                <c:pt idx="16">
                  <c:v>Campeche</c:v>
                </c:pt>
                <c:pt idx="17">
                  <c:v>Colima</c:v>
                </c:pt>
                <c:pt idx="18">
                  <c:v>Durango</c:v>
                </c:pt>
                <c:pt idx="19">
                  <c:v>Michoacán</c:v>
                </c:pt>
                <c:pt idx="20">
                  <c:v>Guerrero</c:v>
                </c:pt>
                <c:pt idx="21">
                  <c:v>Nayarit</c:v>
                </c:pt>
                <c:pt idx="22">
                  <c:v>Aguascalientes</c:v>
                </c:pt>
                <c:pt idx="23">
                  <c:v>Zacatecas</c:v>
                </c:pt>
                <c:pt idx="24">
                  <c:v>Sonora</c:v>
                </c:pt>
                <c:pt idx="25">
                  <c:v>Quintana Roo</c:v>
                </c:pt>
                <c:pt idx="26">
                  <c:v>Baja California</c:v>
                </c:pt>
                <c:pt idx="27">
                  <c:v>Tamaulipas</c:v>
                </c:pt>
                <c:pt idx="28">
                  <c:v>Sinaloa</c:v>
                </c:pt>
                <c:pt idx="29">
                  <c:v>Chiapas</c:v>
                </c:pt>
                <c:pt idx="30">
                  <c:v>Coahuila</c:v>
                </c:pt>
                <c:pt idx="31">
                  <c:v>Baja California Sur</c:v>
                </c:pt>
              </c:strCache>
            </c:strRef>
          </c:cat>
          <c:val>
            <c:numRef>
              <c:f>Hoja1!$B$2:$B$33</c:f>
              <c:numCache>
                <c:formatCode>0.0</c:formatCode>
                <c:ptCount val="32"/>
                <c:pt idx="0">
                  <c:v>96.3</c:v>
                </c:pt>
                <c:pt idx="1">
                  <c:v>94.4</c:v>
                </c:pt>
                <c:pt idx="2">
                  <c:v>93.5</c:v>
                </c:pt>
                <c:pt idx="3">
                  <c:v>89.8</c:v>
                </c:pt>
                <c:pt idx="4">
                  <c:v>88</c:v>
                </c:pt>
                <c:pt idx="5">
                  <c:v>87</c:v>
                </c:pt>
                <c:pt idx="6">
                  <c:v>79.599999999999994</c:v>
                </c:pt>
                <c:pt idx="7">
                  <c:v>78.7</c:v>
                </c:pt>
                <c:pt idx="8">
                  <c:v>76.900000000000006</c:v>
                </c:pt>
                <c:pt idx="9">
                  <c:v>75</c:v>
                </c:pt>
                <c:pt idx="10">
                  <c:v>74.099999999999994</c:v>
                </c:pt>
                <c:pt idx="11">
                  <c:v>73.099999999999994</c:v>
                </c:pt>
                <c:pt idx="12">
                  <c:v>72.2</c:v>
                </c:pt>
                <c:pt idx="13">
                  <c:v>70.400000000000006</c:v>
                </c:pt>
                <c:pt idx="14">
                  <c:v>69.400000000000006</c:v>
                </c:pt>
                <c:pt idx="15">
                  <c:v>63.9</c:v>
                </c:pt>
                <c:pt idx="16">
                  <c:v>63.9</c:v>
                </c:pt>
                <c:pt idx="17">
                  <c:v>62</c:v>
                </c:pt>
                <c:pt idx="18">
                  <c:v>61.1</c:v>
                </c:pt>
                <c:pt idx="19">
                  <c:v>59.3</c:v>
                </c:pt>
                <c:pt idx="20">
                  <c:v>59.3</c:v>
                </c:pt>
                <c:pt idx="21">
                  <c:v>58.3</c:v>
                </c:pt>
                <c:pt idx="22">
                  <c:v>58.3</c:v>
                </c:pt>
                <c:pt idx="23">
                  <c:v>57.4</c:v>
                </c:pt>
                <c:pt idx="24">
                  <c:v>57.4</c:v>
                </c:pt>
                <c:pt idx="25">
                  <c:v>56.5</c:v>
                </c:pt>
                <c:pt idx="26">
                  <c:v>55.6</c:v>
                </c:pt>
                <c:pt idx="27">
                  <c:v>52.8</c:v>
                </c:pt>
                <c:pt idx="28">
                  <c:v>49.1</c:v>
                </c:pt>
                <c:pt idx="29">
                  <c:v>39.800000000000004</c:v>
                </c:pt>
                <c:pt idx="30">
                  <c:v>38.9</c:v>
                </c:pt>
                <c:pt idx="31">
                  <c:v>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1721784"/>
        <c:axId val="185015424"/>
      </c:barChart>
      <c:catAx>
        <c:axId val="1172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 anchor="t" anchorCtr="1"/>
          <a:lstStyle/>
          <a:p>
            <a:pPr>
              <a:defRPr lang="es-ES" sz="18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185015424"/>
        <c:crosses val="autoZero"/>
        <c:auto val="1"/>
        <c:lblAlgn val="ctr"/>
        <c:lblOffset val="100"/>
        <c:tickLblSkip val="1"/>
        <c:noMultiLvlLbl val="0"/>
      </c:catAx>
      <c:valAx>
        <c:axId val="185015424"/>
        <c:scaling>
          <c:orientation val="minMax"/>
          <c:max val="1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s-ES" sz="1000"/>
            </a:pPr>
            <a:endParaRPr lang="es-MX"/>
          </a:p>
        </c:txPr>
        <c:crossAx val="1172178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2"/>
      </a:pPr>
      <a:endParaRPr lang="es-MX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272716860417057E-2"/>
          <c:y val="1.590589169201834E-2"/>
          <c:w val="0.91981153776982161"/>
          <c:h val="0.6245442414812217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>
                  <a:alpha val="6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>
                  <a:alpha val="6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31859C">
                  <a:alpha val="6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31859C">
                  <a:alpha val="6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31859C">
                  <a:alpha val="60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31859C">
                  <a:alpha val="60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31859C">
                  <a:alpha val="54902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>
                  <a:alpha val="53725"/>
                </a:srgbClr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50">
                  <a:alpha val="54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>
                  <a:alpha val="54000"/>
                </a:srgb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>
                  <a:alpha val="54000"/>
                </a:srgb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>
                  <a:alpha val="53333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>
                  <a:alpha val="54000"/>
                </a:srgb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>
                  <a:alpha val="53725"/>
                </a:srgb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>
                  <a:alpha val="54000"/>
                </a:srgbClr>
              </a:solidFill>
            </c:spPr>
          </c:dPt>
          <c:dPt>
            <c:idx val="15"/>
            <c:invertIfNegative val="0"/>
            <c:bubble3D val="0"/>
            <c:spPr>
              <a:solidFill>
                <a:srgbClr val="FFC090">
                  <a:alpha val="63922"/>
                </a:srgb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C090">
                  <a:alpha val="63922"/>
                </a:srgbClr>
              </a:solidFill>
            </c:spPr>
          </c:dPt>
          <c:dPt>
            <c:idx val="17"/>
            <c:invertIfNegative val="0"/>
            <c:bubble3D val="0"/>
            <c:spPr>
              <a:solidFill>
                <a:srgbClr val="FFC090">
                  <a:alpha val="62000"/>
                </a:srgbClr>
              </a:solidFill>
            </c:spPr>
          </c:dPt>
          <c:dPt>
            <c:idx val="18"/>
            <c:invertIfNegative val="0"/>
            <c:bubble3D val="0"/>
            <c:spPr>
              <a:solidFill>
                <a:srgbClr val="FFC090">
                  <a:alpha val="62000"/>
                </a:srgbClr>
              </a:solidFill>
            </c:spPr>
          </c:dPt>
          <c:dPt>
            <c:idx val="19"/>
            <c:invertIfNegative val="0"/>
            <c:bubble3D val="0"/>
            <c:spPr>
              <a:solidFill>
                <a:srgbClr val="FFC090">
                  <a:alpha val="62000"/>
                </a:srgbClr>
              </a:solidFill>
            </c:spPr>
          </c:dPt>
          <c:dPt>
            <c:idx val="20"/>
            <c:invertIfNegative val="0"/>
            <c:bubble3D val="0"/>
            <c:spPr>
              <a:solidFill>
                <a:srgbClr val="FFC090">
                  <a:alpha val="64000"/>
                </a:srgbClr>
              </a:solidFill>
            </c:spPr>
          </c:dPt>
          <c:dPt>
            <c:idx val="21"/>
            <c:invertIfNegative val="0"/>
            <c:bubble3D val="0"/>
            <c:spPr>
              <a:solidFill>
                <a:srgbClr val="FFC090">
                  <a:alpha val="63922"/>
                </a:srgbClr>
              </a:solidFill>
            </c:spPr>
          </c:dPt>
          <c:dPt>
            <c:idx val="22"/>
            <c:invertIfNegative val="0"/>
            <c:bubble3D val="0"/>
            <c:spPr>
              <a:solidFill>
                <a:srgbClr val="FFC090">
                  <a:alpha val="64000"/>
                </a:srgbClr>
              </a:solidFill>
            </c:spPr>
          </c:dPt>
          <c:dPt>
            <c:idx val="23"/>
            <c:invertIfNegative val="0"/>
            <c:bubble3D val="0"/>
            <c:spPr>
              <a:solidFill>
                <a:srgbClr val="FFC090">
                  <a:alpha val="64000"/>
                </a:srgbClr>
              </a:solidFill>
            </c:spPr>
          </c:dPt>
          <c:dPt>
            <c:idx val="24"/>
            <c:invertIfNegative val="0"/>
            <c:bubble3D val="0"/>
            <c:spPr>
              <a:solidFill>
                <a:srgbClr val="FFC090">
                  <a:alpha val="64000"/>
                </a:srgbClr>
              </a:solidFill>
            </c:spPr>
          </c:dPt>
          <c:dPt>
            <c:idx val="25"/>
            <c:invertIfNegative val="0"/>
            <c:bubble3D val="0"/>
            <c:spPr>
              <a:solidFill>
                <a:srgbClr val="FFC090">
                  <a:alpha val="61961"/>
                </a:srgbClr>
              </a:solidFill>
            </c:spPr>
          </c:dPt>
          <c:dPt>
            <c:idx val="26"/>
            <c:invertIfNegative val="0"/>
            <c:bubble3D val="0"/>
            <c:spPr>
              <a:solidFill>
                <a:srgbClr val="FFC090">
                  <a:alpha val="83922"/>
                </a:srgbClr>
              </a:solidFill>
            </c:spPr>
          </c:dPt>
          <c:dPt>
            <c:idx val="27"/>
            <c:invertIfNegative val="0"/>
            <c:bubble3D val="0"/>
            <c:spPr>
              <a:solidFill>
                <a:srgbClr val="FFC090">
                  <a:alpha val="84000"/>
                </a:srgbClr>
              </a:solidFill>
            </c:spPr>
          </c:dPt>
          <c:dPt>
            <c:idx val="28"/>
            <c:invertIfNegative val="0"/>
            <c:bubble3D val="0"/>
            <c:spPr>
              <a:solidFill>
                <a:srgbClr val="BFBFBF">
                  <a:alpha val="84000"/>
                </a:srgbClr>
              </a:solidFill>
            </c:spPr>
          </c:dPt>
          <c:dPt>
            <c:idx val="29"/>
            <c:invertIfNegative val="0"/>
            <c:bubble3D val="0"/>
            <c:spPr>
              <a:solidFill>
                <a:srgbClr val="BFBFBF">
                  <a:alpha val="63922"/>
                </a:srgbClr>
              </a:solidFill>
            </c:spPr>
          </c:dPt>
          <c:dPt>
            <c:idx val="30"/>
            <c:invertIfNegative val="0"/>
            <c:bubble3D val="0"/>
            <c:spPr>
              <a:solidFill>
                <a:srgbClr val="BFBFBF">
                  <a:alpha val="64000"/>
                </a:srgbClr>
              </a:solidFill>
            </c:spPr>
          </c:dPt>
          <c:dPt>
            <c:idx val="31"/>
            <c:invertIfNegative val="0"/>
            <c:bubble3D val="0"/>
            <c:spPr>
              <a:solidFill>
                <a:srgbClr val="BFBFBF">
                  <a:alpha val="64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'G1'!$A$5:$A$34</c:f>
              <c:strCache>
                <c:ptCount val="30"/>
                <c:pt idx="0">
                  <c:v>Guadalajara, Jal.</c:v>
                </c:pt>
                <c:pt idx="1">
                  <c:v>Toluca, Mex.</c:v>
                </c:pt>
                <c:pt idx="2">
                  <c:v>Aguascalientes, Ags.</c:v>
                </c:pt>
                <c:pt idx="3">
                  <c:v>Puebla, Pue.</c:v>
                </c:pt>
                <c:pt idx="4">
                  <c:v>Villahermosa, Tab.</c:v>
                </c:pt>
                <c:pt idx="5">
                  <c:v>Durango, Dgo.</c:v>
                </c:pt>
                <c:pt idx="6">
                  <c:v>Pachuca, Hgo.</c:v>
                </c:pt>
                <c:pt idx="7">
                  <c:v>Campeche, Camp.</c:v>
                </c:pt>
                <c:pt idx="8">
                  <c:v>Ciudad Victoria, Tamps</c:v>
                </c:pt>
                <c:pt idx="9">
                  <c:v>Oaxaca, Oax.</c:v>
                </c:pt>
                <c:pt idx="10">
                  <c:v>Culiacán, Sin.</c:v>
                </c:pt>
                <c:pt idx="11">
                  <c:v>San Luis Potosí, SLP</c:v>
                </c:pt>
                <c:pt idx="12">
                  <c:v>Querétaro, Qro.</c:v>
                </c:pt>
                <c:pt idx="13">
                  <c:v>Xalapa, Ver.</c:v>
                </c:pt>
                <c:pt idx="14">
                  <c:v>Hermosillo, Son.</c:v>
                </c:pt>
                <c:pt idx="15">
                  <c:v>Cuernavaca, Mor.</c:v>
                </c:pt>
                <c:pt idx="16">
                  <c:v>Monterrey, NL</c:v>
                </c:pt>
                <c:pt idx="17">
                  <c:v>Tepic, Nay.</c:v>
                </c:pt>
                <c:pt idx="18">
                  <c:v>Tuxtla Gutiérrez, Chis.</c:v>
                </c:pt>
                <c:pt idx="19">
                  <c:v>Chetumal, Q. Roo</c:v>
                </c:pt>
                <c:pt idx="20">
                  <c:v>Mérida, Yuc.</c:v>
                </c:pt>
                <c:pt idx="21">
                  <c:v>Chihuahua, Chih.</c:v>
                </c:pt>
                <c:pt idx="22">
                  <c:v>Saltillo, Coah.</c:v>
                </c:pt>
                <c:pt idx="23">
                  <c:v>La Paz, BCS</c:v>
                </c:pt>
                <c:pt idx="24">
                  <c:v>Guanajuato, Gto.</c:v>
                </c:pt>
                <c:pt idx="25">
                  <c:v>Mexicali, BC</c:v>
                </c:pt>
                <c:pt idx="26">
                  <c:v>Zacatecas, Zac.</c:v>
                </c:pt>
                <c:pt idx="27">
                  <c:v>Colima, Col.</c:v>
                </c:pt>
                <c:pt idx="28">
                  <c:v>Tlaxcala, Tlax.</c:v>
                </c:pt>
                <c:pt idx="29">
                  <c:v>Morelia, Mich.</c:v>
                </c:pt>
              </c:strCache>
            </c:strRef>
          </c:cat>
          <c:val>
            <c:numRef>
              <c:f>'G1'!$D$5:$D$34</c:f>
              <c:numCache>
                <c:formatCode>0.0</c:formatCode>
                <c:ptCount val="30"/>
                <c:pt idx="0">
                  <c:v>35.185164835164841</c:v>
                </c:pt>
                <c:pt idx="1">
                  <c:v>34.259478021978019</c:v>
                </c:pt>
                <c:pt idx="2">
                  <c:v>26.851854395604398</c:v>
                </c:pt>
                <c:pt idx="3">
                  <c:v>25.92616758241758</c:v>
                </c:pt>
                <c:pt idx="4">
                  <c:v>25.925961538461539</c:v>
                </c:pt>
                <c:pt idx="5">
                  <c:v>24.07396978021978</c:v>
                </c:pt>
                <c:pt idx="6">
                  <c:v>23.148282967032969</c:v>
                </c:pt>
                <c:pt idx="7">
                  <c:v>21.29629120879121</c:v>
                </c:pt>
                <c:pt idx="8">
                  <c:v>20.370535714285719</c:v>
                </c:pt>
                <c:pt idx="9">
                  <c:v>18.518749999999979</c:v>
                </c:pt>
                <c:pt idx="10">
                  <c:v>18.518543956043949</c:v>
                </c:pt>
                <c:pt idx="11">
                  <c:v>18.518543956043949</c:v>
                </c:pt>
                <c:pt idx="12">
                  <c:v>17.59320054945055</c:v>
                </c:pt>
                <c:pt idx="13">
                  <c:v>16.666895604395609</c:v>
                </c:pt>
                <c:pt idx="14">
                  <c:v>16.666895604395609</c:v>
                </c:pt>
                <c:pt idx="15">
                  <c:v>15.7410714285714</c:v>
                </c:pt>
                <c:pt idx="16">
                  <c:v>15.740865384615381</c:v>
                </c:pt>
                <c:pt idx="17">
                  <c:v>14.81490384615385</c:v>
                </c:pt>
                <c:pt idx="18">
                  <c:v>14.814766483516481</c:v>
                </c:pt>
                <c:pt idx="19">
                  <c:v>14.814766483516481</c:v>
                </c:pt>
                <c:pt idx="20">
                  <c:v>12.96298076923077</c:v>
                </c:pt>
                <c:pt idx="21">
                  <c:v>12.9629120879121</c:v>
                </c:pt>
                <c:pt idx="22">
                  <c:v>12.96270604395605</c:v>
                </c:pt>
                <c:pt idx="23">
                  <c:v>12.03681318681318</c:v>
                </c:pt>
                <c:pt idx="24">
                  <c:v>12.03667582417582</c:v>
                </c:pt>
                <c:pt idx="25">
                  <c:v>11.110989010989011</c:v>
                </c:pt>
                <c:pt idx="26">
                  <c:v>10.18543956043956</c:v>
                </c:pt>
                <c:pt idx="27">
                  <c:v>10.185233516483519</c:v>
                </c:pt>
                <c:pt idx="28">
                  <c:v>7.4074175824175814</c:v>
                </c:pt>
                <c:pt idx="29">
                  <c:v>3.7036401098901091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225408648"/>
        <c:axId val="225409032"/>
      </c:barChart>
      <c:catAx>
        <c:axId val="225408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es-MX"/>
          </a:p>
        </c:txPr>
        <c:crossAx val="225409032"/>
        <c:crosses val="autoZero"/>
        <c:auto val="1"/>
        <c:lblAlgn val="ctr"/>
        <c:lblOffset val="100"/>
        <c:noMultiLvlLbl val="0"/>
      </c:catAx>
      <c:valAx>
        <c:axId val="225409032"/>
        <c:scaling>
          <c:orientation val="minMax"/>
          <c:max val="100"/>
        </c:scaling>
        <c:delete val="0"/>
        <c:axPos val="l"/>
        <c:numFmt formatCode="General" sourceLinked="0"/>
        <c:majorTickMark val="out"/>
        <c:minorTickMark val="none"/>
        <c:tickLblPos val="nextTo"/>
        <c:crossAx val="225408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s-MX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0.04956</cdr:x>
      <cdr:y>0.28584</cdr:y>
    </cdr:from>
    <cdr:to>
      <cdr:x>0.97092</cdr:x>
      <cdr:y>0.28584</cdr:y>
    </cdr:to>
    <cdr:cxnSp macro="">
      <cdr:nvCxnSpPr>
        <cdr:cNvPr id="3" name="2 Conector recto"/>
        <cdr:cNvCxnSpPr/>
      </cdr:nvCxnSpPr>
      <cdr:spPr>
        <a:xfrm xmlns:a="http://schemas.openxmlformats.org/drawingml/2006/main">
          <a:off x="644484" y="2214578"/>
          <a:ext cx="11982102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0.66977</cdr:x>
      <cdr:y>0</cdr:y>
    </cdr:from>
    <cdr:to>
      <cdr:x>1</cdr:x>
      <cdr:y>0.17406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955916" y="-2276872"/>
          <a:ext cx="2936564" cy="844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es-MX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2A9AC0-922F-485B-9EEC-3094E6390F8C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7A79FF-FFC6-4081-BA25-D5F77ECE2F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9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s-MX" altLang="es-MX" noProof="0" smtClean="0">
                <a:sym typeface="Helvetica Neue" charset="0"/>
              </a:rPr>
              <a:t>Second level</a:t>
            </a:r>
          </a:p>
          <a:p>
            <a:pPr lvl="2"/>
            <a:r>
              <a:rPr lang="es-MX" altLang="es-MX" noProof="0" smtClean="0">
                <a:sym typeface="Helvetica Neue" charset="0"/>
              </a:rPr>
              <a:t>Third level</a:t>
            </a:r>
          </a:p>
          <a:p>
            <a:pPr lvl="3"/>
            <a:r>
              <a:rPr lang="es-MX" altLang="es-MX" noProof="0" smtClean="0">
                <a:sym typeface="Helvetica Neue" charset="0"/>
              </a:rPr>
              <a:t>Fourth level</a:t>
            </a:r>
          </a:p>
          <a:p>
            <a:pPr lvl="4"/>
            <a:r>
              <a:rPr lang="es-MX" altLang="es-MX" noProof="0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488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718770-1F36-4BA3-BCAC-7E2B7ABC0AD8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347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718770-1F36-4BA3-BCAC-7E2B7ABC0AD8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348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fuente son los hallazgos</a:t>
            </a:r>
            <a:r>
              <a:rPr lang="es-MX" baseline="0" dirty="0" smtClean="0"/>
              <a:t> de la </a:t>
            </a:r>
            <a:r>
              <a:rPr lang="es-MX" baseline="0" dirty="0" err="1" smtClean="0"/>
              <a:t>ASF</a:t>
            </a:r>
            <a:r>
              <a:rPr lang="es-MX" baseline="0" dirty="0" smtClean="0"/>
              <a:t> (públicos hasta febrero de 2017)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962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529263" y="1404940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98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06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07514" y="519113"/>
            <a:ext cx="2803525" cy="8266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9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682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50240" y="2275843"/>
            <a:ext cx="11704320" cy="6436925"/>
          </a:xfrm>
          <a:prstGeom prst="rect">
            <a:avLst/>
          </a:prstGeo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1" y="8882100"/>
            <a:ext cx="3034453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413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8" y="8882100"/>
            <a:ext cx="4118187" cy="677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413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715E-F666-466E-A3EC-39DC6880AF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60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39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046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3027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85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74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671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947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372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589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349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952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251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897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099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70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6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596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87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7560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987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325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814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406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29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964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969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414" y="2432052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7414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730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600" y="1597026"/>
            <a:ext cx="9753600" cy="33956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65" indent="0" algn="ctr">
              <a:buNone/>
              <a:defRPr sz="2000"/>
            </a:lvl2pPr>
            <a:lvl3pPr marL="914331" indent="0" algn="ctr">
              <a:buNone/>
              <a:defRPr sz="1801"/>
            </a:lvl3pPr>
            <a:lvl4pPr marL="1371496" indent="0" algn="ctr">
              <a:buNone/>
              <a:defRPr sz="1600"/>
            </a:lvl4pPr>
            <a:lvl5pPr marL="1828660" indent="0" algn="ctr">
              <a:buNone/>
              <a:defRPr sz="1600"/>
            </a:lvl5pPr>
            <a:lvl6pPr marL="2285827" indent="0" algn="ctr">
              <a:buNone/>
              <a:defRPr sz="1600"/>
            </a:lvl6pPr>
            <a:lvl7pPr marL="2742991" indent="0" algn="ctr">
              <a:buNone/>
              <a:defRPr sz="1600"/>
            </a:lvl7pPr>
            <a:lvl8pPr marL="3200156" indent="0" algn="ctr">
              <a:buNone/>
              <a:defRPr sz="1600"/>
            </a:lvl8pPr>
            <a:lvl9pPr marL="3657322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415" y="2432053"/>
            <a:ext cx="11217276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7415" y="6527801"/>
            <a:ext cx="11217276" cy="2133601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4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93765" y="2597151"/>
            <a:ext cx="5532437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2" y="2597151"/>
            <a:ext cx="5532437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2" y="519114"/>
            <a:ext cx="11217276" cy="188595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352" y="2390776"/>
            <a:ext cx="5502275" cy="117157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1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7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95352" y="3562352"/>
            <a:ext cx="5502275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83364" y="2390776"/>
            <a:ext cx="5529263" cy="117157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1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7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83364" y="3562352"/>
            <a:ext cx="5529263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4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2" y="650875"/>
            <a:ext cx="4194175" cy="22748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9264" y="140494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2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165" indent="0">
              <a:buNone/>
              <a:defRPr sz="1399"/>
            </a:lvl2pPr>
            <a:lvl3pPr marL="914331" indent="0">
              <a:buNone/>
              <a:defRPr sz="1200"/>
            </a:lvl3pPr>
            <a:lvl4pPr marL="1371496" indent="0">
              <a:buNone/>
              <a:defRPr sz="1000"/>
            </a:lvl4pPr>
            <a:lvl5pPr marL="1828660" indent="0">
              <a:buNone/>
              <a:defRPr sz="1000"/>
            </a:lvl5pPr>
            <a:lvl6pPr marL="2285827" indent="0">
              <a:buNone/>
              <a:defRPr sz="1000"/>
            </a:lvl6pPr>
            <a:lvl7pPr marL="2742991" indent="0">
              <a:buNone/>
              <a:defRPr sz="1000"/>
            </a:lvl7pPr>
            <a:lvl8pPr marL="3200156" indent="0">
              <a:buNone/>
              <a:defRPr sz="1000"/>
            </a:lvl8pPr>
            <a:lvl9pPr marL="365732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2" y="650875"/>
            <a:ext cx="4194175" cy="22748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529264" y="1404940"/>
            <a:ext cx="6583363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1" indent="0">
              <a:buNone/>
              <a:defRPr sz="2399"/>
            </a:lvl3pPr>
            <a:lvl4pPr marL="1371496" indent="0">
              <a:buNone/>
              <a:defRPr sz="2000"/>
            </a:lvl4pPr>
            <a:lvl5pPr marL="1828660" indent="0">
              <a:buNone/>
              <a:defRPr sz="2000"/>
            </a:lvl5pPr>
            <a:lvl6pPr marL="2285827" indent="0">
              <a:buNone/>
              <a:defRPr sz="2000"/>
            </a:lvl6pPr>
            <a:lvl7pPr marL="2742991" indent="0">
              <a:buNone/>
              <a:defRPr sz="2000"/>
            </a:lvl7pPr>
            <a:lvl8pPr marL="3200156" indent="0">
              <a:buNone/>
              <a:defRPr sz="2000"/>
            </a:lvl8pPr>
            <a:lvl9pPr marL="3657322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2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165" indent="0">
              <a:buNone/>
              <a:defRPr sz="1399"/>
            </a:lvl2pPr>
            <a:lvl3pPr marL="914331" indent="0">
              <a:buNone/>
              <a:defRPr sz="1200"/>
            </a:lvl3pPr>
            <a:lvl4pPr marL="1371496" indent="0">
              <a:buNone/>
              <a:defRPr sz="1000"/>
            </a:lvl4pPr>
            <a:lvl5pPr marL="1828660" indent="0">
              <a:buNone/>
              <a:defRPr sz="1000"/>
            </a:lvl5pPr>
            <a:lvl6pPr marL="2285827" indent="0">
              <a:buNone/>
              <a:defRPr sz="1000"/>
            </a:lvl6pPr>
            <a:lvl7pPr marL="2742991" indent="0">
              <a:buNone/>
              <a:defRPr sz="1000"/>
            </a:lvl7pPr>
            <a:lvl8pPr marL="3200156" indent="0">
              <a:buNone/>
              <a:defRPr sz="1000"/>
            </a:lvl8pPr>
            <a:lvl9pPr marL="365732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6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93763" y="2597152"/>
            <a:ext cx="5532437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1" y="2597152"/>
            <a:ext cx="5532438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779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6" cy="8266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2" cy="8266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6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4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414" y="2432052"/>
            <a:ext cx="11217274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7414" y="6527799"/>
            <a:ext cx="11217274" cy="2133601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93764" y="2597151"/>
            <a:ext cx="5532437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1" y="2597151"/>
            <a:ext cx="5532437" cy="618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2" y="519113"/>
            <a:ext cx="11217274" cy="188595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351" y="2390776"/>
            <a:ext cx="5502275" cy="117157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95351" y="3562350"/>
            <a:ext cx="5502275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83363" y="2390776"/>
            <a:ext cx="5529262" cy="117157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1" y="519113"/>
            <a:ext cx="11217275" cy="18859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351" y="2390777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95351" y="3562350"/>
            <a:ext cx="5502275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83363" y="2390777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524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1" y="650875"/>
            <a:ext cx="4194175" cy="22748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9263" y="1404939"/>
            <a:ext cx="6583361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1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399"/>
            </a:lvl2pPr>
            <a:lvl3pPr marL="914354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4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1" y="650875"/>
            <a:ext cx="4194175" cy="22748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529263" y="1404939"/>
            <a:ext cx="6583361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176" indent="0">
              <a:buNone/>
              <a:defRPr sz="2800"/>
            </a:lvl2pPr>
            <a:lvl3pPr marL="914354" indent="0">
              <a:buNone/>
              <a:defRPr sz="2399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1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176" indent="0">
              <a:buNone/>
              <a:defRPr sz="1399"/>
            </a:lvl2pPr>
            <a:lvl3pPr marL="914354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4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6" cy="8266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6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64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08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9263" y="1404940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3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93764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3764" y="2597152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2"/>
          <a:stretch/>
        </p:blipFill>
        <p:spPr>
          <a:xfrm>
            <a:off x="0" y="0"/>
            <a:ext cx="13016332" cy="71810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72" y="133322"/>
            <a:ext cx="1566027" cy="7830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52"/>
          <a:stretch/>
        </p:blipFill>
        <p:spPr>
          <a:xfrm>
            <a:off x="0" y="8549208"/>
            <a:ext cx="13004800" cy="12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4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701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884A-AC1C-41C6-A91C-2CA39DCC6665}" type="datetimeFigureOut">
              <a:rPr lang="es-MX" smtClean="0"/>
              <a:pPr/>
              <a:t>05/12/2016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3643-E7B1-4CCD-92C3-70939184505B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2"/>
          <a:stretch/>
        </p:blipFill>
        <p:spPr>
          <a:xfrm>
            <a:off x="0" y="0"/>
            <a:ext cx="13016332" cy="71810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3" y="62405"/>
            <a:ext cx="1861097" cy="9305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52"/>
          <a:stretch/>
        </p:blipFill>
        <p:spPr>
          <a:xfrm>
            <a:off x="0" y="8549208"/>
            <a:ext cx="13004800" cy="12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27" r:id="rId14"/>
    <p:sldLayoutId id="2147483729" r:id="rId15"/>
    <p:sldLayoutId id="2147483730" r:id="rId16"/>
    <p:sldLayoutId id="2147483731" r:id="rId17"/>
    <p:sldLayoutId id="2147483734" r:id="rId18"/>
    <p:sldLayoutId id="2147483735" r:id="rId19"/>
    <p:sldLayoutId id="2147483736" r:id="rId20"/>
    <p:sldLayoutId id="2147483738" r:id="rId21"/>
    <p:sldLayoutId id="2147483740" r:id="rId22"/>
    <p:sldLayoutId id="2147483741" r:id="rId23"/>
    <p:sldLayoutId id="2147483744" r:id="rId24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93765" y="519114"/>
            <a:ext cx="11217276" cy="188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3765" y="2597151"/>
            <a:ext cx="11217276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93763" y="9040814"/>
            <a:ext cx="2925761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56"/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Arial" charset="0"/>
              </a:rPr>
              <a:pPr defTabSz="584156"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  <a:ea typeface="+mn-ea"/>
              <a:cs typeface="Arial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308478" y="9040814"/>
            <a:ext cx="4387850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56"/>
            <a:endParaRPr lang="es-MX" dirty="0">
              <a:solidFill>
                <a:prstClr val="black">
                  <a:tint val="75000"/>
                </a:prstClr>
              </a:solidFill>
              <a:ea typeface="+mn-ea"/>
              <a:cs typeface="Arial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85278" y="9040814"/>
            <a:ext cx="292576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56"/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Arial" charset="0"/>
              </a:rPr>
              <a:pPr defTabSz="584156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ea typeface="+mn-ea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1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3" indent="-228583" algn="l" defTabSz="9143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8" indent="-228583" algn="l" defTabSz="91433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3" indent="-228583" algn="l" defTabSz="91433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9" indent="-228583" algn="l" defTabSz="91433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4" indent="-228583" algn="l" defTabSz="91433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8" indent="-228583" algn="l" defTabSz="91433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5" indent="-228583" algn="l" defTabSz="91433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9" indent="-228583" algn="l" defTabSz="91433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4" indent="-228583" algn="l" defTabSz="914331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3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defTabSz="91433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7" algn="l" defTabSz="91433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1" algn="l" defTabSz="91433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defTabSz="91433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2" algn="l" defTabSz="91433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93764" y="519113"/>
            <a:ext cx="11217274" cy="188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3764" y="2597151"/>
            <a:ext cx="11217274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1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70"/>
            <a:fld id="{3825884A-AC1C-41C6-A91C-2CA39DCC6665}" type="datetimeFigureOut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Arial" charset="0"/>
              </a:rPr>
              <a:pPr defTabSz="584170"/>
              <a:t>05/12/2016</a:t>
            </a:fld>
            <a:endParaRPr lang="es-MX" dirty="0">
              <a:solidFill>
                <a:prstClr val="black">
                  <a:tint val="75000"/>
                </a:prstClr>
              </a:solidFill>
              <a:ea typeface="+mn-ea"/>
              <a:cs typeface="Arial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308476" y="9040813"/>
            <a:ext cx="4387850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70"/>
            <a:endParaRPr lang="es-MX" dirty="0">
              <a:solidFill>
                <a:prstClr val="black">
                  <a:tint val="75000"/>
                </a:prstClr>
              </a:solidFill>
              <a:ea typeface="+mn-ea"/>
              <a:cs typeface="Arial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85276" y="9040813"/>
            <a:ext cx="292576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4170"/>
            <a:fld id="{EF433643-E7B1-4CCD-92C3-70939184505B}" type="slidenum">
              <a:rPr lang="es-MX" smtClean="0">
                <a:solidFill>
                  <a:prstClr val="black">
                    <a:tint val="75000"/>
                  </a:prstClr>
                </a:solidFill>
                <a:ea typeface="+mn-ea"/>
                <a:cs typeface="Arial" charset="0"/>
              </a:rPr>
              <a:pPr defTabSz="584170"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ea typeface="+mn-ea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7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9" algn="l" defTabSz="91435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www.coneval.org.mx/Evaluacion/ERG33/Paginas/Metodologias_Evaluacion.aspx" TargetMode="Externa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eval.gob.mx/Paginas/principal.aspx" TargetMode="External"/><Relationship Id="rId2" Type="http://schemas.openxmlformats.org/officeDocument/2006/relationships/hyperlink" Target="mailto:edgar.martinez@coneval.org.mx" TargetMode="Externa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/>
          </p:cNvSpPr>
          <p:nvPr/>
        </p:nvSpPr>
        <p:spPr bwMode="auto">
          <a:xfrm>
            <a:off x="5359270" y="8938024"/>
            <a:ext cx="2640274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914400" eaLnBrk="1"/>
            <a:r>
              <a:rPr lang="es-MX" altLang="es-MX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www.coneval.org.mx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47800" y="2247900"/>
            <a:ext cx="1046480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s-MX" altLang="es-MX" sz="5000" dirty="0">
                <a:solidFill>
                  <a:srgbClr val="005F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rPr>
              <a:t>Título de la presentación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97025"/>
            <a:ext cx="13004800" cy="3395663"/>
          </a:xfrm>
        </p:spPr>
        <p:txBody>
          <a:bodyPr anchor="t"/>
          <a:lstStyle/>
          <a:p>
            <a:pPr eaLnBrk="1">
              <a:spcBef>
                <a:spcPct val="0"/>
              </a:spcBef>
              <a:buSzTx/>
            </a:pPr>
            <a:r>
              <a:rPr lang="es-MX" altLang="es-MX" sz="3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Fecha 00/00/2016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21990" y="2921959"/>
            <a:ext cx="11881320" cy="219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s-MX" altLang="es-MX" sz="4800" dirty="0">
                <a:solidFill>
                  <a:srgbClr val="005F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rPr>
              <a:t>Monitoreo y ​Evaluación </a:t>
            </a:r>
            <a:r>
              <a:rPr lang="es-MX" altLang="es-MX" sz="4800" dirty="0" smtClean="0">
                <a:solidFill>
                  <a:srgbClr val="005F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rPr>
              <a:t>​</a:t>
            </a:r>
          </a:p>
          <a:p>
            <a:pPr eaLnBrk="1"/>
            <a:r>
              <a:rPr lang="es-MX" altLang="es-MX" sz="4800" dirty="0" smtClean="0">
                <a:solidFill>
                  <a:srgbClr val="005F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rPr>
              <a:t>en </a:t>
            </a:r>
            <a:r>
              <a:rPr lang="es-MX" altLang="es-MX" sz="4800" dirty="0">
                <a:solidFill>
                  <a:srgbClr val="005F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rPr>
              <a:t>las entidades federativas y municipios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70000" y="5047004"/>
            <a:ext cx="10464800" cy="74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s-MX" altLang="es-MX" sz="3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05/12/16</a:t>
            </a: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2189956" y="6369061"/>
            <a:ext cx="8624888" cy="70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/>
            <a:r>
              <a:rPr lang="es-MX" altLang="es-MX" sz="4000" b="1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Edgar A. Martínez </a:t>
            </a:r>
            <a:r>
              <a:rPr lang="es-MX" altLang="es-MX" sz="4000" b="1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Mendoza</a:t>
            </a:r>
          </a:p>
          <a:p>
            <a:pPr algn="ctr"/>
            <a:endParaRPr lang="es-MX" altLang="es-MX" sz="4000" b="1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s-MX" altLang="es-MX" sz="24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Dirección General Adjunta de Coordinación</a:t>
            </a:r>
          </a:p>
          <a:p>
            <a:pPr algn="ctr"/>
            <a:r>
              <a:rPr lang="es-MX" altLang="es-MX" sz="24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Jalisco, México</a:t>
            </a:r>
          </a:p>
        </p:txBody>
      </p:sp>
    </p:spTree>
    <p:extLst>
      <p:ext uri="{BB962C8B-B14F-4D97-AF65-F5344CB8AC3E}">
        <p14:creationId xmlns:p14="http://schemas.microsoft.com/office/powerpoint/2010/main" val="3657616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3536056" y="1053208"/>
            <a:ext cx="8984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s-MX" alt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 panose="020B0A04020102020204" pitchFamily="34" charset="0"/>
              </a:rPr>
              <a:t>En el ámbito federal</a:t>
            </a:r>
            <a:endParaRPr lang="es-MX" alt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 Black" panose="020B0A04020102020204" pitchFamily="34" charset="0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1317824" y="2323421"/>
            <a:ext cx="9721080" cy="6729843"/>
            <a:chOff x="963200" y="1708448"/>
            <a:chExt cx="11166650" cy="7016911"/>
          </a:xfrm>
        </p:grpSpPr>
        <p:grpSp>
          <p:nvGrpSpPr>
            <p:cNvPr id="57" name="Grupo 56"/>
            <p:cNvGrpSpPr/>
            <p:nvPr/>
          </p:nvGrpSpPr>
          <p:grpSpPr>
            <a:xfrm>
              <a:off x="963200" y="1708448"/>
              <a:ext cx="11166650" cy="7016911"/>
              <a:chOff x="357581" y="1460289"/>
              <a:chExt cx="12198902" cy="7641074"/>
            </a:xfrm>
          </p:grpSpPr>
          <p:sp>
            <p:nvSpPr>
              <p:cNvPr id="60" name="10 Rectángulo redondeado"/>
              <p:cNvSpPr/>
              <p:nvPr/>
            </p:nvSpPr>
            <p:spPr>
              <a:xfrm>
                <a:off x="4555416" y="6925073"/>
                <a:ext cx="3968529" cy="512068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1" name="11 Rectángulo"/>
              <p:cNvSpPr/>
              <p:nvPr/>
            </p:nvSpPr>
            <p:spPr>
              <a:xfrm>
                <a:off x="4656755" y="6950070"/>
                <a:ext cx="3765856" cy="46207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948252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ES" sz="20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Uso de la información</a:t>
                </a:r>
                <a:endParaRPr lang="en-U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16 Rectángulo redondeado"/>
              <p:cNvSpPr/>
              <p:nvPr/>
            </p:nvSpPr>
            <p:spPr>
              <a:xfrm>
                <a:off x="8843988" y="3084561"/>
                <a:ext cx="3712495" cy="2432324"/>
              </a:xfrm>
              <a:prstGeom prst="roundRect">
                <a:avLst/>
              </a:prstGeom>
              <a:solidFill>
                <a:srgbClr val="267426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3" name="32 Rectángulo redondeado"/>
              <p:cNvSpPr/>
              <p:nvPr/>
            </p:nvSpPr>
            <p:spPr>
              <a:xfrm>
                <a:off x="357581" y="3084561"/>
                <a:ext cx="3712495" cy="2432324"/>
              </a:xfrm>
              <a:prstGeom prst="roundRect">
                <a:avLst/>
              </a:prstGeom>
              <a:solidFill>
                <a:srgbClr val="267426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4" name="37 Flecha doblada"/>
              <p:cNvSpPr/>
              <p:nvPr/>
            </p:nvSpPr>
            <p:spPr>
              <a:xfrm rot="10800000">
                <a:off x="9356241" y="7693174"/>
                <a:ext cx="1408000" cy="1280171"/>
              </a:xfrm>
              <a:prstGeom prst="bentArrow">
                <a:avLst>
                  <a:gd name="adj1" fmla="val 19365"/>
                  <a:gd name="adj2" fmla="val 24284"/>
                  <a:gd name="adj3" fmla="val 25000"/>
                  <a:gd name="adj4" fmla="val 43172"/>
                </a:avLst>
              </a:prstGeom>
              <a:solidFill>
                <a:srgbClr val="FF66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38 Flecha doblada"/>
              <p:cNvSpPr/>
              <p:nvPr/>
            </p:nvSpPr>
            <p:spPr>
              <a:xfrm flipV="1">
                <a:off x="2315117" y="7693174"/>
                <a:ext cx="1408188" cy="1280171"/>
              </a:xfrm>
              <a:prstGeom prst="bentArrow">
                <a:avLst>
                  <a:gd name="adj1" fmla="val 20154"/>
                  <a:gd name="adj2" fmla="val 23792"/>
                  <a:gd name="adj3" fmla="val 25000"/>
                  <a:gd name="adj4" fmla="val 50186"/>
                </a:avLst>
              </a:prstGeom>
              <a:solidFill>
                <a:srgbClr val="FF66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39 Rectángulo redondeado"/>
              <p:cNvSpPr/>
              <p:nvPr/>
            </p:nvSpPr>
            <p:spPr bwMode="auto">
              <a:xfrm>
                <a:off x="5259510" y="1460289"/>
                <a:ext cx="2560341" cy="1024137"/>
              </a:xfrm>
              <a:prstGeom prst="roundRect">
                <a:avLst/>
              </a:prstGeom>
              <a:solidFill>
                <a:srgbClr val="19194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 prstMaterial="metal">
                <a:bevelT w="88900" h="88900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130048" tIns="65024" rIns="130048" bIns="6502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300460"/>
                <a:r>
                  <a:rPr lang="es-MX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Sistema de M&amp;E</a:t>
                </a:r>
              </a:p>
            </p:txBody>
          </p:sp>
          <p:sp>
            <p:nvSpPr>
              <p:cNvPr id="67" name="40 CuadroTexto"/>
              <p:cNvSpPr txBox="1"/>
              <p:nvPr/>
            </p:nvSpPr>
            <p:spPr>
              <a:xfrm>
                <a:off x="522878" y="5644902"/>
                <a:ext cx="3456460" cy="797719"/>
              </a:xfrm>
              <a:prstGeom prst="snip1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Indicadores de resultados y de gestión</a:t>
                </a:r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42 CuadroTexto"/>
              <p:cNvSpPr txBox="1"/>
              <p:nvPr/>
            </p:nvSpPr>
            <p:spPr>
              <a:xfrm>
                <a:off x="522878" y="6629409"/>
                <a:ext cx="3456460" cy="873693"/>
              </a:xfrm>
              <a:prstGeom prst="snip1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Diagnósticos y otras herramientas</a:t>
                </a:r>
              </a:p>
            </p:txBody>
          </p:sp>
          <p:sp>
            <p:nvSpPr>
              <p:cNvPr id="69" name="43 CuadroTexto"/>
              <p:cNvSpPr txBox="1"/>
              <p:nvPr/>
            </p:nvSpPr>
            <p:spPr>
              <a:xfrm>
                <a:off x="522878" y="2444476"/>
                <a:ext cx="3456461" cy="512068"/>
              </a:xfrm>
              <a:prstGeom prst="round2Diag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s-MX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s-MX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Monitoreo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47 CuadroTexto"/>
              <p:cNvSpPr txBox="1"/>
              <p:nvPr/>
            </p:nvSpPr>
            <p:spPr>
              <a:xfrm>
                <a:off x="8972005" y="2444476"/>
                <a:ext cx="3456461" cy="512068"/>
              </a:xfrm>
              <a:prstGeom prst="round2Diag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s-MX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es-MX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Evaluación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49 CuadroTexto"/>
              <p:cNvSpPr txBox="1"/>
              <p:nvPr/>
            </p:nvSpPr>
            <p:spPr>
              <a:xfrm>
                <a:off x="8972006" y="5644902"/>
                <a:ext cx="3548844" cy="1264711"/>
              </a:xfrm>
              <a:prstGeom prst="snip1Rect">
                <a:avLst>
                  <a:gd name="adj" fmla="val 18484"/>
                </a:avLst>
              </a:prstGeom>
              <a:solidFill>
                <a:srgbClr val="002F8E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Evaluación de diseño, proceso, impacto, entre otras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Oval 7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5119512" y="3124511"/>
                <a:ext cx="2700339" cy="2648408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s-E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51 Flecha doblada"/>
              <p:cNvSpPr/>
              <p:nvPr/>
            </p:nvSpPr>
            <p:spPr>
              <a:xfrm rot="5400000">
                <a:off x="9202795" y="549463"/>
                <a:ext cx="640084" cy="2893904"/>
              </a:xfrm>
              <a:prstGeom prst="bentArrow">
                <a:avLst>
                  <a:gd name="adj1" fmla="val 25962"/>
                  <a:gd name="adj2" fmla="val 26375"/>
                  <a:gd name="adj3" fmla="val 25000"/>
                  <a:gd name="adj4" fmla="val 45141"/>
                </a:avLst>
              </a:prstGeom>
              <a:solidFill>
                <a:srgbClr val="FFC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53 Flecha doblada"/>
              <p:cNvSpPr/>
              <p:nvPr/>
            </p:nvSpPr>
            <p:spPr>
              <a:xfrm rot="5400000" flipV="1">
                <a:off x="3217931" y="645545"/>
                <a:ext cx="640084" cy="2701742"/>
              </a:xfrm>
              <a:prstGeom prst="bentArrow">
                <a:avLst>
                  <a:gd name="adj1" fmla="val 26750"/>
                  <a:gd name="adj2" fmla="val 23792"/>
                  <a:gd name="adj3" fmla="val 25000"/>
                  <a:gd name="adj4" fmla="val 50186"/>
                </a:avLst>
              </a:prstGeom>
              <a:solidFill>
                <a:srgbClr val="FFC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54 Flecha a la derecha con bandas"/>
              <p:cNvSpPr/>
              <p:nvPr/>
            </p:nvSpPr>
            <p:spPr>
              <a:xfrm rot="16200000">
                <a:off x="6059617" y="5868934"/>
                <a:ext cx="960128" cy="768102"/>
              </a:xfrm>
              <a:prstGeom prst="stripedRight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26 Rectángulo redondeado"/>
              <p:cNvSpPr/>
              <p:nvPr/>
            </p:nvSpPr>
            <p:spPr>
              <a:xfrm>
                <a:off x="4538145" y="8205244"/>
                <a:ext cx="3968529" cy="896119"/>
              </a:xfrm>
              <a:prstGeom prst="roundRect">
                <a:avLst/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s-MX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s-MX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Seguimiento de recomendaciones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29 CuadroTexto"/>
              <p:cNvSpPr txBox="1"/>
              <p:nvPr/>
            </p:nvSpPr>
            <p:spPr>
              <a:xfrm>
                <a:off x="5003478" y="3819653"/>
                <a:ext cx="2944392" cy="136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Mejor toma de decisión: Resultados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27 Rectángulo redondeado"/>
              <p:cNvSpPr/>
              <p:nvPr/>
            </p:nvSpPr>
            <p:spPr>
              <a:xfrm>
                <a:off x="9228039" y="7002424"/>
                <a:ext cx="2944393" cy="512068"/>
              </a:xfrm>
              <a:prstGeom prst="roundRect">
                <a:avLst/>
              </a:prstGeom>
              <a:grpFill/>
              <a:ln w="28575">
                <a:solidFill>
                  <a:srgbClr val="002F8E"/>
                </a:solidFill>
                <a:prstDash val="sys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Internas y Externas</a:t>
                </a:r>
              </a:p>
            </p:txBody>
          </p:sp>
        </p:grpSp>
        <p:sp>
          <p:nvSpPr>
            <p:cNvPr id="58" name="CuadroTexto 57"/>
            <p:cNvSpPr txBox="1"/>
            <p:nvPr/>
          </p:nvSpPr>
          <p:spPr>
            <a:xfrm>
              <a:off x="1085867" y="3414156"/>
              <a:ext cx="3153014" cy="234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Proceso continuo para medir el desempeño de un programa, política o estrategia respecto a los resultados esperados</a:t>
              </a: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MX" sz="2000" dirty="0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8818094" y="3528017"/>
              <a:ext cx="3309727" cy="211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Valoración de una política pública antes, durante o una vez concluida para determinar su relevancia, eficiencia, efectividad, y sustentabilidad</a:t>
              </a:r>
              <a:endPara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MX" sz="1800"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309712" y="1492424"/>
            <a:ext cx="1197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Lineamientos Generales para la Evaluación de los Programas Federales de la Administración Pública Federal</a:t>
            </a:r>
          </a:p>
        </p:txBody>
      </p:sp>
    </p:spTree>
    <p:extLst>
      <p:ext uri="{BB962C8B-B14F-4D97-AF65-F5344CB8AC3E}">
        <p14:creationId xmlns:p14="http://schemas.microsoft.com/office/powerpoint/2010/main" val="434507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9753" y="956145"/>
            <a:ext cx="12201274" cy="8511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r" eaLnBrk="1" hangingPunct="1"/>
            <a:r>
              <a:rPr lang="es-MX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requieren sistemas de M&amp;E en las entidades federativas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4723669" y="3362224"/>
            <a:ext cx="3702049" cy="3732213"/>
            <a:chOff x="3883026" y="2058988"/>
            <a:chExt cx="3702049" cy="3732213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3883026" y="2058988"/>
              <a:ext cx="1851025" cy="1892300"/>
            </a:xfrm>
            <a:custGeom>
              <a:avLst/>
              <a:gdLst>
                <a:gd name="T0" fmla="*/ 2332 w 2332"/>
                <a:gd name="T1" fmla="*/ 0 h 2384"/>
                <a:gd name="T2" fmla="*/ 2332 w 2332"/>
                <a:gd name="T3" fmla="*/ 1871 h 2384"/>
                <a:gd name="T4" fmla="*/ 2266 w 2332"/>
                <a:gd name="T5" fmla="*/ 1875 h 2384"/>
                <a:gd name="T6" fmla="*/ 2204 w 2332"/>
                <a:gd name="T7" fmla="*/ 1888 h 2384"/>
                <a:gd name="T8" fmla="*/ 2145 w 2332"/>
                <a:gd name="T9" fmla="*/ 1908 h 2384"/>
                <a:gd name="T10" fmla="*/ 2090 w 2332"/>
                <a:gd name="T11" fmla="*/ 1936 h 2384"/>
                <a:gd name="T12" fmla="*/ 2038 w 2332"/>
                <a:gd name="T13" fmla="*/ 1970 h 2384"/>
                <a:gd name="T14" fmla="*/ 1993 w 2332"/>
                <a:gd name="T15" fmla="*/ 2012 h 2384"/>
                <a:gd name="T16" fmla="*/ 1953 w 2332"/>
                <a:gd name="T17" fmla="*/ 2057 h 2384"/>
                <a:gd name="T18" fmla="*/ 1917 w 2332"/>
                <a:gd name="T19" fmla="*/ 2109 h 2384"/>
                <a:gd name="T20" fmla="*/ 1890 w 2332"/>
                <a:gd name="T21" fmla="*/ 2163 h 2384"/>
                <a:gd name="T22" fmla="*/ 1869 w 2332"/>
                <a:gd name="T23" fmla="*/ 2223 h 2384"/>
                <a:gd name="T24" fmla="*/ 1857 w 2332"/>
                <a:gd name="T25" fmla="*/ 2286 h 2384"/>
                <a:gd name="T26" fmla="*/ 1851 w 2332"/>
                <a:gd name="T27" fmla="*/ 2350 h 2384"/>
                <a:gd name="T28" fmla="*/ 1853 w 2332"/>
                <a:gd name="T29" fmla="*/ 2384 h 2384"/>
                <a:gd name="T30" fmla="*/ 410 w 2332"/>
                <a:gd name="T31" fmla="*/ 2384 h 2384"/>
                <a:gd name="T32" fmla="*/ 412 w 2332"/>
                <a:gd name="T33" fmla="*/ 2274 h 2384"/>
                <a:gd name="T34" fmla="*/ 419 w 2332"/>
                <a:gd name="T35" fmla="*/ 2163 h 2384"/>
                <a:gd name="T36" fmla="*/ 0 w 2332"/>
                <a:gd name="T37" fmla="*/ 1921 h 2384"/>
                <a:gd name="T38" fmla="*/ 189 w 2332"/>
                <a:gd name="T39" fmla="*/ 1334 h 2384"/>
                <a:gd name="T40" fmla="*/ 671 w 2332"/>
                <a:gd name="T41" fmla="*/ 1384 h 2384"/>
                <a:gd name="T42" fmla="*/ 721 w 2332"/>
                <a:gd name="T43" fmla="*/ 1302 h 2384"/>
                <a:gd name="T44" fmla="*/ 775 w 2332"/>
                <a:gd name="T45" fmla="*/ 1223 h 2384"/>
                <a:gd name="T46" fmla="*/ 834 w 2332"/>
                <a:gd name="T47" fmla="*/ 1146 h 2384"/>
                <a:gd name="T48" fmla="*/ 895 w 2332"/>
                <a:gd name="T49" fmla="*/ 1075 h 2384"/>
                <a:gd name="T50" fmla="*/ 697 w 2332"/>
                <a:gd name="T51" fmla="*/ 633 h 2384"/>
                <a:gd name="T52" fmla="*/ 1196 w 2332"/>
                <a:gd name="T53" fmla="*/ 269 h 2384"/>
                <a:gd name="T54" fmla="*/ 1555 w 2332"/>
                <a:gd name="T55" fmla="*/ 593 h 2384"/>
                <a:gd name="T56" fmla="*/ 1643 w 2332"/>
                <a:gd name="T57" fmla="*/ 556 h 2384"/>
                <a:gd name="T58" fmla="*/ 1735 w 2332"/>
                <a:gd name="T59" fmla="*/ 525 h 2384"/>
                <a:gd name="T60" fmla="*/ 1826 w 2332"/>
                <a:gd name="T61" fmla="*/ 496 h 2384"/>
                <a:gd name="T62" fmla="*/ 1918 w 2332"/>
                <a:gd name="T63" fmla="*/ 473 h 2384"/>
                <a:gd name="T64" fmla="*/ 2018 w 2332"/>
                <a:gd name="T65" fmla="*/ 0 h 2384"/>
                <a:gd name="T66" fmla="*/ 2332 w 2332"/>
                <a:gd name="T67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32" h="2384">
                  <a:moveTo>
                    <a:pt x="2332" y="0"/>
                  </a:moveTo>
                  <a:lnTo>
                    <a:pt x="2332" y="1871"/>
                  </a:lnTo>
                  <a:lnTo>
                    <a:pt x="2266" y="1875"/>
                  </a:lnTo>
                  <a:lnTo>
                    <a:pt x="2204" y="1888"/>
                  </a:lnTo>
                  <a:lnTo>
                    <a:pt x="2145" y="1908"/>
                  </a:lnTo>
                  <a:lnTo>
                    <a:pt x="2090" y="1936"/>
                  </a:lnTo>
                  <a:lnTo>
                    <a:pt x="2038" y="1970"/>
                  </a:lnTo>
                  <a:lnTo>
                    <a:pt x="1993" y="2012"/>
                  </a:lnTo>
                  <a:lnTo>
                    <a:pt x="1953" y="2057"/>
                  </a:lnTo>
                  <a:lnTo>
                    <a:pt x="1917" y="2109"/>
                  </a:lnTo>
                  <a:lnTo>
                    <a:pt x="1890" y="2163"/>
                  </a:lnTo>
                  <a:lnTo>
                    <a:pt x="1869" y="2223"/>
                  </a:lnTo>
                  <a:lnTo>
                    <a:pt x="1857" y="2286"/>
                  </a:lnTo>
                  <a:lnTo>
                    <a:pt x="1851" y="2350"/>
                  </a:lnTo>
                  <a:lnTo>
                    <a:pt x="1853" y="2384"/>
                  </a:lnTo>
                  <a:lnTo>
                    <a:pt x="410" y="2384"/>
                  </a:lnTo>
                  <a:lnTo>
                    <a:pt x="412" y="2274"/>
                  </a:lnTo>
                  <a:lnTo>
                    <a:pt x="419" y="2163"/>
                  </a:lnTo>
                  <a:lnTo>
                    <a:pt x="0" y="1921"/>
                  </a:lnTo>
                  <a:lnTo>
                    <a:pt x="189" y="1334"/>
                  </a:lnTo>
                  <a:lnTo>
                    <a:pt x="671" y="1384"/>
                  </a:lnTo>
                  <a:lnTo>
                    <a:pt x="721" y="1302"/>
                  </a:lnTo>
                  <a:lnTo>
                    <a:pt x="775" y="1223"/>
                  </a:lnTo>
                  <a:lnTo>
                    <a:pt x="834" y="1146"/>
                  </a:lnTo>
                  <a:lnTo>
                    <a:pt x="895" y="1075"/>
                  </a:lnTo>
                  <a:lnTo>
                    <a:pt x="697" y="633"/>
                  </a:lnTo>
                  <a:lnTo>
                    <a:pt x="1196" y="269"/>
                  </a:lnTo>
                  <a:lnTo>
                    <a:pt x="1555" y="593"/>
                  </a:lnTo>
                  <a:lnTo>
                    <a:pt x="1643" y="556"/>
                  </a:lnTo>
                  <a:lnTo>
                    <a:pt x="1735" y="525"/>
                  </a:lnTo>
                  <a:lnTo>
                    <a:pt x="1826" y="496"/>
                  </a:lnTo>
                  <a:lnTo>
                    <a:pt x="1918" y="473"/>
                  </a:lnTo>
                  <a:lnTo>
                    <a:pt x="2018" y="0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EF42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5734050" y="2058988"/>
              <a:ext cx="1847850" cy="1892300"/>
            </a:xfrm>
            <a:custGeom>
              <a:avLst/>
              <a:gdLst>
                <a:gd name="T0" fmla="*/ 302 w 2328"/>
                <a:gd name="T1" fmla="*/ 0 h 2386"/>
                <a:gd name="T2" fmla="*/ 405 w 2328"/>
                <a:gd name="T3" fmla="*/ 474 h 2386"/>
                <a:gd name="T4" fmla="*/ 497 w 2328"/>
                <a:gd name="T5" fmla="*/ 497 h 2386"/>
                <a:gd name="T6" fmla="*/ 589 w 2328"/>
                <a:gd name="T7" fmla="*/ 524 h 2386"/>
                <a:gd name="T8" fmla="*/ 680 w 2328"/>
                <a:gd name="T9" fmla="*/ 555 h 2386"/>
                <a:gd name="T10" fmla="*/ 768 w 2328"/>
                <a:gd name="T11" fmla="*/ 591 h 2386"/>
                <a:gd name="T12" fmla="*/ 1128 w 2328"/>
                <a:gd name="T13" fmla="*/ 267 h 2386"/>
                <a:gd name="T14" fmla="*/ 1626 w 2328"/>
                <a:gd name="T15" fmla="*/ 628 h 2386"/>
                <a:gd name="T16" fmla="*/ 1431 w 2328"/>
                <a:gd name="T17" fmla="*/ 1071 h 2386"/>
                <a:gd name="T18" fmla="*/ 1492 w 2328"/>
                <a:gd name="T19" fmla="*/ 1144 h 2386"/>
                <a:gd name="T20" fmla="*/ 1551 w 2328"/>
                <a:gd name="T21" fmla="*/ 1220 h 2386"/>
                <a:gd name="T22" fmla="*/ 1605 w 2328"/>
                <a:gd name="T23" fmla="*/ 1298 h 2386"/>
                <a:gd name="T24" fmla="*/ 1656 w 2328"/>
                <a:gd name="T25" fmla="*/ 1379 h 2386"/>
                <a:gd name="T26" fmla="*/ 2137 w 2328"/>
                <a:gd name="T27" fmla="*/ 1329 h 2386"/>
                <a:gd name="T28" fmla="*/ 2328 w 2328"/>
                <a:gd name="T29" fmla="*/ 1914 h 2386"/>
                <a:gd name="T30" fmla="*/ 1910 w 2328"/>
                <a:gd name="T31" fmla="*/ 2158 h 2386"/>
                <a:gd name="T32" fmla="*/ 1919 w 2328"/>
                <a:gd name="T33" fmla="*/ 2272 h 2386"/>
                <a:gd name="T34" fmla="*/ 1920 w 2328"/>
                <a:gd name="T35" fmla="*/ 2386 h 2386"/>
                <a:gd name="T36" fmla="*/ 477 w 2328"/>
                <a:gd name="T37" fmla="*/ 2386 h 2386"/>
                <a:gd name="T38" fmla="*/ 479 w 2328"/>
                <a:gd name="T39" fmla="*/ 2352 h 2386"/>
                <a:gd name="T40" fmla="*/ 475 w 2328"/>
                <a:gd name="T41" fmla="*/ 2288 h 2386"/>
                <a:gd name="T42" fmla="*/ 462 w 2328"/>
                <a:gd name="T43" fmla="*/ 2225 h 2386"/>
                <a:gd name="T44" fmla="*/ 440 w 2328"/>
                <a:gd name="T45" fmla="*/ 2165 h 2386"/>
                <a:gd name="T46" fmla="*/ 413 w 2328"/>
                <a:gd name="T47" fmla="*/ 2111 h 2386"/>
                <a:gd name="T48" fmla="*/ 379 w 2328"/>
                <a:gd name="T49" fmla="*/ 2059 h 2386"/>
                <a:gd name="T50" fmla="*/ 338 w 2328"/>
                <a:gd name="T51" fmla="*/ 2014 h 2386"/>
                <a:gd name="T52" fmla="*/ 292 w 2328"/>
                <a:gd name="T53" fmla="*/ 1972 h 2386"/>
                <a:gd name="T54" fmla="*/ 241 w 2328"/>
                <a:gd name="T55" fmla="*/ 1938 h 2386"/>
                <a:gd name="T56" fmla="*/ 185 w 2328"/>
                <a:gd name="T57" fmla="*/ 1910 h 2386"/>
                <a:gd name="T58" fmla="*/ 127 w 2328"/>
                <a:gd name="T59" fmla="*/ 1890 h 2386"/>
                <a:gd name="T60" fmla="*/ 64 w 2328"/>
                <a:gd name="T61" fmla="*/ 1877 h 2386"/>
                <a:gd name="T62" fmla="*/ 0 w 2328"/>
                <a:gd name="T63" fmla="*/ 1873 h 2386"/>
                <a:gd name="T64" fmla="*/ 0 w 2328"/>
                <a:gd name="T65" fmla="*/ 2 h 2386"/>
                <a:gd name="T66" fmla="*/ 302 w 2328"/>
                <a:gd name="T67" fmla="*/ 0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8" h="2386">
                  <a:moveTo>
                    <a:pt x="302" y="0"/>
                  </a:moveTo>
                  <a:lnTo>
                    <a:pt x="405" y="474"/>
                  </a:lnTo>
                  <a:lnTo>
                    <a:pt x="497" y="497"/>
                  </a:lnTo>
                  <a:lnTo>
                    <a:pt x="589" y="524"/>
                  </a:lnTo>
                  <a:lnTo>
                    <a:pt x="680" y="555"/>
                  </a:lnTo>
                  <a:lnTo>
                    <a:pt x="768" y="591"/>
                  </a:lnTo>
                  <a:lnTo>
                    <a:pt x="1128" y="267"/>
                  </a:lnTo>
                  <a:lnTo>
                    <a:pt x="1626" y="628"/>
                  </a:lnTo>
                  <a:lnTo>
                    <a:pt x="1431" y="1071"/>
                  </a:lnTo>
                  <a:lnTo>
                    <a:pt x="1492" y="1144"/>
                  </a:lnTo>
                  <a:lnTo>
                    <a:pt x="1551" y="1220"/>
                  </a:lnTo>
                  <a:lnTo>
                    <a:pt x="1605" y="1298"/>
                  </a:lnTo>
                  <a:lnTo>
                    <a:pt x="1656" y="1379"/>
                  </a:lnTo>
                  <a:lnTo>
                    <a:pt x="2137" y="1329"/>
                  </a:lnTo>
                  <a:lnTo>
                    <a:pt x="2328" y="1914"/>
                  </a:lnTo>
                  <a:lnTo>
                    <a:pt x="1910" y="2158"/>
                  </a:lnTo>
                  <a:lnTo>
                    <a:pt x="1919" y="2272"/>
                  </a:lnTo>
                  <a:lnTo>
                    <a:pt x="1920" y="2386"/>
                  </a:lnTo>
                  <a:lnTo>
                    <a:pt x="477" y="2386"/>
                  </a:lnTo>
                  <a:lnTo>
                    <a:pt x="479" y="2352"/>
                  </a:lnTo>
                  <a:lnTo>
                    <a:pt x="475" y="2288"/>
                  </a:lnTo>
                  <a:lnTo>
                    <a:pt x="462" y="2225"/>
                  </a:lnTo>
                  <a:lnTo>
                    <a:pt x="440" y="2165"/>
                  </a:lnTo>
                  <a:lnTo>
                    <a:pt x="413" y="2111"/>
                  </a:lnTo>
                  <a:lnTo>
                    <a:pt x="379" y="2059"/>
                  </a:lnTo>
                  <a:lnTo>
                    <a:pt x="338" y="2014"/>
                  </a:lnTo>
                  <a:lnTo>
                    <a:pt x="292" y="1972"/>
                  </a:lnTo>
                  <a:lnTo>
                    <a:pt x="241" y="1938"/>
                  </a:lnTo>
                  <a:lnTo>
                    <a:pt x="185" y="1910"/>
                  </a:lnTo>
                  <a:lnTo>
                    <a:pt x="127" y="1890"/>
                  </a:lnTo>
                  <a:lnTo>
                    <a:pt x="64" y="1877"/>
                  </a:lnTo>
                  <a:lnTo>
                    <a:pt x="0" y="1873"/>
                  </a:lnTo>
                  <a:lnTo>
                    <a:pt x="0" y="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A8D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5734050" y="3951288"/>
              <a:ext cx="1851025" cy="1839913"/>
            </a:xfrm>
            <a:custGeom>
              <a:avLst/>
              <a:gdLst>
                <a:gd name="T0" fmla="*/ 477 w 2331"/>
                <a:gd name="T1" fmla="*/ 0 h 2317"/>
                <a:gd name="T2" fmla="*/ 1920 w 2331"/>
                <a:gd name="T3" fmla="*/ 0 h 2317"/>
                <a:gd name="T4" fmla="*/ 1917 w 2331"/>
                <a:gd name="T5" fmla="*/ 77 h 2317"/>
                <a:gd name="T6" fmla="*/ 1910 w 2331"/>
                <a:gd name="T7" fmla="*/ 154 h 2317"/>
                <a:gd name="T8" fmla="*/ 2331 w 2331"/>
                <a:gd name="T9" fmla="*/ 395 h 2317"/>
                <a:gd name="T10" fmla="*/ 2141 w 2331"/>
                <a:gd name="T11" fmla="*/ 981 h 2317"/>
                <a:gd name="T12" fmla="*/ 1659 w 2331"/>
                <a:gd name="T13" fmla="*/ 932 h 2317"/>
                <a:gd name="T14" fmla="*/ 1609 w 2331"/>
                <a:gd name="T15" fmla="*/ 1014 h 2317"/>
                <a:gd name="T16" fmla="*/ 1555 w 2331"/>
                <a:gd name="T17" fmla="*/ 1094 h 2317"/>
                <a:gd name="T18" fmla="*/ 1497 w 2331"/>
                <a:gd name="T19" fmla="*/ 1169 h 2317"/>
                <a:gd name="T20" fmla="*/ 1435 w 2331"/>
                <a:gd name="T21" fmla="*/ 1242 h 2317"/>
                <a:gd name="T22" fmla="*/ 1632 w 2331"/>
                <a:gd name="T23" fmla="*/ 1684 h 2317"/>
                <a:gd name="T24" fmla="*/ 1136 w 2331"/>
                <a:gd name="T25" fmla="*/ 2046 h 2317"/>
                <a:gd name="T26" fmla="*/ 774 w 2331"/>
                <a:gd name="T27" fmla="*/ 1724 h 2317"/>
                <a:gd name="T28" fmla="*/ 657 w 2331"/>
                <a:gd name="T29" fmla="*/ 1771 h 2317"/>
                <a:gd name="T30" fmla="*/ 536 w 2331"/>
                <a:gd name="T31" fmla="*/ 1811 h 2317"/>
                <a:gd name="T32" fmla="*/ 412 w 2331"/>
                <a:gd name="T33" fmla="*/ 1842 h 2317"/>
                <a:gd name="T34" fmla="*/ 311 w 2331"/>
                <a:gd name="T35" fmla="*/ 2316 h 2317"/>
                <a:gd name="T36" fmla="*/ 0 w 2331"/>
                <a:gd name="T37" fmla="*/ 2317 h 2317"/>
                <a:gd name="T38" fmla="*/ 0 w 2331"/>
                <a:gd name="T39" fmla="*/ 445 h 2317"/>
                <a:gd name="T40" fmla="*/ 61 w 2331"/>
                <a:gd name="T41" fmla="*/ 442 h 2317"/>
                <a:gd name="T42" fmla="*/ 121 w 2331"/>
                <a:gd name="T43" fmla="*/ 429 h 2317"/>
                <a:gd name="T44" fmla="*/ 178 w 2331"/>
                <a:gd name="T45" fmla="*/ 411 h 2317"/>
                <a:gd name="T46" fmla="*/ 232 w 2331"/>
                <a:gd name="T47" fmla="*/ 385 h 2317"/>
                <a:gd name="T48" fmla="*/ 282 w 2331"/>
                <a:gd name="T49" fmla="*/ 354 h 2317"/>
                <a:gd name="T50" fmla="*/ 326 w 2331"/>
                <a:gd name="T51" fmla="*/ 316 h 2317"/>
                <a:gd name="T52" fmla="*/ 366 w 2331"/>
                <a:gd name="T53" fmla="*/ 274 h 2317"/>
                <a:gd name="T54" fmla="*/ 402 w 2331"/>
                <a:gd name="T55" fmla="*/ 227 h 2317"/>
                <a:gd name="T56" fmla="*/ 430 w 2331"/>
                <a:gd name="T57" fmla="*/ 174 h 2317"/>
                <a:gd name="T58" fmla="*/ 453 w 2331"/>
                <a:gd name="T59" fmla="*/ 120 h 2317"/>
                <a:gd name="T60" fmla="*/ 469 w 2331"/>
                <a:gd name="T61" fmla="*/ 61 h 2317"/>
                <a:gd name="T62" fmla="*/ 477 w 2331"/>
                <a:gd name="T63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1" h="2317">
                  <a:moveTo>
                    <a:pt x="477" y="0"/>
                  </a:moveTo>
                  <a:lnTo>
                    <a:pt x="1920" y="0"/>
                  </a:lnTo>
                  <a:lnTo>
                    <a:pt x="1917" y="77"/>
                  </a:lnTo>
                  <a:lnTo>
                    <a:pt x="1910" y="154"/>
                  </a:lnTo>
                  <a:lnTo>
                    <a:pt x="2331" y="395"/>
                  </a:lnTo>
                  <a:lnTo>
                    <a:pt x="2141" y="981"/>
                  </a:lnTo>
                  <a:lnTo>
                    <a:pt x="1659" y="932"/>
                  </a:lnTo>
                  <a:lnTo>
                    <a:pt x="1609" y="1014"/>
                  </a:lnTo>
                  <a:lnTo>
                    <a:pt x="1555" y="1094"/>
                  </a:lnTo>
                  <a:lnTo>
                    <a:pt x="1497" y="1169"/>
                  </a:lnTo>
                  <a:lnTo>
                    <a:pt x="1435" y="1242"/>
                  </a:lnTo>
                  <a:lnTo>
                    <a:pt x="1632" y="1684"/>
                  </a:lnTo>
                  <a:lnTo>
                    <a:pt x="1136" y="2046"/>
                  </a:lnTo>
                  <a:lnTo>
                    <a:pt x="774" y="1724"/>
                  </a:lnTo>
                  <a:lnTo>
                    <a:pt x="657" y="1771"/>
                  </a:lnTo>
                  <a:lnTo>
                    <a:pt x="536" y="1811"/>
                  </a:lnTo>
                  <a:lnTo>
                    <a:pt x="412" y="1842"/>
                  </a:lnTo>
                  <a:lnTo>
                    <a:pt x="311" y="2316"/>
                  </a:lnTo>
                  <a:lnTo>
                    <a:pt x="0" y="2317"/>
                  </a:lnTo>
                  <a:lnTo>
                    <a:pt x="0" y="445"/>
                  </a:lnTo>
                  <a:lnTo>
                    <a:pt x="61" y="442"/>
                  </a:lnTo>
                  <a:lnTo>
                    <a:pt x="121" y="429"/>
                  </a:lnTo>
                  <a:lnTo>
                    <a:pt x="178" y="411"/>
                  </a:lnTo>
                  <a:lnTo>
                    <a:pt x="232" y="385"/>
                  </a:lnTo>
                  <a:lnTo>
                    <a:pt x="282" y="354"/>
                  </a:lnTo>
                  <a:lnTo>
                    <a:pt x="326" y="316"/>
                  </a:lnTo>
                  <a:lnTo>
                    <a:pt x="366" y="274"/>
                  </a:lnTo>
                  <a:lnTo>
                    <a:pt x="402" y="227"/>
                  </a:lnTo>
                  <a:lnTo>
                    <a:pt x="430" y="174"/>
                  </a:lnTo>
                  <a:lnTo>
                    <a:pt x="453" y="120"/>
                  </a:lnTo>
                  <a:lnTo>
                    <a:pt x="469" y="6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9A4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3884613" y="3951288"/>
              <a:ext cx="1849437" cy="1839913"/>
            </a:xfrm>
            <a:custGeom>
              <a:avLst/>
              <a:gdLst>
                <a:gd name="T0" fmla="*/ 409 w 2331"/>
                <a:gd name="T1" fmla="*/ 0 h 2317"/>
                <a:gd name="T2" fmla="*/ 1852 w 2331"/>
                <a:gd name="T3" fmla="*/ 0 h 2317"/>
                <a:gd name="T4" fmla="*/ 1860 w 2331"/>
                <a:gd name="T5" fmla="*/ 61 h 2317"/>
                <a:gd name="T6" fmla="*/ 1876 w 2331"/>
                <a:gd name="T7" fmla="*/ 120 h 2317"/>
                <a:gd name="T8" fmla="*/ 1899 w 2331"/>
                <a:gd name="T9" fmla="*/ 174 h 2317"/>
                <a:gd name="T10" fmla="*/ 1927 w 2331"/>
                <a:gd name="T11" fmla="*/ 227 h 2317"/>
                <a:gd name="T12" fmla="*/ 1963 w 2331"/>
                <a:gd name="T13" fmla="*/ 274 h 2317"/>
                <a:gd name="T14" fmla="*/ 2003 w 2331"/>
                <a:gd name="T15" fmla="*/ 316 h 2317"/>
                <a:gd name="T16" fmla="*/ 2049 w 2331"/>
                <a:gd name="T17" fmla="*/ 354 h 2317"/>
                <a:gd name="T18" fmla="*/ 2097 w 2331"/>
                <a:gd name="T19" fmla="*/ 385 h 2317"/>
                <a:gd name="T20" fmla="*/ 2151 w 2331"/>
                <a:gd name="T21" fmla="*/ 411 h 2317"/>
                <a:gd name="T22" fmla="*/ 2208 w 2331"/>
                <a:gd name="T23" fmla="*/ 429 h 2317"/>
                <a:gd name="T24" fmla="*/ 2268 w 2331"/>
                <a:gd name="T25" fmla="*/ 442 h 2317"/>
                <a:gd name="T26" fmla="*/ 2331 w 2331"/>
                <a:gd name="T27" fmla="*/ 445 h 2317"/>
                <a:gd name="T28" fmla="*/ 2331 w 2331"/>
                <a:gd name="T29" fmla="*/ 2317 h 2317"/>
                <a:gd name="T30" fmla="*/ 2027 w 2331"/>
                <a:gd name="T31" fmla="*/ 2317 h 2317"/>
                <a:gd name="T32" fmla="*/ 1925 w 2331"/>
                <a:gd name="T33" fmla="*/ 1844 h 2317"/>
                <a:gd name="T34" fmla="*/ 1832 w 2331"/>
                <a:gd name="T35" fmla="*/ 1821 h 2317"/>
                <a:gd name="T36" fmla="*/ 1739 w 2331"/>
                <a:gd name="T37" fmla="*/ 1794 h 2317"/>
                <a:gd name="T38" fmla="*/ 1649 w 2331"/>
                <a:gd name="T39" fmla="*/ 1762 h 2317"/>
                <a:gd name="T40" fmla="*/ 1561 w 2331"/>
                <a:gd name="T41" fmla="*/ 1727 h 2317"/>
                <a:gd name="T42" fmla="*/ 1202 w 2331"/>
                <a:gd name="T43" fmla="*/ 2050 h 2317"/>
                <a:gd name="T44" fmla="*/ 703 w 2331"/>
                <a:gd name="T45" fmla="*/ 1690 h 2317"/>
                <a:gd name="T46" fmla="*/ 898 w 2331"/>
                <a:gd name="T47" fmla="*/ 1246 h 2317"/>
                <a:gd name="T48" fmla="*/ 837 w 2331"/>
                <a:gd name="T49" fmla="*/ 1173 h 2317"/>
                <a:gd name="T50" fmla="*/ 778 w 2331"/>
                <a:gd name="T51" fmla="*/ 1098 h 2317"/>
                <a:gd name="T52" fmla="*/ 724 w 2331"/>
                <a:gd name="T53" fmla="*/ 1019 h 2317"/>
                <a:gd name="T54" fmla="*/ 673 w 2331"/>
                <a:gd name="T55" fmla="*/ 938 h 2317"/>
                <a:gd name="T56" fmla="*/ 192 w 2331"/>
                <a:gd name="T57" fmla="*/ 989 h 2317"/>
                <a:gd name="T58" fmla="*/ 0 w 2331"/>
                <a:gd name="T59" fmla="*/ 403 h 2317"/>
                <a:gd name="T60" fmla="*/ 419 w 2331"/>
                <a:gd name="T61" fmla="*/ 160 h 2317"/>
                <a:gd name="T62" fmla="*/ 412 w 2331"/>
                <a:gd name="T63" fmla="*/ 80 h 2317"/>
                <a:gd name="T64" fmla="*/ 409 w 2331"/>
                <a:gd name="T65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1" h="2317">
                  <a:moveTo>
                    <a:pt x="409" y="0"/>
                  </a:moveTo>
                  <a:lnTo>
                    <a:pt x="1852" y="0"/>
                  </a:lnTo>
                  <a:lnTo>
                    <a:pt x="1860" y="61"/>
                  </a:lnTo>
                  <a:lnTo>
                    <a:pt x="1876" y="120"/>
                  </a:lnTo>
                  <a:lnTo>
                    <a:pt x="1899" y="174"/>
                  </a:lnTo>
                  <a:lnTo>
                    <a:pt x="1927" y="227"/>
                  </a:lnTo>
                  <a:lnTo>
                    <a:pt x="1963" y="274"/>
                  </a:lnTo>
                  <a:lnTo>
                    <a:pt x="2003" y="316"/>
                  </a:lnTo>
                  <a:lnTo>
                    <a:pt x="2049" y="354"/>
                  </a:lnTo>
                  <a:lnTo>
                    <a:pt x="2097" y="385"/>
                  </a:lnTo>
                  <a:lnTo>
                    <a:pt x="2151" y="411"/>
                  </a:lnTo>
                  <a:lnTo>
                    <a:pt x="2208" y="429"/>
                  </a:lnTo>
                  <a:lnTo>
                    <a:pt x="2268" y="442"/>
                  </a:lnTo>
                  <a:lnTo>
                    <a:pt x="2331" y="445"/>
                  </a:lnTo>
                  <a:lnTo>
                    <a:pt x="2331" y="2317"/>
                  </a:lnTo>
                  <a:lnTo>
                    <a:pt x="2027" y="2317"/>
                  </a:lnTo>
                  <a:lnTo>
                    <a:pt x="1925" y="1844"/>
                  </a:lnTo>
                  <a:lnTo>
                    <a:pt x="1832" y="1821"/>
                  </a:lnTo>
                  <a:lnTo>
                    <a:pt x="1739" y="1794"/>
                  </a:lnTo>
                  <a:lnTo>
                    <a:pt x="1649" y="1762"/>
                  </a:lnTo>
                  <a:lnTo>
                    <a:pt x="1561" y="1727"/>
                  </a:lnTo>
                  <a:lnTo>
                    <a:pt x="1202" y="2050"/>
                  </a:lnTo>
                  <a:lnTo>
                    <a:pt x="703" y="1690"/>
                  </a:lnTo>
                  <a:lnTo>
                    <a:pt x="898" y="1246"/>
                  </a:lnTo>
                  <a:lnTo>
                    <a:pt x="837" y="1173"/>
                  </a:lnTo>
                  <a:lnTo>
                    <a:pt x="778" y="1098"/>
                  </a:lnTo>
                  <a:lnTo>
                    <a:pt x="724" y="1019"/>
                  </a:lnTo>
                  <a:lnTo>
                    <a:pt x="673" y="938"/>
                  </a:lnTo>
                  <a:lnTo>
                    <a:pt x="192" y="989"/>
                  </a:lnTo>
                  <a:lnTo>
                    <a:pt x="0" y="403"/>
                  </a:lnTo>
                  <a:lnTo>
                    <a:pt x="419" y="160"/>
                  </a:lnTo>
                  <a:lnTo>
                    <a:pt x="412" y="8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A54C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138"/>
          <p:cNvSpPr txBox="1"/>
          <p:nvPr/>
        </p:nvSpPr>
        <p:spPr>
          <a:xfrm>
            <a:off x="669754" y="2279046"/>
            <a:ext cx="43661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Brinda evidencia de los avances en las políticas y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programas</a:t>
            </a:r>
          </a:p>
          <a:p>
            <a:pPr marL="151270">
              <a:spcBef>
                <a:spcPts val="0"/>
              </a:spcBef>
              <a:buClr>
                <a:srgbClr val="009900"/>
              </a:buClr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(ejercicios piloto)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142"/>
          <p:cNvSpPr txBox="1"/>
          <p:nvPr/>
        </p:nvSpPr>
        <p:spPr>
          <a:xfrm>
            <a:off x="8590633" y="5589273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Favorece la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transparencia y rendición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cuentas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(vs cultura de resultados)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45"/>
          <p:cNvSpPr txBox="1"/>
          <p:nvPr/>
        </p:nvSpPr>
        <p:spPr>
          <a:xfrm>
            <a:off x="8240998" y="2366486"/>
            <a:ext cx="4515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 algn="r">
              <a:spcBef>
                <a:spcPts val="0"/>
              </a:spcBef>
              <a:buClr>
                <a:srgbClr val="009900"/>
              </a:buClr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Permite identificar y alinear prioridades de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atención</a:t>
            </a:r>
          </a:p>
          <a:p>
            <a:pPr marL="151270" algn="r">
              <a:spcBef>
                <a:spcPts val="0"/>
              </a:spcBef>
              <a:buClr>
                <a:srgbClr val="009900"/>
              </a:buClr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(apoyo de áreas técnicas)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147"/>
          <p:cNvSpPr txBox="1"/>
          <p:nvPr/>
        </p:nvSpPr>
        <p:spPr>
          <a:xfrm>
            <a:off x="387793" y="5521851"/>
            <a:ext cx="4172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 defTabSz="1300460">
              <a:spcBef>
                <a:spcPts val="0"/>
              </a:spcBef>
              <a:buClr>
                <a:srgbClr val="009900"/>
              </a:buClr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Favorece la coordinación entre los diferentes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actores</a:t>
            </a:r>
          </a:p>
          <a:p>
            <a:pPr marL="151270" defTabSz="1300460">
              <a:spcBef>
                <a:spcPts val="0"/>
              </a:spcBef>
              <a:buClr>
                <a:srgbClr val="009900"/>
              </a:buClr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(indicadores y metas dan rumbo)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215"/>
          <p:cNvSpPr/>
          <p:nvPr/>
        </p:nvSpPr>
        <p:spPr>
          <a:xfrm>
            <a:off x="5480496" y="4251976"/>
            <a:ext cx="654868" cy="638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215"/>
          <p:cNvSpPr/>
          <p:nvPr/>
        </p:nvSpPr>
        <p:spPr>
          <a:xfrm>
            <a:off x="7014022" y="4287229"/>
            <a:ext cx="654868" cy="638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215"/>
          <p:cNvSpPr/>
          <p:nvPr/>
        </p:nvSpPr>
        <p:spPr>
          <a:xfrm>
            <a:off x="5480496" y="5516227"/>
            <a:ext cx="654868" cy="638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7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97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215"/>
          <p:cNvSpPr/>
          <p:nvPr/>
        </p:nvSpPr>
        <p:spPr>
          <a:xfrm>
            <a:off x="7014022" y="5510201"/>
            <a:ext cx="654868" cy="638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1760" y="902036"/>
            <a:ext cx="12119101" cy="8511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r" eaLnBrk="1" hangingPunct="1"/>
            <a:r>
              <a:rPr lang="es-MX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Hay retos técnicos e institucionales </a:t>
            </a:r>
            <a:br>
              <a:rPr lang="es-MX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 limitan su alcance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84"/>
          <p:cNvSpPr txBox="1"/>
          <p:nvPr/>
        </p:nvSpPr>
        <p:spPr>
          <a:xfrm>
            <a:off x="309712" y="3821648"/>
            <a:ext cx="396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70" algn="ctr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 priorizan los productos y no los resultados </a:t>
            </a:r>
          </a:p>
          <a:p>
            <a:pPr marL="151270" algn="ctr">
              <a:spcBef>
                <a:spcPts val="0"/>
              </a:spcBef>
              <a:buClr>
                <a:srgbClr val="009900"/>
              </a:buClr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(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Normatividad en gasto)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91"/>
          <p:cNvSpPr txBox="1"/>
          <p:nvPr/>
        </p:nvSpPr>
        <p:spPr>
          <a:xfrm>
            <a:off x="4702200" y="3836006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151270" algn="just" defTabSz="1218987" eaLnBrk="1" latinLnBrk="0" hangingPunct="1">
              <a:lnSpc>
                <a:spcPct val="130000"/>
              </a:lnSpc>
              <a:spcBef>
                <a:spcPts val="0"/>
              </a:spcBef>
              <a:buClr>
                <a:srgbClr val="009900"/>
              </a:buClr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2400" dirty="0" smtClean="0"/>
              <a:t>Múltiples objetivos: Rápido y en poco tiempo </a:t>
            </a:r>
          </a:p>
          <a:p>
            <a:pPr algn="ctr">
              <a:lnSpc>
                <a:spcPct val="100000"/>
              </a:lnSpc>
            </a:pPr>
            <a:r>
              <a:rPr lang="es-MX" sz="2400" dirty="0" smtClean="0"/>
              <a:t>(Poca </a:t>
            </a:r>
            <a:r>
              <a:rPr lang="es-MX" sz="2400" dirty="0"/>
              <a:t>flexibilidad y </a:t>
            </a:r>
            <a:r>
              <a:rPr lang="es-MX" sz="2400" dirty="0" smtClean="0"/>
              <a:t>sobrerregulación)</a:t>
            </a:r>
            <a:endParaRPr lang="es-ES" sz="2400" dirty="0"/>
          </a:p>
        </p:txBody>
      </p:sp>
      <p:sp>
        <p:nvSpPr>
          <p:cNvPr id="44" name="TextBox 96"/>
          <p:cNvSpPr txBox="1"/>
          <p:nvPr/>
        </p:nvSpPr>
        <p:spPr>
          <a:xfrm>
            <a:off x="9292711" y="3791292"/>
            <a:ext cx="240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151270" algn="just" defTabSz="1218987" eaLnBrk="1" latinLnBrk="0" hangingPunct="1">
              <a:lnSpc>
                <a:spcPct val="130000"/>
              </a:lnSpc>
              <a:spcBef>
                <a:spcPts val="0"/>
              </a:spcBef>
              <a:buClr>
                <a:srgbClr val="009900"/>
              </a:buClr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ES" sz="2400" dirty="0" smtClean="0"/>
              <a:t>Ejercicios aislados y no integrales o completos </a:t>
            </a:r>
          </a:p>
          <a:p>
            <a:pPr algn="ctr">
              <a:lnSpc>
                <a:spcPct val="100000"/>
              </a:lnSpc>
            </a:pPr>
            <a:r>
              <a:rPr lang="es-ES" sz="2400" dirty="0" smtClean="0"/>
              <a:t>(Baja calidad)</a:t>
            </a:r>
            <a:endParaRPr lang="es-ES" sz="2400" dirty="0"/>
          </a:p>
        </p:txBody>
      </p:sp>
      <p:grpSp>
        <p:nvGrpSpPr>
          <p:cNvPr id="45" name="Group 20"/>
          <p:cNvGrpSpPr/>
          <p:nvPr/>
        </p:nvGrpSpPr>
        <p:grpSpPr>
          <a:xfrm rot="10800000">
            <a:off x="1711217" y="2021659"/>
            <a:ext cx="1262791" cy="1674489"/>
            <a:chOff x="1671638" y="2220913"/>
            <a:chExt cx="2030413" cy="2801937"/>
          </a:xfrm>
          <a:solidFill>
            <a:srgbClr val="1C75BC"/>
          </a:solidFill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2282826" y="4546600"/>
              <a:ext cx="808038" cy="476250"/>
            </a:xfrm>
            <a:custGeom>
              <a:avLst/>
              <a:gdLst>
                <a:gd name="T0" fmla="*/ 351 w 360"/>
                <a:gd name="T1" fmla="*/ 6 h 212"/>
                <a:gd name="T2" fmla="*/ 333 w 360"/>
                <a:gd name="T3" fmla="*/ 1 h 212"/>
                <a:gd name="T4" fmla="*/ 20 w 360"/>
                <a:gd name="T5" fmla="*/ 56 h 212"/>
                <a:gd name="T6" fmla="*/ 3 w 360"/>
                <a:gd name="T7" fmla="*/ 70 h 212"/>
                <a:gd name="T8" fmla="*/ 5 w 360"/>
                <a:gd name="T9" fmla="*/ 91 h 212"/>
                <a:gd name="T10" fmla="*/ 50 w 360"/>
                <a:gd name="T11" fmla="*/ 158 h 212"/>
                <a:gd name="T12" fmla="*/ 69 w 360"/>
                <a:gd name="T13" fmla="*/ 168 h 212"/>
                <a:gd name="T14" fmla="*/ 111 w 360"/>
                <a:gd name="T15" fmla="*/ 168 h 212"/>
                <a:gd name="T16" fmla="*/ 180 w 360"/>
                <a:gd name="T17" fmla="*/ 212 h 212"/>
                <a:gd name="T18" fmla="*/ 250 w 360"/>
                <a:gd name="T19" fmla="*/ 168 h 212"/>
                <a:gd name="T20" fmla="*/ 291 w 360"/>
                <a:gd name="T21" fmla="*/ 168 h 212"/>
                <a:gd name="T22" fmla="*/ 310 w 360"/>
                <a:gd name="T23" fmla="*/ 158 h 212"/>
                <a:gd name="T24" fmla="*/ 356 w 360"/>
                <a:gd name="T25" fmla="*/ 91 h 212"/>
                <a:gd name="T26" fmla="*/ 360 w 360"/>
                <a:gd name="T27" fmla="*/ 78 h 212"/>
                <a:gd name="T28" fmla="*/ 360 w 360"/>
                <a:gd name="T29" fmla="*/ 23 h 212"/>
                <a:gd name="T30" fmla="*/ 351 w 360"/>
                <a:gd name="T31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0" h="212">
                  <a:moveTo>
                    <a:pt x="351" y="6"/>
                  </a:moveTo>
                  <a:cubicBezTo>
                    <a:pt x="346" y="1"/>
                    <a:pt x="339" y="0"/>
                    <a:pt x="333" y="1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2" y="57"/>
                    <a:pt x="6" y="62"/>
                    <a:pt x="3" y="70"/>
                  </a:cubicBezTo>
                  <a:cubicBezTo>
                    <a:pt x="0" y="77"/>
                    <a:pt x="0" y="85"/>
                    <a:pt x="5" y="91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5" y="164"/>
                    <a:pt x="62" y="168"/>
                    <a:pt x="69" y="168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23" y="194"/>
                    <a:pt x="150" y="212"/>
                    <a:pt x="180" y="212"/>
                  </a:cubicBezTo>
                  <a:cubicBezTo>
                    <a:pt x="211" y="212"/>
                    <a:pt x="238" y="194"/>
                    <a:pt x="250" y="168"/>
                  </a:cubicBezTo>
                  <a:cubicBezTo>
                    <a:pt x="291" y="168"/>
                    <a:pt x="291" y="168"/>
                    <a:pt x="291" y="168"/>
                  </a:cubicBezTo>
                  <a:cubicBezTo>
                    <a:pt x="299" y="168"/>
                    <a:pt x="306" y="164"/>
                    <a:pt x="310" y="158"/>
                  </a:cubicBezTo>
                  <a:cubicBezTo>
                    <a:pt x="356" y="91"/>
                    <a:pt x="356" y="91"/>
                    <a:pt x="356" y="91"/>
                  </a:cubicBezTo>
                  <a:cubicBezTo>
                    <a:pt x="358" y="88"/>
                    <a:pt x="360" y="83"/>
                    <a:pt x="360" y="78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16"/>
                    <a:pt x="357" y="10"/>
                    <a:pt x="35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671638" y="2220913"/>
              <a:ext cx="2030413" cy="2195513"/>
            </a:xfrm>
            <a:custGeom>
              <a:avLst/>
              <a:gdLst>
                <a:gd name="T0" fmla="*/ 452 w 905"/>
                <a:gd name="T1" fmla="*/ 0 h 977"/>
                <a:gd name="T2" fmla="*/ 0 w 905"/>
                <a:gd name="T3" fmla="*/ 452 h 977"/>
                <a:gd name="T4" fmla="*/ 273 w 905"/>
                <a:gd name="T5" fmla="*/ 868 h 977"/>
                <a:gd name="T6" fmla="*/ 273 w 905"/>
                <a:gd name="T7" fmla="*/ 955 h 977"/>
                <a:gd name="T8" fmla="*/ 281 w 905"/>
                <a:gd name="T9" fmla="*/ 972 h 977"/>
                <a:gd name="T10" fmla="*/ 296 w 905"/>
                <a:gd name="T11" fmla="*/ 977 h 977"/>
                <a:gd name="T12" fmla="*/ 300 w 905"/>
                <a:gd name="T13" fmla="*/ 977 h 977"/>
                <a:gd name="T14" fmla="*/ 613 w 905"/>
                <a:gd name="T15" fmla="*/ 922 h 977"/>
                <a:gd name="T16" fmla="*/ 632 w 905"/>
                <a:gd name="T17" fmla="*/ 899 h 977"/>
                <a:gd name="T18" fmla="*/ 632 w 905"/>
                <a:gd name="T19" fmla="*/ 868 h 977"/>
                <a:gd name="T20" fmla="*/ 905 w 905"/>
                <a:gd name="T21" fmla="*/ 452 h 977"/>
                <a:gd name="T22" fmla="*/ 452 w 905"/>
                <a:gd name="T23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977">
                  <a:moveTo>
                    <a:pt x="452" y="0"/>
                  </a:moveTo>
                  <a:cubicBezTo>
                    <a:pt x="202" y="0"/>
                    <a:pt x="0" y="203"/>
                    <a:pt x="0" y="452"/>
                  </a:cubicBezTo>
                  <a:cubicBezTo>
                    <a:pt x="0" y="639"/>
                    <a:pt x="112" y="798"/>
                    <a:pt x="273" y="868"/>
                  </a:cubicBezTo>
                  <a:cubicBezTo>
                    <a:pt x="273" y="955"/>
                    <a:pt x="273" y="955"/>
                    <a:pt x="273" y="955"/>
                  </a:cubicBezTo>
                  <a:cubicBezTo>
                    <a:pt x="273" y="961"/>
                    <a:pt x="276" y="968"/>
                    <a:pt x="281" y="972"/>
                  </a:cubicBezTo>
                  <a:cubicBezTo>
                    <a:pt x="285" y="976"/>
                    <a:pt x="290" y="977"/>
                    <a:pt x="296" y="977"/>
                  </a:cubicBezTo>
                  <a:cubicBezTo>
                    <a:pt x="297" y="977"/>
                    <a:pt x="298" y="977"/>
                    <a:pt x="300" y="977"/>
                  </a:cubicBezTo>
                  <a:cubicBezTo>
                    <a:pt x="613" y="922"/>
                    <a:pt x="613" y="922"/>
                    <a:pt x="613" y="922"/>
                  </a:cubicBezTo>
                  <a:cubicBezTo>
                    <a:pt x="624" y="920"/>
                    <a:pt x="632" y="910"/>
                    <a:pt x="632" y="899"/>
                  </a:cubicBezTo>
                  <a:cubicBezTo>
                    <a:pt x="632" y="868"/>
                    <a:pt x="632" y="868"/>
                    <a:pt x="632" y="868"/>
                  </a:cubicBezTo>
                  <a:cubicBezTo>
                    <a:pt x="792" y="799"/>
                    <a:pt x="905" y="639"/>
                    <a:pt x="905" y="452"/>
                  </a:cubicBezTo>
                  <a:cubicBezTo>
                    <a:pt x="905" y="203"/>
                    <a:pt x="702" y="0"/>
                    <a:pt x="45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2279651" y="4364038"/>
              <a:ext cx="812800" cy="231775"/>
            </a:xfrm>
            <a:custGeom>
              <a:avLst/>
              <a:gdLst>
                <a:gd name="T0" fmla="*/ 25 w 362"/>
                <a:gd name="T1" fmla="*/ 103 h 103"/>
                <a:gd name="T2" fmla="*/ 29 w 362"/>
                <a:gd name="T3" fmla="*/ 102 h 103"/>
                <a:gd name="T4" fmla="*/ 342 w 362"/>
                <a:gd name="T5" fmla="*/ 47 h 103"/>
                <a:gd name="T6" fmla="*/ 360 w 362"/>
                <a:gd name="T7" fmla="*/ 21 h 103"/>
                <a:gd name="T8" fmla="*/ 334 w 362"/>
                <a:gd name="T9" fmla="*/ 2 h 103"/>
                <a:gd name="T10" fmla="*/ 21 w 362"/>
                <a:gd name="T11" fmla="*/ 58 h 103"/>
                <a:gd name="T12" fmla="*/ 2 w 362"/>
                <a:gd name="T13" fmla="*/ 84 h 103"/>
                <a:gd name="T14" fmla="*/ 25 w 36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03">
                  <a:moveTo>
                    <a:pt x="25" y="103"/>
                  </a:moveTo>
                  <a:cubicBezTo>
                    <a:pt x="26" y="103"/>
                    <a:pt x="27" y="103"/>
                    <a:pt x="29" y="102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54" y="45"/>
                    <a:pt x="362" y="33"/>
                    <a:pt x="360" y="21"/>
                  </a:cubicBezTo>
                  <a:cubicBezTo>
                    <a:pt x="358" y="8"/>
                    <a:pt x="346" y="0"/>
                    <a:pt x="334" y="2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8" y="60"/>
                    <a:pt x="0" y="72"/>
                    <a:pt x="2" y="84"/>
                  </a:cubicBezTo>
                  <a:cubicBezTo>
                    <a:pt x="4" y="95"/>
                    <a:pt x="14" y="103"/>
                    <a:pt x="25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21"/>
          <p:cNvGrpSpPr/>
          <p:nvPr/>
        </p:nvGrpSpPr>
        <p:grpSpPr>
          <a:xfrm>
            <a:off x="5893088" y="2036016"/>
            <a:ext cx="1262791" cy="1674490"/>
            <a:chOff x="3792538" y="2220913"/>
            <a:chExt cx="2030413" cy="2801938"/>
          </a:xfrm>
          <a:solidFill>
            <a:srgbClr val="16A085"/>
          </a:solidFill>
        </p:grpSpPr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4406901" y="2220913"/>
              <a:ext cx="808038" cy="476250"/>
            </a:xfrm>
            <a:custGeom>
              <a:avLst/>
              <a:gdLst>
                <a:gd name="T0" fmla="*/ 8 w 360"/>
                <a:gd name="T1" fmla="*/ 206 h 212"/>
                <a:gd name="T2" fmla="*/ 26 w 360"/>
                <a:gd name="T3" fmla="*/ 211 h 212"/>
                <a:gd name="T4" fmla="*/ 340 w 360"/>
                <a:gd name="T5" fmla="*/ 156 h 212"/>
                <a:gd name="T6" fmla="*/ 357 w 360"/>
                <a:gd name="T7" fmla="*/ 142 h 212"/>
                <a:gd name="T8" fmla="*/ 354 w 360"/>
                <a:gd name="T9" fmla="*/ 121 h 212"/>
                <a:gd name="T10" fmla="*/ 309 w 360"/>
                <a:gd name="T11" fmla="*/ 54 h 212"/>
                <a:gd name="T12" fmla="*/ 290 w 360"/>
                <a:gd name="T13" fmla="*/ 44 h 212"/>
                <a:gd name="T14" fmla="*/ 249 w 360"/>
                <a:gd name="T15" fmla="*/ 44 h 212"/>
                <a:gd name="T16" fmla="*/ 179 w 360"/>
                <a:gd name="T17" fmla="*/ 0 h 212"/>
                <a:gd name="T18" fmla="*/ 109 w 360"/>
                <a:gd name="T19" fmla="*/ 44 h 212"/>
                <a:gd name="T20" fmla="*/ 68 w 360"/>
                <a:gd name="T21" fmla="*/ 44 h 212"/>
                <a:gd name="T22" fmla="*/ 49 w 360"/>
                <a:gd name="T23" fmla="*/ 54 h 212"/>
                <a:gd name="T24" fmla="*/ 4 w 360"/>
                <a:gd name="T25" fmla="*/ 121 h 212"/>
                <a:gd name="T26" fmla="*/ 0 w 360"/>
                <a:gd name="T27" fmla="*/ 134 h 212"/>
                <a:gd name="T28" fmla="*/ 0 w 360"/>
                <a:gd name="T29" fmla="*/ 189 h 212"/>
                <a:gd name="T30" fmla="*/ 8 w 360"/>
                <a:gd name="T31" fmla="*/ 2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0" h="212">
                  <a:moveTo>
                    <a:pt x="8" y="206"/>
                  </a:moveTo>
                  <a:cubicBezTo>
                    <a:pt x="13" y="211"/>
                    <a:pt x="20" y="212"/>
                    <a:pt x="26" y="211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7" y="155"/>
                    <a:pt x="354" y="150"/>
                    <a:pt x="357" y="142"/>
                  </a:cubicBezTo>
                  <a:cubicBezTo>
                    <a:pt x="360" y="135"/>
                    <a:pt x="359" y="127"/>
                    <a:pt x="354" y="121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5" y="48"/>
                    <a:pt x="298" y="44"/>
                    <a:pt x="290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36" y="18"/>
                    <a:pt x="210" y="0"/>
                    <a:pt x="179" y="0"/>
                  </a:cubicBezTo>
                  <a:cubicBezTo>
                    <a:pt x="148" y="0"/>
                    <a:pt x="122" y="18"/>
                    <a:pt x="109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1" y="44"/>
                    <a:pt x="54" y="48"/>
                    <a:pt x="49" y="54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1" y="124"/>
                    <a:pt x="0" y="129"/>
                    <a:pt x="0" y="134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6"/>
                    <a:pt x="3" y="202"/>
                    <a:pt x="8" y="2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4402138" y="2647950"/>
              <a:ext cx="812800" cy="231775"/>
            </a:xfrm>
            <a:custGeom>
              <a:avLst/>
              <a:gdLst>
                <a:gd name="T0" fmla="*/ 338 w 362"/>
                <a:gd name="T1" fmla="*/ 0 h 103"/>
                <a:gd name="T2" fmla="*/ 334 w 362"/>
                <a:gd name="T3" fmla="*/ 1 h 103"/>
                <a:gd name="T4" fmla="*/ 21 w 362"/>
                <a:gd name="T5" fmla="*/ 56 h 103"/>
                <a:gd name="T6" fmla="*/ 2 w 362"/>
                <a:gd name="T7" fmla="*/ 82 h 103"/>
                <a:gd name="T8" fmla="*/ 28 w 362"/>
                <a:gd name="T9" fmla="*/ 101 h 103"/>
                <a:gd name="T10" fmla="*/ 342 w 362"/>
                <a:gd name="T11" fmla="*/ 45 h 103"/>
                <a:gd name="T12" fmla="*/ 360 w 362"/>
                <a:gd name="T13" fmla="*/ 19 h 103"/>
                <a:gd name="T14" fmla="*/ 338 w 362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03">
                  <a:moveTo>
                    <a:pt x="338" y="0"/>
                  </a:moveTo>
                  <a:cubicBezTo>
                    <a:pt x="336" y="0"/>
                    <a:pt x="335" y="0"/>
                    <a:pt x="334" y="1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8" y="58"/>
                    <a:pt x="0" y="70"/>
                    <a:pt x="2" y="82"/>
                  </a:cubicBezTo>
                  <a:cubicBezTo>
                    <a:pt x="4" y="94"/>
                    <a:pt x="16" y="103"/>
                    <a:pt x="28" y="101"/>
                  </a:cubicBezTo>
                  <a:cubicBezTo>
                    <a:pt x="342" y="45"/>
                    <a:pt x="342" y="45"/>
                    <a:pt x="342" y="45"/>
                  </a:cubicBezTo>
                  <a:cubicBezTo>
                    <a:pt x="354" y="43"/>
                    <a:pt x="362" y="31"/>
                    <a:pt x="360" y="19"/>
                  </a:cubicBezTo>
                  <a:cubicBezTo>
                    <a:pt x="358" y="8"/>
                    <a:pt x="349" y="0"/>
                    <a:pt x="33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3792538" y="2827338"/>
              <a:ext cx="2030413" cy="2195513"/>
            </a:xfrm>
            <a:custGeom>
              <a:avLst/>
              <a:gdLst>
                <a:gd name="T0" fmla="*/ 632 w 905"/>
                <a:gd name="T1" fmla="*/ 109 h 977"/>
                <a:gd name="T2" fmla="*/ 632 w 905"/>
                <a:gd name="T3" fmla="*/ 22 h 977"/>
                <a:gd name="T4" fmla="*/ 624 w 905"/>
                <a:gd name="T5" fmla="*/ 5 h 977"/>
                <a:gd name="T6" fmla="*/ 610 w 905"/>
                <a:gd name="T7" fmla="*/ 0 h 977"/>
                <a:gd name="T8" fmla="*/ 606 w 905"/>
                <a:gd name="T9" fmla="*/ 0 h 977"/>
                <a:gd name="T10" fmla="*/ 293 w 905"/>
                <a:gd name="T11" fmla="*/ 55 h 977"/>
                <a:gd name="T12" fmla="*/ 274 w 905"/>
                <a:gd name="T13" fmla="*/ 78 h 977"/>
                <a:gd name="T14" fmla="*/ 274 w 905"/>
                <a:gd name="T15" fmla="*/ 109 h 977"/>
                <a:gd name="T16" fmla="*/ 0 w 905"/>
                <a:gd name="T17" fmla="*/ 525 h 977"/>
                <a:gd name="T18" fmla="*/ 453 w 905"/>
                <a:gd name="T19" fmla="*/ 977 h 977"/>
                <a:gd name="T20" fmla="*/ 905 w 905"/>
                <a:gd name="T21" fmla="*/ 525 h 977"/>
                <a:gd name="T22" fmla="*/ 632 w 905"/>
                <a:gd name="T23" fmla="*/ 109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977">
                  <a:moveTo>
                    <a:pt x="632" y="109"/>
                  </a:moveTo>
                  <a:cubicBezTo>
                    <a:pt x="632" y="22"/>
                    <a:pt x="632" y="22"/>
                    <a:pt x="632" y="22"/>
                  </a:cubicBezTo>
                  <a:cubicBezTo>
                    <a:pt x="632" y="16"/>
                    <a:pt x="629" y="9"/>
                    <a:pt x="624" y="5"/>
                  </a:cubicBezTo>
                  <a:cubicBezTo>
                    <a:pt x="620" y="1"/>
                    <a:pt x="615" y="0"/>
                    <a:pt x="610" y="0"/>
                  </a:cubicBezTo>
                  <a:cubicBezTo>
                    <a:pt x="608" y="0"/>
                    <a:pt x="607" y="0"/>
                    <a:pt x="606" y="0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82" y="57"/>
                    <a:pt x="274" y="66"/>
                    <a:pt x="274" y="78"/>
                  </a:cubicBezTo>
                  <a:cubicBezTo>
                    <a:pt x="274" y="109"/>
                    <a:pt x="274" y="109"/>
                    <a:pt x="274" y="109"/>
                  </a:cubicBezTo>
                  <a:cubicBezTo>
                    <a:pt x="113" y="178"/>
                    <a:pt x="0" y="338"/>
                    <a:pt x="0" y="525"/>
                  </a:cubicBezTo>
                  <a:cubicBezTo>
                    <a:pt x="0" y="774"/>
                    <a:pt x="203" y="977"/>
                    <a:pt x="453" y="977"/>
                  </a:cubicBezTo>
                  <a:cubicBezTo>
                    <a:pt x="703" y="977"/>
                    <a:pt x="905" y="774"/>
                    <a:pt x="905" y="525"/>
                  </a:cubicBezTo>
                  <a:cubicBezTo>
                    <a:pt x="905" y="338"/>
                    <a:pt x="793" y="179"/>
                    <a:pt x="632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23"/>
          <p:cNvGrpSpPr/>
          <p:nvPr/>
        </p:nvGrpSpPr>
        <p:grpSpPr>
          <a:xfrm>
            <a:off x="1316274" y="5805563"/>
            <a:ext cx="1262791" cy="1674490"/>
            <a:chOff x="8035926" y="2220913"/>
            <a:chExt cx="2030413" cy="2801938"/>
          </a:xfrm>
          <a:solidFill>
            <a:srgbClr val="E74C3C"/>
          </a:solidFill>
        </p:grpSpPr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8648701" y="2220913"/>
              <a:ext cx="808038" cy="476250"/>
            </a:xfrm>
            <a:custGeom>
              <a:avLst/>
              <a:gdLst>
                <a:gd name="T0" fmla="*/ 8 w 360"/>
                <a:gd name="T1" fmla="*/ 206 h 212"/>
                <a:gd name="T2" fmla="*/ 27 w 360"/>
                <a:gd name="T3" fmla="*/ 211 h 212"/>
                <a:gd name="T4" fmla="*/ 340 w 360"/>
                <a:gd name="T5" fmla="*/ 156 h 212"/>
                <a:gd name="T6" fmla="*/ 357 w 360"/>
                <a:gd name="T7" fmla="*/ 142 h 212"/>
                <a:gd name="T8" fmla="*/ 355 w 360"/>
                <a:gd name="T9" fmla="*/ 121 h 212"/>
                <a:gd name="T10" fmla="*/ 309 w 360"/>
                <a:gd name="T11" fmla="*/ 54 h 212"/>
                <a:gd name="T12" fmla="*/ 290 w 360"/>
                <a:gd name="T13" fmla="*/ 44 h 212"/>
                <a:gd name="T14" fmla="*/ 249 w 360"/>
                <a:gd name="T15" fmla="*/ 44 h 212"/>
                <a:gd name="T16" fmla="*/ 179 w 360"/>
                <a:gd name="T17" fmla="*/ 0 h 212"/>
                <a:gd name="T18" fmla="*/ 109 w 360"/>
                <a:gd name="T19" fmla="*/ 44 h 212"/>
                <a:gd name="T20" fmla="*/ 68 w 360"/>
                <a:gd name="T21" fmla="*/ 44 h 212"/>
                <a:gd name="T22" fmla="*/ 49 w 360"/>
                <a:gd name="T23" fmla="*/ 54 h 212"/>
                <a:gd name="T24" fmla="*/ 4 w 360"/>
                <a:gd name="T25" fmla="*/ 121 h 212"/>
                <a:gd name="T26" fmla="*/ 0 w 360"/>
                <a:gd name="T27" fmla="*/ 134 h 212"/>
                <a:gd name="T28" fmla="*/ 0 w 360"/>
                <a:gd name="T29" fmla="*/ 189 h 212"/>
                <a:gd name="T30" fmla="*/ 8 w 360"/>
                <a:gd name="T31" fmla="*/ 2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0" h="212">
                  <a:moveTo>
                    <a:pt x="8" y="206"/>
                  </a:moveTo>
                  <a:cubicBezTo>
                    <a:pt x="13" y="211"/>
                    <a:pt x="20" y="212"/>
                    <a:pt x="27" y="211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7" y="155"/>
                    <a:pt x="354" y="150"/>
                    <a:pt x="357" y="142"/>
                  </a:cubicBezTo>
                  <a:cubicBezTo>
                    <a:pt x="360" y="135"/>
                    <a:pt x="359" y="127"/>
                    <a:pt x="355" y="121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5" y="48"/>
                    <a:pt x="298" y="44"/>
                    <a:pt x="290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36" y="18"/>
                    <a:pt x="210" y="0"/>
                    <a:pt x="179" y="0"/>
                  </a:cubicBezTo>
                  <a:cubicBezTo>
                    <a:pt x="148" y="0"/>
                    <a:pt x="122" y="18"/>
                    <a:pt x="109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1" y="44"/>
                    <a:pt x="54" y="48"/>
                    <a:pt x="49" y="54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1" y="124"/>
                    <a:pt x="0" y="129"/>
                    <a:pt x="0" y="134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6"/>
                    <a:pt x="3" y="202"/>
                    <a:pt x="8" y="2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8643938" y="2647950"/>
              <a:ext cx="812800" cy="231775"/>
            </a:xfrm>
            <a:custGeom>
              <a:avLst/>
              <a:gdLst>
                <a:gd name="T0" fmla="*/ 338 w 362"/>
                <a:gd name="T1" fmla="*/ 0 h 103"/>
                <a:gd name="T2" fmla="*/ 334 w 362"/>
                <a:gd name="T3" fmla="*/ 1 h 103"/>
                <a:gd name="T4" fmla="*/ 21 w 362"/>
                <a:gd name="T5" fmla="*/ 56 h 103"/>
                <a:gd name="T6" fmla="*/ 2 w 362"/>
                <a:gd name="T7" fmla="*/ 82 h 103"/>
                <a:gd name="T8" fmla="*/ 29 w 362"/>
                <a:gd name="T9" fmla="*/ 101 h 103"/>
                <a:gd name="T10" fmla="*/ 342 w 362"/>
                <a:gd name="T11" fmla="*/ 45 h 103"/>
                <a:gd name="T12" fmla="*/ 360 w 362"/>
                <a:gd name="T13" fmla="*/ 19 h 103"/>
                <a:gd name="T14" fmla="*/ 338 w 362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03">
                  <a:moveTo>
                    <a:pt x="338" y="0"/>
                  </a:moveTo>
                  <a:cubicBezTo>
                    <a:pt x="337" y="0"/>
                    <a:pt x="335" y="0"/>
                    <a:pt x="334" y="1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8" y="58"/>
                    <a:pt x="0" y="70"/>
                    <a:pt x="2" y="82"/>
                  </a:cubicBezTo>
                  <a:cubicBezTo>
                    <a:pt x="4" y="94"/>
                    <a:pt x="16" y="103"/>
                    <a:pt x="29" y="101"/>
                  </a:cubicBezTo>
                  <a:cubicBezTo>
                    <a:pt x="342" y="45"/>
                    <a:pt x="342" y="45"/>
                    <a:pt x="342" y="45"/>
                  </a:cubicBezTo>
                  <a:cubicBezTo>
                    <a:pt x="354" y="43"/>
                    <a:pt x="362" y="31"/>
                    <a:pt x="360" y="19"/>
                  </a:cubicBezTo>
                  <a:cubicBezTo>
                    <a:pt x="358" y="8"/>
                    <a:pt x="349" y="0"/>
                    <a:pt x="33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8035926" y="2827338"/>
              <a:ext cx="2030413" cy="2195513"/>
            </a:xfrm>
            <a:custGeom>
              <a:avLst/>
              <a:gdLst>
                <a:gd name="T0" fmla="*/ 632 w 905"/>
                <a:gd name="T1" fmla="*/ 109 h 977"/>
                <a:gd name="T2" fmla="*/ 632 w 905"/>
                <a:gd name="T3" fmla="*/ 22 h 977"/>
                <a:gd name="T4" fmla="*/ 623 w 905"/>
                <a:gd name="T5" fmla="*/ 5 h 977"/>
                <a:gd name="T6" fmla="*/ 609 w 905"/>
                <a:gd name="T7" fmla="*/ 0 h 977"/>
                <a:gd name="T8" fmla="*/ 605 w 905"/>
                <a:gd name="T9" fmla="*/ 0 h 977"/>
                <a:gd name="T10" fmla="*/ 292 w 905"/>
                <a:gd name="T11" fmla="*/ 55 h 977"/>
                <a:gd name="T12" fmla="*/ 273 w 905"/>
                <a:gd name="T13" fmla="*/ 78 h 977"/>
                <a:gd name="T14" fmla="*/ 273 w 905"/>
                <a:gd name="T15" fmla="*/ 109 h 977"/>
                <a:gd name="T16" fmla="*/ 0 w 905"/>
                <a:gd name="T17" fmla="*/ 525 h 977"/>
                <a:gd name="T18" fmla="*/ 452 w 905"/>
                <a:gd name="T19" fmla="*/ 977 h 977"/>
                <a:gd name="T20" fmla="*/ 905 w 905"/>
                <a:gd name="T21" fmla="*/ 525 h 977"/>
                <a:gd name="T22" fmla="*/ 632 w 905"/>
                <a:gd name="T23" fmla="*/ 109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977">
                  <a:moveTo>
                    <a:pt x="632" y="109"/>
                  </a:moveTo>
                  <a:cubicBezTo>
                    <a:pt x="632" y="22"/>
                    <a:pt x="632" y="22"/>
                    <a:pt x="632" y="22"/>
                  </a:cubicBezTo>
                  <a:cubicBezTo>
                    <a:pt x="632" y="16"/>
                    <a:pt x="629" y="9"/>
                    <a:pt x="623" y="5"/>
                  </a:cubicBezTo>
                  <a:cubicBezTo>
                    <a:pt x="619" y="1"/>
                    <a:pt x="614" y="0"/>
                    <a:pt x="609" y="0"/>
                  </a:cubicBezTo>
                  <a:cubicBezTo>
                    <a:pt x="607" y="0"/>
                    <a:pt x="606" y="0"/>
                    <a:pt x="605" y="0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1" y="57"/>
                    <a:pt x="273" y="66"/>
                    <a:pt x="273" y="78"/>
                  </a:cubicBezTo>
                  <a:cubicBezTo>
                    <a:pt x="273" y="109"/>
                    <a:pt x="273" y="109"/>
                    <a:pt x="273" y="109"/>
                  </a:cubicBezTo>
                  <a:cubicBezTo>
                    <a:pt x="112" y="178"/>
                    <a:pt x="0" y="338"/>
                    <a:pt x="0" y="525"/>
                  </a:cubicBezTo>
                  <a:cubicBezTo>
                    <a:pt x="0" y="774"/>
                    <a:pt x="202" y="977"/>
                    <a:pt x="452" y="977"/>
                  </a:cubicBezTo>
                  <a:cubicBezTo>
                    <a:pt x="702" y="977"/>
                    <a:pt x="905" y="774"/>
                    <a:pt x="905" y="525"/>
                  </a:cubicBezTo>
                  <a:cubicBezTo>
                    <a:pt x="905" y="338"/>
                    <a:pt x="792" y="179"/>
                    <a:pt x="632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101"/>
          <p:cNvSpPr txBox="1"/>
          <p:nvPr/>
        </p:nvSpPr>
        <p:spPr>
          <a:xfrm>
            <a:off x="309712" y="7605553"/>
            <a:ext cx="2907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151270" algn="ctr" defTabSz="1218987" eaLnBrk="1" latinLnBrk="0" hangingPunct="1">
              <a:lnSpc>
                <a:spcPct val="130000"/>
              </a:lnSpc>
              <a:spcBef>
                <a:spcPts val="0"/>
              </a:spcBef>
              <a:buClr>
                <a:srgbClr val="009900"/>
              </a:buClr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dirty="0"/>
              <a:t>Rechazo </a:t>
            </a:r>
            <a:r>
              <a:rPr lang="es-ES" sz="2400" dirty="0" smtClean="0"/>
              <a:t>cultural y poca capacidad institucional</a:t>
            </a:r>
            <a:endParaRPr lang="es-ES" sz="2400" dirty="0"/>
          </a:p>
        </p:txBody>
      </p:sp>
      <p:grpSp>
        <p:nvGrpSpPr>
          <p:cNvPr id="50" name="Group 22"/>
          <p:cNvGrpSpPr/>
          <p:nvPr/>
        </p:nvGrpSpPr>
        <p:grpSpPr>
          <a:xfrm rot="10605379">
            <a:off x="9787511" y="1991303"/>
            <a:ext cx="1261804" cy="1674489"/>
            <a:chOff x="5915026" y="2220913"/>
            <a:chExt cx="2028825" cy="2801937"/>
          </a:xfrm>
          <a:solidFill>
            <a:srgbClr val="F1C40F"/>
          </a:solidFill>
        </p:grpSpPr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6524626" y="4546600"/>
              <a:ext cx="808038" cy="476250"/>
            </a:xfrm>
            <a:custGeom>
              <a:avLst/>
              <a:gdLst>
                <a:gd name="T0" fmla="*/ 352 w 360"/>
                <a:gd name="T1" fmla="*/ 6 h 212"/>
                <a:gd name="T2" fmla="*/ 333 w 360"/>
                <a:gd name="T3" fmla="*/ 1 h 212"/>
                <a:gd name="T4" fmla="*/ 20 w 360"/>
                <a:gd name="T5" fmla="*/ 56 h 212"/>
                <a:gd name="T6" fmla="*/ 3 w 360"/>
                <a:gd name="T7" fmla="*/ 70 h 212"/>
                <a:gd name="T8" fmla="*/ 5 w 360"/>
                <a:gd name="T9" fmla="*/ 91 h 212"/>
                <a:gd name="T10" fmla="*/ 51 w 360"/>
                <a:gd name="T11" fmla="*/ 158 h 212"/>
                <a:gd name="T12" fmla="*/ 69 w 360"/>
                <a:gd name="T13" fmla="*/ 168 h 212"/>
                <a:gd name="T14" fmla="*/ 111 w 360"/>
                <a:gd name="T15" fmla="*/ 168 h 212"/>
                <a:gd name="T16" fmla="*/ 180 w 360"/>
                <a:gd name="T17" fmla="*/ 212 h 212"/>
                <a:gd name="T18" fmla="*/ 250 w 360"/>
                <a:gd name="T19" fmla="*/ 168 h 212"/>
                <a:gd name="T20" fmla="*/ 291 w 360"/>
                <a:gd name="T21" fmla="*/ 168 h 212"/>
                <a:gd name="T22" fmla="*/ 310 w 360"/>
                <a:gd name="T23" fmla="*/ 158 h 212"/>
                <a:gd name="T24" fmla="*/ 356 w 360"/>
                <a:gd name="T25" fmla="*/ 91 h 212"/>
                <a:gd name="T26" fmla="*/ 360 w 360"/>
                <a:gd name="T27" fmla="*/ 78 h 212"/>
                <a:gd name="T28" fmla="*/ 360 w 360"/>
                <a:gd name="T29" fmla="*/ 23 h 212"/>
                <a:gd name="T30" fmla="*/ 352 w 360"/>
                <a:gd name="T31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0" h="212">
                  <a:moveTo>
                    <a:pt x="352" y="6"/>
                  </a:moveTo>
                  <a:cubicBezTo>
                    <a:pt x="346" y="1"/>
                    <a:pt x="340" y="0"/>
                    <a:pt x="333" y="1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2" y="57"/>
                    <a:pt x="6" y="62"/>
                    <a:pt x="3" y="70"/>
                  </a:cubicBezTo>
                  <a:cubicBezTo>
                    <a:pt x="0" y="77"/>
                    <a:pt x="1" y="85"/>
                    <a:pt x="5" y="91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5" y="164"/>
                    <a:pt x="62" y="168"/>
                    <a:pt x="69" y="168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23" y="194"/>
                    <a:pt x="150" y="212"/>
                    <a:pt x="180" y="212"/>
                  </a:cubicBezTo>
                  <a:cubicBezTo>
                    <a:pt x="211" y="212"/>
                    <a:pt x="238" y="194"/>
                    <a:pt x="250" y="168"/>
                  </a:cubicBezTo>
                  <a:cubicBezTo>
                    <a:pt x="291" y="168"/>
                    <a:pt x="291" y="168"/>
                    <a:pt x="291" y="168"/>
                  </a:cubicBezTo>
                  <a:cubicBezTo>
                    <a:pt x="299" y="168"/>
                    <a:pt x="306" y="164"/>
                    <a:pt x="310" y="158"/>
                  </a:cubicBezTo>
                  <a:cubicBezTo>
                    <a:pt x="356" y="91"/>
                    <a:pt x="356" y="91"/>
                    <a:pt x="356" y="91"/>
                  </a:cubicBezTo>
                  <a:cubicBezTo>
                    <a:pt x="358" y="88"/>
                    <a:pt x="360" y="83"/>
                    <a:pt x="360" y="78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16"/>
                    <a:pt x="357" y="10"/>
                    <a:pt x="35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6521451" y="4364038"/>
              <a:ext cx="814388" cy="231775"/>
            </a:xfrm>
            <a:custGeom>
              <a:avLst/>
              <a:gdLst>
                <a:gd name="T0" fmla="*/ 25 w 363"/>
                <a:gd name="T1" fmla="*/ 103 h 103"/>
                <a:gd name="T2" fmla="*/ 29 w 363"/>
                <a:gd name="T3" fmla="*/ 102 h 103"/>
                <a:gd name="T4" fmla="*/ 342 w 363"/>
                <a:gd name="T5" fmla="*/ 47 h 103"/>
                <a:gd name="T6" fmla="*/ 360 w 363"/>
                <a:gd name="T7" fmla="*/ 21 h 103"/>
                <a:gd name="T8" fmla="*/ 334 w 363"/>
                <a:gd name="T9" fmla="*/ 2 h 103"/>
                <a:gd name="T10" fmla="*/ 21 w 363"/>
                <a:gd name="T11" fmla="*/ 58 h 103"/>
                <a:gd name="T12" fmla="*/ 2 w 363"/>
                <a:gd name="T13" fmla="*/ 84 h 103"/>
                <a:gd name="T14" fmla="*/ 25 w 363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103">
                  <a:moveTo>
                    <a:pt x="25" y="103"/>
                  </a:moveTo>
                  <a:cubicBezTo>
                    <a:pt x="26" y="103"/>
                    <a:pt x="27" y="103"/>
                    <a:pt x="29" y="102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54" y="45"/>
                    <a:pt x="363" y="33"/>
                    <a:pt x="360" y="21"/>
                  </a:cubicBezTo>
                  <a:cubicBezTo>
                    <a:pt x="358" y="8"/>
                    <a:pt x="346" y="0"/>
                    <a:pt x="334" y="2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8" y="60"/>
                    <a:pt x="0" y="72"/>
                    <a:pt x="2" y="84"/>
                  </a:cubicBezTo>
                  <a:cubicBezTo>
                    <a:pt x="4" y="95"/>
                    <a:pt x="14" y="103"/>
                    <a:pt x="25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5915026" y="2220913"/>
              <a:ext cx="2028825" cy="2195513"/>
            </a:xfrm>
            <a:custGeom>
              <a:avLst/>
              <a:gdLst>
                <a:gd name="T0" fmla="*/ 452 w 905"/>
                <a:gd name="T1" fmla="*/ 0 h 977"/>
                <a:gd name="T2" fmla="*/ 0 w 905"/>
                <a:gd name="T3" fmla="*/ 452 h 977"/>
                <a:gd name="T4" fmla="*/ 273 w 905"/>
                <a:gd name="T5" fmla="*/ 868 h 977"/>
                <a:gd name="T6" fmla="*/ 273 w 905"/>
                <a:gd name="T7" fmla="*/ 955 h 977"/>
                <a:gd name="T8" fmla="*/ 281 w 905"/>
                <a:gd name="T9" fmla="*/ 972 h 977"/>
                <a:gd name="T10" fmla="*/ 296 w 905"/>
                <a:gd name="T11" fmla="*/ 977 h 977"/>
                <a:gd name="T12" fmla="*/ 300 w 905"/>
                <a:gd name="T13" fmla="*/ 977 h 977"/>
                <a:gd name="T14" fmla="*/ 613 w 905"/>
                <a:gd name="T15" fmla="*/ 922 h 977"/>
                <a:gd name="T16" fmla="*/ 632 w 905"/>
                <a:gd name="T17" fmla="*/ 899 h 977"/>
                <a:gd name="T18" fmla="*/ 632 w 905"/>
                <a:gd name="T19" fmla="*/ 868 h 977"/>
                <a:gd name="T20" fmla="*/ 905 w 905"/>
                <a:gd name="T21" fmla="*/ 452 h 977"/>
                <a:gd name="T22" fmla="*/ 452 w 905"/>
                <a:gd name="T23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977">
                  <a:moveTo>
                    <a:pt x="452" y="0"/>
                  </a:moveTo>
                  <a:cubicBezTo>
                    <a:pt x="203" y="0"/>
                    <a:pt x="0" y="203"/>
                    <a:pt x="0" y="452"/>
                  </a:cubicBezTo>
                  <a:cubicBezTo>
                    <a:pt x="0" y="639"/>
                    <a:pt x="112" y="798"/>
                    <a:pt x="273" y="868"/>
                  </a:cubicBezTo>
                  <a:cubicBezTo>
                    <a:pt x="273" y="955"/>
                    <a:pt x="273" y="955"/>
                    <a:pt x="273" y="955"/>
                  </a:cubicBezTo>
                  <a:cubicBezTo>
                    <a:pt x="273" y="961"/>
                    <a:pt x="276" y="968"/>
                    <a:pt x="281" y="972"/>
                  </a:cubicBezTo>
                  <a:cubicBezTo>
                    <a:pt x="285" y="976"/>
                    <a:pt x="290" y="977"/>
                    <a:pt x="296" y="977"/>
                  </a:cubicBezTo>
                  <a:cubicBezTo>
                    <a:pt x="297" y="977"/>
                    <a:pt x="298" y="977"/>
                    <a:pt x="300" y="977"/>
                  </a:cubicBezTo>
                  <a:cubicBezTo>
                    <a:pt x="613" y="922"/>
                    <a:pt x="613" y="922"/>
                    <a:pt x="613" y="922"/>
                  </a:cubicBezTo>
                  <a:cubicBezTo>
                    <a:pt x="624" y="920"/>
                    <a:pt x="632" y="910"/>
                    <a:pt x="632" y="899"/>
                  </a:cubicBezTo>
                  <a:cubicBezTo>
                    <a:pt x="632" y="868"/>
                    <a:pt x="632" y="868"/>
                    <a:pt x="632" y="868"/>
                  </a:cubicBezTo>
                  <a:cubicBezTo>
                    <a:pt x="792" y="799"/>
                    <a:pt x="905" y="639"/>
                    <a:pt x="905" y="452"/>
                  </a:cubicBezTo>
                  <a:cubicBezTo>
                    <a:pt x="905" y="203"/>
                    <a:pt x="702" y="0"/>
                    <a:pt x="45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3"/>
          <p:cNvGrpSpPr/>
          <p:nvPr/>
        </p:nvGrpSpPr>
        <p:grpSpPr>
          <a:xfrm>
            <a:off x="5929619" y="5957963"/>
            <a:ext cx="1262791" cy="1674490"/>
            <a:chOff x="8035926" y="2220913"/>
            <a:chExt cx="2030413" cy="2801938"/>
          </a:xfrm>
          <a:solidFill>
            <a:srgbClr val="E74C3C"/>
          </a:solidFill>
        </p:grpSpPr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8648701" y="2220913"/>
              <a:ext cx="808038" cy="476250"/>
            </a:xfrm>
            <a:custGeom>
              <a:avLst/>
              <a:gdLst>
                <a:gd name="T0" fmla="*/ 8 w 360"/>
                <a:gd name="T1" fmla="*/ 206 h 212"/>
                <a:gd name="T2" fmla="*/ 27 w 360"/>
                <a:gd name="T3" fmla="*/ 211 h 212"/>
                <a:gd name="T4" fmla="*/ 340 w 360"/>
                <a:gd name="T5" fmla="*/ 156 h 212"/>
                <a:gd name="T6" fmla="*/ 357 w 360"/>
                <a:gd name="T7" fmla="*/ 142 h 212"/>
                <a:gd name="T8" fmla="*/ 355 w 360"/>
                <a:gd name="T9" fmla="*/ 121 h 212"/>
                <a:gd name="T10" fmla="*/ 309 w 360"/>
                <a:gd name="T11" fmla="*/ 54 h 212"/>
                <a:gd name="T12" fmla="*/ 290 w 360"/>
                <a:gd name="T13" fmla="*/ 44 h 212"/>
                <a:gd name="T14" fmla="*/ 249 w 360"/>
                <a:gd name="T15" fmla="*/ 44 h 212"/>
                <a:gd name="T16" fmla="*/ 179 w 360"/>
                <a:gd name="T17" fmla="*/ 0 h 212"/>
                <a:gd name="T18" fmla="*/ 109 w 360"/>
                <a:gd name="T19" fmla="*/ 44 h 212"/>
                <a:gd name="T20" fmla="*/ 68 w 360"/>
                <a:gd name="T21" fmla="*/ 44 h 212"/>
                <a:gd name="T22" fmla="*/ 49 w 360"/>
                <a:gd name="T23" fmla="*/ 54 h 212"/>
                <a:gd name="T24" fmla="*/ 4 w 360"/>
                <a:gd name="T25" fmla="*/ 121 h 212"/>
                <a:gd name="T26" fmla="*/ 0 w 360"/>
                <a:gd name="T27" fmla="*/ 134 h 212"/>
                <a:gd name="T28" fmla="*/ 0 w 360"/>
                <a:gd name="T29" fmla="*/ 189 h 212"/>
                <a:gd name="T30" fmla="*/ 8 w 360"/>
                <a:gd name="T31" fmla="*/ 2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0" h="212">
                  <a:moveTo>
                    <a:pt x="8" y="206"/>
                  </a:moveTo>
                  <a:cubicBezTo>
                    <a:pt x="13" y="211"/>
                    <a:pt x="20" y="212"/>
                    <a:pt x="27" y="211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7" y="155"/>
                    <a:pt x="354" y="150"/>
                    <a:pt x="357" y="142"/>
                  </a:cubicBezTo>
                  <a:cubicBezTo>
                    <a:pt x="360" y="135"/>
                    <a:pt x="359" y="127"/>
                    <a:pt x="355" y="121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5" y="48"/>
                    <a:pt x="298" y="44"/>
                    <a:pt x="290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36" y="18"/>
                    <a:pt x="210" y="0"/>
                    <a:pt x="179" y="0"/>
                  </a:cubicBezTo>
                  <a:cubicBezTo>
                    <a:pt x="148" y="0"/>
                    <a:pt x="122" y="18"/>
                    <a:pt x="109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1" y="44"/>
                    <a:pt x="54" y="48"/>
                    <a:pt x="49" y="54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1" y="124"/>
                    <a:pt x="0" y="129"/>
                    <a:pt x="0" y="134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6"/>
                    <a:pt x="3" y="202"/>
                    <a:pt x="8" y="2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8643938" y="2647950"/>
              <a:ext cx="812800" cy="231775"/>
            </a:xfrm>
            <a:custGeom>
              <a:avLst/>
              <a:gdLst>
                <a:gd name="T0" fmla="*/ 338 w 362"/>
                <a:gd name="T1" fmla="*/ 0 h 103"/>
                <a:gd name="T2" fmla="*/ 334 w 362"/>
                <a:gd name="T3" fmla="*/ 1 h 103"/>
                <a:gd name="T4" fmla="*/ 21 w 362"/>
                <a:gd name="T5" fmla="*/ 56 h 103"/>
                <a:gd name="T6" fmla="*/ 2 w 362"/>
                <a:gd name="T7" fmla="*/ 82 h 103"/>
                <a:gd name="T8" fmla="*/ 29 w 362"/>
                <a:gd name="T9" fmla="*/ 101 h 103"/>
                <a:gd name="T10" fmla="*/ 342 w 362"/>
                <a:gd name="T11" fmla="*/ 45 h 103"/>
                <a:gd name="T12" fmla="*/ 360 w 362"/>
                <a:gd name="T13" fmla="*/ 19 h 103"/>
                <a:gd name="T14" fmla="*/ 338 w 362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03">
                  <a:moveTo>
                    <a:pt x="338" y="0"/>
                  </a:moveTo>
                  <a:cubicBezTo>
                    <a:pt x="337" y="0"/>
                    <a:pt x="335" y="0"/>
                    <a:pt x="334" y="1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8" y="58"/>
                    <a:pt x="0" y="70"/>
                    <a:pt x="2" y="82"/>
                  </a:cubicBezTo>
                  <a:cubicBezTo>
                    <a:pt x="4" y="94"/>
                    <a:pt x="16" y="103"/>
                    <a:pt x="29" y="101"/>
                  </a:cubicBezTo>
                  <a:cubicBezTo>
                    <a:pt x="342" y="45"/>
                    <a:pt x="342" y="45"/>
                    <a:pt x="342" y="45"/>
                  </a:cubicBezTo>
                  <a:cubicBezTo>
                    <a:pt x="354" y="43"/>
                    <a:pt x="362" y="31"/>
                    <a:pt x="360" y="19"/>
                  </a:cubicBezTo>
                  <a:cubicBezTo>
                    <a:pt x="358" y="8"/>
                    <a:pt x="349" y="0"/>
                    <a:pt x="33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8035926" y="2827338"/>
              <a:ext cx="2030413" cy="2195513"/>
            </a:xfrm>
            <a:custGeom>
              <a:avLst/>
              <a:gdLst>
                <a:gd name="T0" fmla="*/ 632 w 905"/>
                <a:gd name="T1" fmla="*/ 109 h 977"/>
                <a:gd name="T2" fmla="*/ 632 w 905"/>
                <a:gd name="T3" fmla="*/ 22 h 977"/>
                <a:gd name="T4" fmla="*/ 623 w 905"/>
                <a:gd name="T5" fmla="*/ 5 h 977"/>
                <a:gd name="T6" fmla="*/ 609 w 905"/>
                <a:gd name="T7" fmla="*/ 0 h 977"/>
                <a:gd name="T8" fmla="*/ 605 w 905"/>
                <a:gd name="T9" fmla="*/ 0 h 977"/>
                <a:gd name="T10" fmla="*/ 292 w 905"/>
                <a:gd name="T11" fmla="*/ 55 h 977"/>
                <a:gd name="T12" fmla="*/ 273 w 905"/>
                <a:gd name="T13" fmla="*/ 78 h 977"/>
                <a:gd name="T14" fmla="*/ 273 w 905"/>
                <a:gd name="T15" fmla="*/ 109 h 977"/>
                <a:gd name="T16" fmla="*/ 0 w 905"/>
                <a:gd name="T17" fmla="*/ 525 h 977"/>
                <a:gd name="T18" fmla="*/ 452 w 905"/>
                <a:gd name="T19" fmla="*/ 977 h 977"/>
                <a:gd name="T20" fmla="*/ 905 w 905"/>
                <a:gd name="T21" fmla="*/ 525 h 977"/>
                <a:gd name="T22" fmla="*/ 632 w 905"/>
                <a:gd name="T23" fmla="*/ 109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977">
                  <a:moveTo>
                    <a:pt x="632" y="109"/>
                  </a:moveTo>
                  <a:cubicBezTo>
                    <a:pt x="632" y="22"/>
                    <a:pt x="632" y="22"/>
                    <a:pt x="632" y="22"/>
                  </a:cubicBezTo>
                  <a:cubicBezTo>
                    <a:pt x="632" y="16"/>
                    <a:pt x="629" y="9"/>
                    <a:pt x="623" y="5"/>
                  </a:cubicBezTo>
                  <a:cubicBezTo>
                    <a:pt x="619" y="1"/>
                    <a:pt x="614" y="0"/>
                    <a:pt x="609" y="0"/>
                  </a:cubicBezTo>
                  <a:cubicBezTo>
                    <a:pt x="607" y="0"/>
                    <a:pt x="606" y="0"/>
                    <a:pt x="605" y="0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1" y="57"/>
                    <a:pt x="273" y="66"/>
                    <a:pt x="273" y="78"/>
                  </a:cubicBezTo>
                  <a:cubicBezTo>
                    <a:pt x="273" y="109"/>
                    <a:pt x="273" y="109"/>
                    <a:pt x="273" y="109"/>
                  </a:cubicBezTo>
                  <a:cubicBezTo>
                    <a:pt x="112" y="178"/>
                    <a:pt x="0" y="338"/>
                    <a:pt x="0" y="525"/>
                  </a:cubicBezTo>
                  <a:cubicBezTo>
                    <a:pt x="0" y="774"/>
                    <a:pt x="202" y="977"/>
                    <a:pt x="452" y="977"/>
                  </a:cubicBezTo>
                  <a:cubicBezTo>
                    <a:pt x="702" y="977"/>
                    <a:pt x="905" y="774"/>
                    <a:pt x="905" y="525"/>
                  </a:cubicBezTo>
                  <a:cubicBezTo>
                    <a:pt x="905" y="338"/>
                    <a:pt x="792" y="179"/>
                    <a:pt x="632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101"/>
          <p:cNvSpPr txBox="1"/>
          <p:nvPr/>
        </p:nvSpPr>
        <p:spPr>
          <a:xfrm>
            <a:off x="5134248" y="775795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151270" algn="ctr" defTabSz="1218987" eaLnBrk="1" latinLnBrk="0" hangingPunct="1">
              <a:lnSpc>
                <a:spcPct val="130000"/>
              </a:lnSpc>
              <a:spcBef>
                <a:spcPts val="0"/>
              </a:spcBef>
              <a:buClr>
                <a:srgbClr val="009900"/>
              </a:buClr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2400" dirty="0" smtClean="0"/>
              <a:t>Baja demanda </a:t>
            </a:r>
          </a:p>
          <a:p>
            <a:pPr>
              <a:lnSpc>
                <a:spcPct val="100000"/>
              </a:lnSpc>
            </a:pPr>
            <a:r>
              <a:rPr lang="es-MX" sz="2400" dirty="0" smtClean="0"/>
              <a:t>Pago de impuestos</a:t>
            </a:r>
            <a:endParaRPr lang="es-ES" sz="2400" dirty="0"/>
          </a:p>
        </p:txBody>
      </p:sp>
      <p:grpSp>
        <p:nvGrpSpPr>
          <p:cNvPr id="30" name="Group 23"/>
          <p:cNvGrpSpPr/>
          <p:nvPr/>
        </p:nvGrpSpPr>
        <p:grpSpPr>
          <a:xfrm>
            <a:off x="9890059" y="6110363"/>
            <a:ext cx="1262791" cy="1674490"/>
            <a:chOff x="8035926" y="2220913"/>
            <a:chExt cx="2030413" cy="2801938"/>
          </a:xfrm>
          <a:solidFill>
            <a:srgbClr val="E74C3C"/>
          </a:solidFill>
        </p:grpSpPr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8648701" y="2220913"/>
              <a:ext cx="808038" cy="476250"/>
            </a:xfrm>
            <a:custGeom>
              <a:avLst/>
              <a:gdLst>
                <a:gd name="T0" fmla="*/ 8 w 360"/>
                <a:gd name="T1" fmla="*/ 206 h 212"/>
                <a:gd name="T2" fmla="*/ 27 w 360"/>
                <a:gd name="T3" fmla="*/ 211 h 212"/>
                <a:gd name="T4" fmla="*/ 340 w 360"/>
                <a:gd name="T5" fmla="*/ 156 h 212"/>
                <a:gd name="T6" fmla="*/ 357 w 360"/>
                <a:gd name="T7" fmla="*/ 142 h 212"/>
                <a:gd name="T8" fmla="*/ 355 w 360"/>
                <a:gd name="T9" fmla="*/ 121 h 212"/>
                <a:gd name="T10" fmla="*/ 309 w 360"/>
                <a:gd name="T11" fmla="*/ 54 h 212"/>
                <a:gd name="T12" fmla="*/ 290 w 360"/>
                <a:gd name="T13" fmla="*/ 44 h 212"/>
                <a:gd name="T14" fmla="*/ 249 w 360"/>
                <a:gd name="T15" fmla="*/ 44 h 212"/>
                <a:gd name="T16" fmla="*/ 179 w 360"/>
                <a:gd name="T17" fmla="*/ 0 h 212"/>
                <a:gd name="T18" fmla="*/ 109 w 360"/>
                <a:gd name="T19" fmla="*/ 44 h 212"/>
                <a:gd name="T20" fmla="*/ 68 w 360"/>
                <a:gd name="T21" fmla="*/ 44 h 212"/>
                <a:gd name="T22" fmla="*/ 49 w 360"/>
                <a:gd name="T23" fmla="*/ 54 h 212"/>
                <a:gd name="T24" fmla="*/ 4 w 360"/>
                <a:gd name="T25" fmla="*/ 121 h 212"/>
                <a:gd name="T26" fmla="*/ 0 w 360"/>
                <a:gd name="T27" fmla="*/ 134 h 212"/>
                <a:gd name="T28" fmla="*/ 0 w 360"/>
                <a:gd name="T29" fmla="*/ 189 h 212"/>
                <a:gd name="T30" fmla="*/ 8 w 360"/>
                <a:gd name="T31" fmla="*/ 2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0" h="212">
                  <a:moveTo>
                    <a:pt x="8" y="206"/>
                  </a:moveTo>
                  <a:cubicBezTo>
                    <a:pt x="13" y="211"/>
                    <a:pt x="20" y="212"/>
                    <a:pt x="27" y="211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7" y="155"/>
                    <a:pt x="354" y="150"/>
                    <a:pt x="357" y="142"/>
                  </a:cubicBezTo>
                  <a:cubicBezTo>
                    <a:pt x="360" y="135"/>
                    <a:pt x="359" y="127"/>
                    <a:pt x="355" y="121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5" y="48"/>
                    <a:pt x="298" y="44"/>
                    <a:pt x="290" y="44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36" y="18"/>
                    <a:pt x="210" y="0"/>
                    <a:pt x="179" y="0"/>
                  </a:cubicBezTo>
                  <a:cubicBezTo>
                    <a:pt x="148" y="0"/>
                    <a:pt x="122" y="18"/>
                    <a:pt x="109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1" y="44"/>
                    <a:pt x="54" y="48"/>
                    <a:pt x="49" y="54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1" y="124"/>
                    <a:pt x="0" y="129"/>
                    <a:pt x="0" y="134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6"/>
                    <a:pt x="3" y="202"/>
                    <a:pt x="8" y="2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8643938" y="2647950"/>
              <a:ext cx="812800" cy="231775"/>
            </a:xfrm>
            <a:custGeom>
              <a:avLst/>
              <a:gdLst>
                <a:gd name="T0" fmla="*/ 338 w 362"/>
                <a:gd name="T1" fmla="*/ 0 h 103"/>
                <a:gd name="T2" fmla="*/ 334 w 362"/>
                <a:gd name="T3" fmla="*/ 1 h 103"/>
                <a:gd name="T4" fmla="*/ 21 w 362"/>
                <a:gd name="T5" fmla="*/ 56 h 103"/>
                <a:gd name="T6" fmla="*/ 2 w 362"/>
                <a:gd name="T7" fmla="*/ 82 h 103"/>
                <a:gd name="T8" fmla="*/ 29 w 362"/>
                <a:gd name="T9" fmla="*/ 101 h 103"/>
                <a:gd name="T10" fmla="*/ 342 w 362"/>
                <a:gd name="T11" fmla="*/ 45 h 103"/>
                <a:gd name="T12" fmla="*/ 360 w 362"/>
                <a:gd name="T13" fmla="*/ 19 h 103"/>
                <a:gd name="T14" fmla="*/ 338 w 362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03">
                  <a:moveTo>
                    <a:pt x="338" y="0"/>
                  </a:moveTo>
                  <a:cubicBezTo>
                    <a:pt x="337" y="0"/>
                    <a:pt x="335" y="0"/>
                    <a:pt x="334" y="1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8" y="58"/>
                    <a:pt x="0" y="70"/>
                    <a:pt x="2" y="82"/>
                  </a:cubicBezTo>
                  <a:cubicBezTo>
                    <a:pt x="4" y="94"/>
                    <a:pt x="16" y="103"/>
                    <a:pt x="29" y="101"/>
                  </a:cubicBezTo>
                  <a:cubicBezTo>
                    <a:pt x="342" y="45"/>
                    <a:pt x="342" y="45"/>
                    <a:pt x="342" y="45"/>
                  </a:cubicBezTo>
                  <a:cubicBezTo>
                    <a:pt x="354" y="43"/>
                    <a:pt x="362" y="31"/>
                    <a:pt x="360" y="19"/>
                  </a:cubicBezTo>
                  <a:cubicBezTo>
                    <a:pt x="358" y="8"/>
                    <a:pt x="349" y="0"/>
                    <a:pt x="33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8035926" y="2827338"/>
              <a:ext cx="2030413" cy="2195513"/>
            </a:xfrm>
            <a:custGeom>
              <a:avLst/>
              <a:gdLst>
                <a:gd name="T0" fmla="*/ 632 w 905"/>
                <a:gd name="T1" fmla="*/ 109 h 977"/>
                <a:gd name="T2" fmla="*/ 632 w 905"/>
                <a:gd name="T3" fmla="*/ 22 h 977"/>
                <a:gd name="T4" fmla="*/ 623 w 905"/>
                <a:gd name="T5" fmla="*/ 5 h 977"/>
                <a:gd name="T6" fmla="*/ 609 w 905"/>
                <a:gd name="T7" fmla="*/ 0 h 977"/>
                <a:gd name="T8" fmla="*/ 605 w 905"/>
                <a:gd name="T9" fmla="*/ 0 h 977"/>
                <a:gd name="T10" fmla="*/ 292 w 905"/>
                <a:gd name="T11" fmla="*/ 55 h 977"/>
                <a:gd name="T12" fmla="*/ 273 w 905"/>
                <a:gd name="T13" fmla="*/ 78 h 977"/>
                <a:gd name="T14" fmla="*/ 273 w 905"/>
                <a:gd name="T15" fmla="*/ 109 h 977"/>
                <a:gd name="T16" fmla="*/ 0 w 905"/>
                <a:gd name="T17" fmla="*/ 525 h 977"/>
                <a:gd name="T18" fmla="*/ 452 w 905"/>
                <a:gd name="T19" fmla="*/ 977 h 977"/>
                <a:gd name="T20" fmla="*/ 905 w 905"/>
                <a:gd name="T21" fmla="*/ 525 h 977"/>
                <a:gd name="T22" fmla="*/ 632 w 905"/>
                <a:gd name="T23" fmla="*/ 109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977">
                  <a:moveTo>
                    <a:pt x="632" y="109"/>
                  </a:moveTo>
                  <a:cubicBezTo>
                    <a:pt x="632" y="22"/>
                    <a:pt x="632" y="22"/>
                    <a:pt x="632" y="22"/>
                  </a:cubicBezTo>
                  <a:cubicBezTo>
                    <a:pt x="632" y="16"/>
                    <a:pt x="629" y="9"/>
                    <a:pt x="623" y="5"/>
                  </a:cubicBezTo>
                  <a:cubicBezTo>
                    <a:pt x="619" y="1"/>
                    <a:pt x="614" y="0"/>
                    <a:pt x="609" y="0"/>
                  </a:cubicBezTo>
                  <a:cubicBezTo>
                    <a:pt x="607" y="0"/>
                    <a:pt x="606" y="0"/>
                    <a:pt x="605" y="0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1" y="57"/>
                    <a:pt x="273" y="66"/>
                    <a:pt x="273" y="78"/>
                  </a:cubicBezTo>
                  <a:cubicBezTo>
                    <a:pt x="273" y="109"/>
                    <a:pt x="273" y="109"/>
                    <a:pt x="273" y="109"/>
                  </a:cubicBezTo>
                  <a:cubicBezTo>
                    <a:pt x="112" y="178"/>
                    <a:pt x="0" y="338"/>
                    <a:pt x="0" y="525"/>
                  </a:cubicBezTo>
                  <a:cubicBezTo>
                    <a:pt x="0" y="774"/>
                    <a:pt x="202" y="977"/>
                    <a:pt x="452" y="977"/>
                  </a:cubicBezTo>
                  <a:cubicBezTo>
                    <a:pt x="702" y="977"/>
                    <a:pt x="905" y="774"/>
                    <a:pt x="905" y="525"/>
                  </a:cubicBezTo>
                  <a:cubicBezTo>
                    <a:pt x="905" y="338"/>
                    <a:pt x="792" y="179"/>
                    <a:pt x="632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101"/>
          <p:cNvSpPr txBox="1"/>
          <p:nvPr/>
        </p:nvSpPr>
        <p:spPr>
          <a:xfrm>
            <a:off x="9022680" y="7910353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151270" algn="ctr" defTabSz="1218987" eaLnBrk="1" latinLnBrk="0" hangingPunct="1">
              <a:lnSpc>
                <a:spcPct val="130000"/>
              </a:lnSpc>
              <a:spcBef>
                <a:spcPts val="0"/>
              </a:spcBef>
              <a:buClr>
                <a:srgbClr val="009900"/>
              </a:buClr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defTabSz="1218987" eaLnBrk="1" latinLnBrk="0" hangingPunct="1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defTabSz="1218987"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MX" sz="2400" dirty="0" smtClean="0"/>
              <a:t>Entre más autoritario mas difícil evaluar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975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338274" y="2795341"/>
            <a:ext cx="12284420" cy="5969891"/>
            <a:chOff x="338274" y="2723333"/>
            <a:chExt cx="12284420" cy="5969891"/>
          </a:xfrm>
        </p:grpSpPr>
        <p:grpSp>
          <p:nvGrpSpPr>
            <p:cNvPr id="34" name="Grupo 33"/>
            <p:cNvGrpSpPr/>
            <p:nvPr/>
          </p:nvGrpSpPr>
          <p:grpSpPr>
            <a:xfrm>
              <a:off x="1103908" y="2723333"/>
              <a:ext cx="11518786" cy="5692275"/>
              <a:chOff x="309712" y="2140496"/>
              <a:chExt cx="11518786" cy="5692275"/>
            </a:xfrm>
          </p:grpSpPr>
          <p:sp>
            <p:nvSpPr>
              <p:cNvPr id="2" name="Elipse 1"/>
              <p:cNvSpPr/>
              <p:nvPr/>
            </p:nvSpPr>
            <p:spPr>
              <a:xfrm>
                <a:off x="1317824" y="4309120"/>
                <a:ext cx="1512168" cy="151216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" name="Elipse 2"/>
              <p:cNvSpPr/>
              <p:nvPr/>
            </p:nvSpPr>
            <p:spPr>
              <a:xfrm>
                <a:off x="5206256" y="4309120"/>
                <a:ext cx="1512168" cy="1512168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" name="Elipse 3"/>
              <p:cNvSpPr/>
              <p:nvPr/>
            </p:nvSpPr>
            <p:spPr>
              <a:xfrm>
                <a:off x="9238704" y="4309120"/>
                <a:ext cx="1512168" cy="15121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" name="CuadroTexto 4"/>
              <p:cNvSpPr txBox="1"/>
              <p:nvPr/>
            </p:nvSpPr>
            <p:spPr>
              <a:xfrm>
                <a:off x="1531354" y="4732783"/>
                <a:ext cx="10647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200" b="1" dirty="0" smtClean="0">
                    <a:solidFill>
                      <a:schemeClr val="bg1"/>
                    </a:solidFill>
                  </a:rPr>
                  <a:t>2011</a:t>
                </a:r>
                <a:endParaRPr lang="es-MX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5404734" y="4732784"/>
                <a:ext cx="1095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200" b="1" dirty="0" smtClean="0">
                    <a:solidFill>
                      <a:schemeClr val="bg1"/>
                    </a:solidFill>
                  </a:rPr>
                  <a:t>2013</a:t>
                </a:r>
                <a:endParaRPr lang="es-MX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9439676" y="4732785"/>
                <a:ext cx="1095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200" b="1" dirty="0" smtClean="0">
                    <a:solidFill>
                      <a:schemeClr val="bg1"/>
                    </a:solidFill>
                  </a:rPr>
                  <a:t>2015</a:t>
                </a:r>
                <a:endParaRPr lang="es-MX" sz="3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" name="Conector recto 8"/>
              <p:cNvCxnSpPr>
                <a:stCxn id="2" idx="6"/>
                <a:endCxn id="3" idx="2"/>
              </p:cNvCxnSpPr>
              <p:nvPr/>
            </p:nvCxnSpPr>
            <p:spPr>
              <a:xfrm>
                <a:off x="2829992" y="5065204"/>
                <a:ext cx="237626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/>
              <p:cNvCxnSpPr>
                <a:stCxn id="3" idx="6"/>
                <a:endCxn id="4" idx="2"/>
              </p:cNvCxnSpPr>
              <p:nvPr/>
            </p:nvCxnSpPr>
            <p:spPr>
              <a:xfrm>
                <a:off x="6718424" y="5065204"/>
                <a:ext cx="25202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>
                <a:endCxn id="2" idx="2"/>
              </p:cNvCxnSpPr>
              <p:nvPr/>
            </p:nvCxnSpPr>
            <p:spPr>
              <a:xfrm>
                <a:off x="669752" y="5065204"/>
                <a:ext cx="648072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>
                <a:stCxn id="4" idx="6"/>
              </p:cNvCxnSpPr>
              <p:nvPr/>
            </p:nvCxnSpPr>
            <p:spPr>
              <a:xfrm>
                <a:off x="10750872" y="5065204"/>
                <a:ext cx="792088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Elipse 15"/>
              <p:cNvSpPr/>
              <p:nvPr/>
            </p:nvSpPr>
            <p:spPr>
              <a:xfrm>
                <a:off x="525736" y="4970336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11542960" y="4987048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3766096" y="4987048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7798544" y="4970336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1" name="Conector recto 20"/>
              <p:cNvCxnSpPr>
                <a:endCxn id="2" idx="0"/>
              </p:cNvCxnSpPr>
              <p:nvPr/>
            </p:nvCxnSpPr>
            <p:spPr>
              <a:xfrm>
                <a:off x="2073908" y="3652664"/>
                <a:ext cx="0" cy="656456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/>
              <p:cNvCxnSpPr/>
              <p:nvPr/>
            </p:nvCxnSpPr>
            <p:spPr>
              <a:xfrm>
                <a:off x="5996236" y="3652664"/>
                <a:ext cx="0" cy="65645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>
                <a:off x="10001077" y="3652664"/>
                <a:ext cx="0" cy="65645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/>
              <p:cNvCxnSpPr/>
              <p:nvPr/>
            </p:nvCxnSpPr>
            <p:spPr>
              <a:xfrm>
                <a:off x="10048784" y="5821288"/>
                <a:ext cx="0" cy="65645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Elipse 25"/>
              <p:cNvSpPr/>
              <p:nvPr/>
            </p:nvSpPr>
            <p:spPr>
              <a:xfrm>
                <a:off x="9958784" y="6477744"/>
                <a:ext cx="180000" cy="180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9922800" y="3472664"/>
                <a:ext cx="180000" cy="180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5906236" y="3543188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1993783" y="3543188"/>
                <a:ext cx="180000" cy="18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309712" y="2140496"/>
                <a:ext cx="34563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400" eaLnBrk="1" hangingPunct="1"/>
                <a:r>
                  <a:rPr lang="es-MX" sz="2000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Diagnóstico del avance en monitoreo y evaluación de las </a:t>
                </a:r>
                <a:r>
                  <a:rPr lang="es-MX" sz="2000" b="1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entidades federativas</a:t>
                </a:r>
              </a:p>
              <a:p>
                <a:pPr algn="just" defTabSz="914400" eaLnBrk="1" hangingPunct="1"/>
                <a:r>
                  <a:rPr lang="es-MX" sz="2000" dirty="0">
                    <a:solidFill>
                      <a:srgbClr val="C00000"/>
                    </a:solidFill>
                    <a:latin typeface="Arial" charset="0"/>
                    <a:ea typeface="+mn-ea"/>
                    <a:cs typeface="Arial" charset="0"/>
                  </a:rPr>
                  <a:t>            Promedio</a:t>
                </a:r>
                <a:r>
                  <a:rPr lang="es-MX" sz="2000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: </a:t>
                </a:r>
                <a:r>
                  <a:rPr lang="es-MX" sz="2000" b="1" dirty="0">
                    <a:solidFill>
                      <a:srgbClr val="C00000"/>
                    </a:solidFill>
                    <a:latin typeface="Arial" charset="0"/>
                    <a:ea typeface="+mn-ea"/>
                    <a:cs typeface="Arial" charset="0"/>
                  </a:rPr>
                  <a:t>44.4</a:t>
                </a: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4158522" y="2185209"/>
                <a:ext cx="342399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400" eaLnBrk="1" hangingPunct="1"/>
                <a:r>
                  <a:rPr lang="es-MX" sz="2000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Diagnóstico del avance en monitoreo y evaluación de las </a:t>
                </a:r>
                <a:r>
                  <a:rPr lang="es-MX" sz="2000" b="1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entidades federativas</a:t>
                </a:r>
              </a:p>
              <a:p>
                <a:pPr algn="ctr" defTabSz="914400" eaLnBrk="1" hangingPunct="1"/>
                <a:r>
                  <a:rPr lang="es-MX" sz="2000" dirty="0">
                    <a:solidFill>
                      <a:srgbClr val="C00000"/>
                    </a:solidFill>
                    <a:latin typeface="Arial" charset="0"/>
                    <a:ea typeface="+mn-ea"/>
                    <a:cs typeface="Arial" charset="0"/>
                  </a:rPr>
                  <a:t>Promedio</a:t>
                </a:r>
                <a:r>
                  <a:rPr lang="es-MX" sz="2000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: </a:t>
                </a:r>
                <a:r>
                  <a:rPr lang="es-MX" sz="2000" b="1" dirty="0">
                    <a:solidFill>
                      <a:srgbClr val="C00000"/>
                    </a:solidFill>
                    <a:latin typeface="Arial" charset="0"/>
                    <a:ea typeface="+mn-ea"/>
                    <a:cs typeface="Arial" charset="0"/>
                  </a:rPr>
                  <a:t>52.5</a:t>
                </a:r>
                <a:endParaRPr lang="es-MX" sz="2000" dirty="0">
                  <a:solidFill>
                    <a:srgbClr val="8064A2">
                      <a:lumMod val="75000"/>
                    </a:srgbClr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" name="CuadroTexto 31"/>
              <p:cNvSpPr txBox="1"/>
              <p:nvPr/>
            </p:nvSpPr>
            <p:spPr>
              <a:xfrm>
                <a:off x="8449070" y="2182971"/>
                <a:ext cx="33794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400" eaLnBrk="1" hangingPunct="1"/>
                <a:r>
                  <a:rPr lang="es-MX" sz="2000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Diagnóstico del avance en monitoreo y evaluación de las </a:t>
                </a:r>
                <a:r>
                  <a:rPr lang="es-MX" sz="2000" b="1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entidades federativas</a:t>
                </a:r>
              </a:p>
              <a:p>
                <a:pPr algn="just" defTabSz="914400" eaLnBrk="1" hangingPunct="1"/>
                <a:r>
                  <a:rPr lang="es-MX" sz="2000" dirty="0">
                    <a:solidFill>
                      <a:srgbClr val="C00000"/>
                    </a:solidFill>
                    <a:latin typeface="Arial" charset="0"/>
                    <a:ea typeface="+mn-ea"/>
                    <a:cs typeface="Arial" charset="0"/>
                  </a:rPr>
                  <a:t>         Promedio</a:t>
                </a:r>
                <a:r>
                  <a:rPr lang="es-MX" sz="2000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: </a:t>
                </a:r>
                <a:r>
                  <a:rPr lang="es-MX" sz="2000" b="1" dirty="0">
                    <a:solidFill>
                      <a:srgbClr val="C00000"/>
                    </a:solidFill>
                    <a:latin typeface="Arial" charset="0"/>
                    <a:ea typeface="+mn-ea"/>
                    <a:cs typeface="Arial" charset="0"/>
                  </a:rPr>
                  <a:t>66.9</a:t>
                </a:r>
                <a:endParaRPr lang="es-MX" sz="2000" dirty="0">
                  <a:solidFill>
                    <a:srgbClr val="8064A2">
                      <a:lumMod val="75000"/>
                    </a:srgbClr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3" name="CuadroTexto 32"/>
              <p:cNvSpPr txBox="1"/>
              <p:nvPr/>
            </p:nvSpPr>
            <p:spPr>
              <a:xfrm>
                <a:off x="8449071" y="6632442"/>
                <a:ext cx="32081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400" eaLnBrk="1" hangingPunct="1"/>
                <a:r>
                  <a:rPr lang="es-MX" sz="1800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Diagnóstico de los elementos de monitoreo y evaluación en </a:t>
                </a:r>
                <a:r>
                  <a:rPr lang="es-MX" sz="1800" b="1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municipios</a:t>
                </a:r>
                <a:r>
                  <a:rPr lang="es-MX" sz="1800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 capitales</a:t>
                </a:r>
              </a:p>
              <a:p>
                <a:pPr algn="just" defTabSz="914400" eaLnBrk="1" hangingPunct="1"/>
                <a:r>
                  <a:rPr lang="es-MX" sz="1800" dirty="0">
                    <a:solidFill>
                      <a:srgbClr val="C00000"/>
                    </a:solidFill>
                    <a:latin typeface="Arial" charset="0"/>
                    <a:ea typeface="+mn-ea"/>
                    <a:cs typeface="Arial" charset="0"/>
                  </a:rPr>
                  <a:t>          Promedio</a:t>
                </a:r>
                <a:r>
                  <a:rPr lang="es-MX" sz="1800" dirty="0">
                    <a:solidFill>
                      <a:srgbClr val="8064A2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: </a:t>
                </a:r>
                <a:r>
                  <a:rPr lang="es-MX" sz="1800" b="1" dirty="0">
                    <a:solidFill>
                      <a:srgbClr val="C00000"/>
                    </a:solidFill>
                    <a:latin typeface="Arial" charset="0"/>
                    <a:ea typeface="+mn-ea"/>
                    <a:cs typeface="Arial" charset="0"/>
                  </a:rPr>
                  <a:t>17.5</a:t>
                </a:r>
                <a:endParaRPr lang="es-MX" sz="1800" dirty="0">
                  <a:solidFill>
                    <a:srgbClr val="8064A2">
                      <a:lumMod val="75000"/>
                    </a:srgbClr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5" name="CuadroTexto 34"/>
            <p:cNvSpPr txBox="1"/>
            <p:nvPr/>
          </p:nvSpPr>
          <p:spPr>
            <a:xfrm rot="16200000">
              <a:off x="-136215" y="3458815"/>
              <a:ext cx="1595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bg1">
                      <a:lumMod val="65000"/>
                    </a:schemeClr>
                  </a:solidFill>
                </a:rPr>
                <a:t>Estatal</a:t>
              </a:r>
              <a:endParaRPr lang="es-MX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 rot="16200000">
              <a:off x="-286217" y="7303099"/>
              <a:ext cx="2133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bg1">
                      <a:lumMod val="65000"/>
                    </a:schemeClr>
                  </a:solidFill>
                </a:rPr>
                <a:t>Municipal</a:t>
              </a:r>
              <a:endParaRPr lang="es-MX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8" name="CuadroTexto 14"/>
          <p:cNvSpPr txBox="1"/>
          <p:nvPr/>
        </p:nvSpPr>
        <p:spPr>
          <a:xfrm>
            <a:off x="4228250" y="1063278"/>
            <a:ext cx="8682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hangingPunct="1"/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Diagnósticos de M&amp;E en </a:t>
            </a:r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entidades federativas </a:t>
            </a: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municipios</a:t>
            </a:r>
            <a:endParaRPr 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6 Cuadro de texto"/>
          <p:cNvSpPr txBox="1"/>
          <p:nvPr/>
        </p:nvSpPr>
        <p:spPr>
          <a:xfrm>
            <a:off x="389961" y="2790976"/>
            <a:ext cx="474133" cy="3576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MX" sz="1138" dirty="0">
                <a:latin typeface="Times New Roman"/>
                <a:ea typeface="Times New Roman"/>
              </a:rPr>
              <a:t>%</a:t>
            </a:r>
            <a:endParaRPr lang="es-MX" sz="1707" dirty="0">
              <a:latin typeface="Times New Roman"/>
              <a:ea typeface="Times New Roman"/>
            </a:endParaRP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0" y="2005897"/>
          <a:ext cx="13004800" cy="774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89961" y="9053264"/>
            <a:ext cx="988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Diagnóstico del avance en M&amp;E en las entidades federativas, </a:t>
            </a: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disponible en: http://www.coneval.org.mx/coordinacion/entidades/Documents/Diagnostico_entidades/Diagnostico2015.pdf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132592" y="3733792"/>
            <a:ext cx="1872208" cy="398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991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es-MX" sz="1991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66.9%</a:t>
            </a:r>
          </a:p>
        </p:txBody>
      </p:sp>
      <p:sp>
        <p:nvSpPr>
          <p:cNvPr id="9" name="8 Llamada rectangular redondeada"/>
          <p:cNvSpPr/>
          <p:nvPr/>
        </p:nvSpPr>
        <p:spPr>
          <a:xfrm>
            <a:off x="8002598" y="2019280"/>
            <a:ext cx="4500594" cy="1428760"/>
          </a:xfrm>
          <a:prstGeom prst="wedgeRoundRectCallout">
            <a:avLst>
              <a:gd name="adj1" fmla="val -36996"/>
              <a:gd name="adj2" fmla="val 731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un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heterogéneo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128705" y="782462"/>
            <a:ext cx="973453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3200" b="1">
                <a:solidFill>
                  <a:srgbClr val="002060"/>
                </a:solidFill>
                <a:latin typeface="Futura Lt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Avances en la construcción de </a:t>
            </a:r>
          </a:p>
          <a:p>
            <a:pPr algn="r"/>
            <a:r>
              <a:rPr lang="es-MX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SME estatales, 2015</a:t>
            </a:r>
            <a:endParaRPr lang="es-MX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58732" y="2876536"/>
            <a:ext cx="12646068" cy="6072230"/>
            <a:chOff x="697247" y="1738567"/>
            <a:chExt cx="10785887" cy="4374642"/>
          </a:xfrm>
        </p:grpSpPr>
        <p:grpSp>
          <p:nvGrpSpPr>
            <p:cNvPr id="4" name="Group 1"/>
            <p:cNvGrpSpPr/>
            <p:nvPr/>
          </p:nvGrpSpPr>
          <p:grpSpPr>
            <a:xfrm>
              <a:off x="4175484" y="1738567"/>
              <a:ext cx="3810000" cy="4374642"/>
              <a:chOff x="4175484" y="1738567"/>
              <a:chExt cx="3810000" cy="4374642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6023756" y="4258340"/>
                <a:ext cx="1961728" cy="1854869"/>
              </a:xfrm>
              <a:custGeom>
                <a:avLst/>
                <a:gdLst>
                  <a:gd name="T0" fmla="*/ 816 w 1039"/>
                  <a:gd name="T1" fmla="*/ 0 h 982"/>
                  <a:gd name="T2" fmla="*/ 223 w 1039"/>
                  <a:gd name="T3" fmla="*/ 0 h 982"/>
                  <a:gd name="T4" fmla="*/ 0 w 1039"/>
                  <a:gd name="T5" fmla="*/ 177 h 982"/>
                  <a:gd name="T6" fmla="*/ 0 w 1039"/>
                  <a:gd name="T7" fmla="*/ 459 h 982"/>
                  <a:gd name="T8" fmla="*/ 0 w 1039"/>
                  <a:gd name="T9" fmla="*/ 500 h 982"/>
                  <a:gd name="T10" fmla="*/ 0 w 1039"/>
                  <a:gd name="T11" fmla="*/ 650 h 982"/>
                  <a:gd name="T12" fmla="*/ 0 w 1039"/>
                  <a:gd name="T13" fmla="*/ 982 h 982"/>
                  <a:gd name="T14" fmla="*/ 212 w 1039"/>
                  <a:gd name="T15" fmla="*/ 828 h 982"/>
                  <a:gd name="T16" fmla="*/ 211 w 1039"/>
                  <a:gd name="T17" fmla="*/ 827 h 982"/>
                  <a:gd name="T18" fmla="*/ 223 w 1039"/>
                  <a:gd name="T19" fmla="*/ 828 h 982"/>
                  <a:gd name="T20" fmla="*/ 816 w 1039"/>
                  <a:gd name="T21" fmla="*/ 828 h 982"/>
                  <a:gd name="T22" fmla="*/ 1039 w 1039"/>
                  <a:gd name="T23" fmla="*/ 650 h 982"/>
                  <a:gd name="T24" fmla="*/ 1039 w 1039"/>
                  <a:gd name="T25" fmla="*/ 177 h 982"/>
                  <a:gd name="T26" fmla="*/ 816 w 1039"/>
                  <a:gd name="T27" fmla="*/ 0 h 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9" h="982">
                    <a:moveTo>
                      <a:pt x="816" y="0"/>
                    </a:moveTo>
                    <a:cubicBezTo>
                      <a:pt x="223" y="0"/>
                      <a:pt x="223" y="0"/>
                      <a:pt x="223" y="0"/>
                    </a:cubicBezTo>
                    <a:cubicBezTo>
                      <a:pt x="100" y="0"/>
                      <a:pt x="0" y="79"/>
                      <a:pt x="0" y="177"/>
                    </a:cubicBezTo>
                    <a:cubicBezTo>
                      <a:pt x="0" y="459"/>
                      <a:pt x="0" y="459"/>
                      <a:pt x="0" y="459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650"/>
                      <a:pt x="0" y="650"/>
                      <a:pt x="0" y="650"/>
                    </a:cubicBezTo>
                    <a:cubicBezTo>
                      <a:pt x="0" y="982"/>
                      <a:pt x="0" y="982"/>
                      <a:pt x="0" y="982"/>
                    </a:cubicBezTo>
                    <a:cubicBezTo>
                      <a:pt x="63" y="850"/>
                      <a:pt x="212" y="828"/>
                      <a:pt x="212" y="828"/>
                    </a:cubicBezTo>
                    <a:cubicBezTo>
                      <a:pt x="211" y="827"/>
                      <a:pt x="211" y="827"/>
                      <a:pt x="211" y="827"/>
                    </a:cubicBezTo>
                    <a:cubicBezTo>
                      <a:pt x="215" y="828"/>
                      <a:pt x="219" y="828"/>
                      <a:pt x="223" y="828"/>
                    </a:cubicBezTo>
                    <a:cubicBezTo>
                      <a:pt x="816" y="828"/>
                      <a:pt x="816" y="828"/>
                      <a:pt x="816" y="828"/>
                    </a:cubicBezTo>
                    <a:cubicBezTo>
                      <a:pt x="939" y="828"/>
                      <a:pt x="1039" y="748"/>
                      <a:pt x="1039" y="650"/>
                    </a:cubicBezTo>
                    <a:cubicBezTo>
                      <a:pt x="1039" y="177"/>
                      <a:pt x="1039" y="177"/>
                      <a:pt x="1039" y="177"/>
                    </a:cubicBezTo>
                    <a:cubicBezTo>
                      <a:pt x="1039" y="79"/>
                      <a:pt x="939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>
                <a:outerShdw blurRad="101600" dist="762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6027714" y="2920618"/>
                <a:ext cx="1493393" cy="1468328"/>
              </a:xfrm>
              <a:custGeom>
                <a:avLst/>
                <a:gdLst>
                  <a:gd name="T0" fmla="*/ 621 w 791"/>
                  <a:gd name="T1" fmla="*/ 0 h 778"/>
                  <a:gd name="T2" fmla="*/ 170 w 791"/>
                  <a:gd name="T3" fmla="*/ 0 h 778"/>
                  <a:gd name="T4" fmla="*/ 0 w 791"/>
                  <a:gd name="T5" fmla="*/ 141 h 778"/>
                  <a:gd name="T6" fmla="*/ 0 w 791"/>
                  <a:gd name="T7" fmla="*/ 364 h 778"/>
                  <a:gd name="T8" fmla="*/ 0 w 791"/>
                  <a:gd name="T9" fmla="*/ 396 h 778"/>
                  <a:gd name="T10" fmla="*/ 0 w 791"/>
                  <a:gd name="T11" fmla="*/ 515 h 778"/>
                  <a:gd name="T12" fmla="*/ 0 w 791"/>
                  <a:gd name="T13" fmla="*/ 778 h 778"/>
                  <a:gd name="T14" fmla="*/ 161 w 791"/>
                  <a:gd name="T15" fmla="*/ 656 h 778"/>
                  <a:gd name="T16" fmla="*/ 161 w 791"/>
                  <a:gd name="T17" fmla="*/ 655 h 778"/>
                  <a:gd name="T18" fmla="*/ 170 w 791"/>
                  <a:gd name="T19" fmla="*/ 656 h 778"/>
                  <a:gd name="T20" fmla="*/ 621 w 791"/>
                  <a:gd name="T21" fmla="*/ 656 h 778"/>
                  <a:gd name="T22" fmla="*/ 791 w 791"/>
                  <a:gd name="T23" fmla="*/ 515 h 778"/>
                  <a:gd name="T24" fmla="*/ 791 w 791"/>
                  <a:gd name="T25" fmla="*/ 141 h 778"/>
                  <a:gd name="T26" fmla="*/ 621 w 791"/>
                  <a:gd name="T27" fmla="*/ 0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1" h="778">
                    <a:moveTo>
                      <a:pt x="621" y="0"/>
                    </a:moveTo>
                    <a:cubicBezTo>
                      <a:pt x="170" y="0"/>
                      <a:pt x="170" y="0"/>
                      <a:pt x="170" y="0"/>
                    </a:cubicBezTo>
                    <a:cubicBezTo>
                      <a:pt x="76" y="0"/>
                      <a:pt x="0" y="63"/>
                      <a:pt x="0" y="141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0" y="778"/>
                      <a:pt x="0" y="778"/>
                      <a:pt x="0" y="778"/>
                    </a:cubicBezTo>
                    <a:cubicBezTo>
                      <a:pt x="48" y="674"/>
                      <a:pt x="161" y="656"/>
                      <a:pt x="161" y="656"/>
                    </a:cubicBezTo>
                    <a:cubicBezTo>
                      <a:pt x="161" y="655"/>
                      <a:pt x="161" y="655"/>
                      <a:pt x="161" y="655"/>
                    </a:cubicBezTo>
                    <a:cubicBezTo>
                      <a:pt x="164" y="656"/>
                      <a:pt x="167" y="656"/>
                      <a:pt x="170" y="656"/>
                    </a:cubicBezTo>
                    <a:cubicBezTo>
                      <a:pt x="621" y="656"/>
                      <a:pt x="621" y="656"/>
                      <a:pt x="621" y="656"/>
                    </a:cubicBezTo>
                    <a:cubicBezTo>
                      <a:pt x="715" y="656"/>
                      <a:pt x="791" y="593"/>
                      <a:pt x="791" y="515"/>
                    </a:cubicBezTo>
                    <a:cubicBezTo>
                      <a:pt x="791" y="141"/>
                      <a:pt x="791" y="141"/>
                      <a:pt x="791" y="141"/>
                    </a:cubicBezTo>
                    <a:cubicBezTo>
                      <a:pt x="791" y="63"/>
                      <a:pt x="715" y="0"/>
                      <a:pt x="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blurRad="101600" dist="762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4451207" y="2920618"/>
                <a:ext cx="1490755" cy="1468328"/>
              </a:xfrm>
              <a:custGeom>
                <a:avLst/>
                <a:gdLst>
                  <a:gd name="T0" fmla="*/ 170 w 790"/>
                  <a:gd name="T1" fmla="*/ 0 h 778"/>
                  <a:gd name="T2" fmla="*/ 621 w 790"/>
                  <a:gd name="T3" fmla="*/ 0 h 778"/>
                  <a:gd name="T4" fmla="*/ 790 w 790"/>
                  <a:gd name="T5" fmla="*/ 141 h 778"/>
                  <a:gd name="T6" fmla="*/ 790 w 790"/>
                  <a:gd name="T7" fmla="*/ 364 h 778"/>
                  <a:gd name="T8" fmla="*/ 790 w 790"/>
                  <a:gd name="T9" fmla="*/ 396 h 778"/>
                  <a:gd name="T10" fmla="*/ 790 w 790"/>
                  <a:gd name="T11" fmla="*/ 515 h 778"/>
                  <a:gd name="T12" fmla="*/ 790 w 790"/>
                  <a:gd name="T13" fmla="*/ 778 h 778"/>
                  <a:gd name="T14" fmla="*/ 630 w 790"/>
                  <a:gd name="T15" fmla="*/ 656 h 778"/>
                  <a:gd name="T16" fmla="*/ 630 w 790"/>
                  <a:gd name="T17" fmla="*/ 655 h 778"/>
                  <a:gd name="T18" fmla="*/ 621 w 790"/>
                  <a:gd name="T19" fmla="*/ 656 h 778"/>
                  <a:gd name="T20" fmla="*/ 170 w 790"/>
                  <a:gd name="T21" fmla="*/ 656 h 778"/>
                  <a:gd name="T22" fmla="*/ 0 w 790"/>
                  <a:gd name="T23" fmla="*/ 515 h 778"/>
                  <a:gd name="T24" fmla="*/ 0 w 790"/>
                  <a:gd name="T25" fmla="*/ 141 h 778"/>
                  <a:gd name="T26" fmla="*/ 170 w 790"/>
                  <a:gd name="T27" fmla="*/ 0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0" h="778">
                    <a:moveTo>
                      <a:pt x="170" y="0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715" y="0"/>
                      <a:pt x="790" y="63"/>
                      <a:pt x="790" y="141"/>
                    </a:cubicBezTo>
                    <a:cubicBezTo>
                      <a:pt x="790" y="364"/>
                      <a:pt x="790" y="364"/>
                      <a:pt x="790" y="364"/>
                    </a:cubicBezTo>
                    <a:cubicBezTo>
                      <a:pt x="790" y="396"/>
                      <a:pt x="790" y="396"/>
                      <a:pt x="790" y="396"/>
                    </a:cubicBezTo>
                    <a:cubicBezTo>
                      <a:pt x="790" y="515"/>
                      <a:pt x="790" y="515"/>
                      <a:pt x="790" y="515"/>
                    </a:cubicBezTo>
                    <a:cubicBezTo>
                      <a:pt x="790" y="778"/>
                      <a:pt x="790" y="778"/>
                      <a:pt x="790" y="778"/>
                    </a:cubicBezTo>
                    <a:cubicBezTo>
                      <a:pt x="743" y="674"/>
                      <a:pt x="630" y="656"/>
                      <a:pt x="630" y="656"/>
                    </a:cubicBezTo>
                    <a:cubicBezTo>
                      <a:pt x="630" y="655"/>
                      <a:pt x="630" y="655"/>
                      <a:pt x="630" y="655"/>
                    </a:cubicBezTo>
                    <a:cubicBezTo>
                      <a:pt x="627" y="656"/>
                      <a:pt x="624" y="656"/>
                      <a:pt x="621" y="656"/>
                    </a:cubicBezTo>
                    <a:cubicBezTo>
                      <a:pt x="170" y="656"/>
                      <a:pt x="170" y="656"/>
                      <a:pt x="170" y="656"/>
                    </a:cubicBezTo>
                    <a:cubicBezTo>
                      <a:pt x="76" y="656"/>
                      <a:pt x="0" y="593"/>
                      <a:pt x="0" y="51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63"/>
                      <a:pt x="76" y="0"/>
                      <a:pt x="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101600" dist="76200" dir="8100000" algn="tr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6031671" y="1738567"/>
                <a:ext cx="1179411" cy="1254610"/>
              </a:xfrm>
              <a:custGeom>
                <a:avLst/>
                <a:gdLst>
                  <a:gd name="T0" fmla="*/ 491 w 625"/>
                  <a:gd name="T1" fmla="*/ 0 h 665"/>
                  <a:gd name="T2" fmla="*/ 134 w 625"/>
                  <a:gd name="T3" fmla="*/ 0 h 665"/>
                  <a:gd name="T4" fmla="*/ 0 w 625"/>
                  <a:gd name="T5" fmla="*/ 120 h 665"/>
                  <a:gd name="T6" fmla="*/ 0 w 625"/>
                  <a:gd name="T7" fmla="*/ 311 h 665"/>
                  <a:gd name="T8" fmla="*/ 0 w 625"/>
                  <a:gd name="T9" fmla="*/ 338 h 665"/>
                  <a:gd name="T10" fmla="*/ 0 w 625"/>
                  <a:gd name="T11" fmla="*/ 440 h 665"/>
                  <a:gd name="T12" fmla="*/ 0 w 625"/>
                  <a:gd name="T13" fmla="*/ 665 h 665"/>
                  <a:gd name="T14" fmla="*/ 127 w 625"/>
                  <a:gd name="T15" fmla="*/ 560 h 665"/>
                  <a:gd name="T16" fmla="*/ 127 w 625"/>
                  <a:gd name="T17" fmla="*/ 560 h 665"/>
                  <a:gd name="T18" fmla="*/ 134 w 625"/>
                  <a:gd name="T19" fmla="*/ 560 h 665"/>
                  <a:gd name="T20" fmla="*/ 491 w 625"/>
                  <a:gd name="T21" fmla="*/ 560 h 665"/>
                  <a:gd name="T22" fmla="*/ 625 w 625"/>
                  <a:gd name="T23" fmla="*/ 440 h 665"/>
                  <a:gd name="T24" fmla="*/ 625 w 625"/>
                  <a:gd name="T25" fmla="*/ 120 h 665"/>
                  <a:gd name="T26" fmla="*/ 491 w 625"/>
                  <a:gd name="T27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5" h="665">
                    <a:moveTo>
                      <a:pt x="491" y="0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60" y="0"/>
                      <a:pt x="0" y="54"/>
                      <a:pt x="0" y="120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440"/>
                      <a:pt x="0" y="440"/>
                      <a:pt x="0" y="440"/>
                    </a:cubicBezTo>
                    <a:cubicBezTo>
                      <a:pt x="0" y="665"/>
                      <a:pt x="0" y="665"/>
                      <a:pt x="0" y="665"/>
                    </a:cubicBezTo>
                    <a:cubicBezTo>
                      <a:pt x="38" y="575"/>
                      <a:pt x="127" y="560"/>
                      <a:pt x="127" y="560"/>
                    </a:cubicBezTo>
                    <a:cubicBezTo>
                      <a:pt x="127" y="560"/>
                      <a:pt x="127" y="560"/>
                      <a:pt x="127" y="560"/>
                    </a:cubicBezTo>
                    <a:cubicBezTo>
                      <a:pt x="129" y="560"/>
                      <a:pt x="132" y="560"/>
                      <a:pt x="134" y="560"/>
                    </a:cubicBezTo>
                    <a:cubicBezTo>
                      <a:pt x="491" y="560"/>
                      <a:pt x="491" y="560"/>
                      <a:pt x="491" y="560"/>
                    </a:cubicBezTo>
                    <a:cubicBezTo>
                      <a:pt x="565" y="560"/>
                      <a:pt x="625" y="506"/>
                      <a:pt x="625" y="440"/>
                    </a:cubicBezTo>
                    <a:cubicBezTo>
                      <a:pt x="625" y="120"/>
                      <a:pt x="625" y="120"/>
                      <a:pt x="625" y="120"/>
                    </a:cubicBezTo>
                    <a:cubicBezTo>
                      <a:pt x="625" y="54"/>
                      <a:pt x="565" y="0"/>
                      <a:pt x="49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101600" dist="762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5022444" y="1902155"/>
                <a:ext cx="919519" cy="1091022"/>
              </a:xfrm>
              <a:custGeom>
                <a:avLst/>
                <a:gdLst>
                  <a:gd name="T0" fmla="*/ 105 w 487"/>
                  <a:gd name="T1" fmla="*/ 0 h 578"/>
                  <a:gd name="T2" fmla="*/ 383 w 487"/>
                  <a:gd name="T3" fmla="*/ 0 h 578"/>
                  <a:gd name="T4" fmla="*/ 487 w 487"/>
                  <a:gd name="T5" fmla="*/ 104 h 578"/>
                  <a:gd name="T6" fmla="*/ 487 w 487"/>
                  <a:gd name="T7" fmla="*/ 270 h 578"/>
                  <a:gd name="T8" fmla="*/ 487 w 487"/>
                  <a:gd name="T9" fmla="*/ 294 h 578"/>
                  <a:gd name="T10" fmla="*/ 487 w 487"/>
                  <a:gd name="T11" fmla="*/ 383 h 578"/>
                  <a:gd name="T12" fmla="*/ 487 w 487"/>
                  <a:gd name="T13" fmla="*/ 578 h 578"/>
                  <a:gd name="T14" fmla="*/ 388 w 487"/>
                  <a:gd name="T15" fmla="*/ 487 h 578"/>
                  <a:gd name="T16" fmla="*/ 388 w 487"/>
                  <a:gd name="T17" fmla="*/ 487 h 578"/>
                  <a:gd name="T18" fmla="*/ 383 w 487"/>
                  <a:gd name="T19" fmla="*/ 487 h 578"/>
                  <a:gd name="T20" fmla="*/ 105 w 487"/>
                  <a:gd name="T21" fmla="*/ 487 h 578"/>
                  <a:gd name="T22" fmla="*/ 0 w 487"/>
                  <a:gd name="T23" fmla="*/ 383 h 578"/>
                  <a:gd name="T24" fmla="*/ 0 w 487"/>
                  <a:gd name="T25" fmla="*/ 104 h 578"/>
                  <a:gd name="T26" fmla="*/ 105 w 487"/>
                  <a:gd name="T27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7" h="578">
                    <a:moveTo>
                      <a:pt x="105" y="0"/>
                    </a:moveTo>
                    <a:cubicBezTo>
                      <a:pt x="383" y="0"/>
                      <a:pt x="383" y="0"/>
                      <a:pt x="383" y="0"/>
                    </a:cubicBezTo>
                    <a:cubicBezTo>
                      <a:pt x="440" y="0"/>
                      <a:pt x="487" y="47"/>
                      <a:pt x="487" y="104"/>
                    </a:cubicBezTo>
                    <a:cubicBezTo>
                      <a:pt x="487" y="270"/>
                      <a:pt x="487" y="270"/>
                      <a:pt x="487" y="270"/>
                    </a:cubicBezTo>
                    <a:cubicBezTo>
                      <a:pt x="487" y="294"/>
                      <a:pt x="487" y="294"/>
                      <a:pt x="487" y="294"/>
                    </a:cubicBezTo>
                    <a:cubicBezTo>
                      <a:pt x="487" y="383"/>
                      <a:pt x="487" y="383"/>
                      <a:pt x="487" y="383"/>
                    </a:cubicBezTo>
                    <a:cubicBezTo>
                      <a:pt x="487" y="578"/>
                      <a:pt x="487" y="578"/>
                      <a:pt x="487" y="578"/>
                    </a:cubicBezTo>
                    <a:cubicBezTo>
                      <a:pt x="458" y="500"/>
                      <a:pt x="388" y="487"/>
                      <a:pt x="388" y="487"/>
                    </a:cubicBezTo>
                    <a:cubicBezTo>
                      <a:pt x="388" y="487"/>
                      <a:pt x="388" y="487"/>
                      <a:pt x="388" y="487"/>
                    </a:cubicBezTo>
                    <a:cubicBezTo>
                      <a:pt x="386" y="487"/>
                      <a:pt x="385" y="487"/>
                      <a:pt x="383" y="487"/>
                    </a:cubicBezTo>
                    <a:cubicBezTo>
                      <a:pt x="105" y="487"/>
                      <a:pt x="105" y="487"/>
                      <a:pt x="105" y="487"/>
                    </a:cubicBezTo>
                    <a:cubicBezTo>
                      <a:pt x="47" y="487"/>
                      <a:pt x="0" y="440"/>
                      <a:pt x="0" y="3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47"/>
                      <a:pt x="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effectLst>
                <a:outerShdw blurRad="101600" dist="76200" dir="8100000" algn="tr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4175484" y="4258340"/>
                <a:ext cx="1769117" cy="1579146"/>
              </a:xfrm>
              <a:custGeom>
                <a:avLst/>
                <a:gdLst>
                  <a:gd name="T0" fmla="*/ 201 w 937"/>
                  <a:gd name="T1" fmla="*/ 0 h 836"/>
                  <a:gd name="T2" fmla="*/ 736 w 937"/>
                  <a:gd name="T3" fmla="*/ 0 h 836"/>
                  <a:gd name="T4" fmla="*/ 937 w 937"/>
                  <a:gd name="T5" fmla="*/ 151 h 836"/>
                  <a:gd name="T6" fmla="*/ 937 w 937"/>
                  <a:gd name="T7" fmla="*/ 391 h 836"/>
                  <a:gd name="T8" fmla="*/ 937 w 937"/>
                  <a:gd name="T9" fmla="*/ 426 h 836"/>
                  <a:gd name="T10" fmla="*/ 937 w 937"/>
                  <a:gd name="T11" fmla="*/ 553 h 836"/>
                  <a:gd name="T12" fmla="*/ 937 w 937"/>
                  <a:gd name="T13" fmla="*/ 836 h 836"/>
                  <a:gd name="T14" fmla="*/ 747 w 937"/>
                  <a:gd name="T15" fmla="*/ 704 h 836"/>
                  <a:gd name="T16" fmla="*/ 747 w 937"/>
                  <a:gd name="T17" fmla="*/ 704 h 836"/>
                  <a:gd name="T18" fmla="*/ 736 w 937"/>
                  <a:gd name="T19" fmla="*/ 704 h 836"/>
                  <a:gd name="T20" fmla="*/ 201 w 937"/>
                  <a:gd name="T21" fmla="*/ 704 h 836"/>
                  <a:gd name="T22" fmla="*/ 0 w 937"/>
                  <a:gd name="T23" fmla="*/ 553 h 836"/>
                  <a:gd name="T24" fmla="*/ 0 w 937"/>
                  <a:gd name="T25" fmla="*/ 151 h 836"/>
                  <a:gd name="T26" fmla="*/ 201 w 937"/>
                  <a:gd name="T27" fmla="*/ 0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7" h="836">
                    <a:moveTo>
                      <a:pt x="201" y="0"/>
                    </a:moveTo>
                    <a:cubicBezTo>
                      <a:pt x="736" y="0"/>
                      <a:pt x="736" y="0"/>
                      <a:pt x="736" y="0"/>
                    </a:cubicBezTo>
                    <a:cubicBezTo>
                      <a:pt x="847" y="0"/>
                      <a:pt x="937" y="67"/>
                      <a:pt x="937" y="151"/>
                    </a:cubicBezTo>
                    <a:cubicBezTo>
                      <a:pt x="937" y="391"/>
                      <a:pt x="937" y="391"/>
                      <a:pt x="937" y="391"/>
                    </a:cubicBezTo>
                    <a:cubicBezTo>
                      <a:pt x="937" y="426"/>
                      <a:pt x="937" y="426"/>
                      <a:pt x="937" y="426"/>
                    </a:cubicBezTo>
                    <a:cubicBezTo>
                      <a:pt x="937" y="553"/>
                      <a:pt x="937" y="553"/>
                      <a:pt x="937" y="553"/>
                    </a:cubicBezTo>
                    <a:cubicBezTo>
                      <a:pt x="937" y="836"/>
                      <a:pt x="937" y="836"/>
                      <a:pt x="937" y="836"/>
                    </a:cubicBezTo>
                    <a:cubicBezTo>
                      <a:pt x="880" y="724"/>
                      <a:pt x="747" y="704"/>
                      <a:pt x="747" y="704"/>
                    </a:cubicBezTo>
                    <a:cubicBezTo>
                      <a:pt x="747" y="704"/>
                      <a:pt x="747" y="704"/>
                      <a:pt x="747" y="704"/>
                    </a:cubicBezTo>
                    <a:cubicBezTo>
                      <a:pt x="743" y="704"/>
                      <a:pt x="740" y="704"/>
                      <a:pt x="736" y="704"/>
                    </a:cubicBezTo>
                    <a:cubicBezTo>
                      <a:pt x="201" y="704"/>
                      <a:pt x="201" y="704"/>
                      <a:pt x="201" y="704"/>
                    </a:cubicBezTo>
                    <a:cubicBezTo>
                      <a:pt x="90" y="704"/>
                      <a:pt x="0" y="637"/>
                      <a:pt x="0" y="553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67"/>
                      <a:pt x="90" y="0"/>
                      <a:pt x="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101600" dist="76200" dir="8100000" algn="tr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" name="Group 46"/>
              <p:cNvGrpSpPr/>
              <p:nvPr/>
            </p:nvGrpSpPr>
            <p:grpSpPr>
              <a:xfrm>
                <a:off x="5265667" y="2094324"/>
                <a:ext cx="433073" cy="475822"/>
                <a:chOff x="2171700" y="1574800"/>
                <a:chExt cx="739776" cy="812800"/>
              </a:xfrm>
              <a:solidFill>
                <a:schemeClr val="bg1"/>
              </a:solidFill>
            </p:grpSpPr>
            <p:sp>
              <p:nvSpPr>
                <p:cNvPr id="45" name="Freeform 33"/>
                <p:cNvSpPr>
                  <a:spLocks noEditPoints="1"/>
                </p:cNvSpPr>
                <p:nvPr/>
              </p:nvSpPr>
              <p:spPr bwMode="auto">
                <a:xfrm>
                  <a:off x="2292350" y="1700213"/>
                  <a:ext cx="498475" cy="687387"/>
                </a:xfrm>
                <a:custGeom>
                  <a:avLst/>
                  <a:gdLst>
                    <a:gd name="T0" fmla="*/ 813 w 2197"/>
                    <a:gd name="T1" fmla="*/ 324 h 3032"/>
                    <a:gd name="T2" fmla="*/ 519 w 2197"/>
                    <a:gd name="T3" fmla="*/ 505 h 3032"/>
                    <a:gd name="T4" fmla="*/ 329 w 2197"/>
                    <a:gd name="T5" fmla="*/ 783 h 3032"/>
                    <a:gd name="T6" fmla="*/ 281 w 2197"/>
                    <a:gd name="T7" fmla="*/ 1120 h 3032"/>
                    <a:gd name="T8" fmla="*/ 340 w 2197"/>
                    <a:gd name="T9" fmla="*/ 1390 h 3032"/>
                    <a:gd name="T10" fmla="*/ 449 w 2197"/>
                    <a:gd name="T11" fmla="*/ 1594 h 3032"/>
                    <a:gd name="T12" fmla="*/ 575 w 2197"/>
                    <a:gd name="T13" fmla="*/ 1783 h 3032"/>
                    <a:gd name="T14" fmla="*/ 653 w 2197"/>
                    <a:gd name="T15" fmla="*/ 1996 h 3032"/>
                    <a:gd name="T16" fmla="*/ 700 w 2197"/>
                    <a:gd name="T17" fmla="*/ 2142 h 3032"/>
                    <a:gd name="T18" fmla="*/ 1457 w 2197"/>
                    <a:gd name="T19" fmla="*/ 2178 h 3032"/>
                    <a:gd name="T20" fmla="*/ 1539 w 2197"/>
                    <a:gd name="T21" fmla="*/ 2071 h 3032"/>
                    <a:gd name="T22" fmla="*/ 1581 w 2197"/>
                    <a:gd name="T23" fmla="*/ 1864 h 3032"/>
                    <a:gd name="T24" fmla="*/ 1700 w 2197"/>
                    <a:gd name="T25" fmla="*/ 1666 h 3032"/>
                    <a:gd name="T26" fmla="*/ 1817 w 2197"/>
                    <a:gd name="T27" fmla="*/ 1478 h 3032"/>
                    <a:gd name="T28" fmla="*/ 1902 w 2197"/>
                    <a:gd name="T29" fmla="*/ 1238 h 3032"/>
                    <a:gd name="T30" fmla="*/ 1907 w 2197"/>
                    <a:gd name="T31" fmla="*/ 915 h 3032"/>
                    <a:gd name="T32" fmla="*/ 1769 w 2197"/>
                    <a:gd name="T33" fmla="*/ 606 h 3032"/>
                    <a:gd name="T34" fmla="*/ 1513 w 2197"/>
                    <a:gd name="T35" fmla="*/ 382 h 3032"/>
                    <a:gd name="T36" fmla="*/ 1174 w 2197"/>
                    <a:gd name="T37" fmla="*/ 279 h 3032"/>
                    <a:gd name="T38" fmla="*/ 1362 w 2197"/>
                    <a:gd name="T39" fmla="*/ 32 h 3032"/>
                    <a:gd name="T40" fmla="*/ 1747 w 2197"/>
                    <a:gd name="T41" fmla="*/ 204 h 3032"/>
                    <a:gd name="T42" fmla="*/ 2033 w 2197"/>
                    <a:gd name="T43" fmla="*/ 499 h 3032"/>
                    <a:gd name="T44" fmla="*/ 2182 w 2197"/>
                    <a:gd name="T45" fmla="*/ 883 h 3032"/>
                    <a:gd name="T46" fmla="*/ 2180 w 2197"/>
                    <a:gd name="T47" fmla="*/ 1263 h 3032"/>
                    <a:gd name="T48" fmla="*/ 2095 w 2197"/>
                    <a:gd name="T49" fmla="*/ 1542 h 3032"/>
                    <a:gd name="T50" fmla="*/ 1977 w 2197"/>
                    <a:gd name="T51" fmla="*/ 1752 h 3032"/>
                    <a:gd name="T52" fmla="*/ 1857 w 2197"/>
                    <a:gd name="T53" fmla="*/ 1933 h 3032"/>
                    <a:gd name="T54" fmla="*/ 1816 w 2197"/>
                    <a:gd name="T55" fmla="*/ 2095 h 3032"/>
                    <a:gd name="T56" fmla="*/ 1702 w 2197"/>
                    <a:gd name="T57" fmla="*/ 2328 h 3032"/>
                    <a:gd name="T58" fmla="*/ 1611 w 2197"/>
                    <a:gd name="T59" fmla="*/ 2485 h 3032"/>
                    <a:gd name="T60" fmla="*/ 1603 w 2197"/>
                    <a:gd name="T61" fmla="*/ 2631 h 3032"/>
                    <a:gd name="T62" fmla="*/ 1599 w 2197"/>
                    <a:gd name="T63" fmla="*/ 2699 h 3032"/>
                    <a:gd name="T64" fmla="*/ 1566 w 2197"/>
                    <a:gd name="T65" fmla="*/ 2789 h 3032"/>
                    <a:gd name="T66" fmla="*/ 1452 w 2197"/>
                    <a:gd name="T67" fmla="*/ 2888 h 3032"/>
                    <a:gd name="T68" fmla="*/ 1283 w 2197"/>
                    <a:gd name="T69" fmla="*/ 3010 h 3032"/>
                    <a:gd name="T70" fmla="*/ 965 w 2197"/>
                    <a:gd name="T71" fmla="*/ 3030 h 3032"/>
                    <a:gd name="T72" fmla="*/ 825 w 2197"/>
                    <a:gd name="T73" fmla="*/ 2922 h 3032"/>
                    <a:gd name="T74" fmla="*/ 657 w 2197"/>
                    <a:gd name="T75" fmla="*/ 2823 h 3032"/>
                    <a:gd name="T76" fmla="*/ 602 w 2197"/>
                    <a:gd name="T77" fmla="*/ 2718 h 3032"/>
                    <a:gd name="T78" fmla="*/ 597 w 2197"/>
                    <a:gd name="T79" fmla="*/ 2671 h 3032"/>
                    <a:gd name="T80" fmla="*/ 590 w 2197"/>
                    <a:gd name="T81" fmla="*/ 2546 h 3032"/>
                    <a:gd name="T82" fmla="*/ 582 w 2197"/>
                    <a:gd name="T83" fmla="*/ 2406 h 3032"/>
                    <a:gd name="T84" fmla="*/ 408 w 2197"/>
                    <a:gd name="T85" fmla="*/ 2193 h 3032"/>
                    <a:gd name="T86" fmla="*/ 368 w 2197"/>
                    <a:gd name="T87" fmla="*/ 1991 h 3032"/>
                    <a:gd name="T88" fmla="*/ 268 w 2197"/>
                    <a:gd name="T89" fmla="*/ 1821 h 3032"/>
                    <a:gd name="T90" fmla="*/ 149 w 2197"/>
                    <a:gd name="T91" fmla="*/ 1633 h 3032"/>
                    <a:gd name="T92" fmla="*/ 45 w 2197"/>
                    <a:gd name="T93" fmla="*/ 1384 h 3032"/>
                    <a:gd name="T94" fmla="*/ 0 w 2197"/>
                    <a:gd name="T95" fmla="*/ 1054 h 3032"/>
                    <a:gd name="T96" fmla="*/ 87 w 2197"/>
                    <a:gd name="T97" fmla="*/ 644 h 3032"/>
                    <a:gd name="T98" fmla="*/ 323 w 2197"/>
                    <a:gd name="T99" fmla="*/ 310 h 3032"/>
                    <a:gd name="T100" fmla="*/ 672 w 2197"/>
                    <a:gd name="T101" fmla="*/ 83 h 3032"/>
                    <a:gd name="T102" fmla="*/ 1099 w 2197"/>
                    <a:gd name="T103" fmla="*/ 0 h 3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97" h="3032">
                      <a:moveTo>
                        <a:pt x="1099" y="276"/>
                      </a:moveTo>
                      <a:lnTo>
                        <a:pt x="1024" y="279"/>
                      </a:lnTo>
                      <a:lnTo>
                        <a:pt x="951" y="288"/>
                      </a:lnTo>
                      <a:lnTo>
                        <a:pt x="881" y="304"/>
                      </a:lnTo>
                      <a:lnTo>
                        <a:pt x="813" y="324"/>
                      </a:lnTo>
                      <a:lnTo>
                        <a:pt x="747" y="352"/>
                      </a:lnTo>
                      <a:lnTo>
                        <a:pt x="685" y="383"/>
                      </a:lnTo>
                      <a:lnTo>
                        <a:pt x="626" y="419"/>
                      </a:lnTo>
                      <a:lnTo>
                        <a:pt x="571" y="460"/>
                      </a:lnTo>
                      <a:lnTo>
                        <a:pt x="519" y="505"/>
                      </a:lnTo>
                      <a:lnTo>
                        <a:pt x="471" y="553"/>
                      </a:lnTo>
                      <a:lnTo>
                        <a:pt x="429" y="606"/>
                      </a:lnTo>
                      <a:lnTo>
                        <a:pt x="391" y="662"/>
                      </a:lnTo>
                      <a:lnTo>
                        <a:pt x="358" y="721"/>
                      </a:lnTo>
                      <a:lnTo>
                        <a:pt x="329" y="783"/>
                      </a:lnTo>
                      <a:lnTo>
                        <a:pt x="308" y="848"/>
                      </a:lnTo>
                      <a:lnTo>
                        <a:pt x="292" y="915"/>
                      </a:lnTo>
                      <a:lnTo>
                        <a:pt x="282" y="983"/>
                      </a:lnTo>
                      <a:lnTo>
                        <a:pt x="278" y="1054"/>
                      </a:lnTo>
                      <a:lnTo>
                        <a:pt x="281" y="1120"/>
                      </a:lnTo>
                      <a:lnTo>
                        <a:pt x="286" y="1181"/>
                      </a:lnTo>
                      <a:lnTo>
                        <a:pt x="295" y="1238"/>
                      </a:lnTo>
                      <a:lnTo>
                        <a:pt x="308" y="1292"/>
                      </a:lnTo>
                      <a:lnTo>
                        <a:pt x="323" y="1343"/>
                      </a:lnTo>
                      <a:lnTo>
                        <a:pt x="340" y="1390"/>
                      </a:lnTo>
                      <a:lnTo>
                        <a:pt x="359" y="1435"/>
                      </a:lnTo>
                      <a:lnTo>
                        <a:pt x="380" y="1478"/>
                      </a:lnTo>
                      <a:lnTo>
                        <a:pt x="402" y="1518"/>
                      </a:lnTo>
                      <a:lnTo>
                        <a:pt x="426" y="1557"/>
                      </a:lnTo>
                      <a:lnTo>
                        <a:pt x="449" y="1594"/>
                      </a:lnTo>
                      <a:lnTo>
                        <a:pt x="474" y="1630"/>
                      </a:lnTo>
                      <a:lnTo>
                        <a:pt x="496" y="1665"/>
                      </a:lnTo>
                      <a:lnTo>
                        <a:pt x="523" y="1704"/>
                      </a:lnTo>
                      <a:lnTo>
                        <a:pt x="550" y="1744"/>
                      </a:lnTo>
                      <a:lnTo>
                        <a:pt x="575" y="1783"/>
                      </a:lnTo>
                      <a:lnTo>
                        <a:pt x="597" y="1823"/>
                      </a:lnTo>
                      <a:lnTo>
                        <a:pt x="617" y="1864"/>
                      </a:lnTo>
                      <a:lnTo>
                        <a:pt x="632" y="1906"/>
                      </a:lnTo>
                      <a:lnTo>
                        <a:pt x="645" y="1950"/>
                      </a:lnTo>
                      <a:lnTo>
                        <a:pt x="653" y="1996"/>
                      </a:lnTo>
                      <a:lnTo>
                        <a:pt x="655" y="2044"/>
                      </a:lnTo>
                      <a:lnTo>
                        <a:pt x="658" y="2071"/>
                      </a:lnTo>
                      <a:lnTo>
                        <a:pt x="669" y="2097"/>
                      </a:lnTo>
                      <a:lnTo>
                        <a:pt x="682" y="2121"/>
                      </a:lnTo>
                      <a:lnTo>
                        <a:pt x="700" y="2142"/>
                      </a:lnTo>
                      <a:lnTo>
                        <a:pt x="720" y="2162"/>
                      </a:lnTo>
                      <a:lnTo>
                        <a:pt x="740" y="2178"/>
                      </a:lnTo>
                      <a:lnTo>
                        <a:pt x="759" y="2193"/>
                      </a:lnTo>
                      <a:lnTo>
                        <a:pt x="1438" y="2193"/>
                      </a:lnTo>
                      <a:lnTo>
                        <a:pt x="1457" y="2178"/>
                      </a:lnTo>
                      <a:lnTo>
                        <a:pt x="1478" y="2162"/>
                      </a:lnTo>
                      <a:lnTo>
                        <a:pt x="1498" y="2142"/>
                      </a:lnTo>
                      <a:lnTo>
                        <a:pt x="1515" y="2121"/>
                      </a:lnTo>
                      <a:lnTo>
                        <a:pt x="1529" y="2097"/>
                      </a:lnTo>
                      <a:lnTo>
                        <a:pt x="1539" y="2071"/>
                      </a:lnTo>
                      <a:lnTo>
                        <a:pt x="1542" y="2044"/>
                      </a:lnTo>
                      <a:lnTo>
                        <a:pt x="1545" y="1996"/>
                      </a:lnTo>
                      <a:lnTo>
                        <a:pt x="1553" y="1950"/>
                      </a:lnTo>
                      <a:lnTo>
                        <a:pt x="1565" y="1906"/>
                      </a:lnTo>
                      <a:lnTo>
                        <a:pt x="1581" y="1864"/>
                      </a:lnTo>
                      <a:lnTo>
                        <a:pt x="1600" y="1824"/>
                      </a:lnTo>
                      <a:lnTo>
                        <a:pt x="1623" y="1783"/>
                      </a:lnTo>
                      <a:lnTo>
                        <a:pt x="1647" y="1744"/>
                      </a:lnTo>
                      <a:lnTo>
                        <a:pt x="1673" y="1705"/>
                      </a:lnTo>
                      <a:lnTo>
                        <a:pt x="1700" y="1666"/>
                      </a:lnTo>
                      <a:lnTo>
                        <a:pt x="1724" y="1631"/>
                      </a:lnTo>
                      <a:lnTo>
                        <a:pt x="1748" y="1595"/>
                      </a:lnTo>
                      <a:lnTo>
                        <a:pt x="1772" y="1558"/>
                      </a:lnTo>
                      <a:lnTo>
                        <a:pt x="1796" y="1518"/>
                      </a:lnTo>
                      <a:lnTo>
                        <a:pt x="1817" y="1478"/>
                      </a:lnTo>
                      <a:lnTo>
                        <a:pt x="1839" y="1435"/>
                      </a:lnTo>
                      <a:lnTo>
                        <a:pt x="1858" y="1390"/>
                      </a:lnTo>
                      <a:lnTo>
                        <a:pt x="1875" y="1343"/>
                      </a:lnTo>
                      <a:lnTo>
                        <a:pt x="1890" y="1292"/>
                      </a:lnTo>
                      <a:lnTo>
                        <a:pt x="1902" y="1238"/>
                      </a:lnTo>
                      <a:lnTo>
                        <a:pt x="1911" y="1181"/>
                      </a:lnTo>
                      <a:lnTo>
                        <a:pt x="1917" y="1120"/>
                      </a:lnTo>
                      <a:lnTo>
                        <a:pt x="1919" y="1054"/>
                      </a:lnTo>
                      <a:lnTo>
                        <a:pt x="1916" y="983"/>
                      </a:lnTo>
                      <a:lnTo>
                        <a:pt x="1907" y="915"/>
                      </a:lnTo>
                      <a:lnTo>
                        <a:pt x="1890" y="847"/>
                      </a:lnTo>
                      <a:lnTo>
                        <a:pt x="1868" y="783"/>
                      </a:lnTo>
                      <a:lnTo>
                        <a:pt x="1841" y="721"/>
                      </a:lnTo>
                      <a:lnTo>
                        <a:pt x="1807" y="661"/>
                      </a:lnTo>
                      <a:lnTo>
                        <a:pt x="1769" y="606"/>
                      </a:lnTo>
                      <a:lnTo>
                        <a:pt x="1726" y="553"/>
                      </a:lnTo>
                      <a:lnTo>
                        <a:pt x="1679" y="505"/>
                      </a:lnTo>
                      <a:lnTo>
                        <a:pt x="1628" y="460"/>
                      </a:lnTo>
                      <a:lnTo>
                        <a:pt x="1572" y="418"/>
                      </a:lnTo>
                      <a:lnTo>
                        <a:pt x="1513" y="382"/>
                      </a:lnTo>
                      <a:lnTo>
                        <a:pt x="1451" y="352"/>
                      </a:lnTo>
                      <a:lnTo>
                        <a:pt x="1385" y="324"/>
                      </a:lnTo>
                      <a:lnTo>
                        <a:pt x="1317" y="304"/>
                      </a:lnTo>
                      <a:lnTo>
                        <a:pt x="1246" y="288"/>
                      </a:lnTo>
                      <a:lnTo>
                        <a:pt x="1174" y="279"/>
                      </a:lnTo>
                      <a:lnTo>
                        <a:pt x="1099" y="276"/>
                      </a:lnTo>
                      <a:close/>
                      <a:moveTo>
                        <a:pt x="1099" y="0"/>
                      </a:moveTo>
                      <a:lnTo>
                        <a:pt x="1188" y="3"/>
                      </a:lnTo>
                      <a:lnTo>
                        <a:pt x="1277" y="15"/>
                      </a:lnTo>
                      <a:lnTo>
                        <a:pt x="1362" y="32"/>
                      </a:lnTo>
                      <a:lnTo>
                        <a:pt x="1446" y="54"/>
                      </a:lnTo>
                      <a:lnTo>
                        <a:pt x="1525" y="83"/>
                      </a:lnTo>
                      <a:lnTo>
                        <a:pt x="1603" y="118"/>
                      </a:lnTo>
                      <a:lnTo>
                        <a:pt x="1676" y="159"/>
                      </a:lnTo>
                      <a:lnTo>
                        <a:pt x="1747" y="204"/>
                      </a:lnTo>
                      <a:lnTo>
                        <a:pt x="1813" y="255"/>
                      </a:lnTo>
                      <a:lnTo>
                        <a:pt x="1875" y="310"/>
                      </a:lnTo>
                      <a:lnTo>
                        <a:pt x="1932" y="368"/>
                      </a:lnTo>
                      <a:lnTo>
                        <a:pt x="1985" y="433"/>
                      </a:lnTo>
                      <a:lnTo>
                        <a:pt x="2033" y="499"/>
                      </a:lnTo>
                      <a:lnTo>
                        <a:pt x="2075" y="570"/>
                      </a:lnTo>
                      <a:lnTo>
                        <a:pt x="2111" y="644"/>
                      </a:lnTo>
                      <a:lnTo>
                        <a:pt x="2140" y="722"/>
                      </a:lnTo>
                      <a:lnTo>
                        <a:pt x="2165" y="801"/>
                      </a:lnTo>
                      <a:lnTo>
                        <a:pt x="2182" y="883"/>
                      </a:lnTo>
                      <a:lnTo>
                        <a:pt x="2194" y="968"/>
                      </a:lnTo>
                      <a:lnTo>
                        <a:pt x="2197" y="1054"/>
                      </a:lnTo>
                      <a:lnTo>
                        <a:pt x="2195" y="1128"/>
                      </a:lnTo>
                      <a:lnTo>
                        <a:pt x="2189" y="1197"/>
                      </a:lnTo>
                      <a:lnTo>
                        <a:pt x="2180" y="1263"/>
                      </a:lnTo>
                      <a:lnTo>
                        <a:pt x="2168" y="1326"/>
                      </a:lnTo>
                      <a:lnTo>
                        <a:pt x="2153" y="1384"/>
                      </a:lnTo>
                      <a:lnTo>
                        <a:pt x="2136" y="1440"/>
                      </a:lnTo>
                      <a:lnTo>
                        <a:pt x="2116" y="1493"/>
                      </a:lnTo>
                      <a:lnTo>
                        <a:pt x="2095" y="1542"/>
                      </a:lnTo>
                      <a:lnTo>
                        <a:pt x="2072" y="1588"/>
                      </a:lnTo>
                      <a:lnTo>
                        <a:pt x="2050" y="1632"/>
                      </a:lnTo>
                      <a:lnTo>
                        <a:pt x="2025" y="1675"/>
                      </a:lnTo>
                      <a:lnTo>
                        <a:pt x="2001" y="1714"/>
                      </a:lnTo>
                      <a:lnTo>
                        <a:pt x="1977" y="1752"/>
                      </a:lnTo>
                      <a:lnTo>
                        <a:pt x="1953" y="1787"/>
                      </a:lnTo>
                      <a:lnTo>
                        <a:pt x="1929" y="1820"/>
                      </a:lnTo>
                      <a:lnTo>
                        <a:pt x="1902" y="1862"/>
                      </a:lnTo>
                      <a:lnTo>
                        <a:pt x="1877" y="1899"/>
                      </a:lnTo>
                      <a:lnTo>
                        <a:pt x="1857" y="1933"/>
                      </a:lnTo>
                      <a:lnTo>
                        <a:pt x="1841" y="1963"/>
                      </a:lnTo>
                      <a:lnTo>
                        <a:pt x="1830" y="1991"/>
                      </a:lnTo>
                      <a:lnTo>
                        <a:pt x="1822" y="2019"/>
                      </a:lnTo>
                      <a:lnTo>
                        <a:pt x="1819" y="2044"/>
                      </a:lnTo>
                      <a:lnTo>
                        <a:pt x="1816" y="2095"/>
                      </a:lnTo>
                      <a:lnTo>
                        <a:pt x="1806" y="2145"/>
                      </a:lnTo>
                      <a:lnTo>
                        <a:pt x="1790" y="2193"/>
                      </a:lnTo>
                      <a:lnTo>
                        <a:pt x="1766" y="2240"/>
                      </a:lnTo>
                      <a:lnTo>
                        <a:pt x="1738" y="2285"/>
                      </a:lnTo>
                      <a:lnTo>
                        <a:pt x="1702" y="2328"/>
                      </a:lnTo>
                      <a:lnTo>
                        <a:pt x="1662" y="2369"/>
                      </a:lnTo>
                      <a:lnTo>
                        <a:pt x="1615" y="2406"/>
                      </a:lnTo>
                      <a:lnTo>
                        <a:pt x="1614" y="2429"/>
                      </a:lnTo>
                      <a:lnTo>
                        <a:pt x="1613" y="2456"/>
                      </a:lnTo>
                      <a:lnTo>
                        <a:pt x="1611" y="2485"/>
                      </a:lnTo>
                      <a:lnTo>
                        <a:pt x="1609" y="2515"/>
                      </a:lnTo>
                      <a:lnTo>
                        <a:pt x="1607" y="2546"/>
                      </a:lnTo>
                      <a:lnTo>
                        <a:pt x="1606" y="2576"/>
                      </a:lnTo>
                      <a:lnTo>
                        <a:pt x="1604" y="2605"/>
                      </a:lnTo>
                      <a:lnTo>
                        <a:pt x="1603" y="2631"/>
                      </a:lnTo>
                      <a:lnTo>
                        <a:pt x="1601" y="2653"/>
                      </a:lnTo>
                      <a:lnTo>
                        <a:pt x="1600" y="2671"/>
                      </a:lnTo>
                      <a:lnTo>
                        <a:pt x="1600" y="2682"/>
                      </a:lnTo>
                      <a:lnTo>
                        <a:pt x="1599" y="2685"/>
                      </a:lnTo>
                      <a:lnTo>
                        <a:pt x="1599" y="2699"/>
                      </a:lnTo>
                      <a:lnTo>
                        <a:pt x="1597" y="2715"/>
                      </a:lnTo>
                      <a:lnTo>
                        <a:pt x="1592" y="2732"/>
                      </a:lnTo>
                      <a:lnTo>
                        <a:pt x="1587" y="2750"/>
                      </a:lnTo>
                      <a:lnTo>
                        <a:pt x="1578" y="2770"/>
                      </a:lnTo>
                      <a:lnTo>
                        <a:pt x="1566" y="2789"/>
                      </a:lnTo>
                      <a:lnTo>
                        <a:pt x="1552" y="2809"/>
                      </a:lnTo>
                      <a:lnTo>
                        <a:pt x="1533" y="2831"/>
                      </a:lnTo>
                      <a:lnTo>
                        <a:pt x="1511" y="2850"/>
                      </a:lnTo>
                      <a:lnTo>
                        <a:pt x="1483" y="2870"/>
                      </a:lnTo>
                      <a:lnTo>
                        <a:pt x="1452" y="2888"/>
                      </a:lnTo>
                      <a:lnTo>
                        <a:pt x="1415" y="2906"/>
                      </a:lnTo>
                      <a:lnTo>
                        <a:pt x="1372" y="2922"/>
                      </a:lnTo>
                      <a:lnTo>
                        <a:pt x="1347" y="2953"/>
                      </a:lnTo>
                      <a:lnTo>
                        <a:pt x="1317" y="2983"/>
                      </a:lnTo>
                      <a:lnTo>
                        <a:pt x="1283" y="3010"/>
                      </a:lnTo>
                      <a:lnTo>
                        <a:pt x="1259" y="3022"/>
                      </a:lnTo>
                      <a:lnTo>
                        <a:pt x="1233" y="3030"/>
                      </a:lnTo>
                      <a:lnTo>
                        <a:pt x="1205" y="3032"/>
                      </a:lnTo>
                      <a:lnTo>
                        <a:pt x="992" y="3032"/>
                      </a:lnTo>
                      <a:lnTo>
                        <a:pt x="965" y="3030"/>
                      </a:lnTo>
                      <a:lnTo>
                        <a:pt x="939" y="3022"/>
                      </a:lnTo>
                      <a:lnTo>
                        <a:pt x="915" y="3010"/>
                      </a:lnTo>
                      <a:lnTo>
                        <a:pt x="881" y="2983"/>
                      </a:lnTo>
                      <a:lnTo>
                        <a:pt x="850" y="2953"/>
                      </a:lnTo>
                      <a:lnTo>
                        <a:pt x="825" y="2922"/>
                      </a:lnTo>
                      <a:lnTo>
                        <a:pt x="780" y="2904"/>
                      </a:lnTo>
                      <a:lnTo>
                        <a:pt x="741" y="2886"/>
                      </a:lnTo>
                      <a:lnTo>
                        <a:pt x="707" y="2866"/>
                      </a:lnTo>
                      <a:lnTo>
                        <a:pt x="680" y="2844"/>
                      </a:lnTo>
                      <a:lnTo>
                        <a:pt x="657" y="2823"/>
                      </a:lnTo>
                      <a:lnTo>
                        <a:pt x="639" y="2800"/>
                      </a:lnTo>
                      <a:lnTo>
                        <a:pt x="626" y="2779"/>
                      </a:lnTo>
                      <a:lnTo>
                        <a:pt x="614" y="2757"/>
                      </a:lnTo>
                      <a:lnTo>
                        <a:pt x="607" y="2737"/>
                      </a:lnTo>
                      <a:lnTo>
                        <a:pt x="602" y="2718"/>
                      </a:lnTo>
                      <a:lnTo>
                        <a:pt x="599" y="2701"/>
                      </a:lnTo>
                      <a:lnTo>
                        <a:pt x="598" y="2685"/>
                      </a:lnTo>
                      <a:lnTo>
                        <a:pt x="598" y="2685"/>
                      </a:lnTo>
                      <a:lnTo>
                        <a:pt x="598" y="2682"/>
                      </a:lnTo>
                      <a:lnTo>
                        <a:pt x="597" y="2671"/>
                      </a:lnTo>
                      <a:lnTo>
                        <a:pt x="596" y="2653"/>
                      </a:lnTo>
                      <a:lnTo>
                        <a:pt x="595" y="2631"/>
                      </a:lnTo>
                      <a:lnTo>
                        <a:pt x="594" y="2605"/>
                      </a:lnTo>
                      <a:lnTo>
                        <a:pt x="592" y="2576"/>
                      </a:lnTo>
                      <a:lnTo>
                        <a:pt x="590" y="2546"/>
                      </a:lnTo>
                      <a:lnTo>
                        <a:pt x="588" y="2515"/>
                      </a:lnTo>
                      <a:lnTo>
                        <a:pt x="587" y="2485"/>
                      </a:lnTo>
                      <a:lnTo>
                        <a:pt x="585" y="2456"/>
                      </a:lnTo>
                      <a:lnTo>
                        <a:pt x="584" y="2429"/>
                      </a:lnTo>
                      <a:lnTo>
                        <a:pt x="582" y="2406"/>
                      </a:lnTo>
                      <a:lnTo>
                        <a:pt x="536" y="2369"/>
                      </a:lnTo>
                      <a:lnTo>
                        <a:pt x="495" y="2328"/>
                      </a:lnTo>
                      <a:lnTo>
                        <a:pt x="460" y="2285"/>
                      </a:lnTo>
                      <a:lnTo>
                        <a:pt x="432" y="2240"/>
                      </a:lnTo>
                      <a:lnTo>
                        <a:pt x="408" y="2193"/>
                      </a:lnTo>
                      <a:lnTo>
                        <a:pt x="392" y="2145"/>
                      </a:lnTo>
                      <a:lnTo>
                        <a:pt x="382" y="2095"/>
                      </a:lnTo>
                      <a:lnTo>
                        <a:pt x="378" y="2044"/>
                      </a:lnTo>
                      <a:lnTo>
                        <a:pt x="376" y="2019"/>
                      </a:lnTo>
                      <a:lnTo>
                        <a:pt x="368" y="1991"/>
                      </a:lnTo>
                      <a:lnTo>
                        <a:pt x="357" y="1963"/>
                      </a:lnTo>
                      <a:lnTo>
                        <a:pt x="341" y="1933"/>
                      </a:lnTo>
                      <a:lnTo>
                        <a:pt x="320" y="1899"/>
                      </a:lnTo>
                      <a:lnTo>
                        <a:pt x="297" y="1862"/>
                      </a:lnTo>
                      <a:lnTo>
                        <a:pt x="268" y="1821"/>
                      </a:lnTo>
                      <a:lnTo>
                        <a:pt x="245" y="1788"/>
                      </a:lnTo>
                      <a:lnTo>
                        <a:pt x="222" y="1752"/>
                      </a:lnTo>
                      <a:lnTo>
                        <a:pt x="197" y="1714"/>
                      </a:lnTo>
                      <a:lnTo>
                        <a:pt x="173" y="1675"/>
                      </a:lnTo>
                      <a:lnTo>
                        <a:pt x="149" y="1633"/>
                      </a:lnTo>
                      <a:lnTo>
                        <a:pt x="125" y="1588"/>
                      </a:lnTo>
                      <a:lnTo>
                        <a:pt x="102" y="1542"/>
                      </a:lnTo>
                      <a:lnTo>
                        <a:pt x="82" y="1493"/>
                      </a:lnTo>
                      <a:lnTo>
                        <a:pt x="62" y="1440"/>
                      </a:lnTo>
                      <a:lnTo>
                        <a:pt x="45" y="1384"/>
                      </a:lnTo>
                      <a:lnTo>
                        <a:pt x="30" y="1326"/>
                      </a:lnTo>
                      <a:lnTo>
                        <a:pt x="17" y="1263"/>
                      </a:lnTo>
                      <a:lnTo>
                        <a:pt x="8" y="1197"/>
                      </a:lnTo>
                      <a:lnTo>
                        <a:pt x="3" y="1128"/>
                      </a:lnTo>
                      <a:lnTo>
                        <a:pt x="0" y="1054"/>
                      </a:lnTo>
                      <a:lnTo>
                        <a:pt x="4" y="968"/>
                      </a:lnTo>
                      <a:lnTo>
                        <a:pt x="15" y="883"/>
                      </a:lnTo>
                      <a:lnTo>
                        <a:pt x="32" y="801"/>
                      </a:lnTo>
                      <a:lnTo>
                        <a:pt x="57" y="722"/>
                      </a:lnTo>
                      <a:lnTo>
                        <a:pt x="87" y="644"/>
                      </a:lnTo>
                      <a:lnTo>
                        <a:pt x="123" y="570"/>
                      </a:lnTo>
                      <a:lnTo>
                        <a:pt x="165" y="499"/>
                      </a:lnTo>
                      <a:lnTo>
                        <a:pt x="213" y="433"/>
                      </a:lnTo>
                      <a:lnTo>
                        <a:pt x="266" y="368"/>
                      </a:lnTo>
                      <a:lnTo>
                        <a:pt x="323" y="310"/>
                      </a:lnTo>
                      <a:lnTo>
                        <a:pt x="385" y="255"/>
                      </a:lnTo>
                      <a:lnTo>
                        <a:pt x="451" y="204"/>
                      </a:lnTo>
                      <a:lnTo>
                        <a:pt x="521" y="159"/>
                      </a:lnTo>
                      <a:lnTo>
                        <a:pt x="595" y="118"/>
                      </a:lnTo>
                      <a:lnTo>
                        <a:pt x="672" y="83"/>
                      </a:lnTo>
                      <a:lnTo>
                        <a:pt x="753" y="54"/>
                      </a:lnTo>
                      <a:lnTo>
                        <a:pt x="836" y="32"/>
                      </a:lnTo>
                      <a:lnTo>
                        <a:pt x="921" y="15"/>
                      </a:lnTo>
                      <a:lnTo>
                        <a:pt x="1009" y="3"/>
                      </a:lnTo>
                      <a:lnTo>
                        <a:pt x="10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34"/>
                <p:cNvSpPr>
                  <a:spLocks/>
                </p:cNvSpPr>
                <p:nvPr/>
              </p:nvSpPr>
              <p:spPr bwMode="auto">
                <a:xfrm>
                  <a:off x="2525713" y="1574800"/>
                  <a:ext cx="31750" cy="79375"/>
                </a:xfrm>
                <a:custGeom>
                  <a:avLst/>
                  <a:gdLst>
                    <a:gd name="T0" fmla="*/ 69 w 138"/>
                    <a:gd name="T1" fmla="*/ 0 h 344"/>
                    <a:gd name="T2" fmla="*/ 69 w 138"/>
                    <a:gd name="T3" fmla="*/ 0 h 344"/>
                    <a:gd name="T4" fmla="*/ 87 w 138"/>
                    <a:gd name="T5" fmla="*/ 3 h 344"/>
                    <a:gd name="T6" fmla="*/ 104 w 138"/>
                    <a:gd name="T7" fmla="*/ 9 h 344"/>
                    <a:gd name="T8" fmla="*/ 118 w 138"/>
                    <a:gd name="T9" fmla="*/ 21 h 344"/>
                    <a:gd name="T10" fmla="*/ 129 w 138"/>
                    <a:gd name="T11" fmla="*/ 34 h 344"/>
                    <a:gd name="T12" fmla="*/ 136 w 138"/>
                    <a:gd name="T13" fmla="*/ 51 h 344"/>
                    <a:gd name="T14" fmla="*/ 138 w 138"/>
                    <a:gd name="T15" fmla="*/ 69 h 344"/>
                    <a:gd name="T16" fmla="*/ 138 w 138"/>
                    <a:gd name="T17" fmla="*/ 275 h 344"/>
                    <a:gd name="T18" fmla="*/ 136 w 138"/>
                    <a:gd name="T19" fmla="*/ 294 h 344"/>
                    <a:gd name="T20" fmla="*/ 129 w 138"/>
                    <a:gd name="T21" fmla="*/ 310 h 344"/>
                    <a:gd name="T22" fmla="*/ 118 w 138"/>
                    <a:gd name="T23" fmla="*/ 325 h 344"/>
                    <a:gd name="T24" fmla="*/ 104 w 138"/>
                    <a:gd name="T25" fmla="*/ 335 h 344"/>
                    <a:gd name="T26" fmla="*/ 87 w 138"/>
                    <a:gd name="T27" fmla="*/ 342 h 344"/>
                    <a:gd name="T28" fmla="*/ 69 w 138"/>
                    <a:gd name="T29" fmla="*/ 344 h 344"/>
                    <a:gd name="T30" fmla="*/ 51 w 138"/>
                    <a:gd name="T31" fmla="*/ 342 h 344"/>
                    <a:gd name="T32" fmla="*/ 34 w 138"/>
                    <a:gd name="T33" fmla="*/ 335 h 344"/>
                    <a:gd name="T34" fmla="*/ 20 w 138"/>
                    <a:gd name="T35" fmla="*/ 325 h 344"/>
                    <a:gd name="T36" fmla="*/ 9 w 138"/>
                    <a:gd name="T37" fmla="*/ 310 h 344"/>
                    <a:gd name="T38" fmla="*/ 2 w 138"/>
                    <a:gd name="T39" fmla="*/ 294 h 344"/>
                    <a:gd name="T40" fmla="*/ 0 w 138"/>
                    <a:gd name="T41" fmla="*/ 275 h 344"/>
                    <a:gd name="T42" fmla="*/ 0 w 138"/>
                    <a:gd name="T43" fmla="*/ 69 h 344"/>
                    <a:gd name="T44" fmla="*/ 2 w 138"/>
                    <a:gd name="T45" fmla="*/ 51 h 344"/>
                    <a:gd name="T46" fmla="*/ 9 w 138"/>
                    <a:gd name="T47" fmla="*/ 34 h 344"/>
                    <a:gd name="T48" fmla="*/ 20 w 138"/>
                    <a:gd name="T49" fmla="*/ 21 h 344"/>
                    <a:gd name="T50" fmla="*/ 34 w 138"/>
                    <a:gd name="T51" fmla="*/ 9 h 344"/>
                    <a:gd name="T52" fmla="*/ 51 w 138"/>
                    <a:gd name="T53" fmla="*/ 3 h 344"/>
                    <a:gd name="T54" fmla="*/ 69 w 138"/>
                    <a:gd name="T55" fmla="*/ 0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8" h="344">
                      <a:moveTo>
                        <a:pt x="69" y="0"/>
                      </a:moveTo>
                      <a:lnTo>
                        <a:pt x="69" y="0"/>
                      </a:lnTo>
                      <a:lnTo>
                        <a:pt x="87" y="3"/>
                      </a:lnTo>
                      <a:lnTo>
                        <a:pt x="104" y="9"/>
                      </a:lnTo>
                      <a:lnTo>
                        <a:pt x="118" y="21"/>
                      </a:lnTo>
                      <a:lnTo>
                        <a:pt x="129" y="34"/>
                      </a:lnTo>
                      <a:lnTo>
                        <a:pt x="136" y="51"/>
                      </a:lnTo>
                      <a:lnTo>
                        <a:pt x="138" y="69"/>
                      </a:lnTo>
                      <a:lnTo>
                        <a:pt x="138" y="275"/>
                      </a:lnTo>
                      <a:lnTo>
                        <a:pt x="136" y="294"/>
                      </a:lnTo>
                      <a:lnTo>
                        <a:pt x="129" y="310"/>
                      </a:lnTo>
                      <a:lnTo>
                        <a:pt x="118" y="325"/>
                      </a:lnTo>
                      <a:lnTo>
                        <a:pt x="104" y="335"/>
                      </a:lnTo>
                      <a:lnTo>
                        <a:pt x="87" y="342"/>
                      </a:lnTo>
                      <a:lnTo>
                        <a:pt x="69" y="344"/>
                      </a:lnTo>
                      <a:lnTo>
                        <a:pt x="51" y="342"/>
                      </a:lnTo>
                      <a:lnTo>
                        <a:pt x="34" y="335"/>
                      </a:lnTo>
                      <a:lnTo>
                        <a:pt x="20" y="325"/>
                      </a:lnTo>
                      <a:lnTo>
                        <a:pt x="9" y="310"/>
                      </a:lnTo>
                      <a:lnTo>
                        <a:pt x="2" y="294"/>
                      </a:lnTo>
                      <a:lnTo>
                        <a:pt x="0" y="275"/>
                      </a:lnTo>
                      <a:lnTo>
                        <a:pt x="0" y="69"/>
                      </a:lnTo>
                      <a:lnTo>
                        <a:pt x="2" y="51"/>
                      </a:lnTo>
                      <a:lnTo>
                        <a:pt x="9" y="34"/>
                      </a:lnTo>
                      <a:lnTo>
                        <a:pt x="20" y="21"/>
                      </a:lnTo>
                      <a:lnTo>
                        <a:pt x="34" y="9"/>
                      </a:lnTo>
                      <a:lnTo>
                        <a:pt x="51" y="3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35"/>
                <p:cNvSpPr>
                  <a:spLocks/>
                </p:cNvSpPr>
                <p:nvPr/>
              </p:nvSpPr>
              <p:spPr bwMode="auto">
                <a:xfrm>
                  <a:off x="2349500" y="1622425"/>
                  <a:ext cx="53975" cy="71437"/>
                </a:xfrm>
                <a:custGeom>
                  <a:avLst/>
                  <a:gdLst>
                    <a:gd name="T0" fmla="*/ 69 w 243"/>
                    <a:gd name="T1" fmla="*/ 0 h 317"/>
                    <a:gd name="T2" fmla="*/ 87 w 243"/>
                    <a:gd name="T3" fmla="*/ 2 h 317"/>
                    <a:gd name="T4" fmla="*/ 103 w 243"/>
                    <a:gd name="T5" fmla="*/ 9 h 317"/>
                    <a:gd name="T6" fmla="*/ 118 w 243"/>
                    <a:gd name="T7" fmla="*/ 20 h 317"/>
                    <a:gd name="T8" fmla="*/ 129 w 243"/>
                    <a:gd name="T9" fmla="*/ 34 h 317"/>
                    <a:gd name="T10" fmla="*/ 233 w 243"/>
                    <a:gd name="T11" fmla="*/ 214 h 317"/>
                    <a:gd name="T12" fmla="*/ 240 w 243"/>
                    <a:gd name="T13" fmla="*/ 230 h 317"/>
                    <a:gd name="T14" fmla="*/ 243 w 243"/>
                    <a:gd name="T15" fmla="*/ 248 h 317"/>
                    <a:gd name="T16" fmla="*/ 240 w 243"/>
                    <a:gd name="T17" fmla="*/ 265 h 317"/>
                    <a:gd name="T18" fmla="*/ 233 w 243"/>
                    <a:gd name="T19" fmla="*/ 282 h 317"/>
                    <a:gd name="T20" fmla="*/ 223 w 243"/>
                    <a:gd name="T21" fmla="*/ 297 h 317"/>
                    <a:gd name="T22" fmla="*/ 209 w 243"/>
                    <a:gd name="T23" fmla="*/ 308 h 317"/>
                    <a:gd name="T24" fmla="*/ 191 w 243"/>
                    <a:gd name="T25" fmla="*/ 315 h 317"/>
                    <a:gd name="T26" fmla="*/ 173 w 243"/>
                    <a:gd name="T27" fmla="*/ 317 h 317"/>
                    <a:gd name="T28" fmla="*/ 155 w 243"/>
                    <a:gd name="T29" fmla="*/ 315 h 317"/>
                    <a:gd name="T30" fmla="*/ 139 w 243"/>
                    <a:gd name="T31" fmla="*/ 308 h 317"/>
                    <a:gd name="T32" fmla="*/ 125 w 243"/>
                    <a:gd name="T33" fmla="*/ 297 h 317"/>
                    <a:gd name="T34" fmla="*/ 113 w 243"/>
                    <a:gd name="T35" fmla="*/ 282 h 317"/>
                    <a:gd name="T36" fmla="*/ 9 w 243"/>
                    <a:gd name="T37" fmla="*/ 103 h 317"/>
                    <a:gd name="T38" fmla="*/ 2 w 243"/>
                    <a:gd name="T39" fmla="*/ 86 h 317"/>
                    <a:gd name="T40" fmla="*/ 0 w 243"/>
                    <a:gd name="T41" fmla="*/ 68 h 317"/>
                    <a:gd name="T42" fmla="*/ 2 w 243"/>
                    <a:gd name="T43" fmla="*/ 51 h 317"/>
                    <a:gd name="T44" fmla="*/ 9 w 243"/>
                    <a:gd name="T45" fmla="*/ 34 h 317"/>
                    <a:gd name="T46" fmla="*/ 20 w 243"/>
                    <a:gd name="T47" fmla="*/ 21 h 317"/>
                    <a:gd name="T48" fmla="*/ 34 w 243"/>
                    <a:gd name="T49" fmla="*/ 10 h 317"/>
                    <a:gd name="T50" fmla="*/ 52 w 243"/>
                    <a:gd name="T51" fmla="*/ 2 h 317"/>
                    <a:gd name="T52" fmla="*/ 69 w 243"/>
                    <a:gd name="T53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43" h="317">
                      <a:moveTo>
                        <a:pt x="69" y="0"/>
                      </a:moveTo>
                      <a:lnTo>
                        <a:pt x="87" y="2"/>
                      </a:lnTo>
                      <a:lnTo>
                        <a:pt x="103" y="9"/>
                      </a:lnTo>
                      <a:lnTo>
                        <a:pt x="118" y="20"/>
                      </a:lnTo>
                      <a:lnTo>
                        <a:pt x="129" y="34"/>
                      </a:lnTo>
                      <a:lnTo>
                        <a:pt x="233" y="214"/>
                      </a:lnTo>
                      <a:lnTo>
                        <a:pt x="240" y="230"/>
                      </a:lnTo>
                      <a:lnTo>
                        <a:pt x="243" y="248"/>
                      </a:lnTo>
                      <a:lnTo>
                        <a:pt x="240" y="265"/>
                      </a:lnTo>
                      <a:lnTo>
                        <a:pt x="233" y="282"/>
                      </a:lnTo>
                      <a:lnTo>
                        <a:pt x="223" y="297"/>
                      </a:lnTo>
                      <a:lnTo>
                        <a:pt x="209" y="308"/>
                      </a:lnTo>
                      <a:lnTo>
                        <a:pt x="191" y="315"/>
                      </a:lnTo>
                      <a:lnTo>
                        <a:pt x="173" y="317"/>
                      </a:lnTo>
                      <a:lnTo>
                        <a:pt x="155" y="315"/>
                      </a:lnTo>
                      <a:lnTo>
                        <a:pt x="139" y="308"/>
                      </a:lnTo>
                      <a:lnTo>
                        <a:pt x="125" y="297"/>
                      </a:lnTo>
                      <a:lnTo>
                        <a:pt x="113" y="282"/>
                      </a:lnTo>
                      <a:lnTo>
                        <a:pt x="9" y="103"/>
                      </a:lnTo>
                      <a:lnTo>
                        <a:pt x="2" y="86"/>
                      </a:lnTo>
                      <a:lnTo>
                        <a:pt x="0" y="68"/>
                      </a:lnTo>
                      <a:lnTo>
                        <a:pt x="2" y="51"/>
                      </a:lnTo>
                      <a:lnTo>
                        <a:pt x="9" y="34"/>
                      </a:lnTo>
                      <a:lnTo>
                        <a:pt x="20" y="21"/>
                      </a:lnTo>
                      <a:lnTo>
                        <a:pt x="34" y="10"/>
                      </a:lnTo>
                      <a:lnTo>
                        <a:pt x="52" y="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36"/>
                <p:cNvSpPr>
                  <a:spLocks/>
                </p:cNvSpPr>
                <p:nvPr/>
              </p:nvSpPr>
              <p:spPr bwMode="auto">
                <a:xfrm>
                  <a:off x="2219325" y="1751013"/>
                  <a:ext cx="71438" cy="55562"/>
                </a:xfrm>
                <a:custGeom>
                  <a:avLst/>
                  <a:gdLst>
                    <a:gd name="T0" fmla="*/ 69 w 319"/>
                    <a:gd name="T1" fmla="*/ 0 h 241"/>
                    <a:gd name="T2" fmla="*/ 86 w 319"/>
                    <a:gd name="T3" fmla="*/ 3 h 241"/>
                    <a:gd name="T4" fmla="*/ 104 w 319"/>
                    <a:gd name="T5" fmla="*/ 9 h 241"/>
                    <a:gd name="T6" fmla="*/ 285 w 319"/>
                    <a:gd name="T7" fmla="*/ 112 h 241"/>
                    <a:gd name="T8" fmla="*/ 299 w 319"/>
                    <a:gd name="T9" fmla="*/ 124 h 241"/>
                    <a:gd name="T10" fmla="*/ 310 w 319"/>
                    <a:gd name="T11" fmla="*/ 138 h 241"/>
                    <a:gd name="T12" fmla="*/ 316 w 319"/>
                    <a:gd name="T13" fmla="*/ 155 h 241"/>
                    <a:gd name="T14" fmla="*/ 319 w 319"/>
                    <a:gd name="T15" fmla="*/ 172 h 241"/>
                    <a:gd name="T16" fmla="*/ 316 w 319"/>
                    <a:gd name="T17" fmla="*/ 190 h 241"/>
                    <a:gd name="T18" fmla="*/ 310 w 319"/>
                    <a:gd name="T19" fmla="*/ 206 h 241"/>
                    <a:gd name="T20" fmla="*/ 298 w 319"/>
                    <a:gd name="T21" fmla="*/ 221 h 241"/>
                    <a:gd name="T22" fmla="*/ 283 w 319"/>
                    <a:gd name="T23" fmla="*/ 232 h 241"/>
                    <a:gd name="T24" fmla="*/ 266 w 319"/>
                    <a:gd name="T25" fmla="*/ 239 h 241"/>
                    <a:gd name="T26" fmla="*/ 249 w 319"/>
                    <a:gd name="T27" fmla="*/ 241 h 241"/>
                    <a:gd name="T28" fmla="*/ 231 w 319"/>
                    <a:gd name="T29" fmla="*/ 239 h 241"/>
                    <a:gd name="T30" fmla="*/ 214 w 319"/>
                    <a:gd name="T31" fmla="*/ 231 h 241"/>
                    <a:gd name="T32" fmla="*/ 34 w 319"/>
                    <a:gd name="T33" fmla="*/ 129 h 241"/>
                    <a:gd name="T34" fmla="*/ 19 w 319"/>
                    <a:gd name="T35" fmla="*/ 118 h 241"/>
                    <a:gd name="T36" fmla="*/ 9 w 319"/>
                    <a:gd name="T37" fmla="*/ 103 h 241"/>
                    <a:gd name="T38" fmla="*/ 2 w 319"/>
                    <a:gd name="T39" fmla="*/ 87 h 241"/>
                    <a:gd name="T40" fmla="*/ 0 w 319"/>
                    <a:gd name="T41" fmla="*/ 69 h 241"/>
                    <a:gd name="T42" fmla="*/ 2 w 319"/>
                    <a:gd name="T43" fmla="*/ 51 h 241"/>
                    <a:gd name="T44" fmla="*/ 9 w 319"/>
                    <a:gd name="T45" fmla="*/ 34 h 241"/>
                    <a:gd name="T46" fmla="*/ 20 w 319"/>
                    <a:gd name="T47" fmla="*/ 20 h 241"/>
                    <a:gd name="T48" fmla="*/ 35 w 319"/>
                    <a:gd name="T49" fmla="*/ 9 h 241"/>
                    <a:gd name="T50" fmla="*/ 51 w 319"/>
                    <a:gd name="T51" fmla="*/ 3 h 241"/>
                    <a:gd name="T52" fmla="*/ 69 w 319"/>
                    <a:gd name="T53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19" h="241">
                      <a:moveTo>
                        <a:pt x="69" y="0"/>
                      </a:moveTo>
                      <a:lnTo>
                        <a:pt x="86" y="3"/>
                      </a:lnTo>
                      <a:lnTo>
                        <a:pt x="104" y="9"/>
                      </a:lnTo>
                      <a:lnTo>
                        <a:pt x="285" y="112"/>
                      </a:lnTo>
                      <a:lnTo>
                        <a:pt x="299" y="124"/>
                      </a:lnTo>
                      <a:lnTo>
                        <a:pt x="310" y="138"/>
                      </a:lnTo>
                      <a:lnTo>
                        <a:pt x="316" y="155"/>
                      </a:lnTo>
                      <a:lnTo>
                        <a:pt x="319" y="172"/>
                      </a:lnTo>
                      <a:lnTo>
                        <a:pt x="316" y="190"/>
                      </a:lnTo>
                      <a:lnTo>
                        <a:pt x="310" y="206"/>
                      </a:lnTo>
                      <a:lnTo>
                        <a:pt x="298" y="221"/>
                      </a:lnTo>
                      <a:lnTo>
                        <a:pt x="283" y="232"/>
                      </a:lnTo>
                      <a:lnTo>
                        <a:pt x="266" y="239"/>
                      </a:lnTo>
                      <a:lnTo>
                        <a:pt x="249" y="241"/>
                      </a:lnTo>
                      <a:lnTo>
                        <a:pt x="231" y="239"/>
                      </a:lnTo>
                      <a:lnTo>
                        <a:pt x="214" y="231"/>
                      </a:lnTo>
                      <a:lnTo>
                        <a:pt x="34" y="129"/>
                      </a:lnTo>
                      <a:lnTo>
                        <a:pt x="19" y="118"/>
                      </a:lnTo>
                      <a:lnTo>
                        <a:pt x="9" y="103"/>
                      </a:lnTo>
                      <a:lnTo>
                        <a:pt x="2" y="87"/>
                      </a:lnTo>
                      <a:lnTo>
                        <a:pt x="0" y="69"/>
                      </a:lnTo>
                      <a:lnTo>
                        <a:pt x="2" y="51"/>
                      </a:lnTo>
                      <a:lnTo>
                        <a:pt x="9" y="34"/>
                      </a:lnTo>
                      <a:lnTo>
                        <a:pt x="20" y="20"/>
                      </a:lnTo>
                      <a:lnTo>
                        <a:pt x="35" y="9"/>
                      </a:lnTo>
                      <a:lnTo>
                        <a:pt x="51" y="3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37"/>
                <p:cNvSpPr>
                  <a:spLocks/>
                </p:cNvSpPr>
                <p:nvPr/>
              </p:nvSpPr>
              <p:spPr bwMode="auto">
                <a:xfrm>
                  <a:off x="2171700" y="1927225"/>
                  <a:ext cx="77788" cy="31750"/>
                </a:xfrm>
                <a:custGeom>
                  <a:avLst/>
                  <a:gdLst>
                    <a:gd name="T0" fmla="*/ 69 w 347"/>
                    <a:gd name="T1" fmla="*/ 0 h 139"/>
                    <a:gd name="T2" fmla="*/ 278 w 347"/>
                    <a:gd name="T3" fmla="*/ 0 h 139"/>
                    <a:gd name="T4" fmla="*/ 296 w 347"/>
                    <a:gd name="T5" fmla="*/ 4 h 139"/>
                    <a:gd name="T6" fmla="*/ 313 w 347"/>
                    <a:gd name="T7" fmla="*/ 10 h 139"/>
                    <a:gd name="T8" fmla="*/ 327 w 347"/>
                    <a:gd name="T9" fmla="*/ 21 h 139"/>
                    <a:gd name="T10" fmla="*/ 338 w 347"/>
                    <a:gd name="T11" fmla="*/ 35 h 139"/>
                    <a:gd name="T12" fmla="*/ 345 w 347"/>
                    <a:gd name="T13" fmla="*/ 51 h 139"/>
                    <a:gd name="T14" fmla="*/ 347 w 347"/>
                    <a:gd name="T15" fmla="*/ 70 h 139"/>
                    <a:gd name="T16" fmla="*/ 345 w 347"/>
                    <a:gd name="T17" fmla="*/ 88 h 139"/>
                    <a:gd name="T18" fmla="*/ 338 w 347"/>
                    <a:gd name="T19" fmla="*/ 104 h 139"/>
                    <a:gd name="T20" fmla="*/ 327 w 347"/>
                    <a:gd name="T21" fmla="*/ 119 h 139"/>
                    <a:gd name="T22" fmla="*/ 313 w 347"/>
                    <a:gd name="T23" fmla="*/ 129 h 139"/>
                    <a:gd name="T24" fmla="*/ 296 w 347"/>
                    <a:gd name="T25" fmla="*/ 137 h 139"/>
                    <a:gd name="T26" fmla="*/ 278 w 347"/>
                    <a:gd name="T27" fmla="*/ 139 h 139"/>
                    <a:gd name="T28" fmla="*/ 69 w 347"/>
                    <a:gd name="T29" fmla="*/ 139 h 139"/>
                    <a:gd name="T30" fmla="*/ 51 w 347"/>
                    <a:gd name="T31" fmla="*/ 137 h 139"/>
                    <a:gd name="T32" fmla="*/ 35 w 347"/>
                    <a:gd name="T33" fmla="*/ 129 h 139"/>
                    <a:gd name="T34" fmla="*/ 20 w 347"/>
                    <a:gd name="T35" fmla="*/ 119 h 139"/>
                    <a:gd name="T36" fmla="*/ 10 w 347"/>
                    <a:gd name="T37" fmla="*/ 104 h 139"/>
                    <a:gd name="T38" fmla="*/ 2 w 347"/>
                    <a:gd name="T39" fmla="*/ 88 h 139"/>
                    <a:gd name="T40" fmla="*/ 0 w 347"/>
                    <a:gd name="T41" fmla="*/ 70 h 139"/>
                    <a:gd name="T42" fmla="*/ 2 w 347"/>
                    <a:gd name="T43" fmla="*/ 51 h 139"/>
                    <a:gd name="T44" fmla="*/ 10 w 347"/>
                    <a:gd name="T45" fmla="*/ 35 h 139"/>
                    <a:gd name="T46" fmla="*/ 20 w 347"/>
                    <a:gd name="T47" fmla="*/ 21 h 139"/>
                    <a:gd name="T48" fmla="*/ 35 w 347"/>
                    <a:gd name="T49" fmla="*/ 10 h 139"/>
                    <a:gd name="T50" fmla="*/ 51 w 347"/>
                    <a:gd name="T51" fmla="*/ 4 h 139"/>
                    <a:gd name="T52" fmla="*/ 69 w 347"/>
                    <a:gd name="T53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47" h="139">
                      <a:moveTo>
                        <a:pt x="69" y="0"/>
                      </a:moveTo>
                      <a:lnTo>
                        <a:pt x="278" y="0"/>
                      </a:lnTo>
                      <a:lnTo>
                        <a:pt x="296" y="4"/>
                      </a:lnTo>
                      <a:lnTo>
                        <a:pt x="313" y="10"/>
                      </a:lnTo>
                      <a:lnTo>
                        <a:pt x="327" y="21"/>
                      </a:lnTo>
                      <a:lnTo>
                        <a:pt x="338" y="35"/>
                      </a:lnTo>
                      <a:lnTo>
                        <a:pt x="345" y="51"/>
                      </a:lnTo>
                      <a:lnTo>
                        <a:pt x="347" y="70"/>
                      </a:lnTo>
                      <a:lnTo>
                        <a:pt x="345" y="88"/>
                      </a:lnTo>
                      <a:lnTo>
                        <a:pt x="338" y="104"/>
                      </a:lnTo>
                      <a:lnTo>
                        <a:pt x="327" y="119"/>
                      </a:lnTo>
                      <a:lnTo>
                        <a:pt x="313" y="129"/>
                      </a:lnTo>
                      <a:lnTo>
                        <a:pt x="296" y="137"/>
                      </a:lnTo>
                      <a:lnTo>
                        <a:pt x="278" y="139"/>
                      </a:lnTo>
                      <a:lnTo>
                        <a:pt x="69" y="139"/>
                      </a:lnTo>
                      <a:lnTo>
                        <a:pt x="51" y="137"/>
                      </a:lnTo>
                      <a:lnTo>
                        <a:pt x="35" y="129"/>
                      </a:lnTo>
                      <a:lnTo>
                        <a:pt x="20" y="119"/>
                      </a:lnTo>
                      <a:lnTo>
                        <a:pt x="10" y="104"/>
                      </a:lnTo>
                      <a:lnTo>
                        <a:pt x="2" y="88"/>
                      </a:lnTo>
                      <a:lnTo>
                        <a:pt x="0" y="70"/>
                      </a:lnTo>
                      <a:lnTo>
                        <a:pt x="2" y="51"/>
                      </a:lnTo>
                      <a:lnTo>
                        <a:pt x="10" y="35"/>
                      </a:lnTo>
                      <a:lnTo>
                        <a:pt x="20" y="21"/>
                      </a:lnTo>
                      <a:lnTo>
                        <a:pt x="35" y="10"/>
                      </a:lnTo>
                      <a:lnTo>
                        <a:pt x="51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38"/>
                <p:cNvSpPr>
                  <a:spLocks/>
                </p:cNvSpPr>
                <p:nvPr/>
              </p:nvSpPr>
              <p:spPr bwMode="auto">
                <a:xfrm>
                  <a:off x="2219325" y="2079625"/>
                  <a:ext cx="71438" cy="55562"/>
                </a:xfrm>
                <a:custGeom>
                  <a:avLst/>
                  <a:gdLst>
                    <a:gd name="T0" fmla="*/ 249 w 319"/>
                    <a:gd name="T1" fmla="*/ 0 h 242"/>
                    <a:gd name="T2" fmla="*/ 268 w 319"/>
                    <a:gd name="T3" fmla="*/ 3 h 242"/>
                    <a:gd name="T4" fmla="*/ 283 w 319"/>
                    <a:gd name="T5" fmla="*/ 9 h 242"/>
                    <a:gd name="T6" fmla="*/ 298 w 319"/>
                    <a:gd name="T7" fmla="*/ 20 h 242"/>
                    <a:gd name="T8" fmla="*/ 310 w 319"/>
                    <a:gd name="T9" fmla="*/ 35 h 242"/>
                    <a:gd name="T10" fmla="*/ 316 w 319"/>
                    <a:gd name="T11" fmla="*/ 52 h 242"/>
                    <a:gd name="T12" fmla="*/ 319 w 319"/>
                    <a:gd name="T13" fmla="*/ 70 h 242"/>
                    <a:gd name="T14" fmla="*/ 316 w 319"/>
                    <a:gd name="T15" fmla="*/ 86 h 242"/>
                    <a:gd name="T16" fmla="*/ 310 w 319"/>
                    <a:gd name="T17" fmla="*/ 103 h 242"/>
                    <a:gd name="T18" fmla="*/ 298 w 319"/>
                    <a:gd name="T19" fmla="*/ 118 h 242"/>
                    <a:gd name="T20" fmla="*/ 285 w 319"/>
                    <a:gd name="T21" fmla="*/ 129 h 242"/>
                    <a:gd name="T22" fmla="*/ 104 w 319"/>
                    <a:gd name="T23" fmla="*/ 232 h 242"/>
                    <a:gd name="T24" fmla="*/ 87 w 319"/>
                    <a:gd name="T25" fmla="*/ 239 h 242"/>
                    <a:gd name="T26" fmla="*/ 69 w 319"/>
                    <a:gd name="T27" fmla="*/ 242 h 242"/>
                    <a:gd name="T28" fmla="*/ 51 w 319"/>
                    <a:gd name="T29" fmla="*/ 239 h 242"/>
                    <a:gd name="T30" fmla="*/ 35 w 319"/>
                    <a:gd name="T31" fmla="*/ 233 h 242"/>
                    <a:gd name="T32" fmla="*/ 20 w 319"/>
                    <a:gd name="T33" fmla="*/ 222 h 242"/>
                    <a:gd name="T34" fmla="*/ 9 w 319"/>
                    <a:gd name="T35" fmla="*/ 207 h 242"/>
                    <a:gd name="T36" fmla="*/ 2 w 319"/>
                    <a:gd name="T37" fmla="*/ 190 h 242"/>
                    <a:gd name="T38" fmla="*/ 0 w 319"/>
                    <a:gd name="T39" fmla="*/ 172 h 242"/>
                    <a:gd name="T40" fmla="*/ 2 w 319"/>
                    <a:gd name="T41" fmla="*/ 155 h 242"/>
                    <a:gd name="T42" fmla="*/ 9 w 319"/>
                    <a:gd name="T43" fmla="*/ 138 h 242"/>
                    <a:gd name="T44" fmla="*/ 19 w 319"/>
                    <a:gd name="T45" fmla="*/ 125 h 242"/>
                    <a:gd name="T46" fmla="*/ 34 w 319"/>
                    <a:gd name="T47" fmla="*/ 114 h 242"/>
                    <a:gd name="T48" fmla="*/ 214 w 319"/>
                    <a:gd name="T49" fmla="*/ 10 h 242"/>
                    <a:gd name="T50" fmla="*/ 232 w 319"/>
                    <a:gd name="T51" fmla="*/ 2 h 242"/>
                    <a:gd name="T52" fmla="*/ 249 w 319"/>
                    <a:gd name="T53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19" h="242">
                      <a:moveTo>
                        <a:pt x="249" y="0"/>
                      </a:moveTo>
                      <a:lnTo>
                        <a:pt x="268" y="3"/>
                      </a:lnTo>
                      <a:lnTo>
                        <a:pt x="283" y="9"/>
                      </a:lnTo>
                      <a:lnTo>
                        <a:pt x="298" y="20"/>
                      </a:lnTo>
                      <a:lnTo>
                        <a:pt x="310" y="35"/>
                      </a:lnTo>
                      <a:lnTo>
                        <a:pt x="316" y="52"/>
                      </a:lnTo>
                      <a:lnTo>
                        <a:pt x="319" y="70"/>
                      </a:lnTo>
                      <a:lnTo>
                        <a:pt x="316" y="86"/>
                      </a:lnTo>
                      <a:lnTo>
                        <a:pt x="310" y="103"/>
                      </a:lnTo>
                      <a:lnTo>
                        <a:pt x="298" y="118"/>
                      </a:lnTo>
                      <a:lnTo>
                        <a:pt x="285" y="129"/>
                      </a:lnTo>
                      <a:lnTo>
                        <a:pt x="104" y="232"/>
                      </a:lnTo>
                      <a:lnTo>
                        <a:pt x="87" y="239"/>
                      </a:lnTo>
                      <a:lnTo>
                        <a:pt x="69" y="242"/>
                      </a:lnTo>
                      <a:lnTo>
                        <a:pt x="51" y="239"/>
                      </a:lnTo>
                      <a:lnTo>
                        <a:pt x="35" y="233"/>
                      </a:lnTo>
                      <a:lnTo>
                        <a:pt x="20" y="222"/>
                      </a:lnTo>
                      <a:lnTo>
                        <a:pt x="9" y="207"/>
                      </a:lnTo>
                      <a:lnTo>
                        <a:pt x="2" y="190"/>
                      </a:lnTo>
                      <a:lnTo>
                        <a:pt x="0" y="172"/>
                      </a:lnTo>
                      <a:lnTo>
                        <a:pt x="2" y="155"/>
                      </a:lnTo>
                      <a:lnTo>
                        <a:pt x="9" y="138"/>
                      </a:lnTo>
                      <a:lnTo>
                        <a:pt x="19" y="125"/>
                      </a:lnTo>
                      <a:lnTo>
                        <a:pt x="34" y="114"/>
                      </a:lnTo>
                      <a:lnTo>
                        <a:pt x="214" y="10"/>
                      </a:lnTo>
                      <a:lnTo>
                        <a:pt x="232" y="2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39"/>
                <p:cNvSpPr>
                  <a:spLocks/>
                </p:cNvSpPr>
                <p:nvPr/>
              </p:nvSpPr>
              <p:spPr bwMode="auto">
                <a:xfrm>
                  <a:off x="2792413" y="2079625"/>
                  <a:ext cx="71438" cy="55562"/>
                </a:xfrm>
                <a:custGeom>
                  <a:avLst/>
                  <a:gdLst>
                    <a:gd name="T0" fmla="*/ 69 w 319"/>
                    <a:gd name="T1" fmla="*/ 0 h 242"/>
                    <a:gd name="T2" fmla="*/ 87 w 319"/>
                    <a:gd name="T3" fmla="*/ 2 h 242"/>
                    <a:gd name="T4" fmla="*/ 104 w 319"/>
                    <a:gd name="T5" fmla="*/ 10 h 242"/>
                    <a:gd name="T6" fmla="*/ 285 w 319"/>
                    <a:gd name="T7" fmla="*/ 114 h 242"/>
                    <a:gd name="T8" fmla="*/ 299 w 319"/>
                    <a:gd name="T9" fmla="*/ 125 h 242"/>
                    <a:gd name="T10" fmla="*/ 310 w 319"/>
                    <a:gd name="T11" fmla="*/ 138 h 242"/>
                    <a:gd name="T12" fmla="*/ 316 w 319"/>
                    <a:gd name="T13" fmla="*/ 155 h 242"/>
                    <a:gd name="T14" fmla="*/ 319 w 319"/>
                    <a:gd name="T15" fmla="*/ 172 h 242"/>
                    <a:gd name="T16" fmla="*/ 316 w 319"/>
                    <a:gd name="T17" fmla="*/ 190 h 242"/>
                    <a:gd name="T18" fmla="*/ 310 w 319"/>
                    <a:gd name="T19" fmla="*/ 207 h 242"/>
                    <a:gd name="T20" fmla="*/ 298 w 319"/>
                    <a:gd name="T21" fmla="*/ 222 h 242"/>
                    <a:gd name="T22" fmla="*/ 284 w 319"/>
                    <a:gd name="T23" fmla="*/ 233 h 242"/>
                    <a:gd name="T24" fmla="*/ 268 w 319"/>
                    <a:gd name="T25" fmla="*/ 239 h 242"/>
                    <a:gd name="T26" fmla="*/ 250 w 319"/>
                    <a:gd name="T27" fmla="*/ 242 h 242"/>
                    <a:gd name="T28" fmla="*/ 231 w 319"/>
                    <a:gd name="T29" fmla="*/ 239 h 242"/>
                    <a:gd name="T30" fmla="*/ 214 w 319"/>
                    <a:gd name="T31" fmla="*/ 232 h 242"/>
                    <a:gd name="T32" fmla="*/ 34 w 319"/>
                    <a:gd name="T33" fmla="*/ 129 h 242"/>
                    <a:gd name="T34" fmla="*/ 20 w 319"/>
                    <a:gd name="T35" fmla="*/ 118 h 242"/>
                    <a:gd name="T36" fmla="*/ 9 w 319"/>
                    <a:gd name="T37" fmla="*/ 103 h 242"/>
                    <a:gd name="T38" fmla="*/ 2 w 319"/>
                    <a:gd name="T39" fmla="*/ 86 h 242"/>
                    <a:gd name="T40" fmla="*/ 0 w 319"/>
                    <a:gd name="T41" fmla="*/ 70 h 242"/>
                    <a:gd name="T42" fmla="*/ 2 w 319"/>
                    <a:gd name="T43" fmla="*/ 52 h 242"/>
                    <a:gd name="T44" fmla="*/ 9 w 319"/>
                    <a:gd name="T45" fmla="*/ 35 h 242"/>
                    <a:gd name="T46" fmla="*/ 20 w 319"/>
                    <a:gd name="T47" fmla="*/ 20 h 242"/>
                    <a:gd name="T48" fmla="*/ 35 w 319"/>
                    <a:gd name="T49" fmla="*/ 9 h 242"/>
                    <a:gd name="T50" fmla="*/ 51 w 319"/>
                    <a:gd name="T51" fmla="*/ 3 h 242"/>
                    <a:gd name="T52" fmla="*/ 69 w 319"/>
                    <a:gd name="T53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19" h="242">
                      <a:moveTo>
                        <a:pt x="69" y="0"/>
                      </a:moveTo>
                      <a:lnTo>
                        <a:pt x="87" y="2"/>
                      </a:lnTo>
                      <a:lnTo>
                        <a:pt x="104" y="10"/>
                      </a:lnTo>
                      <a:lnTo>
                        <a:pt x="285" y="114"/>
                      </a:lnTo>
                      <a:lnTo>
                        <a:pt x="299" y="125"/>
                      </a:lnTo>
                      <a:lnTo>
                        <a:pt x="310" y="138"/>
                      </a:lnTo>
                      <a:lnTo>
                        <a:pt x="316" y="155"/>
                      </a:lnTo>
                      <a:lnTo>
                        <a:pt x="319" y="172"/>
                      </a:lnTo>
                      <a:lnTo>
                        <a:pt x="316" y="190"/>
                      </a:lnTo>
                      <a:lnTo>
                        <a:pt x="310" y="207"/>
                      </a:lnTo>
                      <a:lnTo>
                        <a:pt x="298" y="222"/>
                      </a:lnTo>
                      <a:lnTo>
                        <a:pt x="284" y="233"/>
                      </a:lnTo>
                      <a:lnTo>
                        <a:pt x="268" y="239"/>
                      </a:lnTo>
                      <a:lnTo>
                        <a:pt x="250" y="242"/>
                      </a:lnTo>
                      <a:lnTo>
                        <a:pt x="231" y="239"/>
                      </a:lnTo>
                      <a:lnTo>
                        <a:pt x="214" y="232"/>
                      </a:lnTo>
                      <a:lnTo>
                        <a:pt x="34" y="129"/>
                      </a:lnTo>
                      <a:lnTo>
                        <a:pt x="20" y="118"/>
                      </a:lnTo>
                      <a:lnTo>
                        <a:pt x="9" y="103"/>
                      </a:lnTo>
                      <a:lnTo>
                        <a:pt x="2" y="86"/>
                      </a:lnTo>
                      <a:lnTo>
                        <a:pt x="0" y="70"/>
                      </a:lnTo>
                      <a:lnTo>
                        <a:pt x="2" y="52"/>
                      </a:lnTo>
                      <a:lnTo>
                        <a:pt x="9" y="35"/>
                      </a:lnTo>
                      <a:lnTo>
                        <a:pt x="20" y="20"/>
                      </a:lnTo>
                      <a:lnTo>
                        <a:pt x="35" y="9"/>
                      </a:lnTo>
                      <a:lnTo>
                        <a:pt x="51" y="3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40"/>
                <p:cNvSpPr>
                  <a:spLocks/>
                </p:cNvSpPr>
                <p:nvPr/>
              </p:nvSpPr>
              <p:spPr bwMode="auto">
                <a:xfrm>
                  <a:off x="2833688" y="1927225"/>
                  <a:ext cx="77788" cy="31750"/>
                </a:xfrm>
                <a:custGeom>
                  <a:avLst/>
                  <a:gdLst>
                    <a:gd name="T0" fmla="*/ 70 w 348"/>
                    <a:gd name="T1" fmla="*/ 0 h 139"/>
                    <a:gd name="T2" fmla="*/ 278 w 348"/>
                    <a:gd name="T3" fmla="*/ 0 h 139"/>
                    <a:gd name="T4" fmla="*/ 297 w 348"/>
                    <a:gd name="T5" fmla="*/ 4 h 139"/>
                    <a:gd name="T6" fmla="*/ 314 w 348"/>
                    <a:gd name="T7" fmla="*/ 10 h 139"/>
                    <a:gd name="T8" fmla="*/ 327 w 348"/>
                    <a:gd name="T9" fmla="*/ 21 h 139"/>
                    <a:gd name="T10" fmla="*/ 337 w 348"/>
                    <a:gd name="T11" fmla="*/ 35 h 139"/>
                    <a:gd name="T12" fmla="*/ 345 w 348"/>
                    <a:gd name="T13" fmla="*/ 51 h 139"/>
                    <a:gd name="T14" fmla="*/ 348 w 348"/>
                    <a:gd name="T15" fmla="*/ 70 h 139"/>
                    <a:gd name="T16" fmla="*/ 345 w 348"/>
                    <a:gd name="T17" fmla="*/ 88 h 139"/>
                    <a:gd name="T18" fmla="*/ 337 w 348"/>
                    <a:gd name="T19" fmla="*/ 104 h 139"/>
                    <a:gd name="T20" fmla="*/ 327 w 348"/>
                    <a:gd name="T21" fmla="*/ 119 h 139"/>
                    <a:gd name="T22" fmla="*/ 314 w 348"/>
                    <a:gd name="T23" fmla="*/ 129 h 139"/>
                    <a:gd name="T24" fmla="*/ 297 w 348"/>
                    <a:gd name="T25" fmla="*/ 137 h 139"/>
                    <a:gd name="T26" fmla="*/ 278 w 348"/>
                    <a:gd name="T27" fmla="*/ 139 h 139"/>
                    <a:gd name="T28" fmla="*/ 70 w 348"/>
                    <a:gd name="T29" fmla="*/ 139 h 139"/>
                    <a:gd name="T30" fmla="*/ 52 w 348"/>
                    <a:gd name="T31" fmla="*/ 137 h 139"/>
                    <a:gd name="T32" fmla="*/ 34 w 348"/>
                    <a:gd name="T33" fmla="*/ 129 h 139"/>
                    <a:gd name="T34" fmla="*/ 21 w 348"/>
                    <a:gd name="T35" fmla="*/ 119 h 139"/>
                    <a:gd name="T36" fmla="*/ 10 w 348"/>
                    <a:gd name="T37" fmla="*/ 104 h 139"/>
                    <a:gd name="T38" fmla="*/ 3 w 348"/>
                    <a:gd name="T39" fmla="*/ 88 h 139"/>
                    <a:gd name="T40" fmla="*/ 0 w 348"/>
                    <a:gd name="T41" fmla="*/ 70 h 139"/>
                    <a:gd name="T42" fmla="*/ 3 w 348"/>
                    <a:gd name="T43" fmla="*/ 51 h 139"/>
                    <a:gd name="T44" fmla="*/ 10 w 348"/>
                    <a:gd name="T45" fmla="*/ 35 h 139"/>
                    <a:gd name="T46" fmla="*/ 21 w 348"/>
                    <a:gd name="T47" fmla="*/ 21 h 139"/>
                    <a:gd name="T48" fmla="*/ 34 w 348"/>
                    <a:gd name="T49" fmla="*/ 10 h 139"/>
                    <a:gd name="T50" fmla="*/ 52 w 348"/>
                    <a:gd name="T51" fmla="*/ 4 h 139"/>
                    <a:gd name="T52" fmla="*/ 70 w 348"/>
                    <a:gd name="T53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48" h="139">
                      <a:moveTo>
                        <a:pt x="70" y="0"/>
                      </a:moveTo>
                      <a:lnTo>
                        <a:pt x="278" y="0"/>
                      </a:lnTo>
                      <a:lnTo>
                        <a:pt x="297" y="4"/>
                      </a:lnTo>
                      <a:lnTo>
                        <a:pt x="314" y="10"/>
                      </a:lnTo>
                      <a:lnTo>
                        <a:pt x="327" y="21"/>
                      </a:lnTo>
                      <a:lnTo>
                        <a:pt x="337" y="35"/>
                      </a:lnTo>
                      <a:lnTo>
                        <a:pt x="345" y="51"/>
                      </a:lnTo>
                      <a:lnTo>
                        <a:pt x="348" y="70"/>
                      </a:lnTo>
                      <a:lnTo>
                        <a:pt x="345" y="88"/>
                      </a:lnTo>
                      <a:lnTo>
                        <a:pt x="337" y="104"/>
                      </a:lnTo>
                      <a:lnTo>
                        <a:pt x="327" y="119"/>
                      </a:lnTo>
                      <a:lnTo>
                        <a:pt x="314" y="129"/>
                      </a:lnTo>
                      <a:lnTo>
                        <a:pt x="297" y="137"/>
                      </a:lnTo>
                      <a:lnTo>
                        <a:pt x="278" y="139"/>
                      </a:lnTo>
                      <a:lnTo>
                        <a:pt x="70" y="139"/>
                      </a:lnTo>
                      <a:lnTo>
                        <a:pt x="52" y="137"/>
                      </a:lnTo>
                      <a:lnTo>
                        <a:pt x="34" y="129"/>
                      </a:lnTo>
                      <a:lnTo>
                        <a:pt x="21" y="119"/>
                      </a:lnTo>
                      <a:lnTo>
                        <a:pt x="10" y="104"/>
                      </a:lnTo>
                      <a:lnTo>
                        <a:pt x="3" y="88"/>
                      </a:lnTo>
                      <a:lnTo>
                        <a:pt x="0" y="70"/>
                      </a:lnTo>
                      <a:lnTo>
                        <a:pt x="3" y="51"/>
                      </a:lnTo>
                      <a:lnTo>
                        <a:pt x="10" y="35"/>
                      </a:lnTo>
                      <a:lnTo>
                        <a:pt x="21" y="21"/>
                      </a:lnTo>
                      <a:lnTo>
                        <a:pt x="34" y="10"/>
                      </a:lnTo>
                      <a:lnTo>
                        <a:pt x="52" y="4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2792413" y="1751013"/>
                  <a:ext cx="71438" cy="55562"/>
                </a:xfrm>
                <a:custGeom>
                  <a:avLst/>
                  <a:gdLst>
                    <a:gd name="T0" fmla="*/ 250 w 319"/>
                    <a:gd name="T1" fmla="*/ 0 h 241"/>
                    <a:gd name="T2" fmla="*/ 268 w 319"/>
                    <a:gd name="T3" fmla="*/ 3 h 241"/>
                    <a:gd name="T4" fmla="*/ 284 w 319"/>
                    <a:gd name="T5" fmla="*/ 9 h 241"/>
                    <a:gd name="T6" fmla="*/ 298 w 319"/>
                    <a:gd name="T7" fmla="*/ 20 h 241"/>
                    <a:gd name="T8" fmla="*/ 310 w 319"/>
                    <a:gd name="T9" fmla="*/ 34 h 241"/>
                    <a:gd name="T10" fmla="*/ 316 w 319"/>
                    <a:gd name="T11" fmla="*/ 51 h 241"/>
                    <a:gd name="T12" fmla="*/ 319 w 319"/>
                    <a:gd name="T13" fmla="*/ 69 h 241"/>
                    <a:gd name="T14" fmla="*/ 316 w 319"/>
                    <a:gd name="T15" fmla="*/ 87 h 241"/>
                    <a:gd name="T16" fmla="*/ 310 w 319"/>
                    <a:gd name="T17" fmla="*/ 103 h 241"/>
                    <a:gd name="T18" fmla="*/ 299 w 319"/>
                    <a:gd name="T19" fmla="*/ 118 h 241"/>
                    <a:gd name="T20" fmla="*/ 285 w 319"/>
                    <a:gd name="T21" fmla="*/ 129 h 241"/>
                    <a:gd name="T22" fmla="*/ 104 w 319"/>
                    <a:gd name="T23" fmla="*/ 231 h 241"/>
                    <a:gd name="T24" fmla="*/ 87 w 319"/>
                    <a:gd name="T25" fmla="*/ 239 h 241"/>
                    <a:gd name="T26" fmla="*/ 69 w 319"/>
                    <a:gd name="T27" fmla="*/ 241 h 241"/>
                    <a:gd name="T28" fmla="*/ 52 w 319"/>
                    <a:gd name="T29" fmla="*/ 239 h 241"/>
                    <a:gd name="T30" fmla="*/ 35 w 319"/>
                    <a:gd name="T31" fmla="*/ 232 h 241"/>
                    <a:gd name="T32" fmla="*/ 20 w 319"/>
                    <a:gd name="T33" fmla="*/ 221 h 241"/>
                    <a:gd name="T34" fmla="*/ 9 w 319"/>
                    <a:gd name="T35" fmla="*/ 206 h 241"/>
                    <a:gd name="T36" fmla="*/ 2 w 319"/>
                    <a:gd name="T37" fmla="*/ 190 h 241"/>
                    <a:gd name="T38" fmla="*/ 0 w 319"/>
                    <a:gd name="T39" fmla="*/ 172 h 241"/>
                    <a:gd name="T40" fmla="*/ 2 w 319"/>
                    <a:gd name="T41" fmla="*/ 155 h 241"/>
                    <a:gd name="T42" fmla="*/ 9 w 319"/>
                    <a:gd name="T43" fmla="*/ 138 h 241"/>
                    <a:gd name="T44" fmla="*/ 20 w 319"/>
                    <a:gd name="T45" fmla="*/ 124 h 241"/>
                    <a:gd name="T46" fmla="*/ 34 w 319"/>
                    <a:gd name="T47" fmla="*/ 112 h 241"/>
                    <a:gd name="T48" fmla="*/ 214 w 319"/>
                    <a:gd name="T49" fmla="*/ 9 h 241"/>
                    <a:gd name="T50" fmla="*/ 233 w 319"/>
                    <a:gd name="T51" fmla="*/ 3 h 241"/>
                    <a:gd name="T52" fmla="*/ 250 w 319"/>
                    <a:gd name="T53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19" h="241">
                      <a:moveTo>
                        <a:pt x="250" y="0"/>
                      </a:moveTo>
                      <a:lnTo>
                        <a:pt x="268" y="3"/>
                      </a:lnTo>
                      <a:lnTo>
                        <a:pt x="284" y="9"/>
                      </a:lnTo>
                      <a:lnTo>
                        <a:pt x="298" y="20"/>
                      </a:lnTo>
                      <a:lnTo>
                        <a:pt x="310" y="34"/>
                      </a:lnTo>
                      <a:lnTo>
                        <a:pt x="316" y="51"/>
                      </a:lnTo>
                      <a:lnTo>
                        <a:pt x="319" y="69"/>
                      </a:lnTo>
                      <a:lnTo>
                        <a:pt x="316" y="87"/>
                      </a:lnTo>
                      <a:lnTo>
                        <a:pt x="310" y="103"/>
                      </a:lnTo>
                      <a:lnTo>
                        <a:pt x="299" y="118"/>
                      </a:lnTo>
                      <a:lnTo>
                        <a:pt x="285" y="129"/>
                      </a:lnTo>
                      <a:lnTo>
                        <a:pt x="104" y="231"/>
                      </a:lnTo>
                      <a:lnTo>
                        <a:pt x="87" y="239"/>
                      </a:lnTo>
                      <a:lnTo>
                        <a:pt x="69" y="241"/>
                      </a:lnTo>
                      <a:lnTo>
                        <a:pt x="52" y="239"/>
                      </a:lnTo>
                      <a:lnTo>
                        <a:pt x="35" y="232"/>
                      </a:lnTo>
                      <a:lnTo>
                        <a:pt x="20" y="221"/>
                      </a:lnTo>
                      <a:lnTo>
                        <a:pt x="9" y="206"/>
                      </a:lnTo>
                      <a:lnTo>
                        <a:pt x="2" y="190"/>
                      </a:lnTo>
                      <a:lnTo>
                        <a:pt x="0" y="172"/>
                      </a:lnTo>
                      <a:lnTo>
                        <a:pt x="2" y="155"/>
                      </a:lnTo>
                      <a:lnTo>
                        <a:pt x="9" y="138"/>
                      </a:lnTo>
                      <a:lnTo>
                        <a:pt x="20" y="124"/>
                      </a:lnTo>
                      <a:lnTo>
                        <a:pt x="34" y="112"/>
                      </a:lnTo>
                      <a:lnTo>
                        <a:pt x="214" y="9"/>
                      </a:lnTo>
                      <a:lnTo>
                        <a:pt x="233" y="3"/>
                      </a:lnTo>
                      <a:lnTo>
                        <a:pt x="25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42"/>
                <p:cNvSpPr>
                  <a:spLocks/>
                </p:cNvSpPr>
                <p:nvPr/>
              </p:nvSpPr>
              <p:spPr bwMode="auto">
                <a:xfrm>
                  <a:off x="2679700" y="1622425"/>
                  <a:ext cx="55563" cy="71437"/>
                </a:xfrm>
                <a:custGeom>
                  <a:avLst/>
                  <a:gdLst>
                    <a:gd name="T0" fmla="*/ 172 w 243"/>
                    <a:gd name="T1" fmla="*/ 0 h 316"/>
                    <a:gd name="T2" fmla="*/ 191 w 243"/>
                    <a:gd name="T3" fmla="*/ 2 h 316"/>
                    <a:gd name="T4" fmla="*/ 208 w 243"/>
                    <a:gd name="T5" fmla="*/ 10 h 316"/>
                    <a:gd name="T6" fmla="*/ 222 w 243"/>
                    <a:gd name="T7" fmla="*/ 21 h 316"/>
                    <a:gd name="T8" fmla="*/ 234 w 243"/>
                    <a:gd name="T9" fmla="*/ 34 h 316"/>
                    <a:gd name="T10" fmla="*/ 241 w 243"/>
                    <a:gd name="T11" fmla="*/ 51 h 316"/>
                    <a:gd name="T12" fmla="*/ 243 w 243"/>
                    <a:gd name="T13" fmla="*/ 68 h 316"/>
                    <a:gd name="T14" fmla="*/ 241 w 243"/>
                    <a:gd name="T15" fmla="*/ 86 h 316"/>
                    <a:gd name="T16" fmla="*/ 234 w 243"/>
                    <a:gd name="T17" fmla="*/ 103 h 316"/>
                    <a:gd name="T18" fmla="*/ 129 w 243"/>
                    <a:gd name="T19" fmla="*/ 282 h 316"/>
                    <a:gd name="T20" fmla="*/ 118 w 243"/>
                    <a:gd name="T21" fmla="*/ 297 h 316"/>
                    <a:gd name="T22" fmla="*/ 103 w 243"/>
                    <a:gd name="T23" fmla="*/ 308 h 316"/>
                    <a:gd name="T24" fmla="*/ 87 w 243"/>
                    <a:gd name="T25" fmla="*/ 314 h 316"/>
                    <a:gd name="T26" fmla="*/ 69 w 243"/>
                    <a:gd name="T27" fmla="*/ 316 h 316"/>
                    <a:gd name="T28" fmla="*/ 52 w 243"/>
                    <a:gd name="T29" fmla="*/ 314 h 316"/>
                    <a:gd name="T30" fmla="*/ 35 w 243"/>
                    <a:gd name="T31" fmla="*/ 307 h 316"/>
                    <a:gd name="T32" fmla="*/ 19 w 243"/>
                    <a:gd name="T33" fmla="*/ 296 h 316"/>
                    <a:gd name="T34" fmla="*/ 9 w 243"/>
                    <a:gd name="T35" fmla="*/ 282 h 316"/>
                    <a:gd name="T36" fmla="*/ 2 w 243"/>
                    <a:gd name="T37" fmla="*/ 265 h 316"/>
                    <a:gd name="T38" fmla="*/ 0 w 243"/>
                    <a:gd name="T39" fmla="*/ 248 h 316"/>
                    <a:gd name="T40" fmla="*/ 2 w 243"/>
                    <a:gd name="T41" fmla="*/ 230 h 316"/>
                    <a:gd name="T42" fmla="*/ 9 w 243"/>
                    <a:gd name="T43" fmla="*/ 214 h 316"/>
                    <a:gd name="T44" fmla="*/ 113 w 243"/>
                    <a:gd name="T45" fmla="*/ 34 h 316"/>
                    <a:gd name="T46" fmla="*/ 125 w 243"/>
                    <a:gd name="T47" fmla="*/ 20 h 316"/>
                    <a:gd name="T48" fmla="*/ 140 w 243"/>
                    <a:gd name="T49" fmla="*/ 9 h 316"/>
                    <a:gd name="T50" fmla="*/ 155 w 243"/>
                    <a:gd name="T51" fmla="*/ 2 h 316"/>
                    <a:gd name="T52" fmla="*/ 172 w 243"/>
                    <a:gd name="T53" fmla="*/ 0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43" h="316">
                      <a:moveTo>
                        <a:pt x="172" y="0"/>
                      </a:moveTo>
                      <a:lnTo>
                        <a:pt x="191" y="2"/>
                      </a:lnTo>
                      <a:lnTo>
                        <a:pt x="208" y="10"/>
                      </a:lnTo>
                      <a:lnTo>
                        <a:pt x="222" y="21"/>
                      </a:lnTo>
                      <a:lnTo>
                        <a:pt x="234" y="34"/>
                      </a:lnTo>
                      <a:lnTo>
                        <a:pt x="241" y="51"/>
                      </a:lnTo>
                      <a:lnTo>
                        <a:pt x="243" y="68"/>
                      </a:lnTo>
                      <a:lnTo>
                        <a:pt x="241" y="86"/>
                      </a:lnTo>
                      <a:lnTo>
                        <a:pt x="234" y="103"/>
                      </a:lnTo>
                      <a:lnTo>
                        <a:pt x="129" y="282"/>
                      </a:lnTo>
                      <a:lnTo>
                        <a:pt x="118" y="297"/>
                      </a:lnTo>
                      <a:lnTo>
                        <a:pt x="103" y="308"/>
                      </a:lnTo>
                      <a:lnTo>
                        <a:pt x="87" y="314"/>
                      </a:lnTo>
                      <a:lnTo>
                        <a:pt x="69" y="316"/>
                      </a:lnTo>
                      <a:lnTo>
                        <a:pt x="52" y="314"/>
                      </a:lnTo>
                      <a:lnTo>
                        <a:pt x="35" y="307"/>
                      </a:lnTo>
                      <a:lnTo>
                        <a:pt x="19" y="296"/>
                      </a:lnTo>
                      <a:lnTo>
                        <a:pt x="9" y="282"/>
                      </a:lnTo>
                      <a:lnTo>
                        <a:pt x="2" y="265"/>
                      </a:lnTo>
                      <a:lnTo>
                        <a:pt x="0" y="248"/>
                      </a:lnTo>
                      <a:lnTo>
                        <a:pt x="2" y="230"/>
                      </a:lnTo>
                      <a:lnTo>
                        <a:pt x="9" y="214"/>
                      </a:lnTo>
                      <a:lnTo>
                        <a:pt x="113" y="34"/>
                      </a:lnTo>
                      <a:lnTo>
                        <a:pt x="125" y="20"/>
                      </a:lnTo>
                      <a:lnTo>
                        <a:pt x="140" y="9"/>
                      </a:lnTo>
                      <a:lnTo>
                        <a:pt x="155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43"/>
                <p:cNvSpPr>
                  <a:spLocks/>
                </p:cNvSpPr>
                <p:nvPr/>
              </p:nvSpPr>
              <p:spPr bwMode="auto">
                <a:xfrm>
                  <a:off x="2503488" y="1811338"/>
                  <a:ext cx="76200" cy="242887"/>
                </a:xfrm>
                <a:custGeom>
                  <a:avLst/>
                  <a:gdLst>
                    <a:gd name="T0" fmla="*/ 167 w 334"/>
                    <a:gd name="T1" fmla="*/ 0 h 1073"/>
                    <a:gd name="T2" fmla="*/ 201 w 334"/>
                    <a:gd name="T3" fmla="*/ 2 h 1073"/>
                    <a:gd name="T4" fmla="*/ 230 w 334"/>
                    <a:gd name="T5" fmla="*/ 8 h 1073"/>
                    <a:gd name="T6" fmla="*/ 258 w 334"/>
                    <a:gd name="T7" fmla="*/ 18 h 1073"/>
                    <a:gd name="T8" fmla="*/ 280 w 334"/>
                    <a:gd name="T9" fmla="*/ 33 h 1073"/>
                    <a:gd name="T10" fmla="*/ 300 w 334"/>
                    <a:gd name="T11" fmla="*/ 51 h 1073"/>
                    <a:gd name="T12" fmla="*/ 314 w 334"/>
                    <a:gd name="T13" fmla="*/ 72 h 1073"/>
                    <a:gd name="T14" fmla="*/ 326 w 334"/>
                    <a:gd name="T15" fmla="*/ 98 h 1073"/>
                    <a:gd name="T16" fmla="*/ 331 w 334"/>
                    <a:gd name="T17" fmla="*/ 128 h 1073"/>
                    <a:gd name="T18" fmla="*/ 334 w 334"/>
                    <a:gd name="T19" fmla="*/ 162 h 1073"/>
                    <a:gd name="T20" fmla="*/ 334 w 334"/>
                    <a:gd name="T21" fmla="*/ 406 h 1073"/>
                    <a:gd name="T22" fmla="*/ 332 w 334"/>
                    <a:gd name="T23" fmla="*/ 438 h 1073"/>
                    <a:gd name="T24" fmla="*/ 329 w 334"/>
                    <a:gd name="T25" fmla="*/ 471 h 1073"/>
                    <a:gd name="T26" fmla="*/ 326 w 334"/>
                    <a:gd name="T27" fmla="*/ 505 h 1073"/>
                    <a:gd name="T28" fmla="*/ 260 w 334"/>
                    <a:gd name="T29" fmla="*/ 996 h 1073"/>
                    <a:gd name="T30" fmla="*/ 255 w 334"/>
                    <a:gd name="T31" fmla="*/ 1019 h 1073"/>
                    <a:gd name="T32" fmla="*/ 247 w 334"/>
                    <a:gd name="T33" fmla="*/ 1039 h 1073"/>
                    <a:gd name="T34" fmla="*/ 237 w 334"/>
                    <a:gd name="T35" fmla="*/ 1052 h 1073"/>
                    <a:gd name="T36" fmla="*/ 224 w 334"/>
                    <a:gd name="T37" fmla="*/ 1062 h 1073"/>
                    <a:gd name="T38" fmla="*/ 208 w 334"/>
                    <a:gd name="T39" fmla="*/ 1069 h 1073"/>
                    <a:gd name="T40" fmla="*/ 188 w 334"/>
                    <a:gd name="T41" fmla="*/ 1072 h 1073"/>
                    <a:gd name="T42" fmla="*/ 167 w 334"/>
                    <a:gd name="T43" fmla="*/ 1073 h 1073"/>
                    <a:gd name="T44" fmla="*/ 145 w 334"/>
                    <a:gd name="T45" fmla="*/ 1072 h 1073"/>
                    <a:gd name="T46" fmla="*/ 126 w 334"/>
                    <a:gd name="T47" fmla="*/ 1069 h 1073"/>
                    <a:gd name="T48" fmla="*/ 110 w 334"/>
                    <a:gd name="T49" fmla="*/ 1062 h 1073"/>
                    <a:gd name="T50" fmla="*/ 96 w 334"/>
                    <a:gd name="T51" fmla="*/ 1052 h 1073"/>
                    <a:gd name="T52" fmla="*/ 86 w 334"/>
                    <a:gd name="T53" fmla="*/ 1039 h 1073"/>
                    <a:gd name="T54" fmla="*/ 78 w 334"/>
                    <a:gd name="T55" fmla="*/ 1019 h 1073"/>
                    <a:gd name="T56" fmla="*/ 74 w 334"/>
                    <a:gd name="T57" fmla="*/ 996 h 1073"/>
                    <a:gd name="T58" fmla="*/ 8 w 334"/>
                    <a:gd name="T59" fmla="*/ 505 h 1073"/>
                    <a:gd name="T60" fmla="*/ 5 w 334"/>
                    <a:gd name="T61" fmla="*/ 471 h 1073"/>
                    <a:gd name="T62" fmla="*/ 1 w 334"/>
                    <a:gd name="T63" fmla="*/ 438 h 1073"/>
                    <a:gd name="T64" fmla="*/ 0 w 334"/>
                    <a:gd name="T65" fmla="*/ 406 h 1073"/>
                    <a:gd name="T66" fmla="*/ 0 w 334"/>
                    <a:gd name="T67" fmla="*/ 162 h 1073"/>
                    <a:gd name="T68" fmla="*/ 2 w 334"/>
                    <a:gd name="T69" fmla="*/ 128 h 1073"/>
                    <a:gd name="T70" fmla="*/ 8 w 334"/>
                    <a:gd name="T71" fmla="*/ 98 h 1073"/>
                    <a:gd name="T72" fmla="*/ 19 w 334"/>
                    <a:gd name="T73" fmla="*/ 72 h 1073"/>
                    <a:gd name="T74" fmla="*/ 34 w 334"/>
                    <a:gd name="T75" fmla="*/ 51 h 1073"/>
                    <a:gd name="T76" fmla="*/ 53 w 334"/>
                    <a:gd name="T77" fmla="*/ 33 h 1073"/>
                    <a:gd name="T78" fmla="*/ 76 w 334"/>
                    <a:gd name="T79" fmla="*/ 18 h 1073"/>
                    <a:gd name="T80" fmla="*/ 103 w 334"/>
                    <a:gd name="T81" fmla="*/ 8 h 1073"/>
                    <a:gd name="T82" fmla="*/ 133 w 334"/>
                    <a:gd name="T83" fmla="*/ 2 h 1073"/>
                    <a:gd name="T84" fmla="*/ 167 w 334"/>
                    <a:gd name="T85" fmla="*/ 0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34" h="1073">
                      <a:moveTo>
                        <a:pt x="167" y="0"/>
                      </a:moveTo>
                      <a:lnTo>
                        <a:pt x="201" y="2"/>
                      </a:lnTo>
                      <a:lnTo>
                        <a:pt x="230" y="8"/>
                      </a:lnTo>
                      <a:lnTo>
                        <a:pt x="258" y="18"/>
                      </a:lnTo>
                      <a:lnTo>
                        <a:pt x="280" y="33"/>
                      </a:lnTo>
                      <a:lnTo>
                        <a:pt x="300" y="51"/>
                      </a:lnTo>
                      <a:lnTo>
                        <a:pt x="314" y="72"/>
                      </a:lnTo>
                      <a:lnTo>
                        <a:pt x="326" y="98"/>
                      </a:lnTo>
                      <a:lnTo>
                        <a:pt x="331" y="128"/>
                      </a:lnTo>
                      <a:lnTo>
                        <a:pt x="334" y="162"/>
                      </a:lnTo>
                      <a:lnTo>
                        <a:pt x="334" y="406"/>
                      </a:lnTo>
                      <a:lnTo>
                        <a:pt x="332" y="438"/>
                      </a:lnTo>
                      <a:lnTo>
                        <a:pt x="329" y="471"/>
                      </a:lnTo>
                      <a:lnTo>
                        <a:pt x="326" y="505"/>
                      </a:lnTo>
                      <a:lnTo>
                        <a:pt x="260" y="996"/>
                      </a:lnTo>
                      <a:lnTo>
                        <a:pt x="255" y="1019"/>
                      </a:lnTo>
                      <a:lnTo>
                        <a:pt x="247" y="1039"/>
                      </a:lnTo>
                      <a:lnTo>
                        <a:pt x="237" y="1052"/>
                      </a:lnTo>
                      <a:lnTo>
                        <a:pt x="224" y="1062"/>
                      </a:lnTo>
                      <a:lnTo>
                        <a:pt x="208" y="1069"/>
                      </a:lnTo>
                      <a:lnTo>
                        <a:pt x="188" y="1072"/>
                      </a:lnTo>
                      <a:lnTo>
                        <a:pt x="167" y="1073"/>
                      </a:lnTo>
                      <a:lnTo>
                        <a:pt x="145" y="1072"/>
                      </a:lnTo>
                      <a:lnTo>
                        <a:pt x="126" y="1069"/>
                      </a:lnTo>
                      <a:lnTo>
                        <a:pt x="110" y="1062"/>
                      </a:lnTo>
                      <a:lnTo>
                        <a:pt x="96" y="1052"/>
                      </a:lnTo>
                      <a:lnTo>
                        <a:pt x="86" y="1039"/>
                      </a:lnTo>
                      <a:lnTo>
                        <a:pt x="78" y="1019"/>
                      </a:lnTo>
                      <a:lnTo>
                        <a:pt x="74" y="996"/>
                      </a:lnTo>
                      <a:lnTo>
                        <a:pt x="8" y="505"/>
                      </a:lnTo>
                      <a:lnTo>
                        <a:pt x="5" y="471"/>
                      </a:lnTo>
                      <a:lnTo>
                        <a:pt x="1" y="438"/>
                      </a:lnTo>
                      <a:lnTo>
                        <a:pt x="0" y="406"/>
                      </a:lnTo>
                      <a:lnTo>
                        <a:pt x="0" y="162"/>
                      </a:lnTo>
                      <a:lnTo>
                        <a:pt x="2" y="128"/>
                      </a:lnTo>
                      <a:lnTo>
                        <a:pt x="8" y="98"/>
                      </a:lnTo>
                      <a:lnTo>
                        <a:pt x="19" y="72"/>
                      </a:lnTo>
                      <a:lnTo>
                        <a:pt x="34" y="51"/>
                      </a:lnTo>
                      <a:lnTo>
                        <a:pt x="53" y="33"/>
                      </a:lnTo>
                      <a:lnTo>
                        <a:pt x="76" y="18"/>
                      </a:lnTo>
                      <a:lnTo>
                        <a:pt x="103" y="8"/>
                      </a:lnTo>
                      <a:lnTo>
                        <a:pt x="133" y="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44"/>
                <p:cNvSpPr>
                  <a:spLocks/>
                </p:cNvSpPr>
                <p:nvPr/>
              </p:nvSpPr>
              <p:spPr bwMode="auto">
                <a:xfrm>
                  <a:off x="2501900" y="2085975"/>
                  <a:ext cx="79375" cy="77787"/>
                </a:xfrm>
                <a:custGeom>
                  <a:avLst/>
                  <a:gdLst>
                    <a:gd name="T0" fmla="*/ 174 w 347"/>
                    <a:gd name="T1" fmla="*/ 0 h 344"/>
                    <a:gd name="T2" fmla="*/ 209 w 347"/>
                    <a:gd name="T3" fmla="*/ 4 h 344"/>
                    <a:gd name="T4" fmla="*/ 241 w 347"/>
                    <a:gd name="T5" fmla="*/ 14 h 344"/>
                    <a:gd name="T6" fmla="*/ 270 w 347"/>
                    <a:gd name="T7" fmla="*/ 30 h 344"/>
                    <a:gd name="T8" fmla="*/ 296 w 347"/>
                    <a:gd name="T9" fmla="*/ 50 h 344"/>
                    <a:gd name="T10" fmla="*/ 318 w 347"/>
                    <a:gd name="T11" fmla="*/ 76 h 344"/>
                    <a:gd name="T12" fmla="*/ 334 w 347"/>
                    <a:gd name="T13" fmla="*/ 106 h 344"/>
                    <a:gd name="T14" fmla="*/ 344 w 347"/>
                    <a:gd name="T15" fmla="*/ 138 h 344"/>
                    <a:gd name="T16" fmla="*/ 347 w 347"/>
                    <a:gd name="T17" fmla="*/ 172 h 344"/>
                    <a:gd name="T18" fmla="*/ 344 w 347"/>
                    <a:gd name="T19" fmla="*/ 207 h 344"/>
                    <a:gd name="T20" fmla="*/ 334 w 347"/>
                    <a:gd name="T21" fmla="*/ 240 h 344"/>
                    <a:gd name="T22" fmla="*/ 318 w 347"/>
                    <a:gd name="T23" fmla="*/ 269 h 344"/>
                    <a:gd name="T24" fmla="*/ 296 w 347"/>
                    <a:gd name="T25" fmla="*/ 294 h 344"/>
                    <a:gd name="T26" fmla="*/ 270 w 347"/>
                    <a:gd name="T27" fmla="*/ 315 h 344"/>
                    <a:gd name="T28" fmla="*/ 241 w 347"/>
                    <a:gd name="T29" fmla="*/ 331 h 344"/>
                    <a:gd name="T30" fmla="*/ 209 w 347"/>
                    <a:gd name="T31" fmla="*/ 341 h 344"/>
                    <a:gd name="T32" fmla="*/ 174 w 347"/>
                    <a:gd name="T33" fmla="*/ 344 h 344"/>
                    <a:gd name="T34" fmla="*/ 139 w 347"/>
                    <a:gd name="T35" fmla="*/ 341 h 344"/>
                    <a:gd name="T36" fmla="*/ 107 w 347"/>
                    <a:gd name="T37" fmla="*/ 331 h 344"/>
                    <a:gd name="T38" fmla="*/ 77 w 347"/>
                    <a:gd name="T39" fmla="*/ 315 h 344"/>
                    <a:gd name="T40" fmla="*/ 51 w 347"/>
                    <a:gd name="T41" fmla="*/ 294 h 344"/>
                    <a:gd name="T42" fmla="*/ 30 w 347"/>
                    <a:gd name="T43" fmla="*/ 269 h 344"/>
                    <a:gd name="T44" fmla="*/ 14 w 347"/>
                    <a:gd name="T45" fmla="*/ 240 h 344"/>
                    <a:gd name="T46" fmla="*/ 4 w 347"/>
                    <a:gd name="T47" fmla="*/ 207 h 344"/>
                    <a:gd name="T48" fmla="*/ 0 w 347"/>
                    <a:gd name="T49" fmla="*/ 172 h 344"/>
                    <a:gd name="T50" fmla="*/ 4 w 347"/>
                    <a:gd name="T51" fmla="*/ 138 h 344"/>
                    <a:gd name="T52" fmla="*/ 14 w 347"/>
                    <a:gd name="T53" fmla="*/ 106 h 344"/>
                    <a:gd name="T54" fmla="*/ 30 w 347"/>
                    <a:gd name="T55" fmla="*/ 76 h 344"/>
                    <a:gd name="T56" fmla="*/ 51 w 347"/>
                    <a:gd name="T57" fmla="*/ 50 h 344"/>
                    <a:gd name="T58" fmla="*/ 77 w 347"/>
                    <a:gd name="T59" fmla="*/ 30 h 344"/>
                    <a:gd name="T60" fmla="*/ 107 w 347"/>
                    <a:gd name="T61" fmla="*/ 14 h 344"/>
                    <a:gd name="T62" fmla="*/ 139 w 347"/>
                    <a:gd name="T63" fmla="*/ 4 h 344"/>
                    <a:gd name="T64" fmla="*/ 174 w 347"/>
                    <a:gd name="T65" fmla="*/ 0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7" h="344">
                      <a:moveTo>
                        <a:pt x="174" y="0"/>
                      </a:moveTo>
                      <a:lnTo>
                        <a:pt x="209" y="4"/>
                      </a:lnTo>
                      <a:lnTo>
                        <a:pt x="241" y="14"/>
                      </a:lnTo>
                      <a:lnTo>
                        <a:pt x="270" y="30"/>
                      </a:lnTo>
                      <a:lnTo>
                        <a:pt x="296" y="50"/>
                      </a:lnTo>
                      <a:lnTo>
                        <a:pt x="318" y="76"/>
                      </a:lnTo>
                      <a:lnTo>
                        <a:pt x="334" y="106"/>
                      </a:lnTo>
                      <a:lnTo>
                        <a:pt x="344" y="138"/>
                      </a:lnTo>
                      <a:lnTo>
                        <a:pt x="347" y="172"/>
                      </a:lnTo>
                      <a:lnTo>
                        <a:pt x="344" y="207"/>
                      </a:lnTo>
                      <a:lnTo>
                        <a:pt x="334" y="240"/>
                      </a:lnTo>
                      <a:lnTo>
                        <a:pt x="318" y="269"/>
                      </a:lnTo>
                      <a:lnTo>
                        <a:pt x="296" y="294"/>
                      </a:lnTo>
                      <a:lnTo>
                        <a:pt x="270" y="315"/>
                      </a:lnTo>
                      <a:lnTo>
                        <a:pt x="241" y="331"/>
                      </a:lnTo>
                      <a:lnTo>
                        <a:pt x="209" y="341"/>
                      </a:lnTo>
                      <a:lnTo>
                        <a:pt x="174" y="344"/>
                      </a:lnTo>
                      <a:lnTo>
                        <a:pt x="139" y="341"/>
                      </a:lnTo>
                      <a:lnTo>
                        <a:pt x="107" y="331"/>
                      </a:lnTo>
                      <a:lnTo>
                        <a:pt x="77" y="315"/>
                      </a:lnTo>
                      <a:lnTo>
                        <a:pt x="51" y="294"/>
                      </a:lnTo>
                      <a:lnTo>
                        <a:pt x="30" y="269"/>
                      </a:lnTo>
                      <a:lnTo>
                        <a:pt x="14" y="240"/>
                      </a:lnTo>
                      <a:lnTo>
                        <a:pt x="4" y="207"/>
                      </a:lnTo>
                      <a:lnTo>
                        <a:pt x="0" y="172"/>
                      </a:lnTo>
                      <a:lnTo>
                        <a:pt x="4" y="138"/>
                      </a:lnTo>
                      <a:lnTo>
                        <a:pt x="14" y="106"/>
                      </a:lnTo>
                      <a:lnTo>
                        <a:pt x="30" y="76"/>
                      </a:lnTo>
                      <a:lnTo>
                        <a:pt x="51" y="50"/>
                      </a:lnTo>
                      <a:lnTo>
                        <a:pt x="77" y="30"/>
                      </a:lnTo>
                      <a:lnTo>
                        <a:pt x="107" y="14"/>
                      </a:lnTo>
                      <a:lnTo>
                        <a:pt x="139" y="4"/>
                      </a:lnTo>
                      <a:lnTo>
                        <a:pt x="17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Freeform 49"/>
              <p:cNvSpPr>
                <a:spLocks noEditPoints="1"/>
              </p:cNvSpPr>
              <p:nvPr/>
            </p:nvSpPr>
            <p:spPr bwMode="auto">
              <a:xfrm>
                <a:off x="6352521" y="1984660"/>
                <a:ext cx="537712" cy="537712"/>
              </a:xfrm>
              <a:custGeom>
                <a:avLst/>
                <a:gdLst>
                  <a:gd name="T0" fmla="*/ 2959 w 3962"/>
                  <a:gd name="T1" fmla="*/ 2546 h 3963"/>
                  <a:gd name="T2" fmla="*/ 3397 w 3962"/>
                  <a:gd name="T3" fmla="*/ 2984 h 3963"/>
                  <a:gd name="T4" fmla="*/ 3464 w 3962"/>
                  <a:gd name="T5" fmla="*/ 3124 h 3963"/>
                  <a:gd name="T6" fmla="*/ 3343 w 3962"/>
                  <a:gd name="T7" fmla="*/ 3219 h 3963"/>
                  <a:gd name="T8" fmla="*/ 2736 w 3962"/>
                  <a:gd name="T9" fmla="*/ 3150 h 3963"/>
                  <a:gd name="T10" fmla="*/ 2752 w 3962"/>
                  <a:gd name="T11" fmla="*/ 2523 h 3963"/>
                  <a:gd name="T12" fmla="*/ 2896 w 3962"/>
                  <a:gd name="T13" fmla="*/ 2232 h 3963"/>
                  <a:gd name="T14" fmla="*/ 2500 w 3962"/>
                  <a:gd name="T15" fmla="*/ 2399 h 3963"/>
                  <a:gd name="T16" fmla="*/ 2262 w 3962"/>
                  <a:gd name="T17" fmla="*/ 2752 h 3963"/>
                  <a:gd name="T18" fmla="*/ 2262 w 3962"/>
                  <a:gd name="T19" fmla="*/ 3193 h 3963"/>
                  <a:gd name="T20" fmla="*/ 2500 w 3962"/>
                  <a:gd name="T21" fmla="*/ 3544 h 3963"/>
                  <a:gd name="T22" fmla="*/ 2896 w 3962"/>
                  <a:gd name="T23" fmla="*/ 3711 h 3963"/>
                  <a:gd name="T24" fmla="*/ 3325 w 3962"/>
                  <a:gd name="T25" fmla="*/ 3625 h 3963"/>
                  <a:gd name="T26" fmla="*/ 3625 w 3962"/>
                  <a:gd name="T27" fmla="*/ 3325 h 3963"/>
                  <a:gd name="T28" fmla="*/ 3711 w 3962"/>
                  <a:gd name="T29" fmla="*/ 2896 h 3963"/>
                  <a:gd name="T30" fmla="*/ 3544 w 3962"/>
                  <a:gd name="T31" fmla="*/ 2500 h 3963"/>
                  <a:gd name="T32" fmla="*/ 3193 w 3962"/>
                  <a:gd name="T33" fmla="*/ 2262 h 3963"/>
                  <a:gd name="T34" fmla="*/ 1734 w 3962"/>
                  <a:gd name="T35" fmla="*/ 2724 h 3963"/>
                  <a:gd name="T36" fmla="*/ 495 w 3962"/>
                  <a:gd name="T37" fmla="*/ 2724 h 3963"/>
                  <a:gd name="T38" fmla="*/ 3300 w 3962"/>
                  <a:gd name="T39" fmla="*/ 2037 h 3963"/>
                  <a:gd name="T40" fmla="*/ 3700 w 3962"/>
                  <a:gd name="T41" fmla="*/ 2300 h 3963"/>
                  <a:gd name="T42" fmla="*/ 3930 w 3962"/>
                  <a:gd name="T43" fmla="*/ 2722 h 3963"/>
                  <a:gd name="T44" fmla="*/ 3930 w 3962"/>
                  <a:gd name="T45" fmla="*/ 3222 h 3963"/>
                  <a:gd name="T46" fmla="*/ 3700 w 3962"/>
                  <a:gd name="T47" fmla="*/ 3643 h 3963"/>
                  <a:gd name="T48" fmla="*/ 3300 w 3962"/>
                  <a:gd name="T49" fmla="*/ 3907 h 3963"/>
                  <a:gd name="T50" fmla="*/ 2802 w 3962"/>
                  <a:gd name="T51" fmla="*/ 3948 h 3963"/>
                  <a:gd name="T52" fmla="*/ 2361 w 3962"/>
                  <a:gd name="T53" fmla="*/ 3752 h 3963"/>
                  <a:gd name="T54" fmla="*/ 2067 w 3962"/>
                  <a:gd name="T55" fmla="*/ 3376 h 3963"/>
                  <a:gd name="T56" fmla="*/ 1984 w 3962"/>
                  <a:gd name="T57" fmla="*/ 2887 h 3963"/>
                  <a:gd name="T58" fmla="*/ 2144 w 3962"/>
                  <a:gd name="T59" fmla="*/ 2426 h 3963"/>
                  <a:gd name="T60" fmla="*/ 2495 w 3962"/>
                  <a:gd name="T61" fmla="*/ 2103 h 3963"/>
                  <a:gd name="T62" fmla="*/ 2972 w 3962"/>
                  <a:gd name="T63" fmla="*/ 1982 h 3963"/>
                  <a:gd name="T64" fmla="*/ 1238 w 3962"/>
                  <a:gd name="T65" fmla="*/ 1486 h 3963"/>
                  <a:gd name="T66" fmla="*/ 990 w 3962"/>
                  <a:gd name="T67" fmla="*/ 1486 h 3963"/>
                  <a:gd name="T68" fmla="*/ 371 w 3962"/>
                  <a:gd name="T69" fmla="*/ 619 h 3963"/>
                  <a:gd name="T70" fmla="*/ 473 w 3962"/>
                  <a:gd name="T71" fmla="*/ 819 h 3963"/>
                  <a:gd name="T72" fmla="*/ 697 w 3962"/>
                  <a:gd name="T73" fmla="*/ 854 h 3963"/>
                  <a:gd name="T74" fmla="*/ 854 w 3962"/>
                  <a:gd name="T75" fmla="*/ 697 h 3963"/>
                  <a:gd name="T76" fmla="*/ 2355 w 3962"/>
                  <a:gd name="T77" fmla="*/ 659 h 3963"/>
                  <a:gd name="T78" fmla="*/ 2487 w 3962"/>
                  <a:gd name="T79" fmla="*/ 839 h 3963"/>
                  <a:gd name="T80" fmla="*/ 2714 w 3962"/>
                  <a:gd name="T81" fmla="*/ 839 h 3963"/>
                  <a:gd name="T82" fmla="*/ 2844 w 3962"/>
                  <a:gd name="T83" fmla="*/ 659 h 3963"/>
                  <a:gd name="T84" fmla="*/ 3074 w 3962"/>
                  <a:gd name="T85" fmla="*/ 526 h 3963"/>
                  <a:gd name="T86" fmla="*/ 3215 w 3962"/>
                  <a:gd name="T87" fmla="*/ 724 h 3963"/>
                  <a:gd name="T88" fmla="*/ 248 w 3962"/>
                  <a:gd name="T89" fmla="*/ 2947 h 3963"/>
                  <a:gd name="T90" fmla="*/ 268 w 3962"/>
                  <a:gd name="T91" fmla="*/ 3219 h 3963"/>
                  <a:gd name="T92" fmla="*/ 52 w 3962"/>
                  <a:gd name="T93" fmla="*/ 3108 h 3963"/>
                  <a:gd name="T94" fmla="*/ 3 w 3962"/>
                  <a:gd name="T95" fmla="*/ 724 h 3963"/>
                  <a:gd name="T96" fmla="*/ 144 w 3962"/>
                  <a:gd name="T97" fmla="*/ 526 h 3963"/>
                  <a:gd name="T98" fmla="*/ 2654 w 3962"/>
                  <a:gd name="T99" fmla="*/ 13 h 3963"/>
                  <a:gd name="T100" fmla="*/ 2724 w 3962"/>
                  <a:gd name="T101" fmla="*/ 619 h 3963"/>
                  <a:gd name="T102" fmla="*/ 2629 w 3962"/>
                  <a:gd name="T103" fmla="*/ 739 h 3963"/>
                  <a:gd name="T104" fmla="*/ 2489 w 3962"/>
                  <a:gd name="T105" fmla="*/ 673 h 3963"/>
                  <a:gd name="T106" fmla="*/ 2503 w 3962"/>
                  <a:gd name="T107" fmla="*/ 47 h 3963"/>
                  <a:gd name="T108" fmla="*/ 647 w 3962"/>
                  <a:gd name="T109" fmla="*/ 3 h 3963"/>
                  <a:gd name="T110" fmla="*/ 743 w 3962"/>
                  <a:gd name="T111" fmla="*/ 124 h 3963"/>
                  <a:gd name="T112" fmla="*/ 673 w 3962"/>
                  <a:gd name="T113" fmla="*/ 730 h 3963"/>
                  <a:gd name="T114" fmla="*/ 523 w 3962"/>
                  <a:gd name="T115" fmla="*/ 696 h 3963"/>
                  <a:gd name="T116" fmla="*/ 508 w 3962"/>
                  <a:gd name="T117" fmla="*/ 69 h 3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62" h="3963">
                    <a:moveTo>
                      <a:pt x="2848" y="2477"/>
                    </a:moveTo>
                    <a:lnTo>
                      <a:pt x="2876" y="2479"/>
                    </a:lnTo>
                    <a:lnTo>
                      <a:pt x="2902" y="2489"/>
                    </a:lnTo>
                    <a:lnTo>
                      <a:pt x="2925" y="2503"/>
                    </a:lnTo>
                    <a:lnTo>
                      <a:pt x="2944" y="2523"/>
                    </a:lnTo>
                    <a:lnTo>
                      <a:pt x="2959" y="2546"/>
                    </a:lnTo>
                    <a:lnTo>
                      <a:pt x="2968" y="2572"/>
                    </a:lnTo>
                    <a:lnTo>
                      <a:pt x="2972" y="2600"/>
                    </a:lnTo>
                    <a:lnTo>
                      <a:pt x="2972" y="2972"/>
                    </a:lnTo>
                    <a:lnTo>
                      <a:pt x="3343" y="2972"/>
                    </a:lnTo>
                    <a:lnTo>
                      <a:pt x="3371" y="2975"/>
                    </a:lnTo>
                    <a:lnTo>
                      <a:pt x="3397" y="2984"/>
                    </a:lnTo>
                    <a:lnTo>
                      <a:pt x="3420" y="2999"/>
                    </a:lnTo>
                    <a:lnTo>
                      <a:pt x="3440" y="3018"/>
                    </a:lnTo>
                    <a:lnTo>
                      <a:pt x="3454" y="3041"/>
                    </a:lnTo>
                    <a:lnTo>
                      <a:pt x="3464" y="3067"/>
                    </a:lnTo>
                    <a:lnTo>
                      <a:pt x="3467" y="3096"/>
                    </a:lnTo>
                    <a:lnTo>
                      <a:pt x="3464" y="3124"/>
                    </a:lnTo>
                    <a:lnTo>
                      <a:pt x="3454" y="3150"/>
                    </a:lnTo>
                    <a:lnTo>
                      <a:pt x="3440" y="3173"/>
                    </a:lnTo>
                    <a:lnTo>
                      <a:pt x="3420" y="3193"/>
                    </a:lnTo>
                    <a:lnTo>
                      <a:pt x="3397" y="3207"/>
                    </a:lnTo>
                    <a:lnTo>
                      <a:pt x="3371" y="3217"/>
                    </a:lnTo>
                    <a:lnTo>
                      <a:pt x="3343" y="3219"/>
                    </a:lnTo>
                    <a:lnTo>
                      <a:pt x="2848" y="3219"/>
                    </a:lnTo>
                    <a:lnTo>
                      <a:pt x="2819" y="3217"/>
                    </a:lnTo>
                    <a:lnTo>
                      <a:pt x="2794" y="3207"/>
                    </a:lnTo>
                    <a:lnTo>
                      <a:pt x="2771" y="3193"/>
                    </a:lnTo>
                    <a:lnTo>
                      <a:pt x="2752" y="3173"/>
                    </a:lnTo>
                    <a:lnTo>
                      <a:pt x="2736" y="3150"/>
                    </a:lnTo>
                    <a:lnTo>
                      <a:pt x="2727" y="3124"/>
                    </a:lnTo>
                    <a:lnTo>
                      <a:pt x="2724" y="3096"/>
                    </a:lnTo>
                    <a:lnTo>
                      <a:pt x="2724" y="2600"/>
                    </a:lnTo>
                    <a:lnTo>
                      <a:pt x="2727" y="2572"/>
                    </a:lnTo>
                    <a:lnTo>
                      <a:pt x="2736" y="2546"/>
                    </a:lnTo>
                    <a:lnTo>
                      <a:pt x="2752" y="2523"/>
                    </a:lnTo>
                    <a:lnTo>
                      <a:pt x="2771" y="2503"/>
                    </a:lnTo>
                    <a:lnTo>
                      <a:pt x="2794" y="2489"/>
                    </a:lnTo>
                    <a:lnTo>
                      <a:pt x="2819" y="2479"/>
                    </a:lnTo>
                    <a:lnTo>
                      <a:pt x="2848" y="2477"/>
                    </a:lnTo>
                    <a:close/>
                    <a:moveTo>
                      <a:pt x="2972" y="2229"/>
                    </a:moveTo>
                    <a:lnTo>
                      <a:pt x="2896" y="2232"/>
                    </a:lnTo>
                    <a:lnTo>
                      <a:pt x="2821" y="2244"/>
                    </a:lnTo>
                    <a:lnTo>
                      <a:pt x="2750" y="2262"/>
                    </a:lnTo>
                    <a:lnTo>
                      <a:pt x="2683" y="2288"/>
                    </a:lnTo>
                    <a:lnTo>
                      <a:pt x="2618" y="2319"/>
                    </a:lnTo>
                    <a:lnTo>
                      <a:pt x="2556" y="2356"/>
                    </a:lnTo>
                    <a:lnTo>
                      <a:pt x="2500" y="2399"/>
                    </a:lnTo>
                    <a:lnTo>
                      <a:pt x="2447" y="2447"/>
                    </a:lnTo>
                    <a:lnTo>
                      <a:pt x="2399" y="2500"/>
                    </a:lnTo>
                    <a:lnTo>
                      <a:pt x="2355" y="2556"/>
                    </a:lnTo>
                    <a:lnTo>
                      <a:pt x="2318" y="2618"/>
                    </a:lnTo>
                    <a:lnTo>
                      <a:pt x="2287" y="2683"/>
                    </a:lnTo>
                    <a:lnTo>
                      <a:pt x="2262" y="2752"/>
                    </a:lnTo>
                    <a:lnTo>
                      <a:pt x="2243" y="2823"/>
                    </a:lnTo>
                    <a:lnTo>
                      <a:pt x="2232" y="2896"/>
                    </a:lnTo>
                    <a:lnTo>
                      <a:pt x="2229" y="2972"/>
                    </a:lnTo>
                    <a:lnTo>
                      <a:pt x="2232" y="3048"/>
                    </a:lnTo>
                    <a:lnTo>
                      <a:pt x="2243" y="3122"/>
                    </a:lnTo>
                    <a:lnTo>
                      <a:pt x="2262" y="3193"/>
                    </a:lnTo>
                    <a:lnTo>
                      <a:pt x="2287" y="3261"/>
                    </a:lnTo>
                    <a:lnTo>
                      <a:pt x="2318" y="3325"/>
                    </a:lnTo>
                    <a:lnTo>
                      <a:pt x="2355" y="3387"/>
                    </a:lnTo>
                    <a:lnTo>
                      <a:pt x="2399" y="3444"/>
                    </a:lnTo>
                    <a:lnTo>
                      <a:pt x="2447" y="3497"/>
                    </a:lnTo>
                    <a:lnTo>
                      <a:pt x="2500" y="3544"/>
                    </a:lnTo>
                    <a:lnTo>
                      <a:pt x="2556" y="3588"/>
                    </a:lnTo>
                    <a:lnTo>
                      <a:pt x="2618" y="3625"/>
                    </a:lnTo>
                    <a:lnTo>
                      <a:pt x="2683" y="3657"/>
                    </a:lnTo>
                    <a:lnTo>
                      <a:pt x="2750" y="3682"/>
                    </a:lnTo>
                    <a:lnTo>
                      <a:pt x="2821" y="3700"/>
                    </a:lnTo>
                    <a:lnTo>
                      <a:pt x="2896" y="3711"/>
                    </a:lnTo>
                    <a:lnTo>
                      <a:pt x="2972" y="3714"/>
                    </a:lnTo>
                    <a:lnTo>
                      <a:pt x="3048" y="3711"/>
                    </a:lnTo>
                    <a:lnTo>
                      <a:pt x="3121" y="3700"/>
                    </a:lnTo>
                    <a:lnTo>
                      <a:pt x="3193" y="3682"/>
                    </a:lnTo>
                    <a:lnTo>
                      <a:pt x="3260" y="3657"/>
                    </a:lnTo>
                    <a:lnTo>
                      <a:pt x="3325" y="3625"/>
                    </a:lnTo>
                    <a:lnTo>
                      <a:pt x="3386" y="3588"/>
                    </a:lnTo>
                    <a:lnTo>
                      <a:pt x="3444" y="3544"/>
                    </a:lnTo>
                    <a:lnTo>
                      <a:pt x="3496" y="3497"/>
                    </a:lnTo>
                    <a:lnTo>
                      <a:pt x="3544" y="3444"/>
                    </a:lnTo>
                    <a:lnTo>
                      <a:pt x="3588" y="3387"/>
                    </a:lnTo>
                    <a:lnTo>
                      <a:pt x="3625" y="3325"/>
                    </a:lnTo>
                    <a:lnTo>
                      <a:pt x="3656" y="3261"/>
                    </a:lnTo>
                    <a:lnTo>
                      <a:pt x="3680" y="3193"/>
                    </a:lnTo>
                    <a:lnTo>
                      <a:pt x="3700" y="3122"/>
                    </a:lnTo>
                    <a:lnTo>
                      <a:pt x="3711" y="3048"/>
                    </a:lnTo>
                    <a:lnTo>
                      <a:pt x="3714" y="2972"/>
                    </a:lnTo>
                    <a:lnTo>
                      <a:pt x="3711" y="2896"/>
                    </a:lnTo>
                    <a:lnTo>
                      <a:pt x="3700" y="2823"/>
                    </a:lnTo>
                    <a:lnTo>
                      <a:pt x="3680" y="2752"/>
                    </a:lnTo>
                    <a:lnTo>
                      <a:pt x="3656" y="2683"/>
                    </a:lnTo>
                    <a:lnTo>
                      <a:pt x="3625" y="2618"/>
                    </a:lnTo>
                    <a:lnTo>
                      <a:pt x="3588" y="2556"/>
                    </a:lnTo>
                    <a:lnTo>
                      <a:pt x="3544" y="2500"/>
                    </a:lnTo>
                    <a:lnTo>
                      <a:pt x="3496" y="2447"/>
                    </a:lnTo>
                    <a:lnTo>
                      <a:pt x="3444" y="2399"/>
                    </a:lnTo>
                    <a:lnTo>
                      <a:pt x="3386" y="2356"/>
                    </a:lnTo>
                    <a:lnTo>
                      <a:pt x="3325" y="2319"/>
                    </a:lnTo>
                    <a:lnTo>
                      <a:pt x="3260" y="2288"/>
                    </a:lnTo>
                    <a:lnTo>
                      <a:pt x="3193" y="2262"/>
                    </a:lnTo>
                    <a:lnTo>
                      <a:pt x="3121" y="2244"/>
                    </a:lnTo>
                    <a:lnTo>
                      <a:pt x="3048" y="2232"/>
                    </a:lnTo>
                    <a:lnTo>
                      <a:pt x="2972" y="2229"/>
                    </a:lnTo>
                    <a:close/>
                    <a:moveTo>
                      <a:pt x="1238" y="2229"/>
                    </a:moveTo>
                    <a:lnTo>
                      <a:pt x="1734" y="2229"/>
                    </a:lnTo>
                    <a:lnTo>
                      <a:pt x="1734" y="2724"/>
                    </a:lnTo>
                    <a:lnTo>
                      <a:pt x="1238" y="2724"/>
                    </a:lnTo>
                    <a:lnTo>
                      <a:pt x="1238" y="2229"/>
                    </a:lnTo>
                    <a:close/>
                    <a:moveTo>
                      <a:pt x="495" y="2229"/>
                    </a:moveTo>
                    <a:lnTo>
                      <a:pt x="990" y="2229"/>
                    </a:lnTo>
                    <a:lnTo>
                      <a:pt x="990" y="2724"/>
                    </a:lnTo>
                    <a:lnTo>
                      <a:pt x="495" y="2724"/>
                    </a:lnTo>
                    <a:lnTo>
                      <a:pt x="495" y="2229"/>
                    </a:lnTo>
                    <a:close/>
                    <a:moveTo>
                      <a:pt x="2972" y="1982"/>
                    </a:moveTo>
                    <a:lnTo>
                      <a:pt x="3058" y="1985"/>
                    </a:lnTo>
                    <a:lnTo>
                      <a:pt x="3141" y="1996"/>
                    </a:lnTo>
                    <a:lnTo>
                      <a:pt x="3221" y="2013"/>
                    </a:lnTo>
                    <a:lnTo>
                      <a:pt x="3300" y="2037"/>
                    </a:lnTo>
                    <a:lnTo>
                      <a:pt x="3376" y="2067"/>
                    </a:lnTo>
                    <a:lnTo>
                      <a:pt x="3448" y="2103"/>
                    </a:lnTo>
                    <a:lnTo>
                      <a:pt x="3517" y="2144"/>
                    </a:lnTo>
                    <a:lnTo>
                      <a:pt x="3582" y="2191"/>
                    </a:lnTo>
                    <a:lnTo>
                      <a:pt x="3643" y="2243"/>
                    </a:lnTo>
                    <a:lnTo>
                      <a:pt x="3700" y="2300"/>
                    </a:lnTo>
                    <a:lnTo>
                      <a:pt x="3752" y="2361"/>
                    </a:lnTo>
                    <a:lnTo>
                      <a:pt x="3799" y="2426"/>
                    </a:lnTo>
                    <a:lnTo>
                      <a:pt x="3841" y="2495"/>
                    </a:lnTo>
                    <a:lnTo>
                      <a:pt x="3876" y="2567"/>
                    </a:lnTo>
                    <a:lnTo>
                      <a:pt x="3906" y="2643"/>
                    </a:lnTo>
                    <a:lnTo>
                      <a:pt x="3930" y="2722"/>
                    </a:lnTo>
                    <a:lnTo>
                      <a:pt x="3948" y="2803"/>
                    </a:lnTo>
                    <a:lnTo>
                      <a:pt x="3959" y="2887"/>
                    </a:lnTo>
                    <a:lnTo>
                      <a:pt x="3962" y="2972"/>
                    </a:lnTo>
                    <a:lnTo>
                      <a:pt x="3959" y="3058"/>
                    </a:lnTo>
                    <a:lnTo>
                      <a:pt x="3948" y="3141"/>
                    </a:lnTo>
                    <a:lnTo>
                      <a:pt x="3930" y="3222"/>
                    </a:lnTo>
                    <a:lnTo>
                      <a:pt x="3906" y="3300"/>
                    </a:lnTo>
                    <a:lnTo>
                      <a:pt x="3876" y="3376"/>
                    </a:lnTo>
                    <a:lnTo>
                      <a:pt x="3841" y="3448"/>
                    </a:lnTo>
                    <a:lnTo>
                      <a:pt x="3799" y="3518"/>
                    </a:lnTo>
                    <a:lnTo>
                      <a:pt x="3752" y="3583"/>
                    </a:lnTo>
                    <a:lnTo>
                      <a:pt x="3700" y="3643"/>
                    </a:lnTo>
                    <a:lnTo>
                      <a:pt x="3643" y="3700"/>
                    </a:lnTo>
                    <a:lnTo>
                      <a:pt x="3582" y="3752"/>
                    </a:lnTo>
                    <a:lnTo>
                      <a:pt x="3517" y="3799"/>
                    </a:lnTo>
                    <a:lnTo>
                      <a:pt x="3448" y="3841"/>
                    </a:lnTo>
                    <a:lnTo>
                      <a:pt x="3376" y="3877"/>
                    </a:lnTo>
                    <a:lnTo>
                      <a:pt x="3300" y="3907"/>
                    </a:lnTo>
                    <a:lnTo>
                      <a:pt x="3221" y="3931"/>
                    </a:lnTo>
                    <a:lnTo>
                      <a:pt x="3141" y="3948"/>
                    </a:lnTo>
                    <a:lnTo>
                      <a:pt x="3058" y="3959"/>
                    </a:lnTo>
                    <a:lnTo>
                      <a:pt x="2972" y="3963"/>
                    </a:lnTo>
                    <a:lnTo>
                      <a:pt x="2886" y="3959"/>
                    </a:lnTo>
                    <a:lnTo>
                      <a:pt x="2802" y="3948"/>
                    </a:lnTo>
                    <a:lnTo>
                      <a:pt x="2721" y="3931"/>
                    </a:lnTo>
                    <a:lnTo>
                      <a:pt x="2643" y="3907"/>
                    </a:lnTo>
                    <a:lnTo>
                      <a:pt x="2567" y="3877"/>
                    </a:lnTo>
                    <a:lnTo>
                      <a:pt x="2495" y="3841"/>
                    </a:lnTo>
                    <a:lnTo>
                      <a:pt x="2426" y="3799"/>
                    </a:lnTo>
                    <a:lnTo>
                      <a:pt x="2361" y="3752"/>
                    </a:lnTo>
                    <a:lnTo>
                      <a:pt x="2300" y="3700"/>
                    </a:lnTo>
                    <a:lnTo>
                      <a:pt x="2243" y="3643"/>
                    </a:lnTo>
                    <a:lnTo>
                      <a:pt x="2191" y="3583"/>
                    </a:lnTo>
                    <a:lnTo>
                      <a:pt x="2144" y="3518"/>
                    </a:lnTo>
                    <a:lnTo>
                      <a:pt x="2103" y="3448"/>
                    </a:lnTo>
                    <a:lnTo>
                      <a:pt x="2067" y="3376"/>
                    </a:lnTo>
                    <a:lnTo>
                      <a:pt x="2037" y="3300"/>
                    </a:lnTo>
                    <a:lnTo>
                      <a:pt x="2013" y="3222"/>
                    </a:lnTo>
                    <a:lnTo>
                      <a:pt x="1995" y="3141"/>
                    </a:lnTo>
                    <a:lnTo>
                      <a:pt x="1984" y="3058"/>
                    </a:lnTo>
                    <a:lnTo>
                      <a:pt x="1980" y="2972"/>
                    </a:lnTo>
                    <a:lnTo>
                      <a:pt x="1984" y="2887"/>
                    </a:lnTo>
                    <a:lnTo>
                      <a:pt x="1995" y="2803"/>
                    </a:lnTo>
                    <a:lnTo>
                      <a:pt x="2013" y="2722"/>
                    </a:lnTo>
                    <a:lnTo>
                      <a:pt x="2037" y="2643"/>
                    </a:lnTo>
                    <a:lnTo>
                      <a:pt x="2067" y="2567"/>
                    </a:lnTo>
                    <a:lnTo>
                      <a:pt x="2103" y="2495"/>
                    </a:lnTo>
                    <a:lnTo>
                      <a:pt x="2144" y="2426"/>
                    </a:lnTo>
                    <a:lnTo>
                      <a:pt x="2191" y="2361"/>
                    </a:lnTo>
                    <a:lnTo>
                      <a:pt x="2243" y="2300"/>
                    </a:lnTo>
                    <a:lnTo>
                      <a:pt x="2300" y="2243"/>
                    </a:lnTo>
                    <a:lnTo>
                      <a:pt x="2361" y="2191"/>
                    </a:lnTo>
                    <a:lnTo>
                      <a:pt x="2426" y="2144"/>
                    </a:lnTo>
                    <a:lnTo>
                      <a:pt x="2495" y="2103"/>
                    </a:lnTo>
                    <a:lnTo>
                      <a:pt x="2567" y="2067"/>
                    </a:lnTo>
                    <a:lnTo>
                      <a:pt x="2643" y="2037"/>
                    </a:lnTo>
                    <a:lnTo>
                      <a:pt x="2721" y="2013"/>
                    </a:lnTo>
                    <a:lnTo>
                      <a:pt x="2802" y="1996"/>
                    </a:lnTo>
                    <a:lnTo>
                      <a:pt x="2886" y="1985"/>
                    </a:lnTo>
                    <a:lnTo>
                      <a:pt x="2972" y="1982"/>
                    </a:lnTo>
                    <a:close/>
                    <a:moveTo>
                      <a:pt x="1980" y="1486"/>
                    </a:moveTo>
                    <a:lnTo>
                      <a:pt x="2476" y="1486"/>
                    </a:lnTo>
                    <a:lnTo>
                      <a:pt x="2476" y="1982"/>
                    </a:lnTo>
                    <a:lnTo>
                      <a:pt x="1980" y="1982"/>
                    </a:lnTo>
                    <a:lnTo>
                      <a:pt x="1980" y="1486"/>
                    </a:lnTo>
                    <a:close/>
                    <a:moveTo>
                      <a:pt x="1238" y="1486"/>
                    </a:moveTo>
                    <a:lnTo>
                      <a:pt x="1734" y="1486"/>
                    </a:lnTo>
                    <a:lnTo>
                      <a:pt x="1734" y="1982"/>
                    </a:lnTo>
                    <a:lnTo>
                      <a:pt x="1238" y="1982"/>
                    </a:lnTo>
                    <a:lnTo>
                      <a:pt x="1238" y="1486"/>
                    </a:lnTo>
                    <a:close/>
                    <a:moveTo>
                      <a:pt x="495" y="1486"/>
                    </a:moveTo>
                    <a:lnTo>
                      <a:pt x="990" y="1486"/>
                    </a:lnTo>
                    <a:lnTo>
                      <a:pt x="990" y="1982"/>
                    </a:lnTo>
                    <a:lnTo>
                      <a:pt x="495" y="1982"/>
                    </a:lnTo>
                    <a:lnTo>
                      <a:pt x="495" y="1486"/>
                    </a:lnTo>
                    <a:close/>
                    <a:moveTo>
                      <a:pt x="268" y="495"/>
                    </a:moveTo>
                    <a:lnTo>
                      <a:pt x="371" y="495"/>
                    </a:lnTo>
                    <a:lnTo>
                      <a:pt x="371" y="619"/>
                    </a:lnTo>
                    <a:lnTo>
                      <a:pt x="374" y="659"/>
                    </a:lnTo>
                    <a:lnTo>
                      <a:pt x="384" y="697"/>
                    </a:lnTo>
                    <a:lnTo>
                      <a:pt x="399" y="732"/>
                    </a:lnTo>
                    <a:lnTo>
                      <a:pt x="419" y="765"/>
                    </a:lnTo>
                    <a:lnTo>
                      <a:pt x="444" y="794"/>
                    </a:lnTo>
                    <a:lnTo>
                      <a:pt x="473" y="819"/>
                    </a:lnTo>
                    <a:lnTo>
                      <a:pt x="505" y="839"/>
                    </a:lnTo>
                    <a:lnTo>
                      <a:pt x="541" y="854"/>
                    </a:lnTo>
                    <a:lnTo>
                      <a:pt x="579" y="864"/>
                    </a:lnTo>
                    <a:lnTo>
                      <a:pt x="619" y="867"/>
                    </a:lnTo>
                    <a:lnTo>
                      <a:pt x="659" y="864"/>
                    </a:lnTo>
                    <a:lnTo>
                      <a:pt x="697" y="854"/>
                    </a:lnTo>
                    <a:lnTo>
                      <a:pt x="732" y="839"/>
                    </a:lnTo>
                    <a:lnTo>
                      <a:pt x="765" y="819"/>
                    </a:lnTo>
                    <a:lnTo>
                      <a:pt x="794" y="794"/>
                    </a:lnTo>
                    <a:lnTo>
                      <a:pt x="819" y="765"/>
                    </a:lnTo>
                    <a:lnTo>
                      <a:pt x="838" y="732"/>
                    </a:lnTo>
                    <a:lnTo>
                      <a:pt x="854" y="697"/>
                    </a:lnTo>
                    <a:lnTo>
                      <a:pt x="864" y="659"/>
                    </a:lnTo>
                    <a:lnTo>
                      <a:pt x="866" y="619"/>
                    </a:lnTo>
                    <a:lnTo>
                      <a:pt x="866" y="495"/>
                    </a:lnTo>
                    <a:lnTo>
                      <a:pt x="2353" y="495"/>
                    </a:lnTo>
                    <a:lnTo>
                      <a:pt x="2353" y="619"/>
                    </a:lnTo>
                    <a:lnTo>
                      <a:pt x="2355" y="659"/>
                    </a:lnTo>
                    <a:lnTo>
                      <a:pt x="2365" y="697"/>
                    </a:lnTo>
                    <a:lnTo>
                      <a:pt x="2380" y="732"/>
                    </a:lnTo>
                    <a:lnTo>
                      <a:pt x="2400" y="765"/>
                    </a:lnTo>
                    <a:lnTo>
                      <a:pt x="2425" y="794"/>
                    </a:lnTo>
                    <a:lnTo>
                      <a:pt x="2454" y="819"/>
                    </a:lnTo>
                    <a:lnTo>
                      <a:pt x="2487" y="839"/>
                    </a:lnTo>
                    <a:lnTo>
                      <a:pt x="2521" y="854"/>
                    </a:lnTo>
                    <a:lnTo>
                      <a:pt x="2560" y="864"/>
                    </a:lnTo>
                    <a:lnTo>
                      <a:pt x="2600" y="867"/>
                    </a:lnTo>
                    <a:lnTo>
                      <a:pt x="2641" y="864"/>
                    </a:lnTo>
                    <a:lnTo>
                      <a:pt x="2678" y="854"/>
                    </a:lnTo>
                    <a:lnTo>
                      <a:pt x="2714" y="839"/>
                    </a:lnTo>
                    <a:lnTo>
                      <a:pt x="2747" y="819"/>
                    </a:lnTo>
                    <a:lnTo>
                      <a:pt x="2776" y="794"/>
                    </a:lnTo>
                    <a:lnTo>
                      <a:pt x="2800" y="765"/>
                    </a:lnTo>
                    <a:lnTo>
                      <a:pt x="2820" y="732"/>
                    </a:lnTo>
                    <a:lnTo>
                      <a:pt x="2835" y="697"/>
                    </a:lnTo>
                    <a:lnTo>
                      <a:pt x="2844" y="659"/>
                    </a:lnTo>
                    <a:lnTo>
                      <a:pt x="2848" y="619"/>
                    </a:lnTo>
                    <a:lnTo>
                      <a:pt x="2848" y="495"/>
                    </a:lnTo>
                    <a:lnTo>
                      <a:pt x="2952" y="495"/>
                    </a:lnTo>
                    <a:lnTo>
                      <a:pt x="2995" y="498"/>
                    </a:lnTo>
                    <a:lnTo>
                      <a:pt x="3036" y="509"/>
                    </a:lnTo>
                    <a:lnTo>
                      <a:pt x="3074" y="526"/>
                    </a:lnTo>
                    <a:lnTo>
                      <a:pt x="3109" y="548"/>
                    </a:lnTo>
                    <a:lnTo>
                      <a:pt x="3141" y="574"/>
                    </a:lnTo>
                    <a:lnTo>
                      <a:pt x="3167" y="607"/>
                    </a:lnTo>
                    <a:lnTo>
                      <a:pt x="3189" y="642"/>
                    </a:lnTo>
                    <a:lnTo>
                      <a:pt x="3206" y="682"/>
                    </a:lnTo>
                    <a:lnTo>
                      <a:pt x="3215" y="724"/>
                    </a:lnTo>
                    <a:lnTo>
                      <a:pt x="3219" y="767"/>
                    </a:lnTo>
                    <a:lnTo>
                      <a:pt x="3219" y="1733"/>
                    </a:lnTo>
                    <a:lnTo>
                      <a:pt x="2972" y="1733"/>
                    </a:lnTo>
                    <a:lnTo>
                      <a:pt x="2972" y="1238"/>
                    </a:lnTo>
                    <a:lnTo>
                      <a:pt x="248" y="1238"/>
                    </a:lnTo>
                    <a:lnTo>
                      <a:pt x="248" y="2947"/>
                    </a:lnTo>
                    <a:lnTo>
                      <a:pt x="250" y="2959"/>
                    </a:lnTo>
                    <a:lnTo>
                      <a:pt x="258" y="2969"/>
                    </a:lnTo>
                    <a:lnTo>
                      <a:pt x="268" y="2972"/>
                    </a:lnTo>
                    <a:lnTo>
                      <a:pt x="1734" y="2972"/>
                    </a:lnTo>
                    <a:lnTo>
                      <a:pt x="1734" y="3219"/>
                    </a:lnTo>
                    <a:lnTo>
                      <a:pt x="268" y="3219"/>
                    </a:lnTo>
                    <a:lnTo>
                      <a:pt x="225" y="3216"/>
                    </a:lnTo>
                    <a:lnTo>
                      <a:pt x="183" y="3206"/>
                    </a:lnTo>
                    <a:lnTo>
                      <a:pt x="144" y="3189"/>
                    </a:lnTo>
                    <a:lnTo>
                      <a:pt x="109" y="3167"/>
                    </a:lnTo>
                    <a:lnTo>
                      <a:pt x="78" y="3140"/>
                    </a:lnTo>
                    <a:lnTo>
                      <a:pt x="52" y="3108"/>
                    </a:lnTo>
                    <a:lnTo>
                      <a:pt x="30" y="3072"/>
                    </a:lnTo>
                    <a:lnTo>
                      <a:pt x="13" y="3034"/>
                    </a:lnTo>
                    <a:lnTo>
                      <a:pt x="3" y="2991"/>
                    </a:lnTo>
                    <a:lnTo>
                      <a:pt x="0" y="2947"/>
                    </a:lnTo>
                    <a:lnTo>
                      <a:pt x="0" y="767"/>
                    </a:lnTo>
                    <a:lnTo>
                      <a:pt x="3" y="724"/>
                    </a:lnTo>
                    <a:lnTo>
                      <a:pt x="13" y="682"/>
                    </a:lnTo>
                    <a:lnTo>
                      <a:pt x="30" y="642"/>
                    </a:lnTo>
                    <a:lnTo>
                      <a:pt x="52" y="607"/>
                    </a:lnTo>
                    <a:lnTo>
                      <a:pt x="78" y="574"/>
                    </a:lnTo>
                    <a:lnTo>
                      <a:pt x="109" y="548"/>
                    </a:lnTo>
                    <a:lnTo>
                      <a:pt x="144" y="526"/>
                    </a:lnTo>
                    <a:lnTo>
                      <a:pt x="183" y="509"/>
                    </a:lnTo>
                    <a:lnTo>
                      <a:pt x="225" y="498"/>
                    </a:lnTo>
                    <a:lnTo>
                      <a:pt x="268" y="495"/>
                    </a:lnTo>
                    <a:close/>
                    <a:moveTo>
                      <a:pt x="2600" y="0"/>
                    </a:moveTo>
                    <a:lnTo>
                      <a:pt x="2629" y="3"/>
                    </a:lnTo>
                    <a:lnTo>
                      <a:pt x="2654" y="13"/>
                    </a:lnTo>
                    <a:lnTo>
                      <a:pt x="2678" y="27"/>
                    </a:lnTo>
                    <a:lnTo>
                      <a:pt x="2696" y="47"/>
                    </a:lnTo>
                    <a:lnTo>
                      <a:pt x="2712" y="69"/>
                    </a:lnTo>
                    <a:lnTo>
                      <a:pt x="2720" y="95"/>
                    </a:lnTo>
                    <a:lnTo>
                      <a:pt x="2724" y="124"/>
                    </a:lnTo>
                    <a:lnTo>
                      <a:pt x="2724" y="619"/>
                    </a:lnTo>
                    <a:lnTo>
                      <a:pt x="2720" y="648"/>
                    </a:lnTo>
                    <a:lnTo>
                      <a:pt x="2712" y="673"/>
                    </a:lnTo>
                    <a:lnTo>
                      <a:pt x="2696" y="696"/>
                    </a:lnTo>
                    <a:lnTo>
                      <a:pt x="2678" y="715"/>
                    </a:lnTo>
                    <a:lnTo>
                      <a:pt x="2654" y="730"/>
                    </a:lnTo>
                    <a:lnTo>
                      <a:pt x="2629" y="739"/>
                    </a:lnTo>
                    <a:lnTo>
                      <a:pt x="2600" y="743"/>
                    </a:lnTo>
                    <a:lnTo>
                      <a:pt x="2572" y="739"/>
                    </a:lnTo>
                    <a:lnTo>
                      <a:pt x="2546" y="730"/>
                    </a:lnTo>
                    <a:lnTo>
                      <a:pt x="2523" y="715"/>
                    </a:lnTo>
                    <a:lnTo>
                      <a:pt x="2503" y="696"/>
                    </a:lnTo>
                    <a:lnTo>
                      <a:pt x="2489" y="673"/>
                    </a:lnTo>
                    <a:lnTo>
                      <a:pt x="2479" y="648"/>
                    </a:lnTo>
                    <a:lnTo>
                      <a:pt x="2476" y="619"/>
                    </a:lnTo>
                    <a:lnTo>
                      <a:pt x="2476" y="124"/>
                    </a:lnTo>
                    <a:lnTo>
                      <a:pt x="2479" y="95"/>
                    </a:lnTo>
                    <a:lnTo>
                      <a:pt x="2489" y="69"/>
                    </a:lnTo>
                    <a:lnTo>
                      <a:pt x="2503" y="47"/>
                    </a:lnTo>
                    <a:lnTo>
                      <a:pt x="2523" y="27"/>
                    </a:lnTo>
                    <a:lnTo>
                      <a:pt x="2546" y="13"/>
                    </a:lnTo>
                    <a:lnTo>
                      <a:pt x="2572" y="3"/>
                    </a:lnTo>
                    <a:lnTo>
                      <a:pt x="2600" y="0"/>
                    </a:lnTo>
                    <a:close/>
                    <a:moveTo>
                      <a:pt x="619" y="0"/>
                    </a:moveTo>
                    <a:lnTo>
                      <a:pt x="647" y="3"/>
                    </a:lnTo>
                    <a:lnTo>
                      <a:pt x="673" y="13"/>
                    </a:lnTo>
                    <a:lnTo>
                      <a:pt x="696" y="27"/>
                    </a:lnTo>
                    <a:lnTo>
                      <a:pt x="715" y="47"/>
                    </a:lnTo>
                    <a:lnTo>
                      <a:pt x="730" y="69"/>
                    </a:lnTo>
                    <a:lnTo>
                      <a:pt x="740" y="95"/>
                    </a:lnTo>
                    <a:lnTo>
                      <a:pt x="743" y="124"/>
                    </a:lnTo>
                    <a:lnTo>
                      <a:pt x="743" y="619"/>
                    </a:lnTo>
                    <a:lnTo>
                      <a:pt x="740" y="648"/>
                    </a:lnTo>
                    <a:lnTo>
                      <a:pt x="730" y="673"/>
                    </a:lnTo>
                    <a:lnTo>
                      <a:pt x="715" y="696"/>
                    </a:lnTo>
                    <a:lnTo>
                      <a:pt x="696" y="715"/>
                    </a:lnTo>
                    <a:lnTo>
                      <a:pt x="673" y="730"/>
                    </a:lnTo>
                    <a:lnTo>
                      <a:pt x="647" y="739"/>
                    </a:lnTo>
                    <a:lnTo>
                      <a:pt x="619" y="743"/>
                    </a:lnTo>
                    <a:lnTo>
                      <a:pt x="590" y="739"/>
                    </a:lnTo>
                    <a:lnTo>
                      <a:pt x="565" y="730"/>
                    </a:lnTo>
                    <a:lnTo>
                      <a:pt x="542" y="715"/>
                    </a:lnTo>
                    <a:lnTo>
                      <a:pt x="523" y="696"/>
                    </a:lnTo>
                    <a:lnTo>
                      <a:pt x="508" y="673"/>
                    </a:lnTo>
                    <a:lnTo>
                      <a:pt x="499" y="648"/>
                    </a:lnTo>
                    <a:lnTo>
                      <a:pt x="495" y="619"/>
                    </a:lnTo>
                    <a:lnTo>
                      <a:pt x="495" y="124"/>
                    </a:lnTo>
                    <a:lnTo>
                      <a:pt x="499" y="95"/>
                    </a:lnTo>
                    <a:lnTo>
                      <a:pt x="508" y="69"/>
                    </a:lnTo>
                    <a:lnTo>
                      <a:pt x="523" y="47"/>
                    </a:lnTo>
                    <a:lnTo>
                      <a:pt x="542" y="27"/>
                    </a:lnTo>
                    <a:lnTo>
                      <a:pt x="565" y="13"/>
                    </a:lnTo>
                    <a:lnTo>
                      <a:pt x="590" y="3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 60"/>
              <p:cNvGrpSpPr/>
              <p:nvPr/>
            </p:nvGrpSpPr>
            <p:grpSpPr>
              <a:xfrm>
                <a:off x="4844297" y="3171532"/>
                <a:ext cx="704571" cy="702238"/>
                <a:chOff x="4575175" y="3521076"/>
                <a:chExt cx="479425" cy="477838"/>
              </a:xfrm>
              <a:solidFill>
                <a:schemeClr val="bg1"/>
              </a:solidFill>
            </p:grpSpPr>
            <p:sp>
              <p:nvSpPr>
                <p:cNvPr id="39" name="Freeform 54"/>
                <p:cNvSpPr>
                  <a:spLocks/>
                </p:cNvSpPr>
                <p:nvPr/>
              </p:nvSpPr>
              <p:spPr bwMode="auto">
                <a:xfrm>
                  <a:off x="4657725" y="3606801"/>
                  <a:ext cx="206375" cy="42863"/>
                </a:xfrm>
                <a:custGeom>
                  <a:avLst/>
                  <a:gdLst>
                    <a:gd name="T0" fmla="*/ 151 w 1438"/>
                    <a:gd name="T1" fmla="*/ 0 h 302"/>
                    <a:gd name="T2" fmla="*/ 1287 w 1438"/>
                    <a:gd name="T3" fmla="*/ 0 h 302"/>
                    <a:gd name="T4" fmla="*/ 1318 w 1438"/>
                    <a:gd name="T5" fmla="*/ 3 h 302"/>
                    <a:gd name="T6" fmla="*/ 1346 w 1438"/>
                    <a:gd name="T7" fmla="*/ 12 h 302"/>
                    <a:gd name="T8" fmla="*/ 1372 w 1438"/>
                    <a:gd name="T9" fmla="*/ 26 h 302"/>
                    <a:gd name="T10" fmla="*/ 1394 w 1438"/>
                    <a:gd name="T11" fmla="*/ 45 h 302"/>
                    <a:gd name="T12" fmla="*/ 1413 w 1438"/>
                    <a:gd name="T13" fmla="*/ 67 h 302"/>
                    <a:gd name="T14" fmla="*/ 1426 w 1438"/>
                    <a:gd name="T15" fmla="*/ 93 h 302"/>
                    <a:gd name="T16" fmla="*/ 1435 w 1438"/>
                    <a:gd name="T17" fmla="*/ 121 h 302"/>
                    <a:gd name="T18" fmla="*/ 1438 w 1438"/>
                    <a:gd name="T19" fmla="*/ 151 h 302"/>
                    <a:gd name="T20" fmla="*/ 1435 w 1438"/>
                    <a:gd name="T21" fmla="*/ 181 h 302"/>
                    <a:gd name="T22" fmla="*/ 1426 w 1438"/>
                    <a:gd name="T23" fmla="*/ 209 h 302"/>
                    <a:gd name="T24" fmla="*/ 1413 w 1438"/>
                    <a:gd name="T25" fmla="*/ 235 h 302"/>
                    <a:gd name="T26" fmla="*/ 1394 w 1438"/>
                    <a:gd name="T27" fmla="*/ 257 h 302"/>
                    <a:gd name="T28" fmla="*/ 1372 w 1438"/>
                    <a:gd name="T29" fmla="*/ 276 h 302"/>
                    <a:gd name="T30" fmla="*/ 1346 w 1438"/>
                    <a:gd name="T31" fmla="*/ 289 h 302"/>
                    <a:gd name="T32" fmla="*/ 1318 w 1438"/>
                    <a:gd name="T33" fmla="*/ 298 h 302"/>
                    <a:gd name="T34" fmla="*/ 1287 w 1438"/>
                    <a:gd name="T35" fmla="*/ 302 h 302"/>
                    <a:gd name="T36" fmla="*/ 151 w 1438"/>
                    <a:gd name="T37" fmla="*/ 302 h 302"/>
                    <a:gd name="T38" fmla="*/ 121 w 1438"/>
                    <a:gd name="T39" fmla="*/ 298 h 302"/>
                    <a:gd name="T40" fmla="*/ 93 w 1438"/>
                    <a:gd name="T41" fmla="*/ 289 h 302"/>
                    <a:gd name="T42" fmla="*/ 66 w 1438"/>
                    <a:gd name="T43" fmla="*/ 276 h 302"/>
                    <a:gd name="T44" fmla="*/ 44 w 1438"/>
                    <a:gd name="T45" fmla="*/ 257 h 302"/>
                    <a:gd name="T46" fmla="*/ 26 w 1438"/>
                    <a:gd name="T47" fmla="*/ 235 h 302"/>
                    <a:gd name="T48" fmla="*/ 12 w 1438"/>
                    <a:gd name="T49" fmla="*/ 209 h 302"/>
                    <a:gd name="T50" fmla="*/ 4 w 1438"/>
                    <a:gd name="T51" fmla="*/ 181 h 302"/>
                    <a:gd name="T52" fmla="*/ 0 w 1438"/>
                    <a:gd name="T53" fmla="*/ 151 h 302"/>
                    <a:gd name="T54" fmla="*/ 4 w 1438"/>
                    <a:gd name="T55" fmla="*/ 121 h 302"/>
                    <a:gd name="T56" fmla="*/ 12 w 1438"/>
                    <a:gd name="T57" fmla="*/ 93 h 302"/>
                    <a:gd name="T58" fmla="*/ 26 w 1438"/>
                    <a:gd name="T59" fmla="*/ 67 h 302"/>
                    <a:gd name="T60" fmla="*/ 44 w 1438"/>
                    <a:gd name="T61" fmla="*/ 45 h 302"/>
                    <a:gd name="T62" fmla="*/ 66 w 1438"/>
                    <a:gd name="T63" fmla="*/ 26 h 302"/>
                    <a:gd name="T64" fmla="*/ 93 w 1438"/>
                    <a:gd name="T65" fmla="*/ 12 h 302"/>
                    <a:gd name="T66" fmla="*/ 121 w 1438"/>
                    <a:gd name="T67" fmla="*/ 3 h 302"/>
                    <a:gd name="T68" fmla="*/ 151 w 1438"/>
                    <a:gd name="T69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38" h="302">
                      <a:moveTo>
                        <a:pt x="151" y="0"/>
                      </a:moveTo>
                      <a:lnTo>
                        <a:pt x="1287" y="0"/>
                      </a:lnTo>
                      <a:lnTo>
                        <a:pt x="1318" y="3"/>
                      </a:lnTo>
                      <a:lnTo>
                        <a:pt x="1346" y="12"/>
                      </a:lnTo>
                      <a:lnTo>
                        <a:pt x="1372" y="26"/>
                      </a:lnTo>
                      <a:lnTo>
                        <a:pt x="1394" y="45"/>
                      </a:lnTo>
                      <a:lnTo>
                        <a:pt x="1413" y="67"/>
                      </a:lnTo>
                      <a:lnTo>
                        <a:pt x="1426" y="93"/>
                      </a:lnTo>
                      <a:lnTo>
                        <a:pt x="1435" y="121"/>
                      </a:lnTo>
                      <a:lnTo>
                        <a:pt x="1438" y="151"/>
                      </a:lnTo>
                      <a:lnTo>
                        <a:pt x="1435" y="181"/>
                      </a:lnTo>
                      <a:lnTo>
                        <a:pt x="1426" y="209"/>
                      </a:lnTo>
                      <a:lnTo>
                        <a:pt x="1413" y="235"/>
                      </a:lnTo>
                      <a:lnTo>
                        <a:pt x="1394" y="257"/>
                      </a:lnTo>
                      <a:lnTo>
                        <a:pt x="1372" y="276"/>
                      </a:lnTo>
                      <a:lnTo>
                        <a:pt x="1346" y="289"/>
                      </a:lnTo>
                      <a:lnTo>
                        <a:pt x="1318" y="298"/>
                      </a:lnTo>
                      <a:lnTo>
                        <a:pt x="1287" y="302"/>
                      </a:lnTo>
                      <a:lnTo>
                        <a:pt x="151" y="302"/>
                      </a:lnTo>
                      <a:lnTo>
                        <a:pt x="121" y="298"/>
                      </a:lnTo>
                      <a:lnTo>
                        <a:pt x="93" y="289"/>
                      </a:lnTo>
                      <a:lnTo>
                        <a:pt x="66" y="276"/>
                      </a:lnTo>
                      <a:lnTo>
                        <a:pt x="44" y="257"/>
                      </a:lnTo>
                      <a:lnTo>
                        <a:pt x="26" y="235"/>
                      </a:lnTo>
                      <a:lnTo>
                        <a:pt x="12" y="209"/>
                      </a:lnTo>
                      <a:lnTo>
                        <a:pt x="4" y="181"/>
                      </a:lnTo>
                      <a:lnTo>
                        <a:pt x="0" y="151"/>
                      </a:lnTo>
                      <a:lnTo>
                        <a:pt x="4" y="121"/>
                      </a:lnTo>
                      <a:lnTo>
                        <a:pt x="12" y="93"/>
                      </a:lnTo>
                      <a:lnTo>
                        <a:pt x="26" y="67"/>
                      </a:lnTo>
                      <a:lnTo>
                        <a:pt x="44" y="45"/>
                      </a:lnTo>
                      <a:lnTo>
                        <a:pt x="66" y="26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55"/>
                <p:cNvSpPr>
                  <a:spLocks/>
                </p:cNvSpPr>
                <p:nvPr/>
              </p:nvSpPr>
              <p:spPr bwMode="auto">
                <a:xfrm>
                  <a:off x="4657725" y="3687763"/>
                  <a:ext cx="206375" cy="42863"/>
                </a:xfrm>
                <a:custGeom>
                  <a:avLst/>
                  <a:gdLst>
                    <a:gd name="T0" fmla="*/ 151 w 1438"/>
                    <a:gd name="T1" fmla="*/ 0 h 301"/>
                    <a:gd name="T2" fmla="*/ 1287 w 1438"/>
                    <a:gd name="T3" fmla="*/ 0 h 301"/>
                    <a:gd name="T4" fmla="*/ 1318 w 1438"/>
                    <a:gd name="T5" fmla="*/ 3 h 301"/>
                    <a:gd name="T6" fmla="*/ 1346 w 1438"/>
                    <a:gd name="T7" fmla="*/ 12 h 301"/>
                    <a:gd name="T8" fmla="*/ 1372 w 1438"/>
                    <a:gd name="T9" fmla="*/ 26 h 301"/>
                    <a:gd name="T10" fmla="*/ 1394 w 1438"/>
                    <a:gd name="T11" fmla="*/ 44 h 301"/>
                    <a:gd name="T12" fmla="*/ 1413 w 1438"/>
                    <a:gd name="T13" fmla="*/ 66 h 301"/>
                    <a:gd name="T14" fmla="*/ 1426 w 1438"/>
                    <a:gd name="T15" fmla="*/ 92 h 301"/>
                    <a:gd name="T16" fmla="*/ 1435 w 1438"/>
                    <a:gd name="T17" fmla="*/ 120 h 301"/>
                    <a:gd name="T18" fmla="*/ 1438 w 1438"/>
                    <a:gd name="T19" fmla="*/ 150 h 301"/>
                    <a:gd name="T20" fmla="*/ 1435 w 1438"/>
                    <a:gd name="T21" fmla="*/ 181 h 301"/>
                    <a:gd name="T22" fmla="*/ 1426 w 1438"/>
                    <a:gd name="T23" fmla="*/ 210 h 301"/>
                    <a:gd name="T24" fmla="*/ 1413 w 1438"/>
                    <a:gd name="T25" fmla="*/ 235 h 301"/>
                    <a:gd name="T26" fmla="*/ 1394 w 1438"/>
                    <a:gd name="T27" fmla="*/ 258 h 301"/>
                    <a:gd name="T28" fmla="*/ 1372 w 1438"/>
                    <a:gd name="T29" fmla="*/ 275 h 301"/>
                    <a:gd name="T30" fmla="*/ 1346 w 1438"/>
                    <a:gd name="T31" fmla="*/ 290 h 301"/>
                    <a:gd name="T32" fmla="*/ 1318 w 1438"/>
                    <a:gd name="T33" fmla="*/ 298 h 301"/>
                    <a:gd name="T34" fmla="*/ 1287 w 1438"/>
                    <a:gd name="T35" fmla="*/ 301 h 301"/>
                    <a:gd name="T36" fmla="*/ 151 w 1438"/>
                    <a:gd name="T37" fmla="*/ 301 h 301"/>
                    <a:gd name="T38" fmla="*/ 121 w 1438"/>
                    <a:gd name="T39" fmla="*/ 298 h 301"/>
                    <a:gd name="T40" fmla="*/ 93 w 1438"/>
                    <a:gd name="T41" fmla="*/ 290 h 301"/>
                    <a:gd name="T42" fmla="*/ 66 w 1438"/>
                    <a:gd name="T43" fmla="*/ 275 h 301"/>
                    <a:gd name="T44" fmla="*/ 44 w 1438"/>
                    <a:gd name="T45" fmla="*/ 258 h 301"/>
                    <a:gd name="T46" fmla="*/ 26 w 1438"/>
                    <a:gd name="T47" fmla="*/ 235 h 301"/>
                    <a:gd name="T48" fmla="*/ 12 w 1438"/>
                    <a:gd name="T49" fmla="*/ 210 h 301"/>
                    <a:gd name="T50" fmla="*/ 4 w 1438"/>
                    <a:gd name="T51" fmla="*/ 181 h 301"/>
                    <a:gd name="T52" fmla="*/ 0 w 1438"/>
                    <a:gd name="T53" fmla="*/ 150 h 301"/>
                    <a:gd name="T54" fmla="*/ 4 w 1438"/>
                    <a:gd name="T55" fmla="*/ 120 h 301"/>
                    <a:gd name="T56" fmla="*/ 12 w 1438"/>
                    <a:gd name="T57" fmla="*/ 92 h 301"/>
                    <a:gd name="T58" fmla="*/ 26 w 1438"/>
                    <a:gd name="T59" fmla="*/ 66 h 301"/>
                    <a:gd name="T60" fmla="*/ 44 w 1438"/>
                    <a:gd name="T61" fmla="*/ 44 h 301"/>
                    <a:gd name="T62" fmla="*/ 66 w 1438"/>
                    <a:gd name="T63" fmla="*/ 26 h 301"/>
                    <a:gd name="T64" fmla="*/ 93 w 1438"/>
                    <a:gd name="T65" fmla="*/ 12 h 301"/>
                    <a:gd name="T66" fmla="*/ 121 w 1438"/>
                    <a:gd name="T67" fmla="*/ 3 h 301"/>
                    <a:gd name="T68" fmla="*/ 151 w 1438"/>
                    <a:gd name="T69" fmla="*/ 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38" h="301">
                      <a:moveTo>
                        <a:pt x="151" y="0"/>
                      </a:moveTo>
                      <a:lnTo>
                        <a:pt x="1287" y="0"/>
                      </a:lnTo>
                      <a:lnTo>
                        <a:pt x="1318" y="3"/>
                      </a:lnTo>
                      <a:lnTo>
                        <a:pt x="1346" y="12"/>
                      </a:lnTo>
                      <a:lnTo>
                        <a:pt x="1372" y="26"/>
                      </a:lnTo>
                      <a:lnTo>
                        <a:pt x="1394" y="44"/>
                      </a:lnTo>
                      <a:lnTo>
                        <a:pt x="1413" y="66"/>
                      </a:lnTo>
                      <a:lnTo>
                        <a:pt x="1426" y="92"/>
                      </a:lnTo>
                      <a:lnTo>
                        <a:pt x="1435" y="120"/>
                      </a:lnTo>
                      <a:lnTo>
                        <a:pt x="1438" y="150"/>
                      </a:lnTo>
                      <a:lnTo>
                        <a:pt x="1435" y="181"/>
                      </a:lnTo>
                      <a:lnTo>
                        <a:pt x="1426" y="210"/>
                      </a:lnTo>
                      <a:lnTo>
                        <a:pt x="1413" y="235"/>
                      </a:lnTo>
                      <a:lnTo>
                        <a:pt x="1394" y="258"/>
                      </a:lnTo>
                      <a:lnTo>
                        <a:pt x="1372" y="275"/>
                      </a:lnTo>
                      <a:lnTo>
                        <a:pt x="1346" y="290"/>
                      </a:lnTo>
                      <a:lnTo>
                        <a:pt x="1318" y="298"/>
                      </a:lnTo>
                      <a:lnTo>
                        <a:pt x="1287" y="301"/>
                      </a:lnTo>
                      <a:lnTo>
                        <a:pt x="151" y="301"/>
                      </a:lnTo>
                      <a:lnTo>
                        <a:pt x="121" y="298"/>
                      </a:lnTo>
                      <a:lnTo>
                        <a:pt x="93" y="290"/>
                      </a:lnTo>
                      <a:lnTo>
                        <a:pt x="66" y="275"/>
                      </a:lnTo>
                      <a:lnTo>
                        <a:pt x="44" y="258"/>
                      </a:lnTo>
                      <a:lnTo>
                        <a:pt x="26" y="235"/>
                      </a:lnTo>
                      <a:lnTo>
                        <a:pt x="12" y="210"/>
                      </a:lnTo>
                      <a:lnTo>
                        <a:pt x="4" y="181"/>
                      </a:lnTo>
                      <a:lnTo>
                        <a:pt x="0" y="150"/>
                      </a:lnTo>
                      <a:lnTo>
                        <a:pt x="4" y="120"/>
                      </a:lnTo>
                      <a:lnTo>
                        <a:pt x="12" y="92"/>
                      </a:lnTo>
                      <a:lnTo>
                        <a:pt x="26" y="66"/>
                      </a:lnTo>
                      <a:lnTo>
                        <a:pt x="44" y="44"/>
                      </a:lnTo>
                      <a:lnTo>
                        <a:pt x="66" y="26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 56"/>
                <p:cNvSpPr>
                  <a:spLocks/>
                </p:cNvSpPr>
                <p:nvPr/>
              </p:nvSpPr>
              <p:spPr bwMode="auto">
                <a:xfrm>
                  <a:off x="4657725" y="3768726"/>
                  <a:ext cx="125413" cy="44450"/>
                </a:xfrm>
                <a:custGeom>
                  <a:avLst/>
                  <a:gdLst>
                    <a:gd name="T0" fmla="*/ 151 w 870"/>
                    <a:gd name="T1" fmla="*/ 0 h 301"/>
                    <a:gd name="T2" fmla="*/ 720 w 870"/>
                    <a:gd name="T3" fmla="*/ 0 h 301"/>
                    <a:gd name="T4" fmla="*/ 750 w 870"/>
                    <a:gd name="T5" fmla="*/ 4 h 301"/>
                    <a:gd name="T6" fmla="*/ 778 w 870"/>
                    <a:gd name="T7" fmla="*/ 12 h 301"/>
                    <a:gd name="T8" fmla="*/ 805 w 870"/>
                    <a:gd name="T9" fmla="*/ 26 h 301"/>
                    <a:gd name="T10" fmla="*/ 827 w 870"/>
                    <a:gd name="T11" fmla="*/ 44 h 301"/>
                    <a:gd name="T12" fmla="*/ 845 w 870"/>
                    <a:gd name="T13" fmla="*/ 67 h 301"/>
                    <a:gd name="T14" fmla="*/ 859 w 870"/>
                    <a:gd name="T15" fmla="*/ 92 h 301"/>
                    <a:gd name="T16" fmla="*/ 867 w 870"/>
                    <a:gd name="T17" fmla="*/ 120 h 301"/>
                    <a:gd name="T18" fmla="*/ 870 w 870"/>
                    <a:gd name="T19" fmla="*/ 151 h 301"/>
                    <a:gd name="T20" fmla="*/ 867 w 870"/>
                    <a:gd name="T21" fmla="*/ 181 h 301"/>
                    <a:gd name="T22" fmla="*/ 859 w 870"/>
                    <a:gd name="T23" fmla="*/ 209 h 301"/>
                    <a:gd name="T24" fmla="*/ 845 w 870"/>
                    <a:gd name="T25" fmla="*/ 234 h 301"/>
                    <a:gd name="T26" fmla="*/ 827 w 870"/>
                    <a:gd name="T27" fmla="*/ 257 h 301"/>
                    <a:gd name="T28" fmla="*/ 805 w 870"/>
                    <a:gd name="T29" fmla="*/ 275 h 301"/>
                    <a:gd name="T30" fmla="*/ 778 w 870"/>
                    <a:gd name="T31" fmla="*/ 290 h 301"/>
                    <a:gd name="T32" fmla="*/ 750 w 870"/>
                    <a:gd name="T33" fmla="*/ 298 h 301"/>
                    <a:gd name="T34" fmla="*/ 720 w 870"/>
                    <a:gd name="T35" fmla="*/ 301 h 301"/>
                    <a:gd name="T36" fmla="*/ 151 w 870"/>
                    <a:gd name="T37" fmla="*/ 301 h 301"/>
                    <a:gd name="T38" fmla="*/ 121 w 870"/>
                    <a:gd name="T39" fmla="*/ 298 h 301"/>
                    <a:gd name="T40" fmla="*/ 93 w 870"/>
                    <a:gd name="T41" fmla="*/ 290 h 301"/>
                    <a:gd name="T42" fmla="*/ 66 w 870"/>
                    <a:gd name="T43" fmla="*/ 275 h 301"/>
                    <a:gd name="T44" fmla="*/ 44 w 870"/>
                    <a:gd name="T45" fmla="*/ 257 h 301"/>
                    <a:gd name="T46" fmla="*/ 26 w 870"/>
                    <a:gd name="T47" fmla="*/ 234 h 301"/>
                    <a:gd name="T48" fmla="*/ 12 w 870"/>
                    <a:gd name="T49" fmla="*/ 209 h 301"/>
                    <a:gd name="T50" fmla="*/ 4 w 870"/>
                    <a:gd name="T51" fmla="*/ 181 h 301"/>
                    <a:gd name="T52" fmla="*/ 0 w 870"/>
                    <a:gd name="T53" fmla="*/ 151 h 301"/>
                    <a:gd name="T54" fmla="*/ 4 w 870"/>
                    <a:gd name="T55" fmla="*/ 120 h 301"/>
                    <a:gd name="T56" fmla="*/ 12 w 870"/>
                    <a:gd name="T57" fmla="*/ 92 h 301"/>
                    <a:gd name="T58" fmla="*/ 26 w 870"/>
                    <a:gd name="T59" fmla="*/ 67 h 301"/>
                    <a:gd name="T60" fmla="*/ 44 w 870"/>
                    <a:gd name="T61" fmla="*/ 44 h 301"/>
                    <a:gd name="T62" fmla="*/ 66 w 870"/>
                    <a:gd name="T63" fmla="*/ 26 h 301"/>
                    <a:gd name="T64" fmla="*/ 93 w 870"/>
                    <a:gd name="T65" fmla="*/ 12 h 301"/>
                    <a:gd name="T66" fmla="*/ 121 w 870"/>
                    <a:gd name="T67" fmla="*/ 4 h 301"/>
                    <a:gd name="T68" fmla="*/ 151 w 870"/>
                    <a:gd name="T69" fmla="*/ 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70" h="301">
                      <a:moveTo>
                        <a:pt x="151" y="0"/>
                      </a:moveTo>
                      <a:lnTo>
                        <a:pt x="720" y="0"/>
                      </a:lnTo>
                      <a:lnTo>
                        <a:pt x="750" y="4"/>
                      </a:lnTo>
                      <a:lnTo>
                        <a:pt x="778" y="12"/>
                      </a:lnTo>
                      <a:lnTo>
                        <a:pt x="805" y="26"/>
                      </a:lnTo>
                      <a:lnTo>
                        <a:pt x="827" y="44"/>
                      </a:lnTo>
                      <a:lnTo>
                        <a:pt x="845" y="67"/>
                      </a:lnTo>
                      <a:lnTo>
                        <a:pt x="859" y="92"/>
                      </a:lnTo>
                      <a:lnTo>
                        <a:pt x="867" y="120"/>
                      </a:lnTo>
                      <a:lnTo>
                        <a:pt x="870" y="151"/>
                      </a:lnTo>
                      <a:lnTo>
                        <a:pt x="867" y="181"/>
                      </a:lnTo>
                      <a:lnTo>
                        <a:pt x="859" y="209"/>
                      </a:lnTo>
                      <a:lnTo>
                        <a:pt x="845" y="234"/>
                      </a:lnTo>
                      <a:lnTo>
                        <a:pt x="827" y="257"/>
                      </a:lnTo>
                      <a:lnTo>
                        <a:pt x="805" y="275"/>
                      </a:lnTo>
                      <a:lnTo>
                        <a:pt x="778" y="290"/>
                      </a:lnTo>
                      <a:lnTo>
                        <a:pt x="750" y="298"/>
                      </a:lnTo>
                      <a:lnTo>
                        <a:pt x="720" y="301"/>
                      </a:lnTo>
                      <a:lnTo>
                        <a:pt x="151" y="301"/>
                      </a:lnTo>
                      <a:lnTo>
                        <a:pt x="121" y="298"/>
                      </a:lnTo>
                      <a:lnTo>
                        <a:pt x="93" y="290"/>
                      </a:lnTo>
                      <a:lnTo>
                        <a:pt x="66" y="275"/>
                      </a:lnTo>
                      <a:lnTo>
                        <a:pt x="44" y="257"/>
                      </a:lnTo>
                      <a:lnTo>
                        <a:pt x="26" y="234"/>
                      </a:lnTo>
                      <a:lnTo>
                        <a:pt x="12" y="209"/>
                      </a:lnTo>
                      <a:lnTo>
                        <a:pt x="4" y="181"/>
                      </a:lnTo>
                      <a:lnTo>
                        <a:pt x="0" y="151"/>
                      </a:lnTo>
                      <a:lnTo>
                        <a:pt x="4" y="120"/>
                      </a:lnTo>
                      <a:lnTo>
                        <a:pt x="12" y="92"/>
                      </a:lnTo>
                      <a:lnTo>
                        <a:pt x="26" y="67"/>
                      </a:lnTo>
                      <a:lnTo>
                        <a:pt x="44" y="44"/>
                      </a:lnTo>
                      <a:lnTo>
                        <a:pt x="66" y="26"/>
                      </a:lnTo>
                      <a:lnTo>
                        <a:pt x="93" y="12"/>
                      </a:lnTo>
                      <a:lnTo>
                        <a:pt x="121" y="4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57"/>
                <p:cNvSpPr>
                  <a:spLocks/>
                </p:cNvSpPr>
                <p:nvPr/>
              </p:nvSpPr>
              <p:spPr bwMode="auto">
                <a:xfrm>
                  <a:off x="4575175" y="3521076"/>
                  <a:ext cx="371475" cy="477838"/>
                </a:xfrm>
                <a:custGeom>
                  <a:avLst/>
                  <a:gdLst>
                    <a:gd name="T0" fmla="*/ 152 w 2574"/>
                    <a:gd name="T1" fmla="*/ 0 h 3310"/>
                    <a:gd name="T2" fmla="*/ 2423 w 2574"/>
                    <a:gd name="T3" fmla="*/ 0 h 3310"/>
                    <a:gd name="T4" fmla="*/ 2453 w 2574"/>
                    <a:gd name="T5" fmla="*/ 3 h 3310"/>
                    <a:gd name="T6" fmla="*/ 2481 w 2574"/>
                    <a:gd name="T7" fmla="*/ 12 h 3310"/>
                    <a:gd name="T8" fmla="*/ 2507 w 2574"/>
                    <a:gd name="T9" fmla="*/ 26 h 3310"/>
                    <a:gd name="T10" fmla="*/ 2529 w 2574"/>
                    <a:gd name="T11" fmla="*/ 44 h 3310"/>
                    <a:gd name="T12" fmla="*/ 2548 w 2574"/>
                    <a:gd name="T13" fmla="*/ 67 h 3310"/>
                    <a:gd name="T14" fmla="*/ 2562 w 2574"/>
                    <a:gd name="T15" fmla="*/ 92 h 3310"/>
                    <a:gd name="T16" fmla="*/ 2571 w 2574"/>
                    <a:gd name="T17" fmla="*/ 120 h 3310"/>
                    <a:gd name="T18" fmla="*/ 2574 w 2574"/>
                    <a:gd name="T19" fmla="*/ 150 h 3310"/>
                    <a:gd name="T20" fmla="*/ 2574 w 2574"/>
                    <a:gd name="T21" fmla="*/ 374 h 3310"/>
                    <a:gd name="T22" fmla="*/ 2272 w 2574"/>
                    <a:gd name="T23" fmla="*/ 896 h 3310"/>
                    <a:gd name="T24" fmla="*/ 2272 w 2574"/>
                    <a:gd name="T25" fmla="*/ 301 h 3310"/>
                    <a:gd name="T26" fmla="*/ 304 w 2574"/>
                    <a:gd name="T27" fmla="*/ 301 h 3310"/>
                    <a:gd name="T28" fmla="*/ 304 w 2574"/>
                    <a:gd name="T29" fmla="*/ 3008 h 3310"/>
                    <a:gd name="T30" fmla="*/ 2272 w 2574"/>
                    <a:gd name="T31" fmla="*/ 3008 h 3310"/>
                    <a:gd name="T32" fmla="*/ 2272 w 2574"/>
                    <a:gd name="T33" fmla="*/ 2634 h 3310"/>
                    <a:gd name="T34" fmla="*/ 2430 w 2574"/>
                    <a:gd name="T35" fmla="*/ 2530 h 3310"/>
                    <a:gd name="T36" fmla="*/ 2458 w 2574"/>
                    <a:gd name="T37" fmla="*/ 2508 h 3310"/>
                    <a:gd name="T38" fmla="*/ 2482 w 2574"/>
                    <a:gd name="T39" fmla="*/ 2483 h 3310"/>
                    <a:gd name="T40" fmla="*/ 2502 w 2574"/>
                    <a:gd name="T41" fmla="*/ 2454 h 3310"/>
                    <a:gd name="T42" fmla="*/ 2574 w 2574"/>
                    <a:gd name="T43" fmla="*/ 2330 h 3310"/>
                    <a:gd name="T44" fmla="*/ 2574 w 2574"/>
                    <a:gd name="T45" fmla="*/ 3159 h 3310"/>
                    <a:gd name="T46" fmla="*/ 2571 w 2574"/>
                    <a:gd name="T47" fmla="*/ 3189 h 3310"/>
                    <a:gd name="T48" fmla="*/ 2562 w 2574"/>
                    <a:gd name="T49" fmla="*/ 3217 h 3310"/>
                    <a:gd name="T50" fmla="*/ 2548 w 2574"/>
                    <a:gd name="T51" fmla="*/ 3243 h 3310"/>
                    <a:gd name="T52" fmla="*/ 2529 w 2574"/>
                    <a:gd name="T53" fmla="*/ 3265 h 3310"/>
                    <a:gd name="T54" fmla="*/ 2507 w 2574"/>
                    <a:gd name="T55" fmla="*/ 3284 h 3310"/>
                    <a:gd name="T56" fmla="*/ 2481 w 2574"/>
                    <a:gd name="T57" fmla="*/ 3297 h 3310"/>
                    <a:gd name="T58" fmla="*/ 2453 w 2574"/>
                    <a:gd name="T59" fmla="*/ 3307 h 3310"/>
                    <a:gd name="T60" fmla="*/ 2423 w 2574"/>
                    <a:gd name="T61" fmla="*/ 3310 h 3310"/>
                    <a:gd name="T62" fmla="*/ 152 w 2574"/>
                    <a:gd name="T63" fmla="*/ 3310 h 3310"/>
                    <a:gd name="T64" fmla="*/ 121 w 2574"/>
                    <a:gd name="T65" fmla="*/ 3307 h 3310"/>
                    <a:gd name="T66" fmla="*/ 93 w 2574"/>
                    <a:gd name="T67" fmla="*/ 3297 h 3310"/>
                    <a:gd name="T68" fmla="*/ 67 w 2574"/>
                    <a:gd name="T69" fmla="*/ 3284 h 3310"/>
                    <a:gd name="T70" fmla="*/ 45 w 2574"/>
                    <a:gd name="T71" fmla="*/ 3265 h 3310"/>
                    <a:gd name="T72" fmla="*/ 26 w 2574"/>
                    <a:gd name="T73" fmla="*/ 3243 h 3310"/>
                    <a:gd name="T74" fmla="*/ 13 w 2574"/>
                    <a:gd name="T75" fmla="*/ 3217 h 3310"/>
                    <a:gd name="T76" fmla="*/ 3 w 2574"/>
                    <a:gd name="T77" fmla="*/ 3189 h 3310"/>
                    <a:gd name="T78" fmla="*/ 0 w 2574"/>
                    <a:gd name="T79" fmla="*/ 3159 h 3310"/>
                    <a:gd name="T80" fmla="*/ 0 w 2574"/>
                    <a:gd name="T81" fmla="*/ 150 h 3310"/>
                    <a:gd name="T82" fmla="*/ 3 w 2574"/>
                    <a:gd name="T83" fmla="*/ 120 h 3310"/>
                    <a:gd name="T84" fmla="*/ 13 w 2574"/>
                    <a:gd name="T85" fmla="*/ 92 h 3310"/>
                    <a:gd name="T86" fmla="*/ 26 w 2574"/>
                    <a:gd name="T87" fmla="*/ 67 h 3310"/>
                    <a:gd name="T88" fmla="*/ 45 w 2574"/>
                    <a:gd name="T89" fmla="*/ 44 h 3310"/>
                    <a:gd name="T90" fmla="*/ 67 w 2574"/>
                    <a:gd name="T91" fmla="*/ 26 h 3310"/>
                    <a:gd name="T92" fmla="*/ 93 w 2574"/>
                    <a:gd name="T93" fmla="*/ 12 h 3310"/>
                    <a:gd name="T94" fmla="*/ 121 w 2574"/>
                    <a:gd name="T95" fmla="*/ 3 h 3310"/>
                    <a:gd name="T96" fmla="*/ 152 w 2574"/>
                    <a:gd name="T97" fmla="*/ 0 h 3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574" h="3310">
                      <a:moveTo>
                        <a:pt x="152" y="0"/>
                      </a:moveTo>
                      <a:lnTo>
                        <a:pt x="2423" y="0"/>
                      </a:lnTo>
                      <a:lnTo>
                        <a:pt x="2453" y="3"/>
                      </a:lnTo>
                      <a:lnTo>
                        <a:pt x="2481" y="12"/>
                      </a:lnTo>
                      <a:lnTo>
                        <a:pt x="2507" y="26"/>
                      </a:lnTo>
                      <a:lnTo>
                        <a:pt x="2529" y="44"/>
                      </a:lnTo>
                      <a:lnTo>
                        <a:pt x="2548" y="67"/>
                      </a:lnTo>
                      <a:lnTo>
                        <a:pt x="2562" y="92"/>
                      </a:lnTo>
                      <a:lnTo>
                        <a:pt x="2571" y="120"/>
                      </a:lnTo>
                      <a:lnTo>
                        <a:pt x="2574" y="150"/>
                      </a:lnTo>
                      <a:lnTo>
                        <a:pt x="2574" y="374"/>
                      </a:lnTo>
                      <a:lnTo>
                        <a:pt x="2272" y="896"/>
                      </a:lnTo>
                      <a:lnTo>
                        <a:pt x="2272" y="301"/>
                      </a:lnTo>
                      <a:lnTo>
                        <a:pt x="304" y="301"/>
                      </a:lnTo>
                      <a:lnTo>
                        <a:pt x="304" y="3008"/>
                      </a:lnTo>
                      <a:lnTo>
                        <a:pt x="2272" y="3008"/>
                      </a:lnTo>
                      <a:lnTo>
                        <a:pt x="2272" y="2634"/>
                      </a:lnTo>
                      <a:lnTo>
                        <a:pt x="2430" y="2530"/>
                      </a:lnTo>
                      <a:lnTo>
                        <a:pt x="2458" y="2508"/>
                      </a:lnTo>
                      <a:lnTo>
                        <a:pt x="2482" y="2483"/>
                      </a:lnTo>
                      <a:lnTo>
                        <a:pt x="2502" y="2454"/>
                      </a:lnTo>
                      <a:lnTo>
                        <a:pt x="2574" y="2330"/>
                      </a:lnTo>
                      <a:lnTo>
                        <a:pt x="2574" y="3159"/>
                      </a:lnTo>
                      <a:lnTo>
                        <a:pt x="2571" y="3189"/>
                      </a:lnTo>
                      <a:lnTo>
                        <a:pt x="2562" y="3217"/>
                      </a:lnTo>
                      <a:lnTo>
                        <a:pt x="2548" y="3243"/>
                      </a:lnTo>
                      <a:lnTo>
                        <a:pt x="2529" y="3265"/>
                      </a:lnTo>
                      <a:lnTo>
                        <a:pt x="2507" y="3284"/>
                      </a:lnTo>
                      <a:lnTo>
                        <a:pt x="2481" y="3297"/>
                      </a:lnTo>
                      <a:lnTo>
                        <a:pt x="2453" y="3307"/>
                      </a:lnTo>
                      <a:lnTo>
                        <a:pt x="2423" y="3310"/>
                      </a:lnTo>
                      <a:lnTo>
                        <a:pt x="152" y="3310"/>
                      </a:lnTo>
                      <a:lnTo>
                        <a:pt x="121" y="3307"/>
                      </a:lnTo>
                      <a:lnTo>
                        <a:pt x="93" y="3297"/>
                      </a:lnTo>
                      <a:lnTo>
                        <a:pt x="67" y="3284"/>
                      </a:lnTo>
                      <a:lnTo>
                        <a:pt x="45" y="3265"/>
                      </a:lnTo>
                      <a:lnTo>
                        <a:pt x="26" y="3243"/>
                      </a:lnTo>
                      <a:lnTo>
                        <a:pt x="13" y="3217"/>
                      </a:lnTo>
                      <a:lnTo>
                        <a:pt x="3" y="3189"/>
                      </a:lnTo>
                      <a:lnTo>
                        <a:pt x="0" y="3159"/>
                      </a:lnTo>
                      <a:lnTo>
                        <a:pt x="0" y="150"/>
                      </a:lnTo>
                      <a:lnTo>
                        <a:pt x="3" y="120"/>
                      </a:lnTo>
                      <a:lnTo>
                        <a:pt x="13" y="92"/>
                      </a:lnTo>
                      <a:lnTo>
                        <a:pt x="26" y="67"/>
                      </a:lnTo>
                      <a:lnTo>
                        <a:pt x="45" y="44"/>
                      </a:lnTo>
                      <a:lnTo>
                        <a:pt x="67" y="26"/>
                      </a:lnTo>
                      <a:lnTo>
                        <a:pt x="93" y="12"/>
                      </a:lnTo>
                      <a:lnTo>
                        <a:pt x="121" y="3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58"/>
                <p:cNvSpPr>
                  <a:spLocks noEditPoints="1"/>
                </p:cNvSpPr>
                <p:nvPr/>
              </p:nvSpPr>
              <p:spPr bwMode="auto">
                <a:xfrm>
                  <a:off x="4826000" y="3575051"/>
                  <a:ext cx="228600" cy="341313"/>
                </a:xfrm>
                <a:custGeom>
                  <a:avLst/>
                  <a:gdLst>
                    <a:gd name="T0" fmla="*/ 131 w 1591"/>
                    <a:gd name="T1" fmla="*/ 1996 h 2370"/>
                    <a:gd name="T2" fmla="*/ 223 w 1591"/>
                    <a:gd name="T3" fmla="*/ 2040 h 2370"/>
                    <a:gd name="T4" fmla="*/ 308 w 1591"/>
                    <a:gd name="T5" fmla="*/ 2097 h 2370"/>
                    <a:gd name="T6" fmla="*/ 439 w 1591"/>
                    <a:gd name="T7" fmla="*/ 1980 h 2370"/>
                    <a:gd name="T8" fmla="*/ 389 w 1591"/>
                    <a:gd name="T9" fmla="*/ 1934 h 2370"/>
                    <a:gd name="T10" fmla="*/ 314 w 1591"/>
                    <a:gd name="T11" fmla="*/ 1883 h 2370"/>
                    <a:gd name="T12" fmla="*/ 245 w 1591"/>
                    <a:gd name="T13" fmla="*/ 1849 h 2370"/>
                    <a:gd name="T14" fmla="*/ 187 w 1591"/>
                    <a:gd name="T15" fmla="*/ 1829 h 2370"/>
                    <a:gd name="T16" fmla="*/ 141 w 1591"/>
                    <a:gd name="T17" fmla="*/ 1820 h 2370"/>
                    <a:gd name="T18" fmla="*/ 1118 w 1591"/>
                    <a:gd name="T19" fmla="*/ 0 h 2370"/>
                    <a:gd name="T20" fmla="*/ 1173 w 1591"/>
                    <a:gd name="T21" fmla="*/ 7 h 2370"/>
                    <a:gd name="T22" fmla="*/ 1240 w 1591"/>
                    <a:gd name="T23" fmla="*/ 25 h 2370"/>
                    <a:gd name="T24" fmla="*/ 1319 w 1591"/>
                    <a:gd name="T25" fmla="*/ 57 h 2370"/>
                    <a:gd name="T26" fmla="*/ 1407 w 1591"/>
                    <a:gd name="T27" fmla="*/ 108 h 2370"/>
                    <a:gd name="T28" fmla="*/ 1478 w 1591"/>
                    <a:gd name="T29" fmla="*/ 163 h 2370"/>
                    <a:gd name="T30" fmla="*/ 1528 w 1591"/>
                    <a:gd name="T31" fmla="*/ 215 h 2370"/>
                    <a:gd name="T32" fmla="*/ 1561 w 1591"/>
                    <a:gd name="T33" fmla="*/ 261 h 2370"/>
                    <a:gd name="T34" fmla="*/ 1580 w 1591"/>
                    <a:gd name="T35" fmla="*/ 297 h 2370"/>
                    <a:gd name="T36" fmla="*/ 1588 w 1591"/>
                    <a:gd name="T37" fmla="*/ 320 h 2370"/>
                    <a:gd name="T38" fmla="*/ 1591 w 1591"/>
                    <a:gd name="T39" fmla="*/ 344 h 2370"/>
                    <a:gd name="T40" fmla="*/ 1581 w 1591"/>
                    <a:gd name="T41" fmla="*/ 379 h 2370"/>
                    <a:gd name="T42" fmla="*/ 625 w 1591"/>
                    <a:gd name="T43" fmla="*/ 2021 h 2370"/>
                    <a:gd name="T44" fmla="*/ 116 w 1591"/>
                    <a:gd name="T45" fmla="*/ 2357 h 2370"/>
                    <a:gd name="T46" fmla="*/ 77 w 1591"/>
                    <a:gd name="T47" fmla="*/ 2370 h 2370"/>
                    <a:gd name="T48" fmla="*/ 36 w 1591"/>
                    <a:gd name="T49" fmla="*/ 2359 h 2370"/>
                    <a:gd name="T50" fmla="*/ 12 w 1591"/>
                    <a:gd name="T51" fmla="*/ 2338 h 2370"/>
                    <a:gd name="T52" fmla="*/ 0 w 1591"/>
                    <a:gd name="T53" fmla="*/ 2306 h 2370"/>
                    <a:gd name="T54" fmla="*/ 34 w 1591"/>
                    <a:gd name="T55" fmla="*/ 1702 h 2370"/>
                    <a:gd name="T56" fmla="*/ 45 w 1591"/>
                    <a:gd name="T57" fmla="*/ 1670 h 2370"/>
                    <a:gd name="T58" fmla="*/ 1002 w 1591"/>
                    <a:gd name="T59" fmla="*/ 27 h 2370"/>
                    <a:gd name="T60" fmla="*/ 1034 w 1591"/>
                    <a:gd name="T61" fmla="*/ 7 h 2370"/>
                    <a:gd name="T62" fmla="*/ 1048 w 1591"/>
                    <a:gd name="T63" fmla="*/ 4 h 2370"/>
                    <a:gd name="T64" fmla="*/ 1076 w 1591"/>
                    <a:gd name="T65" fmla="*/ 0 h 2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91" h="2370">
                      <a:moveTo>
                        <a:pt x="141" y="1820"/>
                      </a:moveTo>
                      <a:lnTo>
                        <a:pt x="131" y="1996"/>
                      </a:lnTo>
                      <a:lnTo>
                        <a:pt x="177" y="2016"/>
                      </a:lnTo>
                      <a:lnTo>
                        <a:pt x="223" y="2040"/>
                      </a:lnTo>
                      <a:lnTo>
                        <a:pt x="267" y="2067"/>
                      </a:lnTo>
                      <a:lnTo>
                        <a:pt x="308" y="2097"/>
                      </a:lnTo>
                      <a:lnTo>
                        <a:pt x="455" y="2000"/>
                      </a:lnTo>
                      <a:lnTo>
                        <a:pt x="439" y="1980"/>
                      </a:lnTo>
                      <a:lnTo>
                        <a:pt x="417" y="1958"/>
                      </a:lnTo>
                      <a:lnTo>
                        <a:pt x="389" y="1934"/>
                      </a:lnTo>
                      <a:lnTo>
                        <a:pt x="355" y="1909"/>
                      </a:lnTo>
                      <a:lnTo>
                        <a:pt x="314" y="1883"/>
                      </a:lnTo>
                      <a:lnTo>
                        <a:pt x="278" y="1864"/>
                      </a:lnTo>
                      <a:lnTo>
                        <a:pt x="245" y="1849"/>
                      </a:lnTo>
                      <a:lnTo>
                        <a:pt x="214" y="1837"/>
                      </a:lnTo>
                      <a:lnTo>
                        <a:pt x="187" y="1829"/>
                      </a:lnTo>
                      <a:lnTo>
                        <a:pt x="163" y="1824"/>
                      </a:lnTo>
                      <a:lnTo>
                        <a:pt x="141" y="1820"/>
                      </a:lnTo>
                      <a:close/>
                      <a:moveTo>
                        <a:pt x="1095" y="0"/>
                      </a:moveTo>
                      <a:lnTo>
                        <a:pt x="1118" y="0"/>
                      </a:lnTo>
                      <a:lnTo>
                        <a:pt x="1144" y="2"/>
                      </a:lnTo>
                      <a:lnTo>
                        <a:pt x="1173" y="7"/>
                      </a:lnTo>
                      <a:lnTo>
                        <a:pt x="1205" y="14"/>
                      </a:lnTo>
                      <a:lnTo>
                        <a:pt x="1240" y="25"/>
                      </a:lnTo>
                      <a:lnTo>
                        <a:pt x="1278" y="39"/>
                      </a:lnTo>
                      <a:lnTo>
                        <a:pt x="1319" y="57"/>
                      </a:lnTo>
                      <a:lnTo>
                        <a:pt x="1362" y="81"/>
                      </a:lnTo>
                      <a:lnTo>
                        <a:pt x="1407" y="108"/>
                      </a:lnTo>
                      <a:lnTo>
                        <a:pt x="1446" y="136"/>
                      </a:lnTo>
                      <a:lnTo>
                        <a:pt x="1478" y="163"/>
                      </a:lnTo>
                      <a:lnTo>
                        <a:pt x="1505" y="190"/>
                      </a:lnTo>
                      <a:lnTo>
                        <a:pt x="1528" y="215"/>
                      </a:lnTo>
                      <a:lnTo>
                        <a:pt x="1546" y="239"/>
                      </a:lnTo>
                      <a:lnTo>
                        <a:pt x="1561" y="261"/>
                      </a:lnTo>
                      <a:lnTo>
                        <a:pt x="1571" y="280"/>
                      </a:lnTo>
                      <a:lnTo>
                        <a:pt x="1580" y="297"/>
                      </a:lnTo>
                      <a:lnTo>
                        <a:pt x="1585" y="311"/>
                      </a:lnTo>
                      <a:lnTo>
                        <a:pt x="1588" y="320"/>
                      </a:lnTo>
                      <a:lnTo>
                        <a:pt x="1589" y="325"/>
                      </a:lnTo>
                      <a:lnTo>
                        <a:pt x="1591" y="344"/>
                      </a:lnTo>
                      <a:lnTo>
                        <a:pt x="1588" y="363"/>
                      </a:lnTo>
                      <a:lnTo>
                        <a:pt x="1581" y="379"/>
                      </a:lnTo>
                      <a:lnTo>
                        <a:pt x="634" y="2008"/>
                      </a:lnTo>
                      <a:lnTo>
                        <a:pt x="625" y="2021"/>
                      </a:lnTo>
                      <a:lnTo>
                        <a:pt x="611" y="2033"/>
                      </a:lnTo>
                      <a:lnTo>
                        <a:pt x="116" y="2357"/>
                      </a:lnTo>
                      <a:lnTo>
                        <a:pt x="97" y="2367"/>
                      </a:lnTo>
                      <a:lnTo>
                        <a:pt x="77" y="2370"/>
                      </a:lnTo>
                      <a:lnTo>
                        <a:pt x="56" y="2368"/>
                      </a:lnTo>
                      <a:lnTo>
                        <a:pt x="36" y="2359"/>
                      </a:lnTo>
                      <a:lnTo>
                        <a:pt x="23" y="2350"/>
                      </a:lnTo>
                      <a:lnTo>
                        <a:pt x="12" y="2338"/>
                      </a:lnTo>
                      <a:lnTo>
                        <a:pt x="5" y="2323"/>
                      </a:lnTo>
                      <a:lnTo>
                        <a:pt x="0" y="2306"/>
                      </a:lnTo>
                      <a:lnTo>
                        <a:pt x="0" y="2290"/>
                      </a:lnTo>
                      <a:lnTo>
                        <a:pt x="34" y="1702"/>
                      </a:lnTo>
                      <a:lnTo>
                        <a:pt x="38" y="1685"/>
                      </a:lnTo>
                      <a:lnTo>
                        <a:pt x="45" y="1670"/>
                      </a:lnTo>
                      <a:lnTo>
                        <a:pt x="991" y="41"/>
                      </a:lnTo>
                      <a:lnTo>
                        <a:pt x="1002" y="27"/>
                      </a:lnTo>
                      <a:lnTo>
                        <a:pt x="1016" y="15"/>
                      </a:lnTo>
                      <a:lnTo>
                        <a:pt x="1034" y="7"/>
                      </a:lnTo>
                      <a:lnTo>
                        <a:pt x="1038" y="6"/>
                      </a:lnTo>
                      <a:lnTo>
                        <a:pt x="1048" y="4"/>
                      </a:lnTo>
                      <a:lnTo>
                        <a:pt x="1060" y="2"/>
                      </a:lnTo>
                      <a:lnTo>
                        <a:pt x="1076" y="0"/>
                      </a:lnTo>
                      <a:lnTo>
                        <a:pt x="10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59"/>
                <p:cNvSpPr>
                  <a:spLocks/>
                </p:cNvSpPr>
                <p:nvPr/>
              </p:nvSpPr>
              <p:spPr bwMode="auto">
                <a:xfrm>
                  <a:off x="4645025" y="3849688"/>
                  <a:ext cx="166688" cy="84138"/>
                </a:xfrm>
                <a:custGeom>
                  <a:avLst/>
                  <a:gdLst>
                    <a:gd name="T0" fmla="*/ 557 w 1155"/>
                    <a:gd name="T1" fmla="*/ 5 h 591"/>
                    <a:gd name="T2" fmla="*/ 583 w 1155"/>
                    <a:gd name="T3" fmla="*/ 28 h 591"/>
                    <a:gd name="T4" fmla="*/ 591 w 1155"/>
                    <a:gd name="T5" fmla="*/ 111 h 591"/>
                    <a:gd name="T6" fmla="*/ 560 w 1155"/>
                    <a:gd name="T7" fmla="*/ 199 h 591"/>
                    <a:gd name="T8" fmla="*/ 569 w 1155"/>
                    <a:gd name="T9" fmla="*/ 242 h 591"/>
                    <a:gd name="T10" fmla="*/ 587 w 1155"/>
                    <a:gd name="T11" fmla="*/ 270 h 591"/>
                    <a:gd name="T12" fmla="*/ 637 w 1155"/>
                    <a:gd name="T13" fmla="*/ 278 h 591"/>
                    <a:gd name="T14" fmla="*/ 681 w 1155"/>
                    <a:gd name="T15" fmla="*/ 323 h 591"/>
                    <a:gd name="T16" fmla="*/ 693 w 1155"/>
                    <a:gd name="T17" fmla="*/ 357 h 591"/>
                    <a:gd name="T18" fmla="*/ 847 w 1155"/>
                    <a:gd name="T19" fmla="*/ 351 h 591"/>
                    <a:gd name="T20" fmla="*/ 996 w 1155"/>
                    <a:gd name="T21" fmla="*/ 366 h 591"/>
                    <a:gd name="T22" fmla="*/ 1118 w 1155"/>
                    <a:gd name="T23" fmla="*/ 373 h 591"/>
                    <a:gd name="T24" fmla="*/ 1149 w 1155"/>
                    <a:gd name="T25" fmla="*/ 400 h 591"/>
                    <a:gd name="T26" fmla="*/ 1154 w 1155"/>
                    <a:gd name="T27" fmla="*/ 441 h 591"/>
                    <a:gd name="T28" fmla="*/ 1131 w 1155"/>
                    <a:gd name="T29" fmla="*/ 475 h 591"/>
                    <a:gd name="T30" fmla="*/ 1066 w 1155"/>
                    <a:gd name="T31" fmla="*/ 482 h 591"/>
                    <a:gd name="T32" fmla="*/ 957 w 1155"/>
                    <a:gd name="T33" fmla="*/ 467 h 591"/>
                    <a:gd name="T34" fmla="*/ 843 w 1155"/>
                    <a:gd name="T35" fmla="*/ 452 h 591"/>
                    <a:gd name="T36" fmla="*/ 738 w 1155"/>
                    <a:gd name="T37" fmla="*/ 461 h 591"/>
                    <a:gd name="T38" fmla="*/ 679 w 1155"/>
                    <a:gd name="T39" fmla="*/ 486 h 591"/>
                    <a:gd name="T40" fmla="*/ 636 w 1155"/>
                    <a:gd name="T41" fmla="*/ 492 h 591"/>
                    <a:gd name="T42" fmla="*/ 603 w 1155"/>
                    <a:gd name="T43" fmla="*/ 477 h 591"/>
                    <a:gd name="T44" fmla="*/ 576 w 1155"/>
                    <a:gd name="T45" fmla="*/ 454 h 591"/>
                    <a:gd name="T46" fmla="*/ 571 w 1155"/>
                    <a:gd name="T47" fmla="*/ 407 h 591"/>
                    <a:gd name="T48" fmla="*/ 537 w 1155"/>
                    <a:gd name="T49" fmla="*/ 457 h 591"/>
                    <a:gd name="T50" fmla="*/ 495 w 1155"/>
                    <a:gd name="T51" fmla="*/ 471 h 591"/>
                    <a:gd name="T52" fmla="*/ 455 w 1155"/>
                    <a:gd name="T53" fmla="*/ 456 h 591"/>
                    <a:gd name="T54" fmla="*/ 439 w 1155"/>
                    <a:gd name="T55" fmla="*/ 419 h 591"/>
                    <a:gd name="T56" fmla="*/ 450 w 1155"/>
                    <a:gd name="T57" fmla="*/ 390 h 591"/>
                    <a:gd name="T58" fmla="*/ 458 w 1155"/>
                    <a:gd name="T59" fmla="*/ 369 h 591"/>
                    <a:gd name="T60" fmla="*/ 422 w 1155"/>
                    <a:gd name="T61" fmla="*/ 404 h 591"/>
                    <a:gd name="T62" fmla="*/ 379 w 1155"/>
                    <a:gd name="T63" fmla="*/ 428 h 591"/>
                    <a:gd name="T64" fmla="*/ 335 w 1155"/>
                    <a:gd name="T65" fmla="*/ 417 h 591"/>
                    <a:gd name="T66" fmla="*/ 314 w 1155"/>
                    <a:gd name="T67" fmla="*/ 379 h 591"/>
                    <a:gd name="T68" fmla="*/ 364 w 1155"/>
                    <a:gd name="T69" fmla="*/ 288 h 591"/>
                    <a:gd name="T70" fmla="*/ 252 w 1155"/>
                    <a:gd name="T71" fmla="*/ 393 h 591"/>
                    <a:gd name="T72" fmla="*/ 96 w 1155"/>
                    <a:gd name="T73" fmla="*/ 581 h 591"/>
                    <a:gd name="T74" fmla="*/ 49 w 1155"/>
                    <a:gd name="T75" fmla="*/ 590 h 591"/>
                    <a:gd name="T76" fmla="*/ 9 w 1155"/>
                    <a:gd name="T77" fmla="*/ 569 h 591"/>
                    <a:gd name="T78" fmla="*/ 2 w 1155"/>
                    <a:gd name="T79" fmla="*/ 527 h 591"/>
                    <a:gd name="T80" fmla="*/ 138 w 1155"/>
                    <a:gd name="T81" fmla="*/ 351 h 591"/>
                    <a:gd name="T82" fmla="*/ 344 w 1155"/>
                    <a:gd name="T83" fmla="*/ 123 h 591"/>
                    <a:gd name="T84" fmla="*/ 398 w 1155"/>
                    <a:gd name="T85" fmla="*/ 70 h 591"/>
                    <a:gd name="T86" fmla="*/ 462 w 1155"/>
                    <a:gd name="T87" fmla="*/ 20 h 591"/>
                    <a:gd name="T88" fmla="*/ 534 w 1155"/>
                    <a:gd name="T89" fmla="*/ 0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55" h="591">
                      <a:moveTo>
                        <a:pt x="534" y="0"/>
                      </a:moveTo>
                      <a:lnTo>
                        <a:pt x="545" y="2"/>
                      </a:lnTo>
                      <a:lnTo>
                        <a:pt x="557" y="5"/>
                      </a:lnTo>
                      <a:lnTo>
                        <a:pt x="567" y="10"/>
                      </a:lnTo>
                      <a:lnTo>
                        <a:pt x="576" y="18"/>
                      </a:lnTo>
                      <a:lnTo>
                        <a:pt x="583" y="28"/>
                      </a:lnTo>
                      <a:lnTo>
                        <a:pt x="591" y="54"/>
                      </a:lnTo>
                      <a:lnTo>
                        <a:pt x="593" y="82"/>
                      </a:lnTo>
                      <a:lnTo>
                        <a:pt x="591" y="111"/>
                      </a:lnTo>
                      <a:lnTo>
                        <a:pt x="584" y="140"/>
                      </a:lnTo>
                      <a:lnTo>
                        <a:pt x="573" y="170"/>
                      </a:lnTo>
                      <a:lnTo>
                        <a:pt x="560" y="199"/>
                      </a:lnTo>
                      <a:lnTo>
                        <a:pt x="543" y="230"/>
                      </a:lnTo>
                      <a:lnTo>
                        <a:pt x="557" y="235"/>
                      </a:lnTo>
                      <a:lnTo>
                        <a:pt x="569" y="242"/>
                      </a:lnTo>
                      <a:lnTo>
                        <a:pt x="579" y="254"/>
                      </a:lnTo>
                      <a:lnTo>
                        <a:pt x="583" y="263"/>
                      </a:lnTo>
                      <a:lnTo>
                        <a:pt x="587" y="270"/>
                      </a:lnTo>
                      <a:lnTo>
                        <a:pt x="604" y="269"/>
                      </a:lnTo>
                      <a:lnTo>
                        <a:pt x="620" y="272"/>
                      </a:lnTo>
                      <a:lnTo>
                        <a:pt x="637" y="278"/>
                      </a:lnTo>
                      <a:lnTo>
                        <a:pt x="653" y="289"/>
                      </a:lnTo>
                      <a:lnTo>
                        <a:pt x="668" y="303"/>
                      </a:lnTo>
                      <a:lnTo>
                        <a:pt x="681" y="323"/>
                      </a:lnTo>
                      <a:lnTo>
                        <a:pt x="689" y="338"/>
                      </a:lnTo>
                      <a:lnTo>
                        <a:pt x="692" y="349"/>
                      </a:lnTo>
                      <a:lnTo>
                        <a:pt x="693" y="357"/>
                      </a:lnTo>
                      <a:lnTo>
                        <a:pt x="746" y="351"/>
                      </a:lnTo>
                      <a:lnTo>
                        <a:pt x="797" y="350"/>
                      </a:lnTo>
                      <a:lnTo>
                        <a:pt x="847" y="351"/>
                      </a:lnTo>
                      <a:lnTo>
                        <a:pt x="897" y="355"/>
                      </a:lnTo>
                      <a:lnTo>
                        <a:pt x="946" y="361"/>
                      </a:lnTo>
                      <a:lnTo>
                        <a:pt x="996" y="366"/>
                      </a:lnTo>
                      <a:lnTo>
                        <a:pt x="1048" y="369"/>
                      </a:lnTo>
                      <a:lnTo>
                        <a:pt x="1101" y="371"/>
                      </a:lnTo>
                      <a:lnTo>
                        <a:pt x="1118" y="373"/>
                      </a:lnTo>
                      <a:lnTo>
                        <a:pt x="1131" y="379"/>
                      </a:lnTo>
                      <a:lnTo>
                        <a:pt x="1142" y="389"/>
                      </a:lnTo>
                      <a:lnTo>
                        <a:pt x="1149" y="400"/>
                      </a:lnTo>
                      <a:lnTo>
                        <a:pt x="1154" y="413"/>
                      </a:lnTo>
                      <a:lnTo>
                        <a:pt x="1155" y="427"/>
                      </a:lnTo>
                      <a:lnTo>
                        <a:pt x="1154" y="441"/>
                      </a:lnTo>
                      <a:lnTo>
                        <a:pt x="1149" y="454"/>
                      </a:lnTo>
                      <a:lnTo>
                        <a:pt x="1142" y="466"/>
                      </a:lnTo>
                      <a:lnTo>
                        <a:pt x="1131" y="475"/>
                      </a:lnTo>
                      <a:lnTo>
                        <a:pt x="1118" y="481"/>
                      </a:lnTo>
                      <a:lnTo>
                        <a:pt x="1101" y="483"/>
                      </a:lnTo>
                      <a:lnTo>
                        <a:pt x="1066" y="482"/>
                      </a:lnTo>
                      <a:lnTo>
                        <a:pt x="1031" y="478"/>
                      </a:lnTo>
                      <a:lnTo>
                        <a:pt x="993" y="473"/>
                      </a:lnTo>
                      <a:lnTo>
                        <a:pt x="957" y="467"/>
                      </a:lnTo>
                      <a:lnTo>
                        <a:pt x="919" y="460"/>
                      </a:lnTo>
                      <a:lnTo>
                        <a:pt x="881" y="455"/>
                      </a:lnTo>
                      <a:lnTo>
                        <a:pt x="843" y="452"/>
                      </a:lnTo>
                      <a:lnTo>
                        <a:pt x="807" y="451"/>
                      </a:lnTo>
                      <a:lnTo>
                        <a:pt x="771" y="454"/>
                      </a:lnTo>
                      <a:lnTo>
                        <a:pt x="738" y="461"/>
                      </a:lnTo>
                      <a:lnTo>
                        <a:pt x="705" y="474"/>
                      </a:lnTo>
                      <a:lnTo>
                        <a:pt x="693" y="480"/>
                      </a:lnTo>
                      <a:lnTo>
                        <a:pt x="679" y="486"/>
                      </a:lnTo>
                      <a:lnTo>
                        <a:pt x="664" y="492"/>
                      </a:lnTo>
                      <a:lnTo>
                        <a:pt x="651" y="494"/>
                      </a:lnTo>
                      <a:lnTo>
                        <a:pt x="636" y="492"/>
                      </a:lnTo>
                      <a:lnTo>
                        <a:pt x="626" y="487"/>
                      </a:lnTo>
                      <a:lnTo>
                        <a:pt x="614" y="482"/>
                      </a:lnTo>
                      <a:lnTo>
                        <a:pt x="603" y="477"/>
                      </a:lnTo>
                      <a:lnTo>
                        <a:pt x="592" y="471"/>
                      </a:lnTo>
                      <a:lnTo>
                        <a:pt x="584" y="464"/>
                      </a:lnTo>
                      <a:lnTo>
                        <a:pt x="576" y="454"/>
                      </a:lnTo>
                      <a:lnTo>
                        <a:pt x="572" y="442"/>
                      </a:lnTo>
                      <a:lnTo>
                        <a:pt x="571" y="423"/>
                      </a:lnTo>
                      <a:lnTo>
                        <a:pt x="571" y="407"/>
                      </a:lnTo>
                      <a:lnTo>
                        <a:pt x="560" y="427"/>
                      </a:lnTo>
                      <a:lnTo>
                        <a:pt x="547" y="446"/>
                      </a:lnTo>
                      <a:lnTo>
                        <a:pt x="537" y="457"/>
                      </a:lnTo>
                      <a:lnTo>
                        <a:pt x="524" y="466"/>
                      </a:lnTo>
                      <a:lnTo>
                        <a:pt x="509" y="470"/>
                      </a:lnTo>
                      <a:lnTo>
                        <a:pt x="495" y="471"/>
                      </a:lnTo>
                      <a:lnTo>
                        <a:pt x="480" y="469"/>
                      </a:lnTo>
                      <a:lnTo>
                        <a:pt x="467" y="464"/>
                      </a:lnTo>
                      <a:lnTo>
                        <a:pt x="455" y="456"/>
                      </a:lnTo>
                      <a:lnTo>
                        <a:pt x="446" y="446"/>
                      </a:lnTo>
                      <a:lnTo>
                        <a:pt x="440" y="433"/>
                      </a:lnTo>
                      <a:lnTo>
                        <a:pt x="439" y="419"/>
                      </a:lnTo>
                      <a:lnTo>
                        <a:pt x="444" y="402"/>
                      </a:lnTo>
                      <a:lnTo>
                        <a:pt x="447" y="396"/>
                      </a:lnTo>
                      <a:lnTo>
                        <a:pt x="450" y="390"/>
                      </a:lnTo>
                      <a:lnTo>
                        <a:pt x="450" y="390"/>
                      </a:lnTo>
                      <a:lnTo>
                        <a:pt x="449" y="390"/>
                      </a:lnTo>
                      <a:lnTo>
                        <a:pt x="458" y="369"/>
                      </a:lnTo>
                      <a:lnTo>
                        <a:pt x="445" y="378"/>
                      </a:lnTo>
                      <a:lnTo>
                        <a:pt x="432" y="390"/>
                      </a:lnTo>
                      <a:lnTo>
                        <a:pt x="422" y="404"/>
                      </a:lnTo>
                      <a:lnTo>
                        <a:pt x="409" y="417"/>
                      </a:lnTo>
                      <a:lnTo>
                        <a:pt x="394" y="425"/>
                      </a:lnTo>
                      <a:lnTo>
                        <a:pt x="379" y="428"/>
                      </a:lnTo>
                      <a:lnTo>
                        <a:pt x="363" y="428"/>
                      </a:lnTo>
                      <a:lnTo>
                        <a:pt x="348" y="424"/>
                      </a:lnTo>
                      <a:lnTo>
                        <a:pt x="335" y="417"/>
                      </a:lnTo>
                      <a:lnTo>
                        <a:pt x="324" y="406"/>
                      </a:lnTo>
                      <a:lnTo>
                        <a:pt x="317" y="394"/>
                      </a:lnTo>
                      <a:lnTo>
                        <a:pt x="314" y="379"/>
                      </a:lnTo>
                      <a:lnTo>
                        <a:pt x="316" y="364"/>
                      </a:lnTo>
                      <a:lnTo>
                        <a:pt x="323" y="347"/>
                      </a:lnTo>
                      <a:lnTo>
                        <a:pt x="364" y="288"/>
                      </a:lnTo>
                      <a:lnTo>
                        <a:pt x="404" y="226"/>
                      </a:lnTo>
                      <a:lnTo>
                        <a:pt x="326" y="309"/>
                      </a:lnTo>
                      <a:lnTo>
                        <a:pt x="252" y="393"/>
                      </a:lnTo>
                      <a:lnTo>
                        <a:pt x="179" y="480"/>
                      </a:lnTo>
                      <a:lnTo>
                        <a:pt x="108" y="569"/>
                      </a:lnTo>
                      <a:lnTo>
                        <a:pt x="96" y="581"/>
                      </a:lnTo>
                      <a:lnTo>
                        <a:pt x="80" y="588"/>
                      </a:lnTo>
                      <a:lnTo>
                        <a:pt x="65" y="591"/>
                      </a:lnTo>
                      <a:lnTo>
                        <a:pt x="49" y="590"/>
                      </a:lnTo>
                      <a:lnTo>
                        <a:pt x="33" y="586"/>
                      </a:lnTo>
                      <a:lnTo>
                        <a:pt x="21" y="579"/>
                      </a:lnTo>
                      <a:lnTo>
                        <a:pt x="9" y="569"/>
                      </a:lnTo>
                      <a:lnTo>
                        <a:pt x="2" y="556"/>
                      </a:lnTo>
                      <a:lnTo>
                        <a:pt x="0" y="542"/>
                      </a:lnTo>
                      <a:lnTo>
                        <a:pt x="2" y="527"/>
                      </a:lnTo>
                      <a:lnTo>
                        <a:pt x="11" y="511"/>
                      </a:lnTo>
                      <a:lnTo>
                        <a:pt x="74" y="431"/>
                      </a:lnTo>
                      <a:lnTo>
                        <a:pt x="138" y="351"/>
                      </a:lnTo>
                      <a:lnTo>
                        <a:pt x="204" y="273"/>
                      </a:lnTo>
                      <a:lnTo>
                        <a:pt x="273" y="196"/>
                      </a:lnTo>
                      <a:lnTo>
                        <a:pt x="344" y="123"/>
                      </a:lnTo>
                      <a:lnTo>
                        <a:pt x="361" y="107"/>
                      </a:lnTo>
                      <a:lnTo>
                        <a:pt x="380" y="89"/>
                      </a:lnTo>
                      <a:lnTo>
                        <a:pt x="398" y="70"/>
                      </a:lnTo>
                      <a:lnTo>
                        <a:pt x="418" y="52"/>
                      </a:lnTo>
                      <a:lnTo>
                        <a:pt x="439" y="35"/>
                      </a:lnTo>
                      <a:lnTo>
                        <a:pt x="462" y="20"/>
                      </a:lnTo>
                      <a:lnTo>
                        <a:pt x="485" y="9"/>
                      </a:lnTo>
                      <a:lnTo>
                        <a:pt x="509" y="2"/>
                      </a:lnTo>
                      <a:lnTo>
                        <a:pt x="53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67"/>
              <p:cNvGrpSpPr/>
              <p:nvPr/>
            </p:nvGrpSpPr>
            <p:grpSpPr>
              <a:xfrm>
                <a:off x="4663816" y="4514920"/>
                <a:ext cx="792495" cy="761842"/>
                <a:chOff x="4967288" y="5026025"/>
                <a:chExt cx="574676" cy="552451"/>
              </a:xfrm>
              <a:solidFill>
                <a:schemeClr val="bg1"/>
              </a:solidFill>
            </p:grpSpPr>
            <p:sp>
              <p:nvSpPr>
                <p:cNvPr id="33" name="Freeform 64"/>
                <p:cNvSpPr>
                  <a:spLocks/>
                </p:cNvSpPr>
                <p:nvPr/>
              </p:nvSpPr>
              <p:spPr bwMode="auto">
                <a:xfrm>
                  <a:off x="5049838" y="5100638"/>
                  <a:ext cx="131763" cy="128588"/>
                </a:xfrm>
                <a:custGeom>
                  <a:avLst/>
                  <a:gdLst>
                    <a:gd name="T0" fmla="*/ 327 w 833"/>
                    <a:gd name="T1" fmla="*/ 0 h 811"/>
                    <a:gd name="T2" fmla="*/ 372 w 833"/>
                    <a:gd name="T3" fmla="*/ 3 h 811"/>
                    <a:gd name="T4" fmla="*/ 414 w 833"/>
                    <a:gd name="T5" fmla="*/ 12 h 811"/>
                    <a:gd name="T6" fmla="*/ 454 w 833"/>
                    <a:gd name="T7" fmla="*/ 25 h 811"/>
                    <a:gd name="T8" fmla="*/ 492 w 833"/>
                    <a:gd name="T9" fmla="*/ 44 h 811"/>
                    <a:gd name="T10" fmla="*/ 527 w 833"/>
                    <a:gd name="T11" fmla="*/ 68 h 811"/>
                    <a:gd name="T12" fmla="*/ 558 w 833"/>
                    <a:gd name="T13" fmla="*/ 95 h 811"/>
                    <a:gd name="T14" fmla="*/ 586 w 833"/>
                    <a:gd name="T15" fmla="*/ 127 h 811"/>
                    <a:gd name="T16" fmla="*/ 609 w 833"/>
                    <a:gd name="T17" fmla="*/ 162 h 811"/>
                    <a:gd name="T18" fmla="*/ 628 w 833"/>
                    <a:gd name="T19" fmla="*/ 200 h 811"/>
                    <a:gd name="T20" fmla="*/ 642 w 833"/>
                    <a:gd name="T21" fmla="*/ 239 h 811"/>
                    <a:gd name="T22" fmla="*/ 651 w 833"/>
                    <a:gd name="T23" fmla="*/ 283 h 811"/>
                    <a:gd name="T24" fmla="*/ 654 w 833"/>
                    <a:gd name="T25" fmla="*/ 327 h 811"/>
                    <a:gd name="T26" fmla="*/ 651 w 833"/>
                    <a:gd name="T27" fmla="*/ 369 h 811"/>
                    <a:gd name="T28" fmla="*/ 642 w 833"/>
                    <a:gd name="T29" fmla="*/ 409 h 811"/>
                    <a:gd name="T30" fmla="*/ 629 w 833"/>
                    <a:gd name="T31" fmla="*/ 447 h 811"/>
                    <a:gd name="T32" fmla="*/ 612 w 833"/>
                    <a:gd name="T33" fmla="*/ 483 h 811"/>
                    <a:gd name="T34" fmla="*/ 833 w 833"/>
                    <a:gd name="T35" fmla="*/ 692 h 811"/>
                    <a:gd name="T36" fmla="*/ 792 w 833"/>
                    <a:gd name="T37" fmla="*/ 729 h 811"/>
                    <a:gd name="T38" fmla="*/ 754 w 833"/>
                    <a:gd name="T39" fmla="*/ 768 h 811"/>
                    <a:gd name="T40" fmla="*/ 720 w 833"/>
                    <a:gd name="T41" fmla="*/ 811 h 811"/>
                    <a:gd name="T42" fmla="*/ 499 w 833"/>
                    <a:gd name="T43" fmla="*/ 603 h 811"/>
                    <a:gd name="T44" fmla="*/ 461 w 833"/>
                    <a:gd name="T45" fmla="*/ 624 h 811"/>
                    <a:gd name="T46" fmla="*/ 418 w 833"/>
                    <a:gd name="T47" fmla="*/ 640 h 811"/>
                    <a:gd name="T48" fmla="*/ 374 w 833"/>
                    <a:gd name="T49" fmla="*/ 650 h 811"/>
                    <a:gd name="T50" fmla="*/ 327 w 833"/>
                    <a:gd name="T51" fmla="*/ 653 h 811"/>
                    <a:gd name="T52" fmla="*/ 283 w 833"/>
                    <a:gd name="T53" fmla="*/ 651 h 811"/>
                    <a:gd name="T54" fmla="*/ 240 w 833"/>
                    <a:gd name="T55" fmla="*/ 642 h 811"/>
                    <a:gd name="T56" fmla="*/ 200 w 833"/>
                    <a:gd name="T57" fmla="*/ 628 h 811"/>
                    <a:gd name="T58" fmla="*/ 162 w 833"/>
                    <a:gd name="T59" fmla="*/ 609 h 811"/>
                    <a:gd name="T60" fmla="*/ 127 w 833"/>
                    <a:gd name="T61" fmla="*/ 585 h 811"/>
                    <a:gd name="T62" fmla="*/ 96 w 833"/>
                    <a:gd name="T63" fmla="*/ 558 h 811"/>
                    <a:gd name="T64" fmla="*/ 68 w 833"/>
                    <a:gd name="T65" fmla="*/ 527 h 811"/>
                    <a:gd name="T66" fmla="*/ 45 w 833"/>
                    <a:gd name="T67" fmla="*/ 491 h 811"/>
                    <a:gd name="T68" fmla="*/ 26 w 833"/>
                    <a:gd name="T69" fmla="*/ 454 h 811"/>
                    <a:gd name="T70" fmla="*/ 11 w 833"/>
                    <a:gd name="T71" fmla="*/ 414 h 811"/>
                    <a:gd name="T72" fmla="*/ 4 w 833"/>
                    <a:gd name="T73" fmla="*/ 371 h 811"/>
                    <a:gd name="T74" fmla="*/ 0 w 833"/>
                    <a:gd name="T75" fmla="*/ 327 h 811"/>
                    <a:gd name="T76" fmla="*/ 4 w 833"/>
                    <a:gd name="T77" fmla="*/ 283 h 811"/>
                    <a:gd name="T78" fmla="*/ 11 w 833"/>
                    <a:gd name="T79" fmla="*/ 239 h 811"/>
                    <a:gd name="T80" fmla="*/ 26 w 833"/>
                    <a:gd name="T81" fmla="*/ 200 h 811"/>
                    <a:gd name="T82" fmla="*/ 45 w 833"/>
                    <a:gd name="T83" fmla="*/ 162 h 811"/>
                    <a:gd name="T84" fmla="*/ 68 w 833"/>
                    <a:gd name="T85" fmla="*/ 127 h 811"/>
                    <a:gd name="T86" fmla="*/ 96 w 833"/>
                    <a:gd name="T87" fmla="*/ 95 h 811"/>
                    <a:gd name="T88" fmla="*/ 127 w 833"/>
                    <a:gd name="T89" fmla="*/ 68 h 811"/>
                    <a:gd name="T90" fmla="*/ 162 w 833"/>
                    <a:gd name="T91" fmla="*/ 44 h 811"/>
                    <a:gd name="T92" fmla="*/ 200 w 833"/>
                    <a:gd name="T93" fmla="*/ 25 h 811"/>
                    <a:gd name="T94" fmla="*/ 240 w 833"/>
                    <a:gd name="T95" fmla="*/ 12 h 811"/>
                    <a:gd name="T96" fmla="*/ 283 w 833"/>
                    <a:gd name="T97" fmla="*/ 3 h 811"/>
                    <a:gd name="T98" fmla="*/ 327 w 833"/>
                    <a:gd name="T99" fmla="*/ 0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33" h="811">
                      <a:moveTo>
                        <a:pt x="327" y="0"/>
                      </a:moveTo>
                      <a:lnTo>
                        <a:pt x="372" y="3"/>
                      </a:lnTo>
                      <a:lnTo>
                        <a:pt x="414" y="12"/>
                      </a:lnTo>
                      <a:lnTo>
                        <a:pt x="454" y="25"/>
                      </a:lnTo>
                      <a:lnTo>
                        <a:pt x="492" y="44"/>
                      </a:lnTo>
                      <a:lnTo>
                        <a:pt x="527" y="68"/>
                      </a:lnTo>
                      <a:lnTo>
                        <a:pt x="558" y="95"/>
                      </a:lnTo>
                      <a:lnTo>
                        <a:pt x="586" y="127"/>
                      </a:lnTo>
                      <a:lnTo>
                        <a:pt x="609" y="162"/>
                      </a:lnTo>
                      <a:lnTo>
                        <a:pt x="628" y="200"/>
                      </a:lnTo>
                      <a:lnTo>
                        <a:pt x="642" y="239"/>
                      </a:lnTo>
                      <a:lnTo>
                        <a:pt x="651" y="283"/>
                      </a:lnTo>
                      <a:lnTo>
                        <a:pt x="654" y="327"/>
                      </a:lnTo>
                      <a:lnTo>
                        <a:pt x="651" y="369"/>
                      </a:lnTo>
                      <a:lnTo>
                        <a:pt x="642" y="409"/>
                      </a:lnTo>
                      <a:lnTo>
                        <a:pt x="629" y="447"/>
                      </a:lnTo>
                      <a:lnTo>
                        <a:pt x="612" y="483"/>
                      </a:lnTo>
                      <a:lnTo>
                        <a:pt x="833" y="692"/>
                      </a:lnTo>
                      <a:lnTo>
                        <a:pt x="792" y="729"/>
                      </a:lnTo>
                      <a:lnTo>
                        <a:pt x="754" y="768"/>
                      </a:lnTo>
                      <a:lnTo>
                        <a:pt x="720" y="811"/>
                      </a:lnTo>
                      <a:lnTo>
                        <a:pt x="499" y="603"/>
                      </a:lnTo>
                      <a:lnTo>
                        <a:pt x="461" y="624"/>
                      </a:lnTo>
                      <a:lnTo>
                        <a:pt x="418" y="640"/>
                      </a:lnTo>
                      <a:lnTo>
                        <a:pt x="374" y="650"/>
                      </a:lnTo>
                      <a:lnTo>
                        <a:pt x="327" y="653"/>
                      </a:lnTo>
                      <a:lnTo>
                        <a:pt x="283" y="651"/>
                      </a:lnTo>
                      <a:lnTo>
                        <a:pt x="240" y="642"/>
                      </a:lnTo>
                      <a:lnTo>
                        <a:pt x="200" y="628"/>
                      </a:lnTo>
                      <a:lnTo>
                        <a:pt x="162" y="609"/>
                      </a:lnTo>
                      <a:lnTo>
                        <a:pt x="127" y="585"/>
                      </a:lnTo>
                      <a:lnTo>
                        <a:pt x="96" y="558"/>
                      </a:lnTo>
                      <a:lnTo>
                        <a:pt x="68" y="527"/>
                      </a:lnTo>
                      <a:lnTo>
                        <a:pt x="45" y="491"/>
                      </a:lnTo>
                      <a:lnTo>
                        <a:pt x="26" y="454"/>
                      </a:lnTo>
                      <a:lnTo>
                        <a:pt x="11" y="414"/>
                      </a:lnTo>
                      <a:lnTo>
                        <a:pt x="4" y="371"/>
                      </a:lnTo>
                      <a:lnTo>
                        <a:pt x="0" y="327"/>
                      </a:lnTo>
                      <a:lnTo>
                        <a:pt x="4" y="283"/>
                      </a:lnTo>
                      <a:lnTo>
                        <a:pt x="11" y="239"/>
                      </a:lnTo>
                      <a:lnTo>
                        <a:pt x="26" y="200"/>
                      </a:lnTo>
                      <a:lnTo>
                        <a:pt x="45" y="162"/>
                      </a:lnTo>
                      <a:lnTo>
                        <a:pt x="68" y="127"/>
                      </a:lnTo>
                      <a:lnTo>
                        <a:pt x="96" y="95"/>
                      </a:lnTo>
                      <a:lnTo>
                        <a:pt x="127" y="68"/>
                      </a:lnTo>
                      <a:lnTo>
                        <a:pt x="162" y="44"/>
                      </a:lnTo>
                      <a:lnTo>
                        <a:pt x="200" y="25"/>
                      </a:lnTo>
                      <a:lnTo>
                        <a:pt x="240" y="12"/>
                      </a:lnTo>
                      <a:lnTo>
                        <a:pt x="283" y="3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65"/>
                <p:cNvSpPr>
                  <a:spLocks/>
                </p:cNvSpPr>
                <p:nvPr/>
              </p:nvSpPr>
              <p:spPr bwMode="auto">
                <a:xfrm>
                  <a:off x="5307013" y="5026025"/>
                  <a:ext cx="136525" cy="179388"/>
                </a:xfrm>
                <a:custGeom>
                  <a:avLst/>
                  <a:gdLst>
                    <a:gd name="T0" fmla="*/ 524 w 852"/>
                    <a:gd name="T1" fmla="*/ 0 h 1132"/>
                    <a:gd name="T2" fmla="*/ 524 w 852"/>
                    <a:gd name="T3" fmla="*/ 0 h 1132"/>
                    <a:gd name="T4" fmla="*/ 569 w 852"/>
                    <a:gd name="T5" fmla="*/ 3 h 1132"/>
                    <a:gd name="T6" fmla="*/ 611 w 852"/>
                    <a:gd name="T7" fmla="*/ 12 h 1132"/>
                    <a:gd name="T8" fmla="*/ 652 w 852"/>
                    <a:gd name="T9" fmla="*/ 27 h 1132"/>
                    <a:gd name="T10" fmla="*/ 690 w 852"/>
                    <a:gd name="T11" fmla="*/ 45 h 1132"/>
                    <a:gd name="T12" fmla="*/ 724 w 852"/>
                    <a:gd name="T13" fmla="*/ 69 h 1132"/>
                    <a:gd name="T14" fmla="*/ 755 w 852"/>
                    <a:gd name="T15" fmla="*/ 96 h 1132"/>
                    <a:gd name="T16" fmla="*/ 783 w 852"/>
                    <a:gd name="T17" fmla="*/ 128 h 1132"/>
                    <a:gd name="T18" fmla="*/ 806 w 852"/>
                    <a:gd name="T19" fmla="*/ 162 h 1132"/>
                    <a:gd name="T20" fmla="*/ 825 w 852"/>
                    <a:gd name="T21" fmla="*/ 200 h 1132"/>
                    <a:gd name="T22" fmla="*/ 839 w 852"/>
                    <a:gd name="T23" fmla="*/ 241 h 1132"/>
                    <a:gd name="T24" fmla="*/ 848 w 852"/>
                    <a:gd name="T25" fmla="*/ 283 h 1132"/>
                    <a:gd name="T26" fmla="*/ 852 w 852"/>
                    <a:gd name="T27" fmla="*/ 327 h 1132"/>
                    <a:gd name="T28" fmla="*/ 848 w 852"/>
                    <a:gd name="T29" fmla="*/ 372 h 1132"/>
                    <a:gd name="T30" fmla="*/ 839 w 852"/>
                    <a:gd name="T31" fmla="*/ 414 h 1132"/>
                    <a:gd name="T32" fmla="*/ 825 w 852"/>
                    <a:gd name="T33" fmla="*/ 455 h 1132"/>
                    <a:gd name="T34" fmla="*/ 806 w 852"/>
                    <a:gd name="T35" fmla="*/ 492 h 1132"/>
                    <a:gd name="T36" fmla="*/ 783 w 852"/>
                    <a:gd name="T37" fmla="*/ 527 h 1132"/>
                    <a:gd name="T38" fmla="*/ 755 w 852"/>
                    <a:gd name="T39" fmla="*/ 558 h 1132"/>
                    <a:gd name="T40" fmla="*/ 724 w 852"/>
                    <a:gd name="T41" fmla="*/ 586 h 1132"/>
                    <a:gd name="T42" fmla="*/ 690 w 852"/>
                    <a:gd name="T43" fmla="*/ 609 h 1132"/>
                    <a:gd name="T44" fmla="*/ 652 w 852"/>
                    <a:gd name="T45" fmla="*/ 628 h 1132"/>
                    <a:gd name="T46" fmla="*/ 611 w 852"/>
                    <a:gd name="T47" fmla="*/ 642 h 1132"/>
                    <a:gd name="T48" fmla="*/ 569 w 852"/>
                    <a:gd name="T49" fmla="*/ 651 h 1132"/>
                    <a:gd name="T50" fmla="*/ 524 w 852"/>
                    <a:gd name="T51" fmla="*/ 654 h 1132"/>
                    <a:gd name="T52" fmla="*/ 493 w 852"/>
                    <a:gd name="T53" fmla="*/ 652 h 1132"/>
                    <a:gd name="T54" fmla="*/ 463 w 852"/>
                    <a:gd name="T55" fmla="*/ 647 h 1132"/>
                    <a:gd name="T56" fmla="*/ 434 w 852"/>
                    <a:gd name="T57" fmla="*/ 640 h 1132"/>
                    <a:gd name="T58" fmla="*/ 142 w 852"/>
                    <a:gd name="T59" fmla="*/ 1132 h 1132"/>
                    <a:gd name="T60" fmla="*/ 96 w 852"/>
                    <a:gd name="T61" fmla="*/ 1100 h 1132"/>
                    <a:gd name="T62" fmla="*/ 50 w 852"/>
                    <a:gd name="T63" fmla="*/ 1072 h 1132"/>
                    <a:gd name="T64" fmla="*/ 0 w 852"/>
                    <a:gd name="T65" fmla="*/ 1048 h 1132"/>
                    <a:gd name="T66" fmla="*/ 292 w 852"/>
                    <a:gd name="T67" fmla="*/ 557 h 1132"/>
                    <a:gd name="T68" fmla="*/ 265 w 852"/>
                    <a:gd name="T69" fmla="*/ 526 h 1132"/>
                    <a:gd name="T70" fmla="*/ 242 w 852"/>
                    <a:gd name="T71" fmla="*/ 491 h 1132"/>
                    <a:gd name="T72" fmla="*/ 223 w 852"/>
                    <a:gd name="T73" fmla="*/ 454 h 1132"/>
                    <a:gd name="T74" fmla="*/ 209 w 852"/>
                    <a:gd name="T75" fmla="*/ 414 h 1132"/>
                    <a:gd name="T76" fmla="*/ 201 w 852"/>
                    <a:gd name="T77" fmla="*/ 372 h 1132"/>
                    <a:gd name="T78" fmla="*/ 197 w 852"/>
                    <a:gd name="T79" fmla="*/ 327 h 1132"/>
                    <a:gd name="T80" fmla="*/ 201 w 852"/>
                    <a:gd name="T81" fmla="*/ 283 h 1132"/>
                    <a:gd name="T82" fmla="*/ 209 w 852"/>
                    <a:gd name="T83" fmla="*/ 240 h 1132"/>
                    <a:gd name="T84" fmla="*/ 223 w 852"/>
                    <a:gd name="T85" fmla="*/ 200 h 1132"/>
                    <a:gd name="T86" fmla="*/ 242 w 852"/>
                    <a:gd name="T87" fmla="*/ 162 h 1132"/>
                    <a:gd name="T88" fmla="*/ 266 w 852"/>
                    <a:gd name="T89" fmla="*/ 128 h 1132"/>
                    <a:gd name="T90" fmla="*/ 293 w 852"/>
                    <a:gd name="T91" fmla="*/ 96 h 1132"/>
                    <a:gd name="T92" fmla="*/ 325 w 852"/>
                    <a:gd name="T93" fmla="*/ 69 h 1132"/>
                    <a:gd name="T94" fmla="*/ 359 w 852"/>
                    <a:gd name="T95" fmla="*/ 45 h 1132"/>
                    <a:gd name="T96" fmla="*/ 397 w 852"/>
                    <a:gd name="T97" fmla="*/ 27 h 1132"/>
                    <a:gd name="T98" fmla="*/ 437 w 852"/>
                    <a:gd name="T99" fmla="*/ 12 h 1132"/>
                    <a:gd name="T100" fmla="*/ 480 w 852"/>
                    <a:gd name="T101" fmla="*/ 3 h 1132"/>
                    <a:gd name="T102" fmla="*/ 524 w 852"/>
                    <a:gd name="T103" fmla="*/ 0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52" h="1132">
                      <a:moveTo>
                        <a:pt x="524" y="0"/>
                      </a:moveTo>
                      <a:lnTo>
                        <a:pt x="524" y="0"/>
                      </a:lnTo>
                      <a:lnTo>
                        <a:pt x="569" y="3"/>
                      </a:lnTo>
                      <a:lnTo>
                        <a:pt x="611" y="12"/>
                      </a:lnTo>
                      <a:lnTo>
                        <a:pt x="652" y="27"/>
                      </a:lnTo>
                      <a:lnTo>
                        <a:pt x="690" y="45"/>
                      </a:lnTo>
                      <a:lnTo>
                        <a:pt x="724" y="69"/>
                      </a:lnTo>
                      <a:lnTo>
                        <a:pt x="755" y="96"/>
                      </a:lnTo>
                      <a:lnTo>
                        <a:pt x="783" y="128"/>
                      </a:lnTo>
                      <a:lnTo>
                        <a:pt x="806" y="162"/>
                      </a:lnTo>
                      <a:lnTo>
                        <a:pt x="825" y="200"/>
                      </a:lnTo>
                      <a:lnTo>
                        <a:pt x="839" y="241"/>
                      </a:lnTo>
                      <a:lnTo>
                        <a:pt x="848" y="283"/>
                      </a:lnTo>
                      <a:lnTo>
                        <a:pt x="852" y="327"/>
                      </a:lnTo>
                      <a:lnTo>
                        <a:pt x="848" y="372"/>
                      </a:lnTo>
                      <a:lnTo>
                        <a:pt x="839" y="414"/>
                      </a:lnTo>
                      <a:lnTo>
                        <a:pt x="825" y="455"/>
                      </a:lnTo>
                      <a:lnTo>
                        <a:pt x="806" y="492"/>
                      </a:lnTo>
                      <a:lnTo>
                        <a:pt x="783" y="527"/>
                      </a:lnTo>
                      <a:lnTo>
                        <a:pt x="755" y="558"/>
                      </a:lnTo>
                      <a:lnTo>
                        <a:pt x="724" y="586"/>
                      </a:lnTo>
                      <a:lnTo>
                        <a:pt x="690" y="609"/>
                      </a:lnTo>
                      <a:lnTo>
                        <a:pt x="652" y="628"/>
                      </a:lnTo>
                      <a:lnTo>
                        <a:pt x="611" y="642"/>
                      </a:lnTo>
                      <a:lnTo>
                        <a:pt x="569" y="651"/>
                      </a:lnTo>
                      <a:lnTo>
                        <a:pt x="524" y="654"/>
                      </a:lnTo>
                      <a:lnTo>
                        <a:pt x="493" y="652"/>
                      </a:lnTo>
                      <a:lnTo>
                        <a:pt x="463" y="647"/>
                      </a:lnTo>
                      <a:lnTo>
                        <a:pt x="434" y="640"/>
                      </a:lnTo>
                      <a:lnTo>
                        <a:pt x="142" y="1132"/>
                      </a:lnTo>
                      <a:lnTo>
                        <a:pt x="96" y="1100"/>
                      </a:lnTo>
                      <a:lnTo>
                        <a:pt x="50" y="1072"/>
                      </a:lnTo>
                      <a:lnTo>
                        <a:pt x="0" y="1048"/>
                      </a:lnTo>
                      <a:lnTo>
                        <a:pt x="292" y="557"/>
                      </a:lnTo>
                      <a:lnTo>
                        <a:pt x="265" y="526"/>
                      </a:lnTo>
                      <a:lnTo>
                        <a:pt x="242" y="491"/>
                      </a:lnTo>
                      <a:lnTo>
                        <a:pt x="223" y="454"/>
                      </a:lnTo>
                      <a:lnTo>
                        <a:pt x="209" y="414"/>
                      </a:lnTo>
                      <a:lnTo>
                        <a:pt x="201" y="372"/>
                      </a:lnTo>
                      <a:lnTo>
                        <a:pt x="197" y="327"/>
                      </a:lnTo>
                      <a:lnTo>
                        <a:pt x="201" y="283"/>
                      </a:lnTo>
                      <a:lnTo>
                        <a:pt x="209" y="240"/>
                      </a:lnTo>
                      <a:lnTo>
                        <a:pt x="223" y="200"/>
                      </a:lnTo>
                      <a:lnTo>
                        <a:pt x="242" y="162"/>
                      </a:lnTo>
                      <a:lnTo>
                        <a:pt x="266" y="128"/>
                      </a:lnTo>
                      <a:lnTo>
                        <a:pt x="293" y="96"/>
                      </a:lnTo>
                      <a:lnTo>
                        <a:pt x="325" y="69"/>
                      </a:lnTo>
                      <a:lnTo>
                        <a:pt x="359" y="45"/>
                      </a:lnTo>
                      <a:lnTo>
                        <a:pt x="397" y="27"/>
                      </a:lnTo>
                      <a:lnTo>
                        <a:pt x="437" y="12"/>
                      </a:lnTo>
                      <a:lnTo>
                        <a:pt x="480" y="3"/>
                      </a:lnTo>
                      <a:lnTo>
                        <a:pt x="52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66"/>
                <p:cNvSpPr>
                  <a:spLocks/>
                </p:cNvSpPr>
                <p:nvPr/>
              </p:nvSpPr>
              <p:spPr bwMode="auto">
                <a:xfrm>
                  <a:off x="5375276" y="5272088"/>
                  <a:ext cx="166688" cy="103188"/>
                </a:xfrm>
                <a:custGeom>
                  <a:avLst/>
                  <a:gdLst>
                    <a:gd name="T0" fmla="*/ 729 w 1055"/>
                    <a:gd name="T1" fmla="*/ 0 h 653"/>
                    <a:gd name="T2" fmla="*/ 773 w 1055"/>
                    <a:gd name="T3" fmla="*/ 2 h 653"/>
                    <a:gd name="T4" fmla="*/ 816 w 1055"/>
                    <a:gd name="T5" fmla="*/ 11 h 653"/>
                    <a:gd name="T6" fmla="*/ 856 w 1055"/>
                    <a:gd name="T7" fmla="*/ 25 h 653"/>
                    <a:gd name="T8" fmla="*/ 893 w 1055"/>
                    <a:gd name="T9" fmla="*/ 44 h 653"/>
                    <a:gd name="T10" fmla="*/ 929 w 1055"/>
                    <a:gd name="T11" fmla="*/ 68 h 653"/>
                    <a:gd name="T12" fmla="*/ 960 w 1055"/>
                    <a:gd name="T13" fmla="*/ 95 h 653"/>
                    <a:gd name="T14" fmla="*/ 988 w 1055"/>
                    <a:gd name="T15" fmla="*/ 126 h 653"/>
                    <a:gd name="T16" fmla="*/ 1011 w 1055"/>
                    <a:gd name="T17" fmla="*/ 162 h 653"/>
                    <a:gd name="T18" fmla="*/ 1030 w 1055"/>
                    <a:gd name="T19" fmla="*/ 200 h 653"/>
                    <a:gd name="T20" fmla="*/ 1044 w 1055"/>
                    <a:gd name="T21" fmla="*/ 239 h 653"/>
                    <a:gd name="T22" fmla="*/ 1053 w 1055"/>
                    <a:gd name="T23" fmla="*/ 282 h 653"/>
                    <a:gd name="T24" fmla="*/ 1055 w 1055"/>
                    <a:gd name="T25" fmla="*/ 326 h 653"/>
                    <a:gd name="T26" fmla="*/ 1053 w 1055"/>
                    <a:gd name="T27" fmla="*/ 370 h 653"/>
                    <a:gd name="T28" fmla="*/ 1044 w 1055"/>
                    <a:gd name="T29" fmla="*/ 414 h 653"/>
                    <a:gd name="T30" fmla="*/ 1030 w 1055"/>
                    <a:gd name="T31" fmla="*/ 454 h 653"/>
                    <a:gd name="T32" fmla="*/ 1011 w 1055"/>
                    <a:gd name="T33" fmla="*/ 491 h 653"/>
                    <a:gd name="T34" fmla="*/ 988 w 1055"/>
                    <a:gd name="T35" fmla="*/ 526 h 653"/>
                    <a:gd name="T36" fmla="*/ 960 w 1055"/>
                    <a:gd name="T37" fmla="*/ 558 h 653"/>
                    <a:gd name="T38" fmla="*/ 929 w 1055"/>
                    <a:gd name="T39" fmla="*/ 584 h 653"/>
                    <a:gd name="T40" fmla="*/ 893 w 1055"/>
                    <a:gd name="T41" fmla="*/ 609 h 653"/>
                    <a:gd name="T42" fmla="*/ 856 w 1055"/>
                    <a:gd name="T43" fmla="*/ 628 h 653"/>
                    <a:gd name="T44" fmla="*/ 816 w 1055"/>
                    <a:gd name="T45" fmla="*/ 641 h 653"/>
                    <a:gd name="T46" fmla="*/ 773 w 1055"/>
                    <a:gd name="T47" fmla="*/ 650 h 653"/>
                    <a:gd name="T48" fmla="*/ 729 w 1055"/>
                    <a:gd name="T49" fmla="*/ 653 h 653"/>
                    <a:gd name="T50" fmla="*/ 685 w 1055"/>
                    <a:gd name="T51" fmla="*/ 650 h 653"/>
                    <a:gd name="T52" fmla="*/ 644 w 1055"/>
                    <a:gd name="T53" fmla="*/ 642 h 653"/>
                    <a:gd name="T54" fmla="*/ 604 w 1055"/>
                    <a:gd name="T55" fmla="*/ 628 h 653"/>
                    <a:gd name="T56" fmla="*/ 566 w 1055"/>
                    <a:gd name="T57" fmla="*/ 610 h 653"/>
                    <a:gd name="T58" fmla="*/ 532 w 1055"/>
                    <a:gd name="T59" fmla="*/ 587 h 653"/>
                    <a:gd name="T60" fmla="*/ 501 w 1055"/>
                    <a:gd name="T61" fmla="*/ 560 h 653"/>
                    <a:gd name="T62" fmla="*/ 474 w 1055"/>
                    <a:gd name="T63" fmla="*/ 529 h 653"/>
                    <a:gd name="T64" fmla="*/ 450 w 1055"/>
                    <a:gd name="T65" fmla="*/ 495 h 653"/>
                    <a:gd name="T66" fmla="*/ 431 w 1055"/>
                    <a:gd name="T67" fmla="*/ 458 h 653"/>
                    <a:gd name="T68" fmla="*/ 416 w 1055"/>
                    <a:gd name="T69" fmla="*/ 419 h 653"/>
                    <a:gd name="T70" fmla="*/ 407 w 1055"/>
                    <a:gd name="T71" fmla="*/ 377 h 653"/>
                    <a:gd name="T72" fmla="*/ 0 w 1055"/>
                    <a:gd name="T73" fmla="*/ 337 h 653"/>
                    <a:gd name="T74" fmla="*/ 9 w 1055"/>
                    <a:gd name="T75" fmla="*/ 287 h 653"/>
                    <a:gd name="T76" fmla="*/ 15 w 1055"/>
                    <a:gd name="T77" fmla="*/ 235 h 653"/>
                    <a:gd name="T78" fmla="*/ 17 w 1055"/>
                    <a:gd name="T79" fmla="*/ 182 h 653"/>
                    <a:gd name="T80" fmla="*/ 16 w 1055"/>
                    <a:gd name="T81" fmla="*/ 173 h 653"/>
                    <a:gd name="T82" fmla="*/ 423 w 1055"/>
                    <a:gd name="T83" fmla="*/ 214 h 653"/>
                    <a:gd name="T84" fmla="*/ 441 w 1055"/>
                    <a:gd name="T85" fmla="*/ 173 h 653"/>
                    <a:gd name="T86" fmla="*/ 464 w 1055"/>
                    <a:gd name="T87" fmla="*/ 136 h 653"/>
                    <a:gd name="T88" fmla="*/ 492 w 1055"/>
                    <a:gd name="T89" fmla="*/ 103 h 653"/>
                    <a:gd name="T90" fmla="*/ 524 w 1055"/>
                    <a:gd name="T91" fmla="*/ 73 h 653"/>
                    <a:gd name="T92" fmla="*/ 558 w 1055"/>
                    <a:gd name="T93" fmla="*/ 48 h 653"/>
                    <a:gd name="T94" fmla="*/ 597 w 1055"/>
                    <a:gd name="T95" fmla="*/ 28 h 653"/>
                    <a:gd name="T96" fmla="*/ 639 w 1055"/>
                    <a:gd name="T97" fmla="*/ 12 h 653"/>
                    <a:gd name="T98" fmla="*/ 683 w 1055"/>
                    <a:gd name="T99" fmla="*/ 3 h 653"/>
                    <a:gd name="T100" fmla="*/ 729 w 1055"/>
                    <a:gd name="T101" fmla="*/ 0 h 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55" h="653">
                      <a:moveTo>
                        <a:pt x="729" y="0"/>
                      </a:moveTo>
                      <a:lnTo>
                        <a:pt x="773" y="2"/>
                      </a:lnTo>
                      <a:lnTo>
                        <a:pt x="816" y="11"/>
                      </a:lnTo>
                      <a:lnTo>
                        <a:pt x="856" y="25"/>
                      </a:lnTo>
                      <a:lnTo>
                        <a:pt x="893" y="44"/>
                      </a:lnTo>
                      <a:lnTo>
                        <a:pt x="929" y="68"/>
                      </a:lnTo>
                      <a:lnTo>
                        <a:pt x="960" y="95"/>
                      </a:lnTo>
                      <a:lnTo>
                        <a:pt x="988" y="126"/>
                      </a:lnTo>
                      <a:lnTo>
                        <a:pt x="1011" y="162"/>
                      </a:lnTo>
                      <a:lnTo>
                        <a:pt x="1030" y="200"/>
                      </a:lnTo>
                      <a:lnTo>
                        <a:pt x="1044" y="239"/>
                      </a:lnTo>
                      <a:lnTo>
                        <a:pt x="1053" y="282"/>
                      </a:lnTo>
                      <a:lnTo>
                        <a:pt x="1055" y="326"/>
                      </a:lnTo>
                      <a:lnTo>
                        <a:pt x="1053" y="370"/>
                      </a:lnTo>
                      <a:lnTo>
                        <a:pt x="1044" y="414"/>
                      </a:lnTo>
                      <a:lnTo>
                        <a:pt x="1030" y="454"/>
                      </a:lnTo>
                      <a:lnTo>
                        <a:pt x="1011" y="491"/>
                      </a:lnTo>
                      <a:lnTo>
                        <a:pt x="988" y="526"/>
                      </a:lnTo>
                      <a:lnTo>
                        <a:pt x="960" y="558"/>
                      </a:lnTo>
                      <a:lnTo>
                        <a:pt x="929" y="584"/>
                      </a:lnTo>
                      <a:lnTo>
                        <a:pt x="893" y="609"/>
                      </a:lnTo>
                      <a:lnTo>
                        <a:pt x="856" y="628"/>
                      </a:lnTo>
                      <a:lnTo>
                        <a:pt x="816" y="641"/>
                      </a:lnTo>
                      <a:lnTo>
                        <a:pt x="773" y="650"/>
                      </a:lnTo>
                      <a:lnTo>
                        <a:pt x="729" y="653"/>
                      </a:lnTo>
                      <a:lnTo>
                        <a:pt x="685" y="650"/>
                      </a:lnTo>
                      <a:lnTo>
                        <a:pt x="644" y="642"/>
                      </a:lnTo>
                      <a:lnTo>
                        <a:pt x="604" y="628"/>
                      </a:lnTo>
                      <a:lnTo>
                        <a:pt x="566" y="610"/>
                      </a:lnTo>
                      <a:lnTo>
                        <a:pt x="532" y="587"/>
                      </a:lnTo>
                      <a:lnTo>
                        <a:pt x="501" y="560"/>
                      </a:lnTo>
                      <a:lnTo>
                        <a:pt x="474" y="529"/>
                      </a:lnTo>
                      <a:lnTo>
                        <a:pt x="450" y="495"/>
                      </a:lnTo>
                      <a:lnTo>
                        <a:pt x="431" y="458"/>
                      </a:lnTo>
                      <a:lnTo>
                        <a:pt x="416" y="419"/>
                      </a:lnTo>
                      <a:lnTo>
                        <a:pt x="407" y="377"/>
                      </a:lnTo>
                      <a:lnTo>
                        <a:pt x="0" y="337"/>
                      </a:lnTo>
                      <a:lnTo>
                        <a:pt x="9" y="287"/>
                      </a:lnTo>
                      <a:lnTo>
                        <a:pt x="15" y="235"/>
                      </a:lnTo>
                      <a:lnTo>
                        <a:pt x="17" y="182"/>
                      </a:lnTo>
                      <a:lnTo>
                        <a:pt x="16" y="173"/>
                      </a:lnTo>
                      <a:lnTo>
                        <a:pt x="423" y="214"/>
                      </a:lnTo>
                      <a:lnTo>
                        <a:pt x="441" y="173"/>
                      </a:lnTo>
                      <a:lnTo>
                        <a:pt x="464" y="136"/>
                      </a:lnTo>
                      <a:lnTo>
                        <a:pt x="492" y="103"/>
                      </a:lnTo>
                      <a:lnTo>
                        <a:pt x="524" y="73"/>
                      </a:lnTo>
                      <a:lnTo>
                        <a:pt x="558" y="48"/>
                      </a:lnTo>
                      <a:lnTo>
                        <a:pt x="597" y="28"/>
                      </a:lnTo>
                      <a:lnTo>
                        <a:pt x="639" y="12"/>
                      </a:lnTo>
                      <a:lnTo>
                        <a:pt x="683" y="3"/>
                      </a:lnTo>
                      <a:lnTo>
                        <a:pt x="7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67"/>
                <p:cNvSpPr>
                  <a:spLocks/>
                </p:cNvSpPr>
                <p:nvPr/>
              </p:nvSpPr>
              <p:spPr bwMode="auto">
                <a:xfrm>
                  <a:off x="5259388" y="5411788"/>
                  <a:ext cx="103188" cy="166688"/>
                </a:xfrm>
                <a:custGeom>
                  <a:avLst/>
                  <a:gdLst>
                    <a:gd name="T0" fmla="*/ 246 w 654"/>
                    <a:gd name="T1" fmla="*/ 0 h 1049"/>
                    <a:gd name="T2" fmla="*/ 337 w 654"/>
                    <a:gd name="T3" fmla="*/ 397 h 1049"/>
                    <a:gd name="T4" fmla="*/ 383 w 654"/>
                    <a:gd name="T5" fmla="*/ 402 h 1049"/>
                    <a:gd name="T6" fmla="*/ 429 w 654"/>
                    <a:gd name="T7" fmla="*/ 413 h 1049"/>
                    <a:gd name="T8" fmla="*/ 471 w 654"/>
                    <a:gd name="T9" fmla="*/ 431 h 1049"/>
                    <a:gd name="T10" fmla="*/ 510 w 654"/>
                    <a:gd name="T11" fmla="*/ 453 h 1049"/>
                    <a:gd name="T12" fmla="*/ 545 w 654"/>
                    <a:gd name="T13" fmla="*/ 480 h 1049"/>
                    <a:gd name="T14" fmla="*/ 576 w 654"/>
                    <a:gd name="T15" fmla="*/ 513 h 1049"/>
                    <a:gd name="T16" fmla="*/ 603 w 654"/>
                    <a:gd name="T17" fmla="*/ 548 h 1049"/>
                    <a:gd name="T18" fmla="*/ 624 w 654"/>
                    <a:gd name="T19" fmla="*/ 588 h 1049"/>
                    <a:gd name="T20" fmla="*/ 641 w 654"/>
                    <a:gd name="T21" fmla="*/ 630 h 1049"/>
                    <a:gd name="T22" fmla="*/ 651 w 654"/>
                    <a:gd name="T23" fmla="*/ 676 h 1049"/>
                    <a:gd name="T24" fmla="*/ 654 w 654"/>
                    <a:gd name="T25" fmla="*/ 723 h 1049"/>
                    <a:gd name="T26" fmla="*/ 651 w 654"/>
                    <a:gd name="T27" fmla="*/ 768 h 1049"/>
                    <a:gd name="T28" fmla="*/ 642 w 654"/>
                    <a:gd name="T29" fmla="*/ 810 h 1049"/>
                    <a:gd name="T30" fmla="*/ 628 w 654"/>
                    <a:gd name="T31" fmla="*/ 850 h 1049"/>
                    <a:gd name="T32" fmla="*/ 608 w 654"/>
                    <a:gd name="T33" fmla="*/ 887 h 1049"/>
                    <a:gd name="T34" fmla="*/ 585 w 654"/>
                    <a:gd name="T35" fmla="*/ 923 h 1049"/>
                    <a:gd name="T36" fmla="*/ 557 w 654"/>
                    <a:gd name="T37" fmla="*/ 954 h 1049"/>
                    <a:gd name="T38" fmla="*/ 526 w 654"/>
                    <a:gd name="T39" fmla="*/ 982 h 1049"/>
                    <a:gd name="T40" fmla="*/ 492 w 654"/>
                    <a:gd name="T41" fmla="*/ 1005 h 1049"/>
                    <a:gd name="T42" fmla="*/ 454 w 654"/>
                    <a:gd name="T43" fmla="*/ 1024 h 1049"/>
                    <a:gd name="T44" fmla="*/ 413 w 654"/>
                    <a:gd name="T45" fmla="*/ 1038 h 1049"/>
                    <a:gd name="T46" fmla="*/ 371 w 654"/>
                    <a:gd name="T47" fmla="*/ 1047 h 1049"/>
                    <a:gd name="T48" fmla="*/ 327 w 654"/>
                    <a:gd name="T49" fmla="*/ 1049 h 1049"/>
                    <a:gd name="T50" fmla="*/ 282 w 654"/>
                    <a:gd name="T51" fmla="*/ 1047 h 1049"/>
                    <a:gd name="T52" fmla="*/ 240 w 654"/>
                    <a:gd name="T53" fmla="*/ 1038 h 1049"/>
                    <a:gd name="T54" fmla="*/ 199 w 654"/>
                    <a:gd name="T55" fmla="*/ 1024 h 1049"/>
                    <a:gd name="T56" fmla="*/ 161 w 654"/>
                    <a:gd name="T57" fmla="*/ 1005 h 1049"/>
                    <a:gd name="T58" fmla="*/ 127 w 654"/>
                    <a:gd name="T59" fmla="*/ 982 h 1049"/>
                    <a:gd name="T60" fmla="*/ 96 w 654"/>
                    <a:gd name="T61" fmla="*/ 954 h 1049"/>
                    <a:gd name="T62" fmla="*/ 68 w 654"/>
                    <a:gd name="T63" fmla="*/ 923 h 1049"/>
                    <a:gd name="T64" fmla="*/ 45 w 654"/>
                    <a:gd name="T65" fmla="*/ 887 h 1049"/>
                    <a:gd name="T66" fmla="*/ 26 w 654"/>
                    <a:gd name="T67" fmla="*/ 850 h 1049"/>
                    <a:gd name="T68" fmla="*/ 12 w 654"/>
                    <a:gd name="T69" fmla="*/ 810 h 1049"/>
                    <a:gd name="T70" fmla="*/ 3 w 654"/>
                    <a:gd name="T71" fmla="*/ 768 h 1049"/>
                    <a:gd name="T72" fmla="*/ 0 w 654"/>
                    <a:gd name="T73" fmla="*/ 723 h 1049"/>
                    <a:gd name="T74" fmla="*/ 3 w 654"/>
                    <a:gd name="T75" fmla="*/ 677 h 1049"/>
                    <a:gd name="T76" fmla="*/ 13 w 654"/>
                    <a:gd name="T77" fmla="*/ 632 h 1049"/>
                    <a:gd name="T78" fmla="*/ 28 w 654"/>
                    <a:gd name="T79" fmla="*/ 591 h 1049"/>
                    <a:gd name="T80" fmla="*/ 49 w 654"/>
                    <a:gd name="T81" fmla="*/ 553 h 1049"/>
                    <a:gd name="T82" fmla="*/ 75 w 654"/>
                    <a:gd name="T83" fmla="*/ 517 h 1049"/>
                    <a:gd name="T84" fmla="*/ 105 w 654"/>
                    <a:gd name="T85" fmla="*/ 485 h 1049"/>
                    <a:gd name="T86" fmla="*/ 139 w 654"/>
                    <a:gd name="T87" fmla="*/ 457 h 1049"/>
                    <a:gd name="T88" fmla="*/ 177 w 654"/>
                    <a:gd name="T89" fmla="*/ 435 h 1049"/>
                    <a:gd name="T90" fmla="*/ 85 w 654"/>
                    <a:gd name="T91" fmla="*/ 37 h 1049"/>
                    <a:gd name="T92" fmla="*/ 140 w 654"/>
                    <a:gd name="T93" fmla="*/ 28 h 1049"/>
                    <a:gd name="T94" fmla="*/ 194 w 654"/>
                    <a:gd name="T95" fmla="*/ 16 h 1049"/>
                    <a:gd name="T96" fmla="*/ 246 w 654"/>
                    <a:gd name="T97" fmla="*/ 0 h 1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54" h="1049">
                      <a:moveTo>
                        <a:pt x="246" y="0"/>
                      </a:moveTo>
                      <a:lnTo>
                        <a:pt x="337" y="397"/>
                      </a:lnTo>
                      <a:lnTo>
                        <a:pt x="383" y="402"/>
                      </a:lnTo>
                      <a:lnTo>
                        <a:pt x="429" y="413"/>
                      </a:lnTo>
                      <a:lnTo>
                        <a:pt x="471" y="431"/>
                      </a:lnTo>
                      <a:lnTo>
                        <a:pt x="510" y="453"/>
                      </a:lnTo>
                      <a:lnTo>
                        <a:pt x="545" y="480"/>
                      </a:lnTo>
                      <a:lnTo>
                        <a:pt x="576" y="513"/>
                      </a:lnTo>
                      <a:lnTo>
                        <a:pt x="603" y="548"/>
                      </a:lnTo>
                      <a:lnTo>
                        <a:pt x="624" y="588"/>
                      </a:lnTo>
                      <a:lnTo>
                        <a:pt x="641" y="630"/>
                      </a:lnTo>
                      <a:lnTo>
                        <a:pt x="651" y="676"/>
                      </a:lnTo>
                      <a:lnTo>
                        <a:pt x="654" y="723"/>
                      </a:lnTo>
                      <a:lnTo>
                        <a:pt x="651" y="768"/>
                      </a:lnTo>
                      <a:lnTo>
                        <a:pt x="642" y="810"/>
                      </a:lnTo>
                      <a:lnTo>
                        <a:pt x="628" y="850"/>
                      </a:lnTo>
                      <a:lnTo>
                        <a:pt x="608" y="887"/>
                      </a:lnTo>
                      <a:lnTo>
                        <a:pt x="585" y="923"/>
                      </a:lnTo>
                      <a:lnTo>
                        <a:pt x="557" y="954"/>
                      </a:lnTo>
                      <a:lnTo>
                        <a:pt x="526" y="982"/>
                      </a:lnTo>
                      <a:lnTo>
                        <a:pt x="492" y="1005"/>
                      </a:lnTo>
                      <a:lnTo>
                        <a:pt x="454" y="1024"/>
                      </a:lnTo>
                      <a:lnTo>
                        <a:pt x="413" y="1038"/>
                      </a:lnTo>
                      <a:lnTo>
                        <a:pt x="371" y="1047"/>
                      </a:lnTo>
                      <a:lnTo>
                        <a:pt x="327" y="1049"/>
                      </a:lnTo>
                      <a:lnTo>
                        <a:pt x="282" y="1047"/>
                      </a:lnTo>
                      <a:lnTo>
                        <a:pt x="240" y="1038"/>
                      </a:lnTo>
                      <a:lnTo>
                        <a:pt x="199" y="1024"/>
                      </a:lnTo>
                      <a:lnTo>
                        <a:pt x="161" y="1005"/>
                      </a:lnTo>
                      <a:lnTo>
                        <a:pt x="127" y="982"/>
                      </a:lnTo>
                      <a:lnTo>
                        <a:pt x="96" y="954"/>
                      </a:lnTo>
                      <a:lnTo>
                        <a:pt x="68" y="923"/>
                      </a:lnTo>
                      <a:lnTo>
                        <a:pt x="45" y="887"/>
                      </a:lnTo>
                      <a:lnTo>
                        <a:pt x="26" y="850"/>
                      </a:lnTo>
                      <a:lnTo>
                        <a:pt x="12" y="810"/>
                      </a:lnTo>
                      <a:lnTo>
                        <a:pt x="3" y="768"/>
                      </a:lnTo>
                      <a:lnTo>
                        <a:pt x="0" y="723"/>
                      </a:lnTo>
                      <a:lnTo>
                        <a:pt x="3" y="677"/>
                      </a:lnTo>
                      <a:lnTo>
                        <a:pt x="13" y="632"/>
                      </a:lnTo>
                      <a:lnTo>
                        <a:pt x="28" y="591"/>
                      </a:lnTo>
                      <a:lnTo>
                        <a:pt x="49" y="553"/>
                      </a:lnTo>
                      <a:lnTo>
                        <a:pt x="75" y="517"/>
                      </a:lnTo>
                      <a:lnTo>
                        <a:pt x="105" y="485"/>
                      </a:lnTo>
                      <a:lnTo>
                        <a:pt x="139" y="457"/>
                      </a:lnTo>
                      <a:lnTo>
                        <a:pt x="177" y="435"/>
                      </a:lnTo>
                      <a:lnTo>
                        <a:pt x="85" y="37"/>
                      </a:lnTo>
                      <a:lnTo>
                        <a:pt x="140" y="28"/>
                      </a:lnTo>
                      <a:lnTo>
                        <a:pt x="194" y="16"/>
                      </a:lnTo>
                      <a:lnTo>
                        <a:pt x="2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68"/>
                <p:cNvSpPr>
                  <a:spLocks/>
                </p:cNvSpPr>
                <p:nvPr/>
              </p:nvSpPr>
              <p:spPr bwMode="auto">
                <a:xfrm>
                  <a:off x="4967288" y="5326063"/>
                  <a:ext cx="184150" cy="106363"/>
                </a:xfrm>
                <a:custGeom>
                  <a:avLst/>
                  <a:gdLst>
                    <a:gd name="T0" fmla="*/ 1106 w 1159"/>
                    <a:gd name="T1" fmla="*/ 0 h 675"/>
                    <a:gd name="T2" fmla="*/ 1120 w 1159"/>
                    <a:gd name="T3" fmla="*/ 54 h 675"/>
                    <a:gd name="T4" fmla="*/ 1138 w 1159"/>
                    <a:gd name="T5" fmla="*/ 106 h 675"/>
                    <a:gd name="T6" fmla="*/ 1159 w 1159"/>
                    <a:gd name="T7" fmla="*/ 156 h 675"/>
                    <a:gd name="T8" fmla="*/ 651 w 1159"/>
                    <a:gd name="T9" fmla="*/ 326 h 675"/>
                    <a:gd name="T10" fmla="*/ 652 w 1159"/>
                    <a:gd name="T11" fmla="*/ 336 h 675"/>
                    <a:gd name="T12" fmla="*/ 653 w 1159"/>
                    <a:gd name="T13" fmla="*/ 348 h 675"/>
                    <a:gd name="T14" fmla="*/ 651 w 1159"/>
                    <a:gd name="T15" fmla="*/ 392 h 675"/>
                    <a:gd name="T16" fmla="*/ 642 w 1159"/>
                    <a:gd name="T17" fmla="*/ 435 h 675"/>
                    <a:gd name="T18" fmla="*/ 628 w 1159"/>
                    <a:gd name="T19" fmla="*/ 475 h 675"/>
                    <a:gd name="T20" fmla="*/ 609 w 1159"/>
                    <a:gd name="T21" fmla="*/ 513 h 675"/>
                    <a:gd name="T22" fmla="*/ 586 w 1159"/>
                    <a:gd name="T23" fmla="*/ 547 h 675"/>
                    <a:gd name="T24" fmla="*/ 558 w 1159"/>
                    <a:gd name="T25" fmla="*/ 579 h 675"/>
                    <a:gd name="T26" fmla="*/ 527 w 1159"/>
                    <a:gd name="T27" fmla="*/ 607 h 675"/>
                    <a:gd name="T28" fmla="*/ 491 w 1159"/>
                    <a:gd name="T29" fmla="*/ 630 h 675"/>
                    <a:gd name="T30" fmla="*/ 454 w 1159"/>
                    <a:gd name="T31" fmla="*/ 649 h 675"/>
                    <a:gd name="T32" fmla="*/ 414 w 1159"/>
                    <a:gd name="T33" fmla="*/ 664 h 675"/>
                    <a:gd name="T34" fmla="*/ 370 w 1159"/>
                    <a:gd name="T35" fmla="*/ 671 h 675"/>
                    <a:gd name="T36" fmla="*/ 326 w 1159"/>
                    <a:gd name="T37" fmla="*/ 675 h 675"/>
                    <a:gd name="T38" fmla="*/ 282 w 1159"/>
                    <a:gd name="T39" fmla="*/ 671 h 675"/>
                    <a:gd name="T40" fmla="*/ 240 w 1159"/>
                    <a:gd name="T41" fmla="*/ 664 h 675"/>
                    <a:gd name="T42" fmla="*/ 200 w 1159"/>
                    <a:gd name="T43" fmla="*/ 649 h 675"/>
                    <a:gd name="T44" fmla="*/ 162 w 1159"/>
                    <a:gd name="T45" fmla="*/ 630 h 675"/>
                    <a:gd name="T46" fmla="*/ 126 w 1159"/>
                    <a:gd name="T47" fmla="*/ 607 h 675"/>
                    <a:gd name="T48" fmla="*/ 95 w 1159"/>
                    <a:gd name="T49" fmla="*/ 579 h 675"/>
                    <a:gd name="T50" fmla="*/ 68 w 1159"/>
                    <a:gd name="T51" fmla="*/ 547 h 675"/>
                    <a:gd name="T52" fmla="*/ 44 w 1159"/>
                    <a:gd name="T53" fmla="*/ 513 h 675"/>
                    <a:gd name="T54" fmla="*/ 26 w 1159"/>
                    <a:gd name="T55" fmla="*/ 475 h 675"/>
                    <a:gd name="T56" fmla="*/ 12 w 1159"/>
                    <a:gd name="T57" fmla="*/ 435 h 675"/>
                    <a:gd name="T58" fmla="*/ 3 w 1159"/>
                    <a:gd name="T59" fmla="*/ 392 h 675"/>
                    <a:gd name="T60" fmla="*/ 0 w 1159"/>
                    <a:gd name="T61" fmla="*/ 348 h 675"/>
                    <a:gd name="T62" fmla="*/ 3 w 1159"/>
                    <a:gd name="T63" fmla="*/ 303 h 675"/>
                    <a:gd name="T64" fmla="*/ 12 w 1159"/>
                    <a:gd name="T65" fmla="*/ 261 h 675"/>
                    <a:gd name="T66" fmla="*/ 26 w 1159"/>
                    <a:gd name="T67" fmla="*/ 221 h 675"/>
                    <a:gd name="T68" fmla="*/ 44 w 1159"/>
                    <a:gd name="T69" fmla="*/ 183 h 675"/>
                    <a:gd name="T70" fmla="*/ 68 w 1159"/>
                    <a:gd name="T71" fmla="*/ 148 h 675"/>
                    <a:gd name="T72" fmla="*/ 95 w 1159"/>
                    <a:gd name="T73" fmla="*/ 117 h 675"/>
                    <a:gd name="T74" fmla="*/ 126 w 1159"/>
                    <a:gd name="T75" fmla="*/ 89 h 675"/>
                    <a:gd name="T76" fmla="*/ 162 w 1159"/>
                    <a:gd name="T77" fmla="*/ 66 h 675"/>
                    <a:gd name="T78" fmla="*/ 200 w 1159"/>
                    <a:gd name="T79" fmla="*/ 47 h 675"/>
                    <a:gd name="T80" fmla="*/ 240 w 1159"/>
                    <a:gd name="T81" fmla="*/ 33 h 675"/>
                    <a:gd name="T82" fmla="*/ 282 w 1159"/>
                    <a:gd name="T83" fmla="*/ 25 h 675"/>
                    <a:gd name="T84" fmla="*/ 326 w 1159"/>
                    <a:gd name="T85" fmla="*/ 21 h 675"/>
                    <a:gd name="T86" fmla="*/ 369 w 1159"/>
                    <a:gd name="T87" fmla="*/ 24 h 675"/>
                    <a:gd name="T88" fmla="*/ 409 w 1159"/>
                    <a:gd name="T89" fmla="*/ 33 h 675"/>
                    <a:gd name="T90" fmla="*/ 448 w 1159"/>
                    <a:gd name="T91" fmla="*/ 45 h 675"/>
                    <a:gd name="T92" fmla="*/ 485 w 1159"/>
                    <a:gd name="T93" fmla="*/ 63 h 675"/>
                    <a:gd name="T94" fmla="*/ 518 w 1159"/>
                    <a:gd name="T95" fmla="*/ 84 h 675"/>
                    <a:gd name="T96" fmla="*/ 549 w 1159"/>
                    <a:gd name="T97" fmla="*/ 109 h 675"/>
                    <a:gd name="T98" fmla="*/ 577 w 1159"/>
                    <a:gd name="T99" fmla="*/ 138 h 675"/>
                    <a:gd name="T100" fmla="*/ 600 w 1159"/>
                    <a:gd name="T101" fmla="*/ 170 h 675"/>
                    <a:gd name="T102" fmla="*/ 1106 w 1159"/>
                    <a:gd name="T103" fmla="*/ 0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59" h="675">
                      <a:moveTo>
                        <a:pt x="1106" y="0"/>
                      </a:moveTo>
                      <a:lnTo>
                        <a:pt x="1120" y="54"/>
                      </a:lnTo>
                      <a:lnTo>
                        <a:pt x="1138" y="106"/>
                      </a:lnTo>
                      <a:lnTo>
                        <a:pt x="1159" y="156"/>
                      </a:lnTo>
                      <a:lnTo>
                        <a:pt x="651" y="326"/>
                      </a:lnTo>
                      <a:lnTo>
                        <a:pt x="652" y="336"/>
                      </a:lnTo>
                      <a:lnTo>
                        <a:pt x="653" y="348"/>
                      </a:lnTo>
                      <a:lnTo>
                        <a:pt x="651" y="392"/>
                      </a:lnTo>
                      <a:lnTo>
                        <a:pt x="642" y="435"/>
                      </a:lnTo>
                      <a:lnTo>
                        <a:pt x="628" y="475"/>
                      </a:lnTo>
                      <a:lnTo>
                        <a:pt x="609" y="513"/>
                      </a:lnTo>
                      <a:lnTo>
                        <a:pt x="586" y="547"/>
                      </a:lnTo>
                      <a:lnTo>
                        <a:pt x="558" y="579"/>
                      </a:lnTo>
                      <a:lnTo>
                        <a:pt x="527" y="607"/>
                      </a:lnTo>
                      <a:lnTo>
                        <a:pt x="491" y="630"/>
                      </a:lnTo>
                      <a:lnTo>
                        <a:pt x="454" y="649"/>
                      </a:lnTo>
                      <a:lnTo>
                        <a:pt x="414" y="664"/>
                      </a:lnTo>
                      <a:lnTo>
                        <a:pt x="370" y="671"/>
                      </a:lnTo>
                      <a:lnTo>
                        <a:pt x="326" y="675"/>
                      </a:lnTo>
                      <a:lnTo>
                        <a:pt x="282" y="671"/>
                      </a:lnTo>
                      <a:lnTo>
                        <a:pt x="240" y="664"/>
                      </a:lnTo>
                      <a:lnTo>
                        <a:pt x="200" y="649"/>
                      </a:lnTo>
                      <a:lnTo>
                        <a:pt x="162" y="630"/>
                      </a:lnTo>
                      <a:lnTo>
                        <a:pt x="126" y="607"/>
                      </a:lnTo>
                      <a:lnTo>
                        <a:pt x="95" y="579"/>
                      </a:lnTo>
                      <a:lnTo>
                        <a:pt x="68" y="547"/>
                      </a:lnTo>
                      <a:lnTo>
                        <a:pt x="44" y="513"/>
                      </a:lnTo>
                      <a:lnTo>
                        <a:pt x="26" y="475"/>
                      </a:lnTo>
                      <a:lnTo>
                        <a:pt x="12" y="435"/>
                      </a:lnTo>
                      <a:lnTo>
                        <a:pt x="3" y="392"/>
                      </a:lnTo>
                      <a:lnTo>
                        <a:pt x="0" y="348"/>
                      </a:lnTo>
                      <a:lnTo>
                        <a:pt x="3" y="303"/>
                      </a:lnTo>
                      <a:lnTo>
                        <a:pt x="12" y="261"/>
                      </a:lnTo>
                      <a:lnTo>
                        <a:pt x="26" y="221"/>
                      </a:lnTo>
                      <a:lnTo>
                        <a:pt x="44" y="183"/>
                      </a:lnTo>
                      <a:lnTo>
                        <a:pt x="68" y="148"/>
                      </a:lnTo>
                      <a:lnTo>
                        <a:pt x="95" y="117"/>
                      </a:lnTo>
                      <a:lnTo>
                        <a:pt x="126" y="89"/>
                      </a:lnTo>
                      <a:lnTo>
                        <a:pt x="162" y="66"/>
                      </a:lnTo>
                      <a:lnTo>
                        <a:pt x="200" y="47"/>
                      </a:lnTo>
                      <a:lnTo>
                        <a:pt x="240" y="33"/>
                      </a:lnTo>
                      <a:lnTo>
                        <a:pt x="282" y="25"/>
                      </a:lnTo>
                      <a:lnTo>
                        <a:pt x="326" y="21"/>
                      </a:lnTo>
                      <a:lnTo>
                        <a:pt x="369" y="24"/>
                      </a:lnTo>
                      <a:lnTo>
                        <a:pt x="409" y="33"/>
                      </a:lnTo>
                      <a:lnTo>
                        <a:pt x="448" y="45"/>
                      </a:lnTo>
                      <a:lnTo>
                        <a:pt x="485" y="63"/>
                      </a:lnTo>
                      <a:lnTo>
                        <a:pt x="518" y="84"/>
                      </a:lnTo>
                      <a:lnTo>
                        <a:pt x="549" y="109"/>
                      </a:lnTo>
                      <a:lnTo>
                        <a:pt x="577" y="138"/>
                      </a:lnTo>
                      <a:lnTo>
                        <a:pt x="600" y="170"/>
                      </a:lnTo>
                      <a:lnTo>
                        <a:pt x="110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69"/>
                <p:cNvSpPr>
                  <a:spLocks/>
                </p:cNvSpPr>
                <p:nvPr/>
              </p:nvSpPr>
              <p:spPr bwMode="auto">
                <a:xfrm>
                  <a:off x="5170488" y="5211763"/>
                  <a:ext cx="177800" cy="177800"/>
                </a:xfrm>
                <a:custGeom>
                  <a:avLst/>
                  <a:gdLst>
                    <a:gd name="T0" fmla="*/ 561 w 1122"/>
                    <a:gd name="T1" fmla="*/ 0 h 1121"/>
                    <a:gd name="T2" fmla="*/ 622 w 1122"/>
                    <a:gd name="T3" fmla="*/ 3 h 1121"/>
                    <a:gd name="T4" fmla="*/ 681 w 1122"/>
                    <a:gd name="T5" fmla="*/ 13 h 1121"/>
                    <a:gd name="T6" fmla="*/ 738 w 1122"/>
                    <a:gd name="T7" fmla="*/ 29 h 1121"/>
                    <a:gd name="T8" fmla="*/ 792 w 1122"/>
                    <a:gd name="T9" fmla="*/ 50 h 1121"/>
                    <a:gd name="T10" fmla="*/ 843 w 1122"/>
                    <a:gd name="T11" fmla="*/ 76 h 1121"/>
                    <a:gd name="T12" fmla="*/ 892 w 1122"/>
                    <a:gd name="T13" fmla="*/ 108 h 1121"/>
                    <a:gd name="T14" fmla="*/ 937 w 1122"/>
                    <a:gd name="T15" fmla="*/ 145 h 1121"/>
                    <a:gd name="T16" fmla="*/ 976 w 1122"/>
                    <a:gd name="T17" fmla="*/ 185 h 1121"/>
                    <a:gd name="T18" fmla="*/ 1013 w 1122"/>
                    <a:gd name="T19" fmla="*/ 229 h 1121"/>
                    <a:gd name="T20" fmla="*/ 1045 w 1122"/>
                    <a:gd name="T21" fmla="*/ 278 h 1121"/>
                    <a:gd name="T22" fmla="*/ 1072 w 1122"/>
                    <a:gd name="T23" fmla="*/ 329 h 1121"/>
                    <a:gd name="T24" fmla="*/ 1093 w 1122"/>
                    <a:gd name="T25" fmla="*/ 383 h 1121"/>
                    <a:gd name="T26" fmla="*/ 1108 w 1122"/>
                    <a:gd name="T27" fmla="*/ 440 h 1121"/>
                    <a:gd name="T28" fmla="*/ 1118 w 1122"/>
                    <a:gd name="T29" fmla="*/ 499 h 1121"/>
                    <a:gd name="T30" fmla="*/ 1122 w 1122"/>
                    <a:gd name="T31" fmla="*/ 560 h 1121"/>
                    <a:gd name="T32" fmla="*/ 1118 w 1122"/>
                    <a:gd name="T33" fmla="*/ 621 h 1121"/>
                    <a:gd name="T34" fmla="*/ 1108 w 1122"/>
                    <a:gd name="T35" fmla="*/ 681 h 1121"/>
                    <a:gd name="T36" fmla="*/ 1093 w 1122"/>
                    <a:gd name="T37" fmla="*/ 737 h 1121"/>
                    <a:gd name="T38" fmla="*/ 1072 w 1122"/>
                    <a:gd name="T39" fmla="*/ 792 h 1121"/>
                    <a:gd name="T40" fmla="*/ 1045 w 1122"/>
                    <a:gd name="T41" fmla="*/ 843 h 1121"/>
                    <a:gd name="T42" fmla="*/ 1013 w 1122"/>
                    <a:gd name="T43" fmla="*/ 891 h 1121"/>
                    <a:gd name="T44" fmla="*/ 976 w 1122"/>
                    <a:gd name="T45" fmla="*/ 936 h 1121"/>
                    <a:gd name="T46" fmla="*/ 937 w 1122"/>
                    <a:gd name="T47" fmla="*/ 977 h 1121"/>
                    <a:gd name="T48" fmla="*/ 892 w 1122"/>
                    <a:gd name="T49" fmla="*/ 1012 h 1121"/>
                    <a:gd name="T50" fmla="*/ 843 w 1122"/>
                    <a:gd name="T51" fmla="*/ 1044 h 1121"/>
                    <a:gd name="T52" fmla="*/ 792 w 1122"/>
                    <a:gd name="T53" fmla="*/ 1071 h 1121"/>
                    <a:gd name="T54" fmla="*/ 738 w 1122"/>
                    <a:gd name="T55" fmla="*/ 1092 h 1121"/>
                    <a:gd name="T56" fmla="*/ 681 w 1122"/>
                    <a:gd name="T57" fmla="*/ 1108 h 1121"/>
                    <a:gd name="T58" fmla="*/ 622 w 1122"/>
                    <a:gd name="T59" fmla="*/ 1118 h 1121"/>
                    <a:gd name="T60" fmla="*/ 561 w 1122"/>
                    <a:gd name="T61" fmla="*/ 1121 h 1121"/>
                    <a:gd name="T62" fmla="*/ 500 w 1122"/>
                    <a:gd name="T63" fmla="*/ 1118 h 1121"/>
                    <a:gd name="T64" fmla="*/ 441 w 1122"/>
                    <a:gd name="T65" fmla="*/ 1108 h 1121"/>
                    <a:gd name="T66" fmla="*/ 384 w 1122"/>
                    <a:gd name="T67" fmla="*/ 1092 h 1121"/>
                    <a:gd name="T68" fmla="*/ 330 w 1122"/>
                    <a:gd name="T69" fmla="*/ 1071 h 1121"/>
                    <a:gd name="T70" fmla="*/ 279 w 1122"/>
                    <a:gd name="T71" fmla="*/ 1044 h 1121"/>
                    <a:gd name="T72" fmla="*/ 230 w 1122"/>
                    <a:gd name="T73" fmla="*/ 1012 h 1121"/>
                    <a:gd name="T74" fmla="*/ 186 w 1122"/>
                    <a:gd name="T75" fmla="*/ 977 h 1121"/>
                    <a:gd name="T76" fmla="*/ 145 w 1122"/>
                    <a:gd name="T77" fmla="*/ 936 h 1121"/>
                    <a:gd name="T78" fmla="*/ 109 w 1122"/>
                    <a:gd name="T79" fmla="*/ 891 h 1121"/>
                    <a:gd name="T80" fmla="*/ 77 w 1122"/>
                    <a:gd name="T81" fmla="*/ 843 h 1121"/>
                    <a:gd name="T82" fmla="*/ 50 w 1122"/>
                    <a:gd name="T83" fmla="*/ 792 h 1121"/>
                    <a:gd name="T84" fmla="*/ 29 w 1122"/>
                    <a:gd name="T85" fmla="*/ 737 h 1121"/>
                    <a:gd name="T86" fmla="*/ 14 w 1122"/>
                    <a:gd name="T87" fmla="*/ 681 h 1121"/>
                    <a:gd name="T88" fmla="*/ 4 w 1122"/>
                    <a:gd name="T89" fmla="*/ 621 h 1121"/>
                    <a:gd name="T90" fmla="*/ 0 w 1122"/>
                    <a:gd name="T91" fmla="*/ 560 h 1121"/>
                    <a:gd name="T92" fmla="*/ 4 w 1122"/>
                    <a:gd name="T93" fmla="*/ 499 h 1121"/>
                    <a:gd name="T94" fmla="*/ 14 w 1122"/>
                    <a:gd name="T95" fmla="*/ 440 h 1121"/>
                    <a:gd name="T96" fmla="*/ 29 w 1122"/>
                    <a:gd name="T97" fmla="*/ 383 h 1121"/>
                    <a:gd name="T98" fmla="*/ 50 w 1122"/>
                    <a:gd name="T99" fmla="*/ 329 h 1121"/>
                    <a:gd name="T100" fmla="*/ 77 w 1122"/>
                    <a:gd name="T101" fmla="*/ 278 h 1121"/>
                    <a:gd name="T102" fmla="*/ 109 w 1122"/>
                    <a:gd name="T103" fmla="*/ 229 h 1121"/>
                    <a:gd name="T104" fmla="*/ 145 w 1122"/>
                    <a:gd name="T105" fmla="*/ 185 h 1121"/>
                    <a:gd name="T106" fmla="*/ 186 w 1122"/>
                    <a:gd name="T107" fmla="*/ 145 h 1121"/>
                    <a:gd name="T108" fmla="*/ 230 w 1122"/>
                    <a:gd name="T109" fmla="*/ 108 h 1121"/>
                    <a:gd name="T110" fmla="*/ 279 w 1122"/>
                    <a:gd name="T111" fmla="*/ 76 h 1121"/>
                    <a:gd name="T112" fmla="*/ 330 w 1122"/>
                    <a:gd name="T113" fmla="*/ 50 h 1121"/>
                    <a:gd name="T114" fmla="*/ 384 w 1122"/>
                    <a:gd name="T115" fmla="*/ 29 h 1121"/>
                    <a:gd name="T116" fmla="*/ 441 w 1122"/>
                    <a:gd name="T117" fmla="*/ 13 h 1121"/>
                    <a:gd name="T118" fmla="*/ 500 w 1122"/>
                    <a:gd name="T119" fmla="*/ 3 h 1121"/>
                    <a:gd name="T120" fmla="*/ 561 w 1122"/>
                    <a:gd name="T121" fmla="*/ 0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22" h="1121">
                      <a:moveTo>
                        <a:pt x="561" y="0"/>
                      </a:moveTo>
                      <a:lnTo>
                        <a:pt x="622" y="3"/>
                      </a:lnTo>
                      <a:lnTo>
                        <a:pt x="681" y="13"/>
                      </a:lnTo>
                      <a:lnTo>
                        <a:pt x="738" y="29"/>
                      </a:lnTo>
                      <a:lnTo>
                        <a:pt x="792" y="50"/>
                      </a:lnTo>
                      <a:lnTo>
                        <a:pt x="843" y="76"/>
                      </a:lnTo>
                      <a:lnTo>
                        <a:pt x="892" y="108"/>
                      </a:lnTo>
                      <a:lnTo>
                        <a:pt x="937" y="145"/>
                      </a:lnTo>
                      <a:lnTo>
                        <a:pt x="976" y="185"/>
                      </a:lnTo>
                      <a:lnTo>
                        <a:pt x="1013" y="229"/>
                      </a:lnTo>
                      <a:lnTo>
                        <a:pt x="1045" y="278"/>
                      </a:lnTo>
                      <a:lnTo>
                        <a:pt x="1072" y="329"/>
                      </a:lnTo>
                      <a:lnTo>
                        <a:pt x="1093" y="383"/>
                      </a:lnTo>
                      <a:lnTo>
                        <a:pt x="1108" y="440"/>
                      </a:lnTo>
                      <a:lnTo>
                        <a:pt x="1118" y="499"/>
                      </a:lnTo>
                      <a:lnTo>
                        <a:pt x="1122" y="560"/>
                      </a:lnTo>
                      <a:lnTo>
                        <a:pt x="1118" y="621"/>
                      </a:lnTo>
                      <a:lnTo>
                        <a:pt x="1108" y="681"/>
                      </a:lnTo>
                      <a:lnTo>
                        <a:pt x="1093" y="737"/>
                      </a:lnTo>
                      <a:lnTo>
                        <a:pt x="1072" y="792"/>
                      </a:lnTo>
                      <a:lnTo>
                        <a:pt x="1045" y="843"/>
                      </a:lnTo>
                      <a:lnTo>
                        <a:pt x="1013" y="891"/>
                      </a:lnTo>
                      <a:lnTo>
                        <a:pt x="976" y="936"/>
                      </a:lnTo>
                      <a:lnTo>
                        <a:pt x="937" y="977"/>
                      </a:lnTo>
                      <a:lnTo>
                        <a:pt x="892" y="1012"/>
                      </a:lnTo>
                      <a:lnTo>
                        <a:pt x="843" y="1044"/>
                      </a:lnTo>
                      <a:lnTo>
                        <a:pt x="792" y="1071"/>
                      </a:lnTo>
                      <a:lnTo>
                        <a:pt x="738" y="1092"/>
                      </a:lnTo>
                      <a:lnTo>
                        <a:pt x="681" y="1108"/>
                      </a:lnTo>
                      <a:lnTo>
                        <a:pt x="622" y="1118"/>
                      </a:lnTo>
                      <a:lnTo>
                        <a:pt x="561" y="1121"/>
                      </a:lnTo>
                      <a:lnTo>
                        <a:pt x="500" y="1118"/>
                      </a:lnTo>
                      <a:lnTo>
                        <a:pt x="441" y="1108"/>
                      </a:lnTo>
                      <a:lnTo>
                        <a:pt x="384" y="1092"/>
                      </a:lnTo>
                      <a:lnTo>
                        <a:pt x="330" y="1071"/>
                      </a:lnTo>
                      <a:lnTo>
                        <a:pt x="279" y="1044"/>
                      </a:lnTo>
                      <a:lnTo>
                        <a:pt x="230" y="1012"/>
                      </a:lnTo>
                      <a:lnTo>
                        <a:pt x="186" y="977"/>
                      </a:lnTo>
                      <a:lnTo>
                        <a:pt x="145" y="936"/>
                      </a:lnTo>
                      <a:lnTo>
                        <a:pt x="109" y="891"/>
                      </a:lnTo>
                      <a:lnTo>
                        <a:pt x="77" y="843"/>
                      </a:lnTo>
                      <a:lnTo>
                        <a:pt x="50" y="792"/>
                      </a:lnTo>
                      <a:lnTo>
                        <a:pt x="29" y="737"/>
                      </a:lnTo>
                      <a:lnTo>
                        <a:pt x="14" y="681"/>
                      </a:lnTo>
                      <a:lnTo>
                        <a:pt x="4" y="621"/>
                      </a:lnTo>
                      <a:lnTo>
                        <a:pt x="0" y="560"/>
                      </a:lnTo>
                      <a:lnTo>
                        <a:pt x="4" y="499"/>
                      </a:lnTo>
                      <a:lnTo>
                        <a:pt x="14" y="440"/>
                      </a:lnTo>
                      <a:lnTo>
                        <a:pt x="29" y="383"/>
                      </a:lnTo>
                      <a:lnTo>
                        <a:pt x="50" y="329"/>
                      </a:lnTo>
                      <a:lnTo>
                        <a:pt x="77" y="278"/>
                      </a:lnTo>
                      <a:lnTo>
                        <a:pt x="109" y="229"/>
                      </a:lnTo>
                      <a:lnTo>
                        <a:pt x="145" y="185"/>
                      </a:lnTo>
                      <a:lnTo>
                        <a:pt x="186" y="145"/>
                      </a:lnTo>
                      <a:lnTo>
                        <a:pt x="230" y="108"/>
                      </a:lnTo>
                      <a:lnTo>
                        <a:pt x="279" y="76"/>
                      </a:lnTo>
                      <a:lnTo>
                        <a:pt x="330" y="50"/>
                      </a:lnTo>
                      <a:lnTo>
                        <a:pt x="384" y="29"/>
                      </a:lnTo>
                      <a:lnTo>
                        <a:pt x="441" y="13"/>
                      </a:lnTo>
                      <a:lnTo>
                        <a:pt x="500" y="3"/>
                      </a:lnTo>
                      <a:lnTo>
                        <a:pt x="5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Freeform 74"/>
              <p:cNvSpPr>
                <a:spLocks noEditPoints="1"/>
              </p:cNvSpPr>
              <p:nvPr/>
            </p:nvSpPr>
            <p:spPr bwMode="auto">
              <a:xfrm>
                <a:off x="6652396" y="4611658"/>
                <a:ext cx="704447" cy="864352"/>
              </a:xfrm>
              <a:custGeom>
                <a:avLst/>
                <a:gdLst>
                  <a:gd name="T0" fmla="*/ 2003 w 2939"/>
                  <a:gd name="T1" fmla="*/ 2890 h 3600"/>
                  <a:gd name="T2" fmla="*/ 1859 w 2939"/>
                  <a:gd name="T3" fmla="*/ 2961 h 3600"/>
                  <a:gd name="T4" fmla="*/ 2195 w 2939"/>
                  <a:gd name="T5" fmla="*/ 3289 h 3600"/>
                  <a:gd name="T6" fmla="*/ 2729 w 2939"/>
                  <a:gd name="T7" fmla="*/ 2753 h 3600"/>
                  <a:gd name="T8" fmla="*/ 2634 w 2939"/>
                  <a:gd name="T9" fmla="*/ 2623 h 3600"/>
                  <a:gd name="T10" fmla="*/ 1495 w 2939"/>
                  <a:gd name="T11" fmla="*/ 2623 h 3600"/>
                  <a:gd name="T12" fmla="*/ 949 w 2939"/>
                  <a:gd name="T13" fmla="*/ 2664 h 3600"/>
                  <a:gd name="T14" fmla="*/ 963 w 2939"/>
                  <a:gd name="T15" fmla="*/ 2522 h 3600"/>
                  <a:gd name="T16" fmla="*/ 838 w 2939"/>
                  <a:gd name="T17" fmla="*/ 2470 h 3600"/>
                  <a:gd name="T18" fmla="*/ 456 w 2939"/>
                  <a:gd name="T19" fmla="*/ 2606 h 3600"/>
                  <a:gd name="T20" fmla="*/ 488 w 2939"/>
                  <a:gd name="T21" fmla="*/ 2522 h 3600"/>
                  <a:gd name="T22" fmla="*/ 2269 w 2939"/>
                  <a:gd name="T23" fmla="*/ 2263 h 3600"/>
                  <a:gd name="T24" fmla="*/ 2743 w 2939"/>
                  <a:gd name="T25" fmla="*/ 2459 h 3600"/>
                  <a:gd name="T26" fmla="*/ 2939 w 2939"/>
                  <a:gd name="T27" fmla="*/ 2931 h 3600"/>
                  <a:gd name="T28" fmla="*/ 2743 w 2939"/>
                  <a:gd name="T29" fmla="*/ 3404 h 3600"/>
                  <a:gd name="T30" fmla="*/ 2269 w 2939"/>
                  <a:gd name="T31" fmla="*/ 3600 h 3600"/>
                  <a:gd name="T32" fmla="*/ 1795 w 2939"/>
                  <a:gd name="T33" fmla="*/ 3404 h 3600"/>
                  <a:gd name="T34" fmla="*/ 1599 w 2939"/>
                  <a:gd name="T35" fmla="*/ 2931 h 3600"/>
                  <a:gd name="T36" fmla="*/ 1795 w 2939"/>
                  <a:gd name="T37" fmla="*/ 2459 h 3600"/>
                  <a:gd name="T38" fmla="*/ 2269 w 2939"/>
                  <a:gd name="T39" fmla="*/ 2263 h 3600"/>
                  <a:gd name="T40" fmla="*/ 1599 w 2939"/>
                  <a:gd name="T41" fmla="*/ 2160 h 3600"/>
                  <a:gd name="T42" fmla="*/ 949 w 2939"/>
                  <a:gd name="T43" fmla="*/ 2201 h 3600"/>
                  <a:gd name="T44" fmla="*/ 963 w 2939"/>
                  <a:gd name="T45" fmla="*/ 2060 h 3600"/>
                  <a:gd name="T46" fmla="*/ 838 w 2939"/>
                  <a:gd name="T47" fmla="*/ 2029 h 3600"/>
                  <a:gd name="T48" fmla="*/ 456 w 2939"/>
                  <a:gd name="T49" fmla="*/ 2165 h 3600"/>
                  <a:gd name="T50" fmla="*/ 488 w 2939"/>
                  <a:gd name="T51" fmla="*/ 2081 h 3600"/>
                  <a:gd name="T52" fmla="*/ 980 w 2939"/>
                  <a:gd name="T53" fmla="*/ 1646 h 3600"/>
                  <a:gd name="T54" fmla="*/ 1854 w 2939"/>
                  <a:gd name="T55" fmla="*/ 1765 h 3600"/>
                  <a:gd name="T56" fmla="*/ 938 w 2939"/>
                  <a:gd name="T57" fmla="*/ 1779 h 3600"/>
                  <a:gd name="T58" fmla="*/ 980 w 2939"/>
                  <a:gd name="T59" fmla="*/ 1646 h 3600"/>
                  <a:gd name="T60" fmla="*/ 830 w 2939"/>
                  <a:gd name="T61" fmla="*/ 1605 h 3600"/>
                  <a:gd name="T62" fmla="*/ 446 w 2939"/>
                  <a:gd name="T63" fmla="*/ 1717 h 3600"/>
                  <a:gd name="T64" fmla="*/ 502 w 2939"/>
                  <a:gd name="T65" fmla="*/ 1647 h 3600"/>
                  <a:gd name="T66" fmla="*/ 1804 w 2939"/>
                  <a:gd name="T67" fmla="*/ 1183 h 3600"/>
                  <a:gd name="T68" fmla="*/ 1846 w 2939"/>
                  <a:gd name="T69" fmla="*/ 1316 h 3600"/>
                  <a:gd name="T70" fmla="*/ 931 w 2939"/>
                  <a:gd name="T71" fmla="*/ 1301 h 3600"/>
                  <a:gd name="T72" fmla="*/ 798 w 2939"/>
                  <a:gd name="T73" fmla="*/ 1068 h 3600"/>
                  <a:gd name="T74" fmla="*/ 640 w 2939"/>
                  <a:gd name="T75" fmla="*/ 1360 h 3600"/>
                  <a:gd name="T76" fmla="*/ 440 w 2939"/>
                  <a:gd name="T77" fmla="*/ 1246 h 3600"/>
                  <a:gd name="T78" fmla="*/ 515 w 2939"/>
                  <a:gd name="T79" fmla="*/ 1197 h 3600"/>
                  <a:gd name="T80" fmla="*/ 569 w 2939"/>
                  <a:gd name="T81" fmla="*/ 386 h 3600"/>
                  <a:gd name="T82" fmla="*/ 706 w 2939"/>
                  <a:gd name="T83" fmla="*/ 640 h 3600"/>
                  <a:gd name="T84" fmla="*/ 1648 w 2939"/>
                  <a:gd name="T85" fmla="*/ 619 h 3600"/>
                  <a:gd name="T86" fmla="*/ 1748 w 2939"/>
                  <a:gd name="T87" fmla="*/ 360 h 3600"/>
                  <a:gd name="T88" fmla="*/ 2285 w 2939"/>
                  <a:gd name="T89" fmla="*/ 454 h 3600"/>
                  <a:gd name="T90" fmla="*/ 2198 w 2939"/>
                  <a:gd name="T91" fmla="*/ 2112 h 3600"/>
                  <a:gd name="T92" fmla="*/ 1465 w 2939"/>
                  <a:gd name="T93" fmla="*/ 3116 h 3600"/>
                  <a:gd name="T94" fmla="*/ 49 w 2939"/>
                  <a:gd name="T95" fmla="*/ 3167 h 3600"/>
                  <a:gd name="T96" fmla="*/ 22 w 2939"/>
                  <a:gd name="T97" fmla="*/ 471 h 3600"/>
                  <a:gd name="T98" fmla="*/ 1160 w 2939"/>
                  <a:gd name="T99" fmla="*/ 103 h 3600"/>
                  <a:gd name="T100" fmla="*/ 1094 w 2939"/>
                  <a:gd name="T101" fmla="*/ 219 h 3600"/>
                  <a:gd name="T102" fmla="*/ 1227 w 2939"/>
                  <a:gd name="T103" fmla="*/ 219 h 3600"/>
                  <a:gd name="T104" fmla="*/ 1160 w 2939"/>
                  <a:gd name="T105" fmla="*/ 103 h 3600"/>
                  <a:gd name="T106" fmla="*/ 1317 w 2939"/>
                  <a:gd name="T107" fmla="*/ 88 h 3600"/>
                  <a:gd name="T108" fmla="*/ 1379 w 2939"/>
                  <a:gd name="T109" fmla="*/ 247 h 3600"/>
                  <a:gd name="T110" fmla="*/ 1624 w 2939"/>
                  <a:gd name="T111" fmla="*/ 324 h 3600"/>
                  <a:gd name="T112" fmla="*/ 1605 w 2939"/>
                  <a:gd name="T113" fmla="*/ 521 h 3600"/>
                  <a:gd name="T114" fmla="*/ 738 w 2939"/>
                  <a:gd name="T115" fmla="*/ 540 h 3600"/>
                  <a:gd name="T116" fmla="*/ 682 w 2939"/>
                  <a:gd name="T117" fmla="*/ 350 h 3600"/>
                  <a:gd name="T118" fmla="*/ 923 w 2939"/>
                  <a:gd name="T119" fmla="*/ 254 h 3600"/>
                  <a:gd name="T120" fmla="*/ 991 w 2939"/>
                  <a:gd name="T121" fmla="*/ 116 h 3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39" h="3600">
                    <a:moveTo>
                      <a:pt x="2634" y="2623"/>
                    </a:moveTo>
                    <a:lnTo>
                      <a:pt x="2613" y="2625"/>
                    </a:lnTo>
                    <a:lnTo>
                      <a:pt x="2591" y="2630"/>
                    </a:lnTo>
                    <a:lnTo>
                      <a:pt x="2570" y="2641"/>
                    </a:lnTo>
                    <a:lnTo>
                      <a:pt x="2552" y="2657"/>
                    </a:lnTo>
                    <a:lnTo>
                      <a:pt x="2205" y="3047"/>
                    </a:lnTo>
                    <a:lnTo>
                      <a:pt x="2024" y="2903"/>
                    </a:lnTo>
                    <a:lnTo>
                      <a:pt x="2003" y="2890"/>
                    </a:lnTo>
                    <a:lnTo>
                      <a:pt x="1982" y="2882"/>
                    </a:lnTo>
                    <a:lnTo>
                      <a:pt x="1960" y="2880"/>
                    </a:lnTo>
                    <a:lnTo>
                      <a:pt x="1937" y="2882"/>
                    </a:lnTo>
                    <a:lnTo>
                      <a:pt x="1915" y="2890"/>
                    </a:lnTo>
                    <a:lnTo>
                      <a:pt x="1895" y="2902"/>
                    </a:lnTo>
                    <a:lnTo>
                      <a:pt x="1879" y="2918"/>
                    </a:lnTo>
                    <a:lnTo>
                      <a:pt x="1866" y="2939"/>
                    </a:lnTo>
                    <a:lnTo>
                      <a:pt x="1859" y="2961"/>
                    </a:lnTo>
                    <a:lnTo>
                      <a:pt x="1856" y="2983"/>
                    </a:lnTo>
                    <a:lnTo>
                      <a:pt x="1859" y="3005"/>
                    </a:lnTo>
                    <a:lnTo>
                      <a:pt x="1866" y="3027"/>
                    </a:lnTo>
                    <a:lnTo>
                      <a:pt x="1878" y="3046"/>
                    </a:lnTo>
                    <a:lnTo>
                      <a:pt x="1895" y="3063"/>
                    </a:lnTo>
                    <a:lnTo>
                      <a:pt x="2152" y="3268"/>
                    </a:lnTo>
                    <a:lnTo>
                      <a:pt x="2173" y="3281"/>
                    </a:lnTo>
                    <a:lnTo>
                      <a:pt x="2195" y="3289"/>
                    </a:lnTo>
                    <a:lnTo>
                      <a:pt x="2217" y="3291"/>
                    </a:lnTo>
                    <a:lnTo>
                      <a:pt x="2239" y="3289"/>
                    </a:lnTo>
                    <a:lnTo>
                      <a:pt x="2258" y="3283"/>
                    </a:lnTo>
                    <a:lnTo>
                      <a:pt x="2278" y="3272"/>
                    </a:lnTo>
                    <a:lnTo>
                      <a:pt x="2294" y="3257"/>
                    </a:lnTo>
                    <a:lnTo>
                      <a:pt x="2707" y="2794"/>
                    </a:lnTo>
                    <a:lnTo>
                      <a:pt x="2720" y="2774"/>
                    </a:lnTo>
                    <a:lnTo>
                      <a:pt x="2729" y="2753"/>
                    </a:lnTo>
                    <a:lnTo>
                      <a:pt x="2733" y="2731"/>
                    </a:lnTo>
                    <a:lnTo>
                      <a:pt x="2731" y="2709"/>
                    </a:lnTo>
                    <a:lnTo>
                      <a:pt x="2725" y="2687"/>
                    </a:lnTo>
                    <a:lnTo>
                      <a:pt x="2714" y="2666"/>
                    </a:lnTo>
                    <a:lnTo>
                      <a:pt x="2698" y="2649"/>
                    </a:lnTo>
                    <a:lnTo>
                      <a:pt x="2678" y="2636"/>
                    </a:lnTo>
                    <a:lnTo>
                      <a:pt x="2657" y="2627"/>
                    </a:lnTo>
                    <a:lnTo>
                      <a:pt x="2634" y="2623"/>
                    </a:lnTo>
                    <a:close/>
                    <a:moveTo>
                      <a:pt x="980" y="2520"/>
                    </a:moveTo>
                    <a:lnTo>
                      <a:pt x="1444" y="2520"/>
                    </a:lnTo>
                    <a:lnTo>
                      <a:pt x="1460" y="2522"/>
                    </a:lnTo>
                    <a:lnTo>
                      <a:pt x="1474" y="2530"/>
                    </a:lnTo>
                    <a:lnTo>
                      <a:pt x="1485" y="2541"/>
                    </a:lnTo>
                    <a:lnTo>
                      <a:pt x="1493" y="2555"/>
                    </a:lnTo>
                    <a:lnTo>
                      <a:pt x="1495" y="2571"/>
                    </a:lnTo>
                    <a:lnTo>
                      <a:pt x="1495" y="2623"/>
                    </a:lnTo>
                    <a:lnTo>
                      <a:pt x="1493" y="2639"/>
                    </a:lnTo>
                    <a:lnTo>
                      <a:pt x="1485" y="2653"/>
                    </a:lnTo>
                    <a:lnTo>
                      <a:pt x="1474" y="2664"/>
                    </a:lnTo>
                    <a:lnTo>
                      <a:pt x="1460" y="2672"/>
                    </a:lnTo>
                    <a:lnTo>
                      <a:pt x="1444" y="2674"/>
                    </a:lnTo>
                    <a:lnTo>
                      <a:pt x="980" y="2674"/>
                    </a:lnTo>
                    <a:lnTo>
                      <a:pt x="963" y="2672"/>
                    </a:lnTo>
                    <a:lnTo>
                      <a:pt x="949" y="2664"/>
                    </a:lnTo>
                    <a:lnTo>
                      <a:pt x="938" y="2653"/>
                    </a:lnTo>
                    <a:lnTo>
                      <a:pt x="931" y="2639"/>
                    </a:lnTo>
                    <a:lnTo>
                      <a:pt x="928" y="2623"/>
                    </a:lnTo>
                    <a:lnTo>
                      <a:pt x="928" y="2571"/>
                    </a:lnTo>
                    <a:lnTo>
                      <a:pt x="931" y="2555"/>
                    </a:lnTo>
                    <a:lnTo>
                      <a:pt x="938" y="2541"/>
                    </a:lnTo>
                    <a:lnTo>
                      <a:pt x="949" y="2530"/>
                    </a:lnTo>
                    <a:lnTo>
                      <a:pt x="963" y="2522"/>
                    </a:lnTo>
                    <a:lnTo>
                      <a:pt x="980" y="2520"/>
                    </a:lnTo>
                    <a:close/>
                    <a:moveTo>
                      <a:pt x="798" y="2404"/>
                    </a:moveTo>
                    <a:lnTo>
                      <a:pt x="812" y="2408"/>
                    </a:lnTo>
                    <a:lnTo>
                      <a:pt x="826" y="2416"/>
                    </a:lnTo>
                    <a:lnTo>
                      <a:pt x="835" y="2427"/>
                    </a:lnTo>
                    <a:lnTo>
                      <a:pt x="841" y="2441"/>
                    </a:lnTo>
                    <a:lnTo>
                      <a:pt x="841" y="2456"/>
                    </a:lnTo>
                    <a:lnTo>
                      <a:pt x="838" y="2470"/>
                    </a:lnTo>
                    <a:lnTo>
                      <a:pt x="830" y="2483"/>
                    </a:lnTo>
                    <a:lnTo>
                      <a:pt x="640" y="2696"/>
                    </a:lnTo>
                    <a:lnTo>
                      <a:pt x="629" y="2704"/>
                    </a:lnTo>
                    <a:lnTo>
                      <a:pt x="617" y="2710"/>
                    </a:lnTo>
                    <a:lnTo>
                      <a:pt x="604" y="2712"/>
                    </a:lnTo>
                    <a:lnTo>
                      <a:pt x="588" y="2709"/>
                    </a:lnTo>
                    <a:lnTo>
                      <a:pt x="574" y="2701"/>
                    </a:lnTo>
                    <a:lnTo>
                      <a:pt x="456" y="2606"/>
                    </a:lnTo>
                    <a:lnTo>
                      <a:pt x="446" y="2595"/>
                    </a:lnTo>
                    <a:lnTo>
                      <a:pt x="440" y="2582"/>
                    </a:lnTo>
                    <a:lnTo>
                      <a:pt x="438" y="2568"/>
                    </a:lnTo>
                    <a:lnTo>
                      <a:pt x="441" y="2554"/>
                    </a:lnTo>
                    <a:lnTo>
                      <a:pt x="448" y="2540"/>
                    </a:lnTo>
                    <a:lnTo>
                      <a:pt x="459" y="2530"/>
                    </a:lnTo>
                    <a:lnTo>
                      <a:pt x="473" y="2524"/>
                    </a:lnTo>
                    <a:lnTo>
                      <a:pt x="488" y="2522"/>
                    </a:lnTo>
                    <a:lnTo>
                      <a:pt x="502" y="2525"/>
                    </a:lnTo>
                    <a:lnTo>
                      <a:pt x="515" y="2533"/>
                    </a:lnTo>
                    <a:lnTo>
                      <a:pt x="598" y="2600"/>
                    </a:lnTo>
                    <a:lnTo>
                      <a:pt x="759" y="2420"/>
                    </a:lnTo>
                    <a:lnTo>
                      <a:pt x="770" y="2410"/>
                    </a:lnTo>
                    <a:lnTo>
                      <a:pt x="784" y="2405"/>
                    </a:lnTo>
                    <a:lnTo>
                      <a:pt x="798" y="2404"/>
                    </a:lnTo>
                    <a:close/>
                    <a:moveTo>
                      <a:pt x="2269" y="2263"/>
                    </a:moveTo>
                    <a:lnTo>
                      <a:pt x="2337" y="2266"/>
                    </a:lnTo>
                    <a:lnTo>
                      <a:pt x="2404" y="2277"/>
                    </a:lnTo>
                    <a:lnTo>
                      <a:pt x="2468" y="2293"/>
                    </a:lnTo>
                    <a:lnTo>
                      <a:pt x="2530" y="2315"/>
                    </a:lnTo>
                    <a:lnTo>
                      <a:pt x="2589" y="2343"/>
                    </a:lnTo>
                    <a:lnTo>
                      <a:pt x="2643" y="2377"/>
                    </a:lnTo>
                    <a:lnTo>
                      <a:pt x="2695" y="2415"/>
                    </a:lnTo>
                    <a:lnTo>
                      <a:pt x="2743" y="2459"/>
                    </a:lnTo>
                    <a:lnTo>
                      <a:pt x="2785" y="2506"/>
                    </a:lnTo>
                    <a:lnTo>
                      <a:pt x="2825" y="2557"/>
                    </a:lnTo>
                    <a:lnTo>
                      <a:pt x="2858" y="2613"/>
                    </a:lnTo>
                    <a:lnTo>
                      <a:pt x="2886" y="2672"/>
                    </a:lnTo>
                    <a:lnTo>
                      <a:pt x="2909" y="2733"/>
                    </a:lnTo>
                    <a:lnTo>
                      <a:pt x="2925" y="2797"/>
                    </a:lnTo>
                    <a:lnTo>
                      <a:pt x="2935" y="2863"/>
                    </a:lnTo>
                    <a:lnTo>
                      <a:pt x="2939" y="2931"/>
                    </a:lnTo>
                    <a:lnTo>
                      <a:pt x="2935" y="3000"/>
                    </a:lnTo>
                    <a:lnTo>
                      <a:pt x="2925" y="3067"/>
                    </a:lnTo>
                    <a:lnTo>
                      <a:pt x="2909" y="3130"/>
                    </a:lnTo>
                    <a:lnTo>
                      <a:pt x="2886" y="3192"/>
                    </a:lnTo>
                    <a:lnTo>
                      <a:pt x="2858" y="3250"/>
                    </a:lnTo>
                    <a:lnTo>
                      <a:pt x="2825" y="3305"/>
                    </a:lnTo>
                    <a:lnTo>
                      <a:pt x="2785" y="3357"/>
                    </a:lnTo>
                    <a:lnTo>
                      <a:pt x="2743" y="3404"/>
                    </a:lnTo>
                    <a:lnTo>
                      <a:pt x="2695" y="3447"/>
                    </a:lnTo>
                    <a:lnTo>
                      <a:pt x="2643" y="3485"/>
                    </a:lnTo>
                    <a:lnTo>
                      <a:pt x="2589" y="3519"/>
                    </a:lnTo>
                    <a:lnTo>
                      <a:pt x="2530" y="3548"/>
                    </a:lnTo>
                    <a:lnTo>
                      <a:pt x="2468" y="3569"/>
                    </a:lnTo>
                    <a:lnTo>
                      <a:pt x="2404" y="3587"/>
                    </a:lnTo>
                    <a:lnTo>
                      <a:pt x="2337" y="3597"/>
                    </a:lnTo>
                    <a:lnTo>
                      <a:pt x="2269" y="3600"/>
                    </a:lnTo>
                    <a:lnTo>
                      <a:pt x="2200" y="3597"/>
                    </a:lnTo>
                    <a:lnTo>
                      <a:pt x="2134" y="3587"/>
                    </a:lnTo>
                    <a:lnTo>
                      <a:pt x="2069" y="3569"/>
                    </a:lnTo>
                    <a:lnTo>
                      <a:pt x="2008" y="3548"/>
                    </a:lnTo>
                    <a:lnTo>
                      <a:pt x="1949" y="3519"/>
                    </a:lnTo>
                    <a:lnTo>
                      <a:pt x="1894" y="3485"/>
                    </a:lnTo>
                    <a:lnTo>
                      <a:pt x="1843" y="3447"/>
                    </a:lnTo>
                    <a:lnTo>
                      <a:pt x="1795" y="3404"/>
                    </a:lnTo>
                    <a:lnTo>
                      <a:pt x="1752" y="3357"/>
                    </a:lnTo>
                    <a:lnTo>
                      <a:pt x="1713" y="3305"/>
                    </a:lnTo>
                    <a:lnTo>
                      <a:pt x="1680" y="3250"/>
                    </a:lnTo>
                    <a:lnTo>
                      <a:pt x="1651" y="3192"/>
                    </a:lnTo>
                    <a:lnTo>
                      <a:pt x="1628" y="3130"/>
                    </a:lnTo>
                    <a:lnTo>
                      <a:pt x="1612" y="3067"/>
                    </a:lnTo>
                    <a:lnTo>
                      <a:pt x="1602" y="3000"/>
                    </a:lnTo>
                    <a:lnTo>
                      <a:pt x="1599" y="2931"/>
                    </a:lnTo>
                    <a:lnTo>
                      <a:pt x="1602" y="2863"/>
                    </a:lnTo>
                    <a:lnTo>
                      <a:pt x="1612" y="2797"/>
                    </a:lnTo>
                    <a:lnTo>
                      <a:pt x="1628" y="2733"/>
                    </a:lnTo>
                    <a:lnTo>
                      <a:pt x="1651" y="2672"/>
                    </a:lnTo>
                    <a:lnTo>
                      <a:pt x="1680" y="2613"/>
                    </a:lnTo>
                    <a:lnTo>
                      <a:pt x="1713" y="2557"/>
                    </a:lnTo>
                    <a:lnTo>
                      <a:pt x="1752" y="2506"/>
                    </a:lnTo>
                    <a:lnTo>
                      <a:pt x="1795" y="2459"/>
                    </a:lnTo>
                    <a:lnTo>
                      <a:pt x="1843" y="2415"/>
                    </a:lnTo>
                    <a:lnTo>
                      <a:pt x="1894" y="2377"/>
                    </a:lnTo>
                    <a:lnTo>
                      <a:pt x="1949" y="2343"/>
                    </a:lnTo>
                    <a:lnTo>
                      <a:pt x="2008" y="2315"/>
                    </a:lnTo>
                    <a:lnTo>
                      <a:pt x="2069" y="2293"/>
                    </a:lnTo>
                    <a:lnTo>
                      <a:pt x="2134" y="2277"/>
                    </a:lnTo>
                    <a:lnTo>
                      <a:pt x="2200" y="2266"/>
                    </a:lnTo>
                    <a:lnTo>
                      <a:pt x="2269" y="2263"/>
                    </a:lnTo>
                    <a:close/>
                    <a:moveTo>
                      <a:pt x="980" y="2057"/>
                    </a:moveTo>
                    <a:lnTo>
                      <a:pt x="1547" y="2057"/>
                    </a:lnTo>
                    <a:lnTo>
                      <a:pt x="1563" y="2060"/>
                    </a:lnTo>
                    <a:lnTo>
                      <a:pt x="1577" y="2067"/>
                    </a:lnTo>
                    <a:lnTo>
                      <a:pt x="1589" y="2078"/>
                    </a:lnTo>
                    <a:lnTo>
                      <a:pt x="1596" y="2092"/>
                    </a:lnTo>
                    <a:lnTo>
                      <a:pt x="1599" y="2109"/>
                    </a:lnTo>
                    <a:lnTo>
                      <a:pt x="1599" y="2160"/>
                    </a:lnTo>
                    <a:lnTo>
                      <a:pt x="1596" y="2176"/>
                    </a:lnTo>
                    <a:lnTo>
                      <a:pt x="1589" y="2191"/>
                    </a:lnTo>
                    <a:lnTo>
                      <a:pt x="1577" y="2201"/>
                    </a:lnTo>
                    <a:lnTo>
                      <a:pt x="1563" y="2209"/>
                    </a:lnTo>
                    <a:lnTo>
                      <a:pt x="1547" y="2211"/>
                    </a:lnTo>
                    <a:lnTo>
                      <a:pt x="980" y="2211"/>
                    </a:lnTo>
                    <a:lnTo>
                      <a:pt x="963" y="2209"/>
                    </a:lnTo>
                    <a:lnTo>
                      <a:pt x="949" y="2201"/>
                    </a:lnTo>
                    <a:lnTo>
                      <a:pt x="938" y="2191"/>
                    </a:lnTo>
                    <a:lnTo>
                      <a:pt x="931" y="2176"/>
                    </a:lnTo>
                    <a:lnTo>
                      <a:pt x="928" y="2160"/>
                    </a:lnTo>
                    <a:lnTo>
                      <a:pt x="928" y="2109"/>
                    </a:lnTo>
                    <a:lnTo>
                      <a:pt x="931" y="2092"/>
                    </a:lnTo>
                    <a:lnTo>
                      <a:pt x="938" y="2078"/>
                    </a:lnTo>
                    <a:lnTo>
                      <a:pt x="949" y="2067"/>
                    </a:lnTo>
                    <a:lnTo>
                      <a:pt x="963" y="2060"/>
                    </a:lnTo>
                    <a:lnTo>
                      <a:pt x="980" y="2057"/>
                    </a:lnTo>
                    <a:close/>
                    <a:moveTo>
                      <a:pt x="798" y="1964"/>
                    </a:moveTo>
                    <a:lnTo>
                      <a:pt x="812" y="1967"/>
                    </a:lnTo>
                    <a:lnTo>
                      <a:pt x="826" y="1976"/>
                    </a:lnTo>
                    <a:lnTo>
                      <a:pt x="835" y="1987"/>
                    </a:lnTo>
                    <a:lnTo>
                      <a:pt x="841" y="2001"/>
                    </a:lnTo>
                    <a:lnTo>
                      <a:pt x="841" y="2015"/>
                    </a:lnTo>
                    <a:lnTo>
                      <a:pt x="838" y="2029"/>
                    </a:lnTo>
                    <a:lnTo>
                      <a:pt x="830" y="2042"/>
                    </a:lnTo>
                    <a:lnTo>
                      <a:pt x="640" y="2255"/>
                    </a:lnTo>
                    <a:lnTo>
                      <a:pt x="629" y="2264"/>
                    </a:lnTo>
                    <a:lnTo>
                      <a:pt x="617" y="2269"/>
                    </a:lnTo>
                    <a:lnTo>
                      <a:pt x="604" y="2271"/>
                    </a:lnTo>
                    <a:lnTo>
                      <a:pt x="588" y="2268"/>
                    </a:lnTo>
                    <a:lnTo>
                      <a:pt x="574" y="2260"/>
                    </a:lnTo>
                    <a:lnTo>
                      <a:pt x="456" y="2165"/>
                    </a:lnTo>
                    <a:lnTo>
                      <a:pt x="446" y="2155"/>
                    </a:lnTo>
                    <a:lnTo>
                      <a:pt x="440" y="2141"/>
                    </a:lnTo>
                    <a:lnTo>
                      <a:pt x="438" y="2127"/>
                    </a:lnTo>
                    <a:lnTo>
                      <a:pt x="441" y="2113"/>
                    </a:lnTo>
                    <a:lnTo>
                      <a:pt x="448" y="2099"/>
                    </a:lnTo>
                    <a:lnTo>
                      <a:pt x="459" y="2089"/>
                    </a:lnTo>
                    <a:lnTo>
                      <a:pt x="473" y="2084"/>
                    </a:lnTo>
                    <a:lnTo>
                      <a:pt x="488" y="2081"/>
                    </a:lnTo>
                    <a:lnTo>
                      <a:pt x="502" y="2085"/>
                    </a:lnTo>
                    <a:lnTo>
                      <a:pt x="515" y="2092"/>
                    </a:lnTo>
                    <a:lnTo>
                      <a:pt x="598" y="2159"/>
                    </a:lnTo>
                    <a:lnTo>
                      <a:pt x="759" y="1979"/>
                    </a:lnTo>
                    <a:lnTo>
                      <a:pt x="770" y="1969"/>
                    </a:lnTo>
                    <a:lnTo>
                      <a:pt x="784" y="1965"/>
                    </a:lnTo>
                    <a:lnTo>
                      <a:pt x="798" y="1964"/>
                    </a:lnTo>
                    <a:close/>
                    <a:moveTo>
                      <a:pt x="980" y="1646"/>
                    </a:moveTo>
                    <a:lnTo>
                      <a:pt x="1804" y="1646"/>
                    </a:lnTo>
                    <a:lnTo>
                      <a:pt x="1821" y="1648"/>
                    </a:lnTo>
                    <a:lnTo>
                      <a:pt x="1835" y="1656"/>
                    </a:lnTo>
                    <a:lnTo>
                      <a:pt x="1846" y="1667"/>
                    </a:lnTo>
                    <a:lnTo>
                      <a:pt x="1854" y="1681"/>
                    </a:lnTo>
                    <a:lnTo>
                      <a:pt x="1856" y="1697"/>
                    </a:lnTo>
                    <a:lnTo>
                      <a:pt x="1856" y="1749"/>
                    </a:lnTo>
                    <a:lnTo>
                      <a:pt x="1854" y="1765"/>
                    </a:lnTo>
                    <a:lnTo>
                      <a:pt x="1846" y="1779"/>
                    </a:lnTo>
                    <a:lnTo>
                      <a:pt x="1835" y="1790"/>
                    </a:lnTo>
                    <a:lnTo>
                      <a:pt x="1821" y="1798"/>
                    </a:lnTo>
                    <a:lnTo>
                      <a:pt x="1804" y="1800"/>
                    </a:lnTo>
                    <a:lnTo>
                      <a:pt x="980" y="1800"/>
                    </a:lnTo>
                    <a:lnTo>
                      <a:pt x="963" y="1798"/>
                    </a:lnTo>
                    <a:lnTo>
                      <a:pt x="949" y="1790"/>
                    </a:lnTo>
                    <a:lnTo>
                      <a:pt x="938" y="1779"/>
                    </a:lnTo>
                    <a:lnTo>
                      <a:pt x="931" y="1765"/>
                    </a:lnTo>
                    <a:lnTo>
                      <a:pt x="928" y="1749"/>
                    </a:lnTo>
                    <a:lnTo>
                      <a:pt x="928" y="1697"/>
                    </a:lnTo>
                    <a:lnTo>
                      <a:pt x="931" y="1681"/>
                    </a:lnTo>
                    <a:lnTo>
                      <a:pt x="938" y="1667"/>
                    </a:lnTo>
                    <a:lnTo>
                      <a:pt x="949" y="1656"/>
                    </a:lnTo>
                    <a:lnTo>
                      <a:pt x="963" y="1648"/>
                    </a:lnTo>
                    <a:lnTo>
                      <a:pt x="980" y="1646"/>
                    </a:lnTo>
                    <a:close/>
                    <a:moveTo>
                      <a:pt x="798" y="1526"/>
                    </a:moveTo>
                    <a:lnTo>
                      <a:pt x="812" y="1529"/>
                    </a:lnTo>
                    <a:lnTo>
                      <a:pt x="826" y="1538"/>
                    </a:lnTo>
                    <a:lnTo>
                      <a:pt x="835" y="1549"/>
                    </a:lnTo>
                    <a:lnTo>
                      <a:pt x="841" y="1563"/>
                    </a:lnTo>
                    <a:lnTo>
                      <a:pt x="841" y="1577"/>
                    </a:lnTo>
                    <a:lnTo>
                      <a:pt x="838" y="1592"/>
                    </a:lnTo>
                    <a:lnTo>
                      <a:pt x="830" y="1605"/>
                    </a:lnTo>
                    <a:lnTo>
                      <a:pt x="640" y="1817"/>
                    </a:lnTo>
                    <a:lnTo>
                      <a:pt x="629" y="1826"/>
                    </a:lnTo>
                    <a:lnTo>
                      <a:pt x="617" y="1832"/>
                    </a:lnTo>
                    <a:lnTo>
                      <a:pt x="604" y="1834"/>
                    </a:lnTo>
                    <a:lnTo>
                      <a:pt x="588" y="1831"/>
                    </a:lnTo>
                    <a:lnTo>
                      <a:pt x="574" y="1823"/>
                    </a:lnTo>
                    <a:lnTo>
                      <a:pt x="456" y="1728"/>
                    </a:lnTo>
                    <a:lnTo>
                      <a:pt x="446" y="1717"/>
                    </a:lnTo>
                    <a:lnTo>
                      <a:pt x="440" y="1704"/>
                    </a:lnTo>
                    <a:lnTo>
                      <a:pt x="438" y="1690"/>
                    </a:lnTo>
                    <a:lnTo>
                      <a:pt x="441" y="1675"/>
                    </a:lnTo>
                    <a:lnTo>
                      <a:pt x="448" y="1661"/>
                    </a:lnTo>
                    <a:lnTo>
                      <a:pt x="459" y="1652"/>
                    </a:lnTo>
                    <a:lnTo>
                      <a:pt x="473" y="1646"/>
                    </a:lnTo>
                    <a:lnTo>
                      <a:pt x="488" y="1644"/>
                    </a:lnTo>
                    <a:lnTo>
                      <a:pt x="502" y="1647"/>
                    </a:lnTo>
                    <a:lnTo>
                      <a:pt x="515" y="1655"/>
                    </a:lnTo>
                    <a:lnTo>
                      <a:pt x="598" y="1721"/>
                    </a:lnTo>
                    <a:lnTo>
                      <a:pt x="759" y="1541"/>
                    </a:lnTo>
                    <a:lnTo>
                      <a:pt x="770" y="1532"/>
                    </a:lnTo>
                    <a:lnTo>
                      <a:pt x="784" y="1527"/>
                    </a:lnTo>
                    <a:lnTo>
                      <a:pt x="798" y="1526"/>
                    </a:lnTo>
                    <a:close/>
                    <a:moveTo>
                      <a:pt x="980" y="1183"/>
                    </a:moveTo>
                    <a:lnTo>
                      <a:pt x="1804" y="1183"/>
                    </a:lnTo>
                    <a:lnTo>
                      <a:pt x="1821" y="1186"/>
                    </a:lnTo>
                    <a:lnTo>
                      <a:pt x="1835" y="1192"/>
                    </a:lnTo>
                    <a:lnTo>
                      <a:pt x="1846" y="1204"/>
                    </a:lnTo>
                    <a:lnTo>
                      <a:pt x="1854" y="1219"/>
                    </a:lnTo>
                    <a:lnTo>
                      <a:pt x="1856" y="1234"/>
                    </a:lnTo>
                    <a:lnTo>
                      <a:pt x="1856" y="1286"/>
                    </a:lnTo>
                    <a:lnTo>
                      <a:pt x="1854" y="1301"/>
                    </a:lnTo>
                    <a:lnTo>
                      <a:pt x="1846" y="1316"/>
                    </a:lnTo>
                    <a:lnTo>
                      <a:pt x="1835" y="1328"/>
                    </a:lnTo>
                    <a:lnTo>
                      <a:pt x="1821" y="1334"/>
                    </a:lnTo>
                    <a:lnTo>
                      <a:pt x="1804" y="1337"/>
                    </a:lnTo>
                    <a:lnTo>
                      <a:pt x="980" y="1337"/>
                    </a:lnTo>
                    <a:lnTo>
                      <a:pt x="963" y="1334"/>
                    </a:lnTo>
                    <a:lnTo>
                      <a:pt x="949" y="1328"/>
                    </a:lnTo>
                    <a:lnTo>
                      <a:pt x="938" y="1316"/>
                    </a:lnTo>
                    <a:lnTo>
                      <a:pt x="931" y="1301"/>
                    </a:lnTo>
                    <a:lnTo>
                      <a:pt x="928" y="1286"/>
                    </a:lnTo>
                    <a:lnTo>
                      <a:pt x="928" y="1234"/>
                    </a:lnTo>
                    <a:lnTo>
                      <a:pt x="931" y="1219"/>
                    </a:lnTo>
                    <a:lnTo>
                      <a:pt x="938" y="1204"/>
                    </a:lnTo>
                    <a:lnTo>
                      <a:pt x="949" y="1192"/>
                    </a:lnTo>
                    <a:lnTo>
                      <a:pt x="963" y="1186"/>
                    </a:lnTo>
                    <a:lnTo>
                      <a:pt x="980" y="1183"/>
                    </a:lnTo>
                    <a:close/>
                    <a:moveTo>
                      <a:pt x="798" y="1068"/>
                    </a:moveTo>
                    <a:lnTo>
                      <a:pt x="812" y="1072"/>
                    </a:lnTo>
                    <a:lnTo>
                      <a:pt x="826" y="1080"/>
                    </a:lnTo>
                    <a:lnTo>
                      <a:pt x="835" y="1092"/>
                    </a:lnTo>
                    <a:lnTo>
                      <a:pt x="841" y="1105"/>
                    </a:lnTo>
                    <a:lnTo>
                      <a:pt x="841" y="1120"/>
                    </a:lnTo>
                    <a:lnTo>
                      <a:pt x="838" y="1135"/>
                    </a:lnTo>
                    <a:lnTo>
                      <a:pt x="830" y="1147"/>
                    </a:lnTo>
                    <a:lnTo>
                      <a:pt x="640" y="1360"/>
                    </a:lnTo>
                    <a:lnTo>
                      <a:pt x="629" y="1369"/>
                    </a:lnTo>
                    <a:lnTo>
                      <a:pt x="617" y="1375"/>
                    </a:lnTo>
                    <a:lnTo>
                      <a:pt x="604" y="1376"/>
                    </a:lnTo>
                    <a:lnTo>
                      <a:pt x="588" y="1373"/>
                    </a:lnTo>
                    <a:lnTo>
                      <a:pt x="574" y="1366"/>
                    </a:lnTo>
                    <a:lnTo>
                      <a:pt x="456" y="1271"/>
                    </a:lnTo>
                    <a:lnTo>
                      <a:pt x="446" y="1260"/>
                    </a:lnTo>
                    <a:lnTo>
                      <a:pt x="440" y="1246"/>
                    </a:lnTo>
                    <a:lnTo>
                      <a:pt x="438" y="1232"/>
                    </a:lnTo>
                    <a:lnTo>
                      <a:pt x="441" y="1217"/>
                    </a:lnTo>
                    <a:lnTo>
                      <a:pt x="448" y="1204"/>
                    </a:lnTo>
                    <a:lnTo>
                      <a:pt x="459" y="1195"/>
                    </a:lnTo>
                    <a:lnTo>
                      <a:pt x="473" y="1188"/>
                    </a:lnTo>
                    <a:lnTo>
                      <a:pt x="488" y="1187"/>
                    </a:lnTo>
                    <a:lnTo>
                      <a:pt x="502" y="1189"/>
                    </a:lnTo>
                    <a:lnTo>
                      <a:pt x="515" y="1197"/>
                    </a:lnTo>
                    <a:lnTo>
                      <a:pt x="598" y="1263"/>
                    </a:lnTo>
                    <a:lnTo>
                      <a:pt x="759" y="1084"/>
                    </a:lnTo>
                    <a:lnTo>
                      <a:pt x="770" y="1075"/>
                    </a:lnTo>
                    <a:lnTo>
                      <a:pt x="784" y="1069"/>
                    </a:lnTo>
                    <a:lnTo>
                      <a:pt x="798" y="1068"/>
                    </a:lnTo>
                    <a:close/>
                    <a:moveTo>
                      <a:pt x="155" y="360"/>
                    </a:moveTo>
                    <a:lnTo>
                      <a:pt x="573" y="360"/>
                    </a:lnTo>
                    <a:lnTo>
                      <a:pt x="569" y="386"/>
                    </a:lnTo>
                    <a:lnTo>
                      <a:pt x="568" y="413"/>
                    </a:lnTo>
                    <a:lnTo>
                      <a:pt x="571" y="455"/>
                    </a:lnTo>
                    <a:lnTo>
                      <a:pt x="581" y="494"/>
                    </a:lnTo>
                    <a:lnTo>
                      <a:pt x="596" y="530"/>
                    </a:lnTo>
                    <a:lnTo>
                      <a:pt x="617" y="564"/>
                    </a:lnTo>
                    <a:lnTo>
                      <a:pt x="642" y="593"/>
                    </a:lnTo>
                    <a:lnTo>
                      <a:pt x="672" y="620"/>
                    </a:lnTo>
                    <a:lnTo>
                      <a:pt x="706" y="640"/>
                    </a:lnTo>
                    <a:lnTo>
                      <a:pt x="742" y="656"/>
                    </a:lnTo>
                    <a:lnTo>
                      <a:pt x="782" y="665"/>
                    </a:lnTo>
                    <a:lnTo>
                      <a:pt x="823" y="669"/>
                    </a:lnTo>
                    <a:lnTo>
                      <a:pt x="1497" y="669"/>
                    </a:lnTo>
                    <a:lnTo>
                      <a:pt x="1539" y="665"/>
                    </a:lnTo>
                    <a:lnTo>
                      <a:pt x="1578" y="656"/>
                    </a:lnTo>
                    <a:lnTo>
                      <a:pt x="1614" y="640"/>
                    </a:lnTo>
                    <a:lnTo>
                      <a:pt x="1648" y="619"/>
                    </a:lnTo>
                    <a:lnTo>
                      <a:pt x="1678" y="593"/>
                    </a:lnTo>
                    <a:lnTo>
                      <a:pt x="1704" y="563"/>
                    </a:lnTo>
                    <a:lnTo>
                      <a:pt x="1725" y="529"/>
                    </a:lnTo>
                    <a:lnTo>
                      <a:pt x="1740" y="492"/>
                    </a:lnTo>
                    <a:lnTo>
                      <a:pt x="1750" y="452"/>
                    </a:lnTo>
                    <a:lnTo>
                      <a:pt x="1753" y="410"/>
                    </a:lnTo>
                    <a:lnTo>
                      <a:pt x="1752" y="385"/>
                    </a:lnTo>
                    <a:lnTo>
                      <a:pt x="1748" y="360"/>
                    </a:lnTo>
                    <a:lnTo>
                      <a:pt x="2063" y="360"/>
                    </a:lnTo>
                    <a:lnTo>
                      <a:pt x="2106" y="362"/>
                    </a:lnTo>
                    <a:lnTo>
                      <a:pt x="2146" y="369"/>
                    </a:lnTo>
                    <a:lnTo>
                      <a:pt x="2181" y="380"/>
                    </a:lnTo>
                    <a:lnTo>
                      <a:pt x="2213" y="393"/>
                    </a:lnTo>
                    <a:lnTo>
                      <a:pt x="2241" y="410"/>
                    </a:lnTo>
                    <a:lnTo>
                      <a:pt x="2265" y="431"/>
                    </a:lnTo>
                    <a:lnTo>
                      <a:pt x="2285" y="454"/>
                    </a:lnTo>
                    <a:lnTo>
                      <a:pt x="2300" y="479"/>
                    </a:lnTo>
                    <a:lnTo>
                      <a:pt x="2311" y="506"/>
                    </a:lnTo>
                    <a:lnTo>
                      <a:pt x="2318" y="536"/>
                    </a:lnTo>
                    <a:lnTo>
                      <a:pt x="2321" y="566"/>
                    </a:lnTo>
                    <a:lnTo>
                      <a:pt x="2321" y="2111"/>
                    </a:lnTo>
                    <a:lnTo>
                      <a:pt x="2294" y="2110"/>
                    </a:lnTo>
                    <a:lnTo>
                      <a:pt x="2269" y="2109"/>
                    </a:lnTo>
                    <a:lnTo>
                      <a:pt x="2198" y="2112"/>
                    </a:lnTo>
                    <a:lnTo>
                      <a:pt x="2129" y="2121"/>
                    </a:lnTo>
                    <a:lnTo>
                      <a:pt x="2063" y="2136"/>
                    </a:lnTo>
                    <a:lnTo>
                      <a:pt x="2063" y="926"/>
                    </a:lnTo>
                    <a:lnTo>
                      <a:pt x="258" y="926"/>
                    </a:lnTo>
                    <a:lnTo>
                      <a:pt x="258" y="2983"/>
                    </a:lnTo>
                    <a:lnTo>
                      <a:pt x="1447" y="2983"/>
                    </a:lnTo>
                    <a:lnTo>
                      <a:pt x="1453" y="3050"/>
                    </a:lnTo>
                    <a:lnTo>
                      <a:pt x="1465" y="3116"/>
                    </a:lnTo>
                    <a:lnTo>
                      <a:pt x="1483" y="3179"/>
                    </a:lnTo>
                    <a:lnTo>
                      <a:pt x="1505" y="3240"/>
                    </a:lnTo>
                    <a:lnTo>
                      <a:pt x="207" y="3240"/>
                    </a:lnTo>
                    <a:lnTo>
                      <a:pt x="169" y="3237"/>
                    </a:lnTo>
                    <a:lnTo>
                      <a:pt x="134" y="3227"/>
                    </a:lnTo>
                    <a:lnTo>
                      <a:pt x="103" y="3212"/>
                    </a:lnTo>
                    <a:lnTo>
                      <a:pt x="73" y="3192"/>
                    </a:lnTo>
                    <a:lnTo>
                      <a:pt x="49" y="3167"/>
                    </a:lnTo>
                    <a:lnTo>
                      <a:pt x="28" y="3139"/>
                    </a:lnTo>
                    <a:lnTo>
                      <a:pt x="13" y="3106"/>
                    </a:lnTo>
                    <a:lnTo>
                      <a:pt x="3" y="3071"/>
                    </a:lnTo>
                    <a:lnTo>
                      <a:pt x="0" y="3034"/>
                    </a:lnTo>
                    <a:lnTo>
                      <a:pt x="0" y="566"/>
                    </a:lnTo>
                    <a:lnTo>
                      <a:pt x="3" y="532"/>
                    </a:lnTo>
                    <a:lnTo>
                      <a:pt x="10" y="501"/>
                    </a:lnTo>
                    <a:lnTo>
                      <a:pt x="22" y="471"/>
                    </a:lnTo>
                    <a:lnTo>
                      <a:pt x="37" y="444"/>
                    </a:lnTo>
                    <a:lnTo>
                      <a:pt x="55" y="420"/>
                    </a:lnTo>
                    <a:lnTo>
                      <a:pt x="73" y="399"/>
                    </a:lnTo>
                    <a:lnTo>
                      <a:pt x="94" y="383"/>
                    </a:lnTo>
                    <a:lnTo>
                      <a:pt x="115" y="371"/>
                    </a:lnTo>
                    <a:lnTo>
                      <a:pt x="136" y="362"/>
                    </a:lnTo>
                    <a:lnTo>
                      <a:pt x="155" y="360"/>
                    </a:lnTo>
                    <a:close/>
                    <a:moveTo>
                      <a:pt x="1160" y="103"/>
                    </a:moveTo>
                    <a:lnTo>
                      <a:pt x="1139" y="106"/>
                    </a:lnTo>
                    <a:lnTo>
                      <a:pt x="1121" y="113"/>
                    </a:lnTo>
                    <a:lnTo>
                      <a:pt x="1106" y="125"/>
                    </a:lnTo>
                    <a:lnTo>
                      <a:pt x="1094" y="141"/>
                    </a:lnTo>
                    <a:lnTo>
                      <a:pt x="1086" y="159"/>
                    </a:lnTo>
                    <a:lnTo>
                      <a:pt x="1083" y="180"/>
                    </a:lnTo>
                    <a:lnTo>
                      <a:pt x="1086" y="201"/>
                    </a:lnTo>
                    <a:lnTo>
                      <a:pt x="1094" y="219"/>
                    </a:lnTo>
                    <a:lnTo>
                      <a:pt x="1106" y="235"/>
                    </a:lnTo>
                    <a:lnTo>
                      <a:pt x="1121" y="247"/>
                    </a:lnTo>
                    <a:lnTo>
                      <a:pt x="1139" y="254"/>
                    </a:lnTo>
                    <a:lnTo>
                      <a:pt x="1160" y="257"/>
                    </a:lnTo>
                    <a:lnTo>
                      <a:pt x="1181" y="254"/>
                    </a:lnTo>
                    <a:lnTo>
                      <a:pt x="1200" y="247"/>
                    </a:lnTo>
                    <a:lnTo>
                      <a:pt x="1215" y="235"/>
                    </a:lnTo>
                    <a:lnTo>
                      <a:pt x="1227" y="219"/>
                    </a:lnTo>
                    <a:lnTo>
                      <a:pt x="1235" y="201"/>
                    </a:lnTo>
                    <a:lnTo>
                      <a:pt x="1238" y="180"/>
                    </a:lnTo>
                    <a:lnTo>
                      <a:pt x="1235" y="159"/>
                    </a:lnTo>
                    <a:lnTo>
                      <a:pt x="1227" y="141"/>
                    </a:lnTo>
                    <a:lnTo>
                      <a:pt x="1215" y="125"/>
                    </a:lnTo>
                    <a:lnTo>
                      <a:pt x="1200" y="113"/>
                    </a:lnTo>
                    <a:lnTo>
                      <a:pt x="1181" y="106"/>
                    </a:lnTo>
                    <a:lnTo>
                      <a:pt x="1160" y="103"/>
                    </a:lnTo>
                    <a:close/>
                    <a:moveTo>
                      <a:pt x="1158" y="0"/>
                    </a:moveTo>
                    <a:lnTo>
                      <a:pt x="1162" y="0"/>
                    </a:lnTo>
                    <a:lnTo>
                      <a:pt x="1194" y="3"/>
                    </a:lnTo>
                    <a:lnTo>
                      <a:pt x="1225" y="11"/>
                    </a:lnTo>
                    <a:lnTo>
                      <a:pt x="1252" y="24"/>
                    </a:lnTo>
                    <a:lnTo>
                      <a:pt x="1277" y="41"/>
                    </a:lnTo>
                    <a:lnTo>
                      <a:pt x="1299" y="63"/>
                    </a:lnTo>
                    <a:lnTo>
                      <a:pt x="1317" y="88"/>
                    </a:lnTo>
                    <a:lnTo>
                      <a:pt x="1330" y="116"/>
                    </a:lnTo>
                    <a:lnTo>
                      <a:pt x="1337" y="146"/>
                    </a:lnTo>
                    <a:lnTo>
                      <a:pt x="1341" y="178"/>
                    </a:lnTo>
                    <a:lnTo>
                      <a:pt x="1341" y="180"/>
                    </a:lnTo>
                    <a:lnTo>
                      <a:pt x="1343" y="201"/>
                    </a:lnTo>
                    <a:lnTo>
                      <a:pt x="1352" y="219"/>
                    </a:lnTo>
                    <a:lnTo>
                      <a:pt x="1364" y="235"/>
                    </a:lnTo>
                    <a:lnTo>
                      <a:pt x="1379" y="247"/>
                    </a:lnTo>
                    <a:lnTo>
                      <a:pt x="1396" y="254"/>
                    </a:lnTo>
                    <a:lnTo>
                      <a:pt x="1417" y="257"/>
                    </a:lnTo>
                    <a:lnTo>
                      <a:pt x="1497" y="257"/>
                    </a:lnTo>
                    <a:lnTo>
                      <a:pt x="1528" y="261"/>
                    </a:lnTo>
                    <a:lnTo>
                      <a:pt x="1556" y="269"/>
                    </a:lnTo>
                    <a:lnTo>
                      <a:pt x="1582" y="284"/>
                    </a:lnTo>
                    <a:lnTo>
                      <a:pt x="1605" y="302"/>
                    </a:lnTo>
                    <a:lnTo>
                      <a:pt x="1624" y="324"/>
                    </a:lnTo>
                    <a:lnTo>
                      <a:pt x="1638" y="350"/>
                    </a:lnTo>
                    <a:lnTo>
                      <a:pt x="1647" y="380"/>
                    </a:lnTo>
                    <a:lnTo>
                      <a:pt x="1650" y="410"/>
                    </a:lnTo>
                    <a:lnTo>
                      <a:pt x="1650" y="413"/>
                    </a:lnTo>
                    <a:lnTo>
                      <a:pt x="1647" y="444"/>
                    </a:lnTo>
                    <a:lnTo>
                      <a:pt x="1638" y="472"/>
                    </a:lnTo>
                    <a:lnTo>
                      <a:pt x="1624" y="499"/>
                    </a:lnTo>
                    <a:lnTo>
                      <a:pt x="1605" y="521"/>
                    </a:lnTo>
                    <a:lnTo>
                      <a:pt x="1582" y="540"/>
                    </a:lnTo>
                    <a:lnTo>
                      <a:pt x="1556" y="554"/>
                    </a:lnTo>
                    <a:lnTo>
                      <a:pt x="1528" y="563"/>
                    </a:lnTo>
                    <a:lnTo>
                      <a:pt x="1497" y="566"/>
                    </a:lnTo>
                    <a:lnTo>
                      <a:pt x="823" y="566"/>
                    </a:lnTo>
                    <a:lnTo>
                      <a:pt x="793" y="563"/>
                    </a:lnTo>
                    <a:lnTo>
                      <a:pt x="764" y="554"/>
                    </a:lnTo>
                    <a:lnTo>
                      <a:pt x="738" y="540"/>
                    </a:lnTo>
                    <a:lnTo>
                      <a:pt x="715" y="521"/>
                    </a:lnTo>
                    <a:lnTo>
                      <a:pt x="697" y="499"/>
                    </a:lnTo>
                    <a:lnTo>
                      <a:pt x="682" y="472"/>
                    </a:lnTo>
                    <a:lnTo>
                      <a:pt x="674" y="444"/>
                    </a:lnTo>
                    <a:lnTo>
                      <a:pt x="670" y="413"/>
                    </a:lnTo>
                    <a:lnTo>
                      <a:pt x="670" y="410"/>
                    </a:lnTo>
                    <a:lnTo>
                      <a:pt x="674" y="380"/>
                    </a:lnTo>
                    <a:lnTo>
                      <a:pt x="682" y="350"/>
                    </a:lnTo>
                    <a:lnTo>
                      <a:pt x="697" y="324"/>
                    </a:lnTo>
                    <a:lnTo>
                      <a:pt x="715" y="302"/>
                    </a:lnTo>
                    <a:lnTo>
                      <a:pt x="738" y="284"/>
                    </a:lnTo>
                    <a:lnTo>
                      <a:pt x="764" y="269"/>
                    </a:lnTo>
                    <a:lnTo>
                      <a:pt x="793" y="261"/>
                    </a:lnTo>
                    <a:lnTo>
                      <a:pt x="823" y="257"/>
                    </a:lnTo>
                    <a:lnTo>
                      <a:pt x="903" y="257"/>
                    </a:lnTo>
                    <a:lnTo>
                      <a:pt x="923" y="254"/>
                    </a:lnTo>
                    <a:lnTo>
                      <a:pt x="942" y="247"/>
                    </a:lnTo>
                    <a:lnTo>
                      <a:pt x="957" y="235"/>
                    </a:lnTo>
                    <a:lnTo>
                      <a:pt x="969" y="219"/>
                    </a:lnTo>
                    <a:lnTo>
                      <a:pt x="977" y="201"/>
                    </a:lnTo>
                    <a:lnTo>
                      <a:pt x="980" y="180"/>
                    </a:lnTo>
                    <a:lnTo>
                      <a:pt x="980" y="178"/>
                    </a:lnTo>
                    <a:lnTo>
                      <a:pt x="983" y="146"/>
                    </a:lnTo>
                    <a:lnTo>
                      <a:pt x="991" y="116"/>
                    </a:lnTo>
                    <a:lnTo>
                      <a:pt x="1004" y="88"/>
                    </a:lnTo>
                    <a:lnTo>
                      <a:pt x="1021" y="63"/>
                    </a:lnTo>
                    <a:lnTo>
                      <a:pt x="1043" y="41"/>
                    </a:lnTo>
                    <a:lnTo>
                      <a:pt x="1068" y="24"/>
                    </a:lnTo>
                    <a:lnTo>
                      <a:pt x="1096" y="11"/>
                    </a:lnTo>
                    <a:lnTo>
                      <a:pt x="1126" y="3"/>
                    </a:lnTo>
                    <a:lnTo>
                      <a:pt x="115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1"/>
              <p:cNvGrpSpPr/>
              <p:nvPr/>
            </p:nvGrpSpPr>
            <p:grpSpPr>
              <a:xfrm>
                <a:off x="6374910" y="3196343"/>
                <a:ext cx="798969" cy="698468"/>
                <a:chOff x="7923213" y="2506663"/>
                <a:chExt cx="1501775" cy="1312863"/>
              </a:xfrm>
              <a:solidFill>
                <a:schemeClr val="bg1"/>
              </a:solidFill>
            </p:grpSpPr>
            <p:sp>
              <p:nvSpPr>
                <p:cNvPr id="29" name="Freeform 15"/>
                <p:cNvSpPr>
                  <a:spLocks/>
                </p:cNvSpPr>
                <p:nvPr/>
              </p:nvSpPr>
              <p:spPr bwMode="auto">
                <a:xfrm>
                  <a:off x="8924925" y="2693988"/>
                  <a:ext cx="206375" cy="420688"/>
                </a:xfrm>
                <a:custGeom>
                  <a:avLst/>
                  <a:gdLst>
                    <a:gd name="T0" fmla="*/ 299 w 519"/>
                    <a:gd name="T1" fmla="*/ 3 h 1061"/>
                    <a:gd name="T2" fmla="*/ 324 w 519"/>
                    <a:gd name="T3" fmla="*/ 41 h 1061"/>
                    <a:gd name="T4" fmla="*/ 326 w 519"/>
                    <a:gd name="T5" fmla="*/ 121 h 1061"/>
                    <a:gd name="T6" fmla="*/ 330 w 519"/>
                    <a:gd name="T7" fmla="*/ 125 h 1061"/>
                    <a:gd name="T8" fmla="*/ 344 w 519"/>
                    <a:gd name="T9" fmla="*/ 127 h 1061"/>
                    <a:gd name="T10" fmla="*/ 393 w 519"/>
                    <a:gd name="T11" fmla="*/ 137 h 1061"/>
                    <a:gd name="T12" fmla="*/ 451 w 519"/>
                    <a:gd name="T13" fmla="*/ 153 h 1061"/>
                    <a:gd name="T14" fmla="*/ 485 w 519"/>
                    <a:gd name="T15" fmla="*/ 176 h 1061"/>
                    <a:gd name="T16" fmla="*/ 465 w 519"/>
                    <a:gd name="T17" fmla="*/ 254 h 1061"/>
                    <a:gd name="T18" fmla="*/ 440 w 519"/>
                    <a:gd name="T19" fmla="*/ 279 h 1061"/>
                    <a:gd name="T20" fmla="*/ 409 w 519"/>
                    <a:gd name="T21" fmla="*/ 275 h 1061"/>
                    <a:gd name="T22" fmla="*/ 386 w 519"/>
                    <a:gd name="T23" fmla="*/ 265 h 1061"/>
                    <a:gd name="T24" fmla="*/ 329 w 519"/>
                    <a:gd name="T25" fmla="*/ 250 h 1061"/>
                    <a:gd name="T26" fmla="*/ 249 w 519"/>
                    <a:gd name="T27" fmla="*/ 246 h 1061"/>
                    <a:gd name="T28" fmla="*/ 193 w 519"/>
                    <a:gd name="T29" fmla="*/ 268 h 1061"/>
                    <a:gd name="T30" fmla="*/ 167 w 519"/>
                    <a:gd name="T31" fmla="*/ 304 h 1061"/>
                    <a:gd name="T32" fmla="*/ 163 w 519"/>
                    <a:gd name="T33" fmla="*/ 346 h 1061"/>
                    <a:gd name="T34" fmla="*/ 185 w 519"/>
                    <a:gd name="T35" fmla="*/ 388 h 1061"/>
                    <a:gd name="T36" fmla="*/ 244 w 519"/>
                    <a:gd name="T37" fmla="*/ 425 h 1061"/>
                    <a:gd name="T38" fmla="*/ 354 w 519"/>
                    <a:gd name="T39" fmla="*/ 474 h 1061"/>
                    <a:gd name="T40" fmla="*/ 457 w 519"/>
                    <a:gd name="T41" fmla="*/ 542 h 1061"/>
                    <a:gd name="T42" fmla="*/ 510 w 519"/>
                    <a:gd name="T43" fmla="*/ 630 h 1061"/>
                    <a:gd name="T44" fmla="*/ 517 w 519"/>
                    <a:gd name="T45" fmla="*/ 736 h 1061"/>
                    <a:gd name="T46" fmla="*/ 478 w 519"/>
                    <a:gd name="T47" fmla="*/ 832 h 1061"/>
                    <a:gd name="T48" fmla="*/ 397 w 519"/>
                    <a:gd name="T49" fmla="*/ 901 h 1061"/>
                    <a:gd name="T50" fmla="*/ 323 w 519"/>
                    <a:gd name="T51" fmla="*/ 927 h 1061"/>
                    <a:gd name="T52" fmla="*/ 318 w 519"/>
                    <a:gd name="T53" fmla="*/ 930 h 1061"/>
                    <a:gd name="T54" fmla="*/ 317 w 519"/>
                    <a:gd name="T55" fmla="*/ 1020 h 1061"/>
                    <a:gd name="T56" fmla="*/ 291 w 519"/>
                    <a:gd name="T57" fmla="*/ 1059 h 1061"/>
                    <a:gd name="T58" fmla="*/ 220 w 519"/>
                    <a:gd name="T59" fmla="*/ 1059 h 1061"/>
                    <a:gd name="T60" fmla="*/ 193 w 519"/>
                    <a:gd name="T61" fmla="*/ 1020 h 1061"/>
                    <a:gd name="T62" fmla="*/ 192 w 519"/>
                    <a:gd name="T63" fmla="*/ 935 h 1061"/>
                    <a:gd name="T64" fmla="*/ 186 w 519"/>
                    <a:gd name="T65" fmla="*/ 932 h 1061"/>
                    <a:gd name="T66" fmla="*/ 169 w 519"/>
                    <a:gd name="T67" fmla="*/ 929 h 1061"/>
                    <a:gd name="T68" fmla="*/ 109 w 519"/>
                    <a:gd name="T69" fmla="*/ 917 h 1061"/>
                    <a:gd name="T70" fmla="*/ 39 w 519"/>
                    <a:gd name="T71" fmla="*/ 895 h 1061"/>
                    <a:gd name="T72" fmla="*/ 3 w 519"/>
                    <a:gd name="T73" fmla="*/ 868 h 1061"/>
                    <a:gd name="T74" fmla="*/ 22 w 519"/>
                    <a:gd name="T75" fmla="*/ 789 h 1061"/>
                    <a:gd name="T76" fmla="*/ 47 w 519"/>
                    <a:gd name="T77" fmla="*/ 765 h 1061"/>
                    <a:gd name="T78" fmla="*/ 72 w 519"/>
                    <a:gd name="T79" fmla="*/ 765 h 1061"/>
                    <a:gd name="T80" fmla="*/ 88 w 519"/>
                    <a:gd name="T81" fmla="*/ 772 h 1061"/>
                    <a:gd name="T82" fmla="*/ 131 w 519"/>
                    <a:gd name="T83" fmla="*/ 788 h 1061"/>
                    <a:gd name="T84" fmla="*/ 192 w 519"/>
                    <a:gd name="T85" fmla="*/ 805 h 1061"/>
                    <a:gd name="T86" fmla="*/ 265 w 519"/>
                    <a:gd name="T87" fmla="*/ 808 h 1061"/>
                    <a:gd name="T88" fmla="*/ 338 w 519"/>
                    <a:gd name="T89" fmla="*/ 773 h 1061"/>
                    <a:gd name="T90" fmla="*/ 365 w 519"/>
                    <a:gd name="T91" fmla="*/ 709 h 1061"/>
                    <a:gd name="T92" fmla="*/ 342 w 519"/>
                    <a:gd name="T93" fmla="*/ 647 h 1061"/>
                    <a:gd name="T94" fmla="*/ 270 w 519"/>
                    <a:gd name="T95" fmla="*/ 596 h 1061"/>
                    <a:gd name="T96" fmla="*/ 171 w 519"/>
                    <a:gd name="T97" fmla="*/ 554 h 1061"/>
                    <a:gd name="T98" fmla="*/ 89 w 519"/>
                    <a:gd name="T99" fmla="*/ 506 h 1061"/>
                    <a:gd name="T100" fmla="*/ 30 w 519"/>
                    <a:gd name="T101" fmla="*/ 438 h 1061"/>
                    <a:gd name="T102" fmla="*/ 8 w 519"/>
                    <a:gd name="T103" fmla="*/ 346 h 1061"/>
                    <a:gd name="T104" fmla="*/ 31 w 519"/>
                    <a:gd name="T105" fmla="*/ 250 h 1061"/>
                    <a:gd name="T106" fmla="*/ 94 w 519"/>
                    <a:gd name="T107" fmla="*/ 175 h 1061"/>
                    <a:gd name="T108" fmla="*/ 193 w 519"/>
                    <a:gd name="T109" fmla="*/ 130 h 1061"/>
                    <a:gd name="T110" fmla="*/ 199 w 519"/>
                    <a:gd name="T111" fmla="*/ 128 h 1061"/>
                    <a:gd name="T112" fmla="*/ 202 w 519"/>
                    <a:gd name="T113" fmla="*/ 121 h 1061"/>
                    <a:gd name="T114" fmla="*/ 215 w 519"/>
                    <a:gd name="T115" fmla="*/ 11 h 10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19" h="1061">
                      <a:moveTo>
                        <a:pt x="245" y="0"/>
                      </a:moveTo>
                      <a:lnTo>
                        <a:pt x="282" y="0"/>
                      </a:lnTo>
                      <a:lnTo>
                        <a:pt x="299" y="3"/>
                      </a:lnTo>
                      <a:lnTo>
                        <a:pt x="313" y="11"/>
                      </a:lnTo>
                      <a:lnTo>
                        <a:pt x="322" y="25"/>
                      </a:lnTo>
                      <a:lnTo>
                        <a:pt x="324" y="41"/>
                      </a:lnTo>
                      <a:lnTo>
                        <a:pt x="325" y="117"/>
                      </a:lnTo>
                      <a:lnTo>
                        <a:pt x="325" y="120"/>
                      </a:lnTo>
                      <a:lnTo>
                        <a:pt x="326" y="121"/>
                      </a:lnTo>
                      <a:lnTo>
                        <a:pt x="327" y="122"/>
                      </a:lnTo>
                      <a:lnTo>
                        <a:pt x="329" y="124"/>
                      </a:lnTo>
                      <a:lnTo>
                        <a:pt x="330" y="125"/>
                      </a:lnTo>
                      <a:lnTo>
                        <a:pt x="331" y="125"/>
                      </a:lnTo>
                      <a:lnTo>
                        <a:pt x="334" y="125"/>
                      </a:lnTo>
                      <a:lnTo>
                        <a:pt x="344" y="127"/>
                      </a:lnTo>
                      <a:lnTo>
                        <a:pt x="357" y="129"/>
                      </a:lnTo>
                      <a:lnTo>
                        <a:pt x="373" y="133"/>
                      </a:lnTo>
                      <a:lnTo>
                        <a:pt x="393" y="137"/>
                      </a:lnTo>
                      <a:lnTo>
                        <a:pt x="412" y="142"/>
                      </a:lnTo>
                      <a:lnTo>
                        <a:pt x="433" y="148"/>
                      </a:lnTo>
                      <a:lnTo>
                        <a:pt x="451" y="153"/>
                      </a:lnTo>
                      <a:lnTo>
                        <a:pt x="469" y="160"/>
                      </a:lnTo>
                      <a:lnTo>
                        <a:pt x="478" y="166"/>
                      </a:lnTo>
                      <a:lnTo>
                        <a:pt x="485" y="176"/>
                      </a:lnTo>
                      <a:lnTo>
                        <a:pt x="488" y="188"/>
                      </a:lnTo>
                      <a:lnTo>
                        <a:pt x="486" y="202"/>
                      </a:lnTo>
                      <a:lnTo>
                        <a:pt x="465" y="254"/>
                      </a:lnTo>
                      <a:lnTo>
                        <a:pt x="459" y="265"/>
                      </a:lnTo>
                      <a:lnTo>
                        <a:pt x="450" y="273"/>
                      </a:lnTo>
                      <a:lnTo>
                        <a:pt x="440" y="279"/>
                      </a:lnTo>
                      <a:lnTo>
                        <a:pt x="428" y="280"/>
                      </a:lnTo>
                      <a:lnTo>
                        <a:pt x="418" y="279"/>
                      </a:lnTo>
                      <a:lnTo>
                        <a:pt x="409" y="275"/>
                      </a:lnTo>
                      <a:lnTo>
                        <a:pt x="407" y="274"/>
                      </a:lnTo>
                      <a:lnTo>
                        <a:pt x="399" y="270"/>
                      </a:lnTo>
                      <a:lnTo>
                        <a:pt x="386" y="265"/>
                      </a:lnTo>
                      <a:lnTo>
                        <a:pt x="370" y="260"/>
                      </a:lnTo>
                      <a:lnTo>
                        <a:pt x="350" y="254"/>
                      </a:lnTo>
                      <a:lnTo>
                        <a:pt x="329" y="250"/>
                      </a:lnTo>
                      <a:lnTo>
                        <a:pt x="303" y="246"/>
                      </a:lnTo>
                      <a:lnTo>
                        <a:pt x="276" y="245"/>
                      </a:lnTo>
                      <a:lnTo>
                        <a:pt x="249" y="246"/>
                      </a:lnTo>
                      <a:lnTo>
                        <a:pt x="228" y="251"/>
                      </a:lnTo>
                      <a:lnTo>
                        <a:pt x="209" y="259"/>
                      </a:lnTo>
                      <a:lnTo>
                        <a:pt x="193" y="268"/>
                      </a:lnTo>
                      <a:lnTo>
                        <a:pt x="182" y="279"/>
                      </a:lnTo>
                      <a:lnTo>
                        <a:pt x="173" y="291"/>
                      </a:lnTo>
                      <a:lnTo>
                        <a:pt x="167" y="304"/>
                      </a:lnTo>
                      <a:lnTo>
                        <a:pt x="162" y="318"/>
                      </a:lnTo>
                      <a:lnTo>
                        <a:pt x="161" y="331"/>
                      </a:lnTo>
                      <a:lnTo>
                        <a:pt x="163" y="346"/>
                      </a:lnTo>
                      <a:lnTo>
                        <a:pt x="167" y="361"/>
                      </a:lnTo>
                      <a:lnTo>
                        <a:pt x="174" y="375"/>
                      </a:lnTo>
                      <a:lnTo>
                        <a:pt x="185" y="388"/>
                      </a:lnTo>
                      <a:lnTo>
                        <a:pt x="200" y="400"/>
                      </a:lnTo>
                      <a:lnTo>
                        <a:pt x="220" y="413"/>
                      </a:lnTo>
                      <a:lnTo>
                        <a:pt x="244" y="425"/>
                      </a:lnTo>
                      <a:lnTo>
                        <a:pt x="272" y="439"/>
                      </a:lnTo>
                      <a:lnTo>
                        <a:pt x="308" y="453"/>
                      </a:lnTo>
                      <a:lnTo>
                        <a:pt x="354" y="474"/>
                      </a:lnTo>
                      <a:lnTo>
                        <a:pt x="394" y="495"/>
                      </a:lnTo>
                      <a:lnTo>
                        <a:pt x="428" y="518"/>
                      </a:lnTo>
                      <a:lnTo>
                        <a:pt x="457" y="542"/>
                      </a:lnTo>
                      <a:lnTo>
                        <a:pt x="480" y="570"/>
                      </a:lnTo>
                      <a:lnTo>
                        <a:pt x="497" y="599"/>
                      </a:lnTo>
                      <a:lnTo>
                        <a:pt x="510" y="630"/>
                      </a:lnTo>
                      <a:lnTo>
                        <a:pt x="517" y="663"/>
                      </a:lnTo>
                      <a:lnTo>
                        <a:pt x="519" y="700"/>
                      </a:lnTo>
                      <a:lnTo>
                        <a:pt x="517" y="736"/>
                      </a:lnTo>
                      <a:lnTo>
                        <a:pt x="509" y="771"/>
                      </a:lnTo>
                      <a:lnTo>
                        <a:pt x="496" y="802"/>
                      </a:lnTo>
                      <a:lnTo>
                        <a:pt x="478" y="832"/>
                      </a:lnTo>
                      <a:lnTo>
                        <a:pt x="455" y="858"/>
                      </a:lnTo>
                      <a:lnTo>
                        <a:pt x="428" y="881"/>
                      </a:lnTo>
                      <a:lnTo>
                        <a:pt x="397" y="901"/>
                      </a:lnTo>
                      <a:lnTo>
                        <a:pt x="362" y="915"/>
                      </a:lnTo>
                      <a:lnTo>
                        <a:pt x="324" y="927"/>
                      </a:lnTo>
                      <a:lnTo>
                        <a:pt x="323" y="927"/>
                      </a:lnTo>
                      <a:lnTo>
                        <a:pt x="322" y="928"/>
                      </a:lnTo>
                      <a:lnTo>
                        <a:pt x="319" y="929"/>
                      </a:lnTo>
                      <a:lnTo>
                        <a:pt x="318" y="930"/>
                      </a:lnTo>
                      <a:lnTo>
                        <a:pt x="317" y="933"/>
                      </a:lnTo>
                      <a:lnTo>
                        <a:pt x="317" y="936"/>
                      </a:lnTo>
                      <a:lnTo>
                        <a:pt x="317" y="1020"/>
                      </a:lnTo>
                      <a:lnTo>
                        <a:pt x="314" y="1036"/>
                      </a:lnTo>
                      <a:lnTo>
                        <a:pt x="305" y="1050"/>
                      </a:lnTo>
                      <a:lnTo>
                        <a:pt x="291" y="1059"/>
                      </a:lnTo>
                      <a:lnTo>
                        <a:pt x="275" y="1061"/>
                      </a:lnTo>
                      <a:lnTo>
                        <a:pt x="236" y="1061"/>
                      </a:lnTo>
                      <a:lnTo>
                        <a:pt x="220" y="1059"/>
                      </a:lnTo>
                      <a:lnTo>
                        <a:pt x="206" y="1050"/>
                      </a:lnTo>
                      <a:lnTo>
                        <a:pt x="197" y="1036"/>
                      </a:lnTo>
                      <a:lnTo>
                        <a:pt x="193" y="1020"/>
                      </a:lnTo>
                      <a:lnTo>
                        <a:pt x="193" y="941"/>
                      </a:lnTo>
                      <a:lnTo>
                        <a:pt x="193" y="937"/>
                      </a:lnTo>
                      <a:lnTo>
                        <a:pt x="192" y="935"/>
                      </a:lnTo>
                      <a:lnTo>
                        <a:pt x="190" y="934"/>
                      </a:lnTo>
                      <a:lnTo>
                        <a:pt x="189" y="933"/>
                      </a:lnTo>
                      <a:lnTo>
                        <a:pt x="186" y="932"/>
                      </a:lnTo>
                      <a:lnTo>
                        <a:pt x="185" y="932"/>
                      </a:lnTo>
                      <a:lnTo>
                        <a:pt x="181" y="932"/>
                      </a:lnTo>
                      <a:lnTo>
                        <a:pt x="169" y="929"/>
                      </a:lnTo>
                      <a:lnTo>
                        <a:pt x="153" y="926"/>
                      </a:lnTo>
                      <a:lnTo>
                        <a:pt x="132" y="921"/>
                      </a:lnTo>
                      <a:lnTo>
                        <a:pt x="109" y="917"/>
                      </a:lnTo>
                      <a:lnTo>
                        <a:pt x="86" y="910"/>
                      </a:lnTo>
                      <a:lnTo>
                        <a:pt x="62" y="903"/>
                      </a:lnTo>
                      <a:lnTo>
                        <a:pt x="39" y="895"/>
                      </a:lnTo>
                      <a:lnTo>
                        <a:pt x="20" y="886"/>
                      </a:lnTo>
                      <a:lnTo>
                        <a:pt x="11" y="879"/>
                      </a:lnTo>
                      <a:lnTo>
                        <a:pt x="3" y="868"/>
                      </a:lnTo>
                      <a:lnTo>
                        <a:pt x="0" y="857"/>
                      </a:lnTo>
                      <a:lnTo>
                        <a:pt x="3" y="843"/>
                      </a:lnTo>
                      <a:lnTo>
                        <a:pt x="22" y="789"/>
                      </a:lnTo>
                      <a:lnTo>
                        <a:pt x="28" y="779"/>
                      </a:lnTo>
                      <a:lnTo>
                        <a:pt x="37" y="771"/>
                      </a:lnTo>
                      <a:lnTo>
                        <a:pt x="47" y="765"/>
                      </a:lnTo>
                      <a:lnTo>
                        <a:pt x="60" y="763"/>
                      </a:lnTo>
                      <a:lnTo>
                        <a:pt x="66" y="764"/>
                      </a:lnTo>
                      <a:lnTo>
                        <a:pt x="72" y="765"/>
                      </a:lnTo>
                      <a:lnTo>
                        <a:pt x="77" y="767"/>
                      </a:lnTo>
                      <a:lnTo>
                        <a:pt x="81" y="769"/>
                      </a:lnTo>
                      <a:lnTo>
                        <a:pt x="88" y="772"/>
                      </a:lnTo>
                      <a:lnTo>
                        <a:pt x="99" y="777"/>
                      </a:lnTo>
                      <a:lnTo>
                        <a:pt x="114" y="782"/>
                      </a:lnTo>
                      <a:lnTo>
                        <a:pt x="131" y="788"/>
                      </a:lnTo>
                      <a:lnTo>
                        <a:pt x="151" y="795"/>
                      </a:lnTo>
                      <a:lnTo>
                        <a:pt x="171" y="801"/>
                      </a:lnTo>
                      <a:lnTo>
                        <a:pt x="192" y="805"/>
                      </a:lnTo>
                      <a:lnTo>
                        <a:pt x="214" y="809"/>
                      </a:lnTo>
                      <a:lnTo>
                        <a:pt x="233" y="810"/>
                      </a:lnTo>
                      <a:lnTo>
                        <a:pt x="265" y="808"/>
                      </a:lnTo>
                      <a:lnTo>
                        <a:pt x="294" y="800"/>
                      </a:lnTo>
                      <a:lnTo>
                        <a:pt x="318" y="788"/>
                      </a:lnTo>
                      <a:lnTo>
                        <a:pt x="338" y="773"/>
                      </a:lnTo>
                      <a:lnTo>
                        <a:pt x="353" y="755"/>
                      </a:lnTo>
                      <a:lnTo>
                        <a:pt x="362" y="733"/>
                      </a:lnTo>
                      <a:lnTo>
                        <a:pt x="365" y="709"/>
                      </a:lnTo>
                      <a:lnTo>
                        <a:pt x="363" y="686"/>
                      </a:lnTo>
                      <a:lnTo>
                        <a:pt x="355" y="666"/>
                      </a:lnTo>
                      <a:lnTo>
                        <a:pt x="342" y="647"/>
                      </a:lnTo>
                      <a:lnTo>
                        <a:pt x="325" y="630"/>
                      </a:lnTo>
                      <a:lnTo>
                        <a:pt x="301" y="612"/>
                      </a:lnTo>
                      <a:lnTo>
                        <a:pt x="270" y="596"/>
                      </a:lnTo>
                      <a:lnTo>
                        <a:pt x="233" y="580"/>
                      </a:lnTo>
                      <a:lnTo>
                        <a:pt x="202" y="568"/>
                      </a:lnTo>
                      <a:lnTo>
                        <a:pt x="171" y="554"/>
                      </a:lnTo>
                      <a:lnTo>
                        <a:pt x="142" y="539"/>
                      </a:lnTo>
                      <a:lnTo>
                        <a:pt x="114" y="523"/>
                      </a:lnTo>
                      <a:lnTo>
                        <a:pt x="89" y="506"/>
                      </a:lnTo>
                      <a:lnTo>
                        <a:pt x="66" y="485"/>
                      </a:lnTo>
                      <a:lnTo>
                        <a:pt x="46" y="463"/>
                      </a:lnTo>
                      <a:lnTo>
                        <a:pt x="30" y="438"/>
                      </a:lnTo>
                      <a:lnTo>
                        <a:pt x="19" y="411"/>
                      </a:lnTo>
                      <a:lnTo>
                        <a:pt x="11" y="380"/>
                      </a:lnTo>
                      <a:lnTo>
                        <a:pt x="8" y="346"/>
                      </a:lnTo>
                      <a:lnTo>
                        <a:pt x="11" y="312"/>
                      </a:lnTo>
                      <a:lnTo>
                        <a:pt x="19" y="280"/>
                      </a:lnTo>
                      <a:lnTo>
                        <a:pt x="31" y="250"/>
                      </a:lnTo>
                      <a:lnTo>
                        <a:pt x="49" y="222"/>
                      </a:lnTo>
                      <a:lnTo>
                        <a:pt x="69" y="197"/>
                      </a:lnTo>
                      <a:lnTo>
                        <a:pt x="94" y="175"/>
                      </a:lnTo>
                      <a:lnTo>
                        <a:pt x="124" y="157"/>
                      </a:lnTo>
                      <a:lnTo>
                        <a:pt x="156" y="142"/>
                      </a:lnTo>
                      <a:lnTo>
                        <a:pt x="193" y="130"/>
                      </a:lnTo>
                      <a:lnTo>
                        <a:pt x="194" y="130"/>
                      </a:lnTo>
                      <a:lnTo>
                        <a:pt x="197" y="129"/>
                      </a:lnTo>
                      <a:lnTo>
                        <a:pt x="199" y="128"/>
                      </a:lnTo>
                      <a:lnTo>
                        <a:pt x="200" y="126"/>
                      </a:lnTo>
                      <a:lnTo>
                        <a:pt x="202" y="124"/>
                      </a:lnTo>
                      <a:lnTo>
                        <a:pt x="202" y="121"/>
                      </a:lnTo>
                      <a:lnTo>
                        <a:pt x="202" y="41"/>
                      </a:lnTo>
                      <a:lnTo>
                        <a:pt x="206" y="25"/>
                      </a:lnTo>
                      <a:lnTo>
                        <a:pt x="215" y="11"/>
                      </a:lnTo>
                      <a:lnTo>
                        <a:pt x="229" y="3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16"/>
                <p:cNvSpPr>
                  <a:spLocks noEditPoints="1"/>
                </p:cNvSpPr>
                <p:nvPr/>
              </p:nvSpPr>
              <p:spPr bwMode="auto">
                <a:xfrm>
                  <a:off x="8631238" y="2506663"/>
                  <a:ext cx="793750" cy="795338"/>
                </a:xfrm>
                <a:custGeom>
                  <a:avLst/>
                  <a:gdLst>
                    <a:gd name="T0" fmla="*/ 855 w 2002"/>
                    <a:gd name="T1" fmla="*/ 247 h 2003"/>
                    <a:gd name="T2" fmla="*/ 654 w 2002"/>
                    <a:gd name="T3" fmla="*/ 316 h 2003"/>
                    <a:gd name="T4" fmla="*/ 482 w 2002"/>
                    <a:gd name="T5" fmla="*/ 434 h 2003"/>
                    <a:gd name="T6" fmla="*/ 349 w 2002"/>
                    <a:gd name="T7" fmla="*/ 593 h 2003"/>
                    <a:gd name="T8" fmla="*/ 263 w 2002"/>
                    <a:gd name="T9" fmla="*/ 785 h 2003"/>
                    <a:gd name="T10" fmla="*/ 232 w 2002"/>
                    <a:gd name="T11" fmla="*/ 1002 h 2003"/>
                    <a:gd name="T12" fmla="*/ 263 w 2002"/>
                    <a:gd name="T13" fmla="*/ 1218 h 2003"/>
                    <a:gd name="T14" fmla="*/ 349 w 2002"/>
                    <a:gd name="T15" fmla="*/ 1409 h 2003"/>
                    <a:gd name="T16" fmla="*/ 482 w 2002"/>
                    <a:gd name="T17" fmla="*/ 1569 h 2003"/>
                    <a:gd name="T18" fmla="*/ 654 w 2002"/>
                    <a:gd name="T19" fmla="*/ 1688 h 2003"/>
                    <a:gd name="T20" fmla="*/ 855 w 2002"/>
                    <a:gd name="T21" fmla="*/ 1756 h 2003"/>
                    <a:gd name="T22" fmla="*/ 1075 w 2002"/>
                    <a:gd name="T23" fmla="*/ 1766 h 2003"/>
                    <a:gd name="T24" fmla="*/ 1284 w 2002"/>
                    <a:gd name="T25" fmla="*/ 1717 h 2003"/>
                    <a:gd name="T26" fmla="*/ 1466 w 2002"/>
                    <a:gd name="T27" fmla="*/ 1614 h 2003"/>
                    <a:gd name="T28" fmla="*/ 1613 w 2002"/>
                    <a:gd name="T29" fmla="*/ 1467 h 2003"/>
                    <a:gd name="T30" fmla="*/ 1716 w 2002"/>
                    <a:gd name="T31" fmla="*/ 1284 h 2003"/>
                    <a:gd name="T32" fmla="*/ 1766 w 2002"/>
                    <a:gd name="T33" fmla="*/ 1075 h 2003"/>
                    <a:gd name="T34" fmla="*/ 1756 w 2002"/>
                    <a:gd name="T35" fmla="*/ 855 h 2003"/>
                    <a:gd name="T36" fmla="*/ 1687 w 2002"/>
                    <a:gd name="T37" fmla="*/ 654 h 2003"/>
                    <a:gd name="T38" fmla="*/ 1569 w 2002"/>
                    <a:gd name="T39" fmla="*/ 483 h 2003"/>
                    <a:gd name="T40" fmla="*/ 1409 w 2002"/>
                    <a:gd name="T41" fmla="*/ 350 h 2003"/>
                    <a:gd name="T42" fmla="*/ 1217 w 2002"/>
                    <a:gd name="T43" fmla="*/ 263 h 2003"/>
                    <a:gd name="T44" fmla="*/ 1001 w 2002"/>
                    <a:gd name="T45" fmla="*/ 233 h 2003"/>
                    <a:gd name="T46" fmla="*/ 1163 w 2002"/>
                    <a:gd name="T47" fmla="*/ 14 h 2003"/>
                    <a:gd name="T48" fmla="*/ 1390 w 2002"/>
                    <a:gd name="T49" fmla="*/ 79 h 2003"/>
                    <a:gd name="T50" fmla="*/ 1592 w 2002"/>
                    <a:gd name="T51" fmla="*/ 194 h 2003"/>
                    <a:gd name="T52" fmla="*/ 1761 w 2002"/>
                    <a:gd name="T53" fmla="*/ 350 h 2003"/>
                    <a:gd name="T54" fmla="*/ 1890 w 2002"/>
                    <a:gd name="T55" fmla="*/ 542 h 2003"/>
                    <a:gd name="T56" fmla="*/ 1973 w 2002"/>
                    <a:gd name="T57" fmla="*/ 761 h 2003"/>
                    <a:gd name="T58" fmla="*/ 2002 w 2002"/>
                    <a:gd name="T59" fmla="*/ 1002 h 2003"/>
                    <a:gd name="T60" fmla="*/ 1973 w 2002"/>
                    <a:gd name="T61" fmla="*/ 1242 h 2003"/>
                    <a:gd name="T62" fmla="*/ 1890 w 2002"/>
                    <a:gd name="T63" fmla="*/ 1461 h 2003"/>
                    <a:gd name="T64" fmla="*/ 1761 w 2002"/>
                    <a:gd name="T65" fmla="*/ 1653 h 2003"/>
                    <a:gd name="T66" fmla="*/ 1592 w 2002"/>
                    <a:gd name="T67" fmla="*/ 1809 h 2003"/>
                    <a:gd name="T68" fmla="*/ 1390 w 2002"/>
                    <a:gd name="T69" fmla="*/ 1924 h 2003"/>
                    <a:gd name="T70" fmla="*/ 1163 w 2002"/>
                    <a:gd name="T71" fmla="*/ 1989 h 2003"/>
                    <a:gd name="T72" fmla="*/ 918 w 2002"/>
                    <a:gd name="T73" fmla="*/ 1999 h 2003"/>
                    <a:gd name="T74" fmla="*/ 684 w 2002"/>
                    <a:gd name="T75" fmla="*/ 1951 h 2003"/>
                    <a:gd name="T76" fmla="*/ 474 w 2002"/>
                    <a:gd name="T77" fmla="*/ 1852 h 2003"/>
                    <a:gd name="T78" fmla="*/ 293 w 2002"/>
                    <a:gd name="T79" fmla="*/ 1709 h 2003"/>
                    <a:gd name="T80" fmla="*/ 150 w 2002"/>
                    <a:gd name="T81" fmla="*/ 1529 h 2003"/>
                    <a:gd name="T82" fmla="*/ 50 w 2002"/>
                    <a:gd name="T83" fmla="*/ 1318 h 2003"/>
                    <a:gd name="T84" fmla="*/ 3 w 2002"/>
                    <a:gd name="T85" fmla="*/ 1083 h 2003"/>
                    <a:gd name="T86" fmla="*/ 12 w 2002"/>
                    <a:gd name="T87" fmla="*/ 839 h 2003"/>
                    <a:gd name="T88" fmla="*/ 78 w 2002"/>
                    <a:gd name="T89" fmla="*/ 612 h 2003"/>
                    <a:gd name="T90" fmla="*/ 193 w 2002"/>
                    <a:gd name="T91" fmla="*/ 410 h 2003"/>
                    <a:gd name="T92" fmla="*/ 349 w 2002"/>
                    <a:gd name="T93" fmla="*/ 241 h 2003"/>
                    <a:gd name="T94" fmla="*/ 540 w 2002"/>
                    <a:gd name="T95" fmla="*/ 113 h 2003"/>
                    <a:gd name="T96" fmla="*/ 760 w 2002"/>
                    <a:gd name="T97" fmla="*/ 30 h 2003"/>
                    <a:gd name="T98" fmla="*/ 1001 w 2002"/>
                    <a:gd name="T99" fmla="*/ 0 h 20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02" h="2003">
                      <a:moveTo>
                        <a:pt x="1001" y="233"/>
                      </a:moveTo>
                      <a:lnTo>
                        <a:pt x="926" y="237"/>
                      </a:lnTo>
                      <a:lnTo>
                        <a:pt x="855" y="247"/>
                      </a:lnTo>
                      <a:lnTo>
                        <a:pt x="785" y="263"/>
                      </a:lnTo>
                      <a:lnTo>
                        <a:pt x="717" y="286"/>
                      </a:lnTo>
                      <a:lnTo>
                        <a:pt x="654" y="316"/>
                      </a:lnTo>
                      <a:lnTo>
                        <a:pt x="592" y="350"/>
                      </a:lnTo>
                      <a:lnTo>
                        <a:pt x="536" y="389"/>
                      </a:lnTo>
                      <a:lnTo>
                        <a:pt x="482" y="434"/>
                      </a:lnTo>
                      <a:lnTo>
                        <a:pt x="433" y="483"/>
                      </a:lnTo>
                      <a:lnTo>
                        <a:pt x="389" y="536"/>
                      </a:lnTo>
                      <a:lnTo>
                        <a:pt x="349" y="593"/>
                      </a:lnTo>
                      <a:lnTo>
                        <a:pt x="314" y="654"/>
                      </a:lnTo>
                      <a:lnTo>
                        <a:pt x="286" y="719"/>
                      </a:lnTo>
                      <a:lnTo>
                        <a:pt x="263" y="785"/>
                      </a:lnTo>
                      <a:lnTo>
                        <a:pt x="245" y="855"/>
                      </a:lnTo>
                      <a:lnTo>
                        <a:pt x="235" y="927"/>
                      </a:lnTo>
                      <a:lnTo>
                        <a:pt x="232" y="1002"/>
                      </a:lnTo>
                      <a:lnTo>
                        <a:pt x="235" y="1075"/>
                      </a:lnTo>
                      <a:lnTo>
                        <a:pt x="245" y="1148"/>
                      </a:lnTo>
                      <a:lnTo>
                        <a:pt x="263" y="1218"/>
                      </a:lnTo>
                      <a:lnTo>
                        <a:pt x="286" y="1284"/>
                      </a:lnTo>
                      <a:lnTo>
                        <a:pt x="314" y="1349"/>
                      </a:lnTo>
                      <a:lnTo>
                        <a:pt x="349" y="1409"/>
                      </a:lnTo>
                      <a:lnTo>
                        <a:pt x="389" y="1467"/>
                      </a:lnTo>
                      <a:lnTo>
                        <a:pt x="433" y="1520"/>
                      </a:lnTo>
                      <a:lnTo>
                        <a:pt x="482" y="1569"/>
                      </a:lnTo>
                      <a:lnTo>
                        <a:pt x="536" y="1614"/>
                      </a:lnTo>
                      <a:lnTo>
                        <a:pt x="592" y="1654"/>
                      </a:lnTo>
                      <a:lnTo>
                        <a:pt x="654" y="1688"/>
                      </a:lnTo>
                      <a:lnTo>
                        <a:pt x="717" y="1717"/>
                      </a:lnTo>
                      <a:lnTo>
                        <a:pt x="785" y="1740"/>
                      </a:lnTo>
                      <a:lnTo>
                        <a:pt x="855" y="1756"/>
                      </a:lnTo>
                      <a:lnTo>
                        <a:pt x="926" y="1766"/>
                      </a:lnTo>
                      <a:lnTo>
                        <a:pt x="1001" y="1771"/>
                      </a:lnTo>
                      <a:lnTo>
                        <a:pt x="1075" y="1766"/>
                      </a:lnTo>
                      <a:lnTo>
                        <a:pt x="1147" y="1756"/>
                      </a:lnTo>
                      <a:lnTo>
                        <a:pt x="1217" y="1740"/>
                      </a:lnTo>
                      <a:lnTo>
                        <a:pt x="1284" y="1717"/>
                      </a:lnTo>
                      <a:lnTo>
                        <a:pt x="1347" y="1688"/>
                      </a:lnTo>
                      <a:lnTo>
                        <a:pt x="1409" y="1654"/>
                      </a:lnTo>
                      <a:lnTo>
                        <a:pt x="1466" y="1614"/>
                      </a:lnTo>
                      <a:lnTo>
                        <a:pt x="1520" y="1569"/>
                      </a:lnTo>
                      <a:lnTo>
                        <a:pt x="1569" y="1520"/>
                      </a:lnTo>
                      <a:lnTo>
                        <a:pt x="1613" y="1467"/>
                      </a:lnTo>
                      <a:lnTo>
                        <a:pt x="1653" y="1409"/>
                      </a:lnTo>
                      <a:lnTo>
                        <a:pt x="1687" y="1349"/>
                      </a:lnTo>
                      <a:lnTo>
                        <a:pt x="1716" y="1284"/>
                      </a:lnTo>
                      <a:lnTo>
                        <a:pt x="1739" y="1218"/>
                      </a:lnTo>
                      <a:lnTo>
                        <a:pt x="1756" y="1148"/>
                      </a:lnTo>
                      <a:lnTo>
                        <a:pt x="1766" y="1075"/>
                      </a:lnTo>
                      <a:lnTo>
                        <a:pt x="1770" y="1002"/>
                      </a:lnTo>
                      <a:lnTo>
                        <a:pt x="1766" y="927"/>
                      </a:lnTo>
                      <a:lnTo>
                        <a:pt x="1756" y="855"/>
                      </a:lnTo>
                      <a:lnTo>
                        <a:pt x="1739" y="785"/>
                      </a:lnTo>
                      <a:lnTo>
                        <a:pt x="1716" y="719"/>
                      </a:lnTo>
                      <a:lnTo>
                        <a:pt x="1687" y="654"/>
                      </a:lnTo>
                      <a:lnTo>
                        <a:pt x="1653" y="593"/>
                      </a:lnTo>
                      <a:lnTo>
                        <a:pt x="1613" y="536"/>
                      </a:lnTo>
                      <a:lnTo>
                        <a:pt x="1569" y="483"/>
                      </a:lnTo>
                      <a:lnTo>
                        <a:pt x="1520" y="434"/>
                      </a:lnTo>
                      <a:lnTo>
                        <a:pt x="1466" y="389"/>
                      </a:lnTo>
                      <a:lnTo>
                        <a:pt x="1409" y="350"/>
                      </a:lnTo>
                      <a:lnTo>
                        <a:pt x="1347" y="316"/>
                      </a:lnTo>
                      <a:lnTo>
                        <a:pt x="1284" y="286"/>
                      </a:lnTo>
                      <a:lnTo>
                        <a:pt x="1217" y="263"/>
                      </a:lnTo>
                      <a:lnTo>
                        <a:pt x="1147" y="247"/>
                      </a:lnTo>
                      <a:lnTo>
                        <a:pt x="1075" y="237"/>
                      </a:lnTo>
                      <a:lnTo>
                        <a:pt x="1001" y="233"/>
                      </a:lnTo>
                      <a:close/>
                      <a:moveTo>
                        <a:pt x="1001" y="0"/>
                      </a:moveTo>
                      <a:lnTo>
                        <a:pt x="1083" y="4"/>
                      </a:lnTo>
                      <a:lnTo>
                        <a:pt x="1163" y="14"/>
                      </a:lnTo>
                      <a:lnTo>
                        <a:pt x="1242" y="30"/>
                      </a:lnTo>
                      <a:lnTo>
                        <a:pt x="1318" y="52"/>
                      </a:lnTo>
                      <a:lnTo>
                        <a:pt x="1390" y="79"/>
                      </a:lnTo>
                      <a:lnTo>
                        <a:pt x="1461" y="113"/>
                      </a:lnTo>
                      <a:lnTo>
                        <a:pt x="1528" y="150"/>
                      </a:lnTo>
                      <a:lnTo>
                        <a:pt x="1592" y="194"/>
                      </a:lnTo>
                      <a:lnTo>
                        <a:pt x="1653" y="241"/>
                      </a:lnTo>
                      <a:lnTo>
                        <a:pt x="1709" y="294"/>
                      </a:lnTo>
                      <a:lnTo>
                        <a:pt x="1761" y="350"/>
                      </a:lnTo>
                      <a:lnTo>
                        <a:pt x="1809" y="410"/>
                      </a:lnTo>
                      <a:lnTo>
                        <a:pt x="1851" y="474"/>
                      </a:lnTo>
                      <a:lnTo>
                        <a:pt x="1890" y="542"/>
                      </a:lnTo>
                      <a:lnTo>
                        <a:pt x="1924" y="612"/>
                      </a:lnTo>
                      <a:lnTo>
                        <a:pt x="1951" y="685"/>
                      </a:lnTo>
                      <a:lnTo>
                        <a:pt x="1973" y="761"/>
                      </a:lnTo>
                      <a:lnTo>
                        <a:pt x="1989" y="839"/>
                      </a:lnTo>
                      <a:lnTo>
                        <a:pt x="1998" y="919"/>
                      </a:lnTo>
                      <a:lnTo>
                        <a:pt x="2002" y="1002"/>
                      </a:lnTo>
                      <a:lnTo>
                        <a:pt x="1998" y="1083"/>
                      </a:lnTo>
                      <a:lnTo>
                        <a:pt x="1989" y="1164"/>
                      </a:lnTo>
                      <a:lnTo>
                        <a:pt x="1973" y="1242"/>
                      </a:lnTo>
                      <a:lnTo>
                        <a:pt x="1951" y="1318"/>
                      </a:lnTo>
                      <a:lnTo>
                        <a:pt x="1924" y="1391"/>
                      </a:lnTo>
                      <a:lnTo>
                        <a:pt x="1890" y="1461"/>
                      </a:lnTo>
                      <a:lnTo>
                        <a:pt x="1851" y="1529"/>
                      </a:lnTo>
                      <a:lnTo>
                        <a:pt x="1809" y="1593"/>
                      </a:lnTo>
                      <a:lnTo>
                        <a:pt x="1761" y="1653"/>
                      </a:lnTo>
                      <a:lnTo>
                        <a:pt x="1709" y="1709"/>
                      </a:lnTo>
                      <a:lnTo>
                        <a:pt x="1653" y="1762"/>
                      </a:lnTo>
                      <a:lnTo>
                        <a:pt x="1592" y="1809"/>
                      </a:lnTo>
                      <a:lnTo>
                        <a:pt x="1528" y="1852"/>
                      </a:lnTo>
                      <a:lnTo>
                        <a:pt x="1461" y="1890"/>
                      </a:lnTo>
                      <a:lnTo>
                        <a:pt x="1390" y="1924"/>
                      </a:lnTo>
                      <a:lnTo>
                        <a:pt x="1318" y="1951"/>
                      </a:lnTo>
                      <a:lnTo>
                        <a:pt x="1242" y="1973"/>
                      </a:lnTo>
                      <a:lnTo>
                        <a:pt x="1163" y="1989"/>
                      </a:lnTo>
                      <a:lnTo>
                        <a:pt x="1083" y="1999"/>
                      </a:lnTo>
                      <a:lnTo>
                        <a:pt x="1001" y="2003"/>
                      </a:lnTo>
                      <a:lnTo>
                        <a:pt x="918" y="1999"/>
                      </a:lnTo>
                      <a:lnTo>
                        <a:pt x="839" y="1989"/>
                      </a:lnTo>
                      <a:lnTo>
                        <a:pt x="760" y="1973"/>
                      </a:lnTo>
                      <a:lnTo>
                        <a:pt x="684" y="1951"/>
                      </a:lnTo>
                      <a:lnTo>
                        <a:pt x="612" y="1924"/>
                      </a:lnTo>
                      <a:lnTo>
                        <a:pt x="540" y="1890"/>
                      </a:lnTo>
                      <a:lnTo>
                        <a:pt x="474" y="1852"/>
                      </a:lnTo>
                      <a:lnTo>
                        <a:pt x="410" y="1809"/>
                      </a:lnTo>
                      <a:lnTo>
                        <a:pt x="349" y="1762"/>
                      </a:lnTo>
                      <a:lnTo>
                        <a:pt x="293" y="1709"/>
                      </a:lnTo>
                      <a:lnTo>
                        <a:pt x="241" y="1653"/>
                      </a:lnTo>
                      <a:lnTo>
                        <a:pt x="193" y="1593"/>
                      </a:lnTo>
                      <a:lnTo>
                        <a:pt x="150" y="1529"/>
                      </a:lnTo>
                      <a:lnTo>
                        <a:pt x="111" y="1461"/>
                      </a:lnTo>
                      <a:lnTo>
                        <a:pt x="78" y="1391"/>
                      </a:lnTo>
                      <a:lnTo>
                        <a:pt x="50" y="1318"/>
                      </a:lnTo>
                      <a:lnTo>
                        <a:pt x="29" y="1242"/>
                      </a:lnTo>
                      <a:lnTo>
                        <a:pt x="12" y="1164"/>
                      </a:lnTo>
                      <a:lnTo>
                        <a:pt x="3" y="1083"/>
                      </a:lnTo>
                      <a:lnTo>
                        <a:pt x="0" y="1002"/>
                      </a:lnTo>
                      <a:lnTo>
                        <a:pt x="3" y="919"/>
                      </a:lnTo>
                      <a:lnTo>
                        <a:pt x="12" y="839"/>
                      </a:lnTo>
                      <a:lnTo>
                        <a:pt x="29" y="761"/>
                      </a:lnTo>
                      <a:lnTo>
                        <a:pt x="50" y="685"/>
                      </a:lnTo>
                      <a:lnTo>
                        <a:pt x="78" y="612"/>
                      </a:lnTo>
                      <a:lnTo>
                        <a:pt x="111" y="542"/>
                      </a:lnTo>
                      <a:lnTo>
                        <a:pt x="150" y="474"/>
                      </a:lnTo>
                      <a:lnTo>
                        <a:pt x="193" y="410"/>
                      </a:lnTo>
                      <a:lnTo>
                        <a:pt x="241" y="350"/>
                      </a:lnTo>
                      <a:lnTo>
                        <a:pt x="293" y="294"/>
                      </a:lnTo>
                      <a:lnTo>
                        <a:pt x="349" y="241"/>
                      </a:lnTo>
                      <a:lnTo>
                        <a:pt x="410" y="194"/>
                      </a:lnTo>
                      <a:lnTo>
                        <a:pt x="474" y="150"/>
                      </a:lnTo>
                      <a:lnTo>
                        <a:pt x="540" y="113"/>
                      </a:lnTo>
                      <a:lnTo>
                        <a:pt x="612" y="79"/>
                      </a:lnTo>
                      <a:lnTo>
                        <a:pt x="684" y="52"/>
                      </a:lnTo>
                      <a:lnTo>
                        <a:pt x="760" y="30"/>
                      </a:lnTo>
                      <a:lnTo>
                        <a:pt x="839" y="14"/>
                      </a:lnTo>
                      <a:lnTo>
                        <a:pt x="918" y="4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17"/>
                <p:cNvSpPr>
                  <a:spLocks/>
                </p:cNvSpPr>
                <p:nvPr/>
              </p:nvSpPr>
              <p:spPr bwMode="auto">
                <a:xfrm>
                  <a:off x="8335963" y="3340101"/>
                  <a:ext cx="1089025" cy="479425"/>
                </a:xfrm>
                <a:custGeom>
                  <a:avLst/>
                  <a:gdLst>
                    <a:gd name="T0" fmla="*/ 868 w 2743"/>
                    <a:gd name="T1" fmla="*/ 15 h 1207"/>
                    <a:gd name="T2" fmla="*/ 1078 w 2743"/>
                    <a:gd name="T3" fmla="*/ 62 h 1207"/>
                    <a:gd name="T4" fmla="*/ 1304 w 2743"/>
                    <a:gd name="T5" fmla="*/ 125 h 1207"/>
                    <a:gd name="T6" fmla="*/ 1514 w 2743"/>
                    <a:gd name="T7" fmla="*/ 192 h 1207"/>
                    <a:gd name="T8" fmla="*/ 1676 w 2743"/>
                    <a:gd name="T9" fmla="*/ 243 h 1207"/>
                    <a:gd name="T10" fmla="*/ 1765 w 2743"/>
                    <a:gd name="T11" fmla="*/ 270 h 1207"/>
                    <a:gd name="T12" fmla="*/ 1821 w 2743"/>
                    <a:gd name="T13" fmla="*/ 325 h 1207"/>
                    <a:gd name="T14" fmla="*/ 1827 w 2743"/>
                    <a:gd name="T15" fmla="*/ 405 h 1207"/>
                    <a:gd name="T16" fmla="*/ 1773 w 2743"/>
                    <a:gd name="T17" fmla="*/ 485 h 1207"/>
                    <a:gd name="T18" fmla="*/ 1646 w 2743"/>
                    <a:gd name="T19" fmla="*/ 535 h 1207"/>
                    <a:gd name="T20" fmla="*/ 1478 w 2743"/>
                    <a:gd name="T21" fmla="*/ 544 h 1207"/>
                    <a:gd name="T22" fmla="*/ 1305 w 2743"/>
                    <a:gd name="T23" fmla="*/ 527 h 1207"/>
                    <a:gd name="T24" fmla="*/ 1150 w 2743"/>
                    <a:gd name="T25" fmla="*/ 500 h 1207"/>
                    <a:gd name="T26" fmla="*/ 1039 w 2743"/>
                    <a:gd name="T27" fmla="*/ 481 h 1207"/>
                    <a:gd name="T28" fmla="*/ 996 w 2743"/>
                    <a:gd name="T29" fmla="*/ 488 h 1207"/>
                    <a:gd name="T30" fmla="*/ 1055 w 2743"/>
                    <a:gd name="T31" fmla="*/ 558 h 1207"/>
                    <a:gd name="T32" fmla="*/ 1203 w 2743"/>
                    <a:gd name="T33" fmla="*/ 616 h 1207"/>
                    <a:gd name="T34" fmla="*/ 1400 w 2743"/>
                    <a:gd name="T35" fmla="*/ 655 h 1207"/>
                    <a:gd name="T36" fmla="*/ 1607 w 2743"/>
                    <a:gd name="T37" fmla="*/ 670 h 1207"/>
                    <a:gd name="T38" fmla="*/ 1854 w 2743"/>
                    <a:gd name="T39" fmla="*/ 641 h 1207"/>
                    <a:gd name="T40" fmla="*/ 2274 w 2743"/>
                    <a:gd name="T41" fmla="*/ 515 h 1207"/>
                    <a:gd name="T42" fmla="*/ 2574 w 2743"/>
                    <a:gd name="T43" fmla="*/ 375 h 1207"/>
                    <a:gd name="T44" fmla="*/ 2681 w 2743"/>
                    <a:gd name="T45" fmla="*/ 384 h 1207"/>
                    <a:gd name="T46" fmla="*/ 2740 w 2743"/>
                    <a:gd name="T47" fmla="*/ 469 h 1207"/>
                    <a:gd name="T48" fmla="*/ 2714 w 2743"/>
                    <a:gd name="T49" fmla="*/ 598 h 1207"/>
                    <a:gd name="T50" fmla="*/ 2614 w 2743"/>
                    <a:gd name="T51" fmla="*/ 705 h 1207"/>
                    <a:gd name="T52" fmla="*/ 2476 w 2743"/>
                    <a:gd name="T53" fmla="*/ 800 h 1207"/>
                    <a:gd name="T54" fmla="*/ 2290 w 2743"/>
                    <a:gd name="T55" fmla="*/ 916 h 1207"/>
                    <a:gd name="T56" fmla="*/ 2083 w 2743"/>
                    <a:gd name="T57" fmla="*/ 1032 h 1207"/>
                    <a:gd name="T58" fmla="*/ 1886 w 2743"/>
                    <a:gd name="T59" fmla="*/ 1130 h 1207"/>
                    <a:gd name="T60" fmla="*/ 1726 w 2743"/>
                    <a:gd name="T61" fmla="*/ 1195 h 1207"/>
                    <a:gd name="T62" fmla="*/ 1615 w 2743"/>
                    <a:gd name="T63" fmla="*/ 1207 h 1207"/>
                    <a:gd name="T64" fmla="*/ 1430 w 2743"/>
                    <a:gd name="T65" fmla="*/ 1191 h 1207"/>
                    <a:gd name="T66" fmla="*/ 1188 w 2743"/>
                    <a:gd name="T67" fmla="*/ 1159 h 1207"/>
                    <a:gd name="T68" fmla="*/ 921 w 2743"/>
                    <a:gd name="T69" fmla="*/ 1118 h 1207"/>
                    <a:gd name="T70" fmla="*/ 663 w 2743"/>
                    <a:gd name="T71" fmla="*/ 1074 h 1207"/>
                    <a:gd name="T72" fmla="*/ 451 w 2743"/>
                    <a:gd name="T73" fmla="*/ 1035 h 1207"/>
                    <a:gd name="T74" fmla="*/ 317 w 2743"/>
                    <a:gd name="T75" fmla="*/ 1010 h 1207"/>
                    <a:gd name="T76" fmla="*/ 205 w 2743"/>
                    <a:gd name="T77" fmla="*/ 1013 h 1207"/>
                    <a:gd name="T78" fmla="*/ 90 w 2743"/>
                    <a:gd name="T79" fmla="*/ 1080 h 1207"/>
                    <a:gd name="T80" fmla="*/ 29 w 2743"/>
                    <a:gd name="T81" fmla="*/ 1118 h 1207"/>
                    <a:gd name="T82" fmla="*/ 6 w 2743"/>
                    <a:gd name="T83" fmla="*/ 1097 h 1207"/>
                    <a:gd name="T84" fmla="*/ 0 w 2743"/>
                    <a:gd name="T85" fmla="*/ 1075 h 1207"/>
                    <a:gd name="T86" fmla="*/ 18 w 2743"/>
                    <a:gd name="T87" fmla="*/ 796 h 1207"/>
                    <a:gd name="T88" fmla="*/ 39 w 2743"/>
                    <a:gd name="T89" fmla="*/ 473 h 1207"/>
                    <a:gd name="T90" fmla="*/ 57 w 2743"/>
                    <a:gd name="T91" fmla="*/ 184 h 1207"/>
                    <a:gd name="T92" fmla="*/ 77 w 2743"/>
                    <a:gd name="T93" fmla="*/ 88 h 1207"/>
                    <a:gd name="T94" fmla="*/ 131 w 2743"/>
                    <a:gd name="T95" fmla="*/ 72 h 1207"/>
                    <a:gd name="T96" fmla="*/ 275 w 2743"/>
                    <a:gd name="T97" fmla="*/ 49 h 1207"/>
                    <a:gd name="T98" fmla="*/ 480 w 2743"/>
                    <a:gd name="T99" fmla="*/ 21 h 1207"/>
                    <a:gd name="T100" fmla="*/ 669 w 2743"/>
                    <a:gd name="T101" fmla="*/ 2 h 1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743" h="1207">
                      <a:moveTo>
                        <a:pt x="740" y="0"/>
                      </a:moveTo>
                      <a:lnTo>
                        <a:pt x="779" y="2"/>
                      </a:lnTo>
                      <a:lnTo>
                        <a:pt x="822" y="8"/>
                      </a:lnTo>
                      <a:lnTo>
                        <a:pt x="868" y="15"/>
                      </a:lnTo>
                      <a:lnTo>
                        <a:pt x="917" y="24"/>
                      </a:lnTo>
                      <a:lnTo>
                        <a:pt x="969" y="36"/>
                      </a:lnTo>
                      <a:lnTo>
                        <a:pt x="1023" y="48"/>
                      </a:lnTo>
                      <a:lnTo>
                        <a:pt x="1078" y="62"/>
                      </a:lnTo>
                      <a:lnTo>
                        <a:pt x="1134" y="77"/>
                      </a:lnTo>
                      <a:lnTo>
                        <a:pt x="1191" y="93"/>
                      </a:lnTo>
                      <a:lnTo>
                        <a:pt x="1248" y="109"/>
                      </a:lnTo>
                      <a:lnTo>
                        <a:pt x="1304" y="125"/>
                      </a:lnTo>
                      <a:lnTo>
                        <a:pt x="1359" y="142"/>
                      </a:lnTo>
                      <a:lnTo>
                        <a:pt x="1413" y="159"/>
                      </a:lnTo>
                      <a:lnTo>
                        <a:pt x="1465" y="176"/>
                      </a:lnTo>
                      <a:lnTo>
                        <a:pt x="1514" y="192"/>
                      </a:lnTo>
                      <a:lnTo>
                        <a:pt x="1560" y="207"/>
                      </a:lnTo>
                      <a:lnTo>
                        <a:pt x="1602" y="220"/>
                      </a:lnTo>
                      <a:lnTo>
                        <a:pt x="1641" y="232"/>
                      </a:lnTo>
                      <a:lnTo>
                        <a:pt x="1676" y="243"/>
                      </a:lnTo>
                      <a:lnTo>
                        <a:pt x="1705" y="251"/>
                      </a:lnTo>
                      <a:lnTo>
                        <a:pt x="1729" y="258"/>
                      </a:lnTo>
                      <a:lnTo>
                        <a:pt x="1747" y="263"/>
                      </a:lnTo>
                      <a:lnTo>
                        <a:pt x="1765" y="270"/>
                      </a:lnTo>
                      <a:lnTo>
                        <a:pt x="1783" y="280"/>
                      </a:lnTo>
                      <a:lnTo>
                        <a:pt x="1798" y="293"/>
                      </a:lnTo>
                      <a:lnTo>
                        <a:pt x="1810" y="308"/>
                      </a:lnTo>
                      <a:lnTo>
                        <a:pt x="1821" y="325"/>
                      </a:lnTo>
                      <a:lnTo>
                        <a:pt x="1826" y="343"/>
                      </a:lnTo>
                      <a:lnTo>
                        <a:pt x="1831" y="364"/>
                      </a:lnTo>
                      <a:lnTo>
                        <a:pt x="1831" y="384"/>
                      </a:lnTo>
                      <a:lnTo>
                        <a:pt x="1827" y="405"/>
                      </a:lnTo>
                      <a:lnTo>
                        <a:pt x="1819" y="427"/>
                      </a:lnTo>
                      <a:lnTo>
                        <a:pt x="1809" y="448"/>
                      </a:lnTo>
                      <a:lnTo>
                        <a:pt x="1793" y="467"/>
                      </a:lnTo>
                      <a:lnTo>
                        <a:pt x="1773" y="485"/>
                      </a:lnTo>
                      <a:lnTo>
                        <a:pt x="1748" y="501"/>
                      </a:lnTo>
                      <a:lnTo>
                        <a:pt x="1718" y="515"/>
                      </a:lnTo>
                      <a:lnTo>
                        <a:pt x="1684" y="527"/>
                      </a:lnTo>
                      <a:lnTo>
                        <a:pt x="1646" y="535"/>
                      </a:lnTo>
                      <a:lnTo>
                        <a:pt x="1606" y="540"/>
                      </a:lnTo>
                      <a:lnTo>
                        <a:pt x="1565" y="544"/>
                      </a:lnTo>
                      <a:lnTo>
                        <a:pt x="1522" y="545"/>
                      </a:lnTo>
                      <a:lnTo>
                        <a:pt x="1478" y="544"/>
                      </a:lnTo>
                      <a:lnTo>
                        <a:pt x="1435" y="542"/>
                      </a:lnTo>
                      <a:lnTo>
                        <a:pt x="1390" y="538"/>
                      </a:lnTo>
                      <a:lnTo>
                        <a:pt x="1348" y="532"/>
                      </a:lnTo>
                      <a:lnTo>
                        <a:pt x="1305" y="527"/>
                      </a:lnTo>
                      <a:lnTo>
                        <a:pt x="1263" y="520"/>
                      </a:lnTo>
                      <a:lnTo>
                        <a:pt x="1224" y="513"/>
                      </a:lnTo>
                      <a:lnTo>
                        <a:pt x="1186" y="506"/>
                      </a:lnTo>
                      <a:lnTo>
                        <a:pt x="1150" y="500"/>
                      </a:lnTo>
                      <a:lnTo>
                        <a:pt x="1117" y="493"/>
                      </a:lnTo>
                      <a:lnTo>
                        <a:pt x="1087" y="489"/>
                      </a:lnTo>
                      <a:lnTo>
                        <a:pt x="1061" y="484"/>
                      </a:lnTo>
                      <a:lnTo>
                        <a:pt x="1039" y="481"/>
                      </a:lnTo>
                      <a:lnTo>
                        <a:pt x="1020" y="480"/>
                      </a:lnTo>
                      <a:lnTo>
                        <a:pt x="1008" y="480"/>
                      </a:lnTo>
                      <a:lnTo>
                        <a:pt x="999" y="483"/>
                      </a:lnTo>
                      <a:lnTo>
                        <a:pt x="996" y="488"/>
                      </a:lnTo>
                      <a:lnTo>
                        <a:pt x="1000" y="506"/>
                      </a:lnTo>
                      <a:lnTo>
                        <a:pt x="1011" y="523"/>
                      </a:lnTo>
                      <a:lnTo>
                        <a:pt x="1030" y="540"/>
                      </a:lnTo>
                      <a:lnTo>
                        <a:pt x="1055" y="558"/>
                      </a:lnTo>
                      <a:lnTo>
                        <a:pt x="1085" y="574"/>
                      </a:lnTo>
                      <a:lnTo>
                        <a:pt x="1120" y="589"/>
                      </a:lnTo>
                      <a:lnTo>
                        <a:pt x="1159" y="602"/>
                      </a:lnTo>
                      <a:lnTo>
                        <a:pt x="1203" y="616"/>
                      </a:lnTo>
                      <a:lnTo>
                        <a:pt x="1249" y="628"/>
                      </a:lnTo>
                      <a:lnTo>
                        <a:pt x="1298" y="638"/>
                      </a:lnTo>
                      <a:lnTo>
                        <a:pt x="1349" y="647"/>
                      </a:lnTo>
                      <a:lnTo>
                        <a:pt x="1400" y="655"/>
                      </a:lnTo>
                      <a:lnTo>
                        <a:pt x="1453" y="662"/>
                      </a:lnTo>
                      <a:lnTo>
                        <a:pt x="1505" y="667"/>
                      </a:lnTo>
                      <a:lnTo>
                        <a:pt x="1557" y="669"/>
                      </a:lnTo>
                      <a:lnTo>
                        <a:pt x="1607" y="670"/>
                      </a:lnTo>
                      <a:lnTo>
                        <a:pt x="1656" y="669"/>
                      </a:lnTo>
                      <a:lnTo>
                        <a:pt x="1702" y="667"/>
                      </a:lnTo>
                      <a:lnTo>
                        <a:pt x="1745" y="661"/>
                      </a:lnTo>
                      <a:lnTo>
                        <a:pt x="1854" y="641"/>
                      </a:lnTo>
                      <a:lnTo>
                        <a:pt x="1963" y="616"/>
                      </a:lnTo>
                      <a:lnTo>
                        <a:pt x="2070" y="586"/>
                      </a:lnTo>
                      <a:lnTo>
                        <a:pt x="2173" y="552"/>
                      </a:lnTo>
                      <a:lnTo>
                        <a:pt x="2274" y="515"/>
                      </a:lnTo>
                      <a:lnTo>
                        <a:pt x="2369" y="475"/>
                      </a:lnTo>
                      <a:lnTo>
                        <a:pt x="2459" y="433"/>
                      </a:lnTo>
                      <a:lnTo>
                        <a:pt x="2543" y="389"/>
                      </a:lnTo>
                      <a:lnTo>
                        <a:pt x="2574" y="375"/>
                      </a:lnTo>
                      <a:lnTo>
                        <a:pt x="2603" y="369"/>
                      </a:lnTo>
                      <a:lnTo>
                        <a:pt x="2631" y="368"/>
                      </a:lnTo>
                      <a:lnTo>
                        <a:pt x="2657" y="374"/>
                      </a:lnTo>
                      <a:lnTo>
                        <a:pt x="2681" y="384"/>
                      </a:lnTo>
                      <a:lnTo>
                        <a:pt x="2702" y="399"/>
                      </a:lnTo>
                      <a:lnTo>
                        <a:pt x="2719" y="419"/>
                      </a:lnTo>
                      <a:lnTo>
                        <a:pt x="2732" y="443"/>
                      </a:lnTo>
                      <a:lnTo>
                        <a:pt x="2740" y="469"/>
                      </a:lnTo>
                      <a:lnTo>
                        <a:pt x="2743" y="498"/>
                      </a:lnTo>
                      <a:lnTo>
                        <a:pt x="2740" y="530"/>
                      </a:lnTo>
                      <a:lnTo>
                        <a:pt x="2730" y="563"/>
                      </a:lnTo>
                      <a:lnTo>
                        <a:pt x="2714" y="598"/>
                      </a:lnTo>
                      <a:lnTo>
                        <a:pt x="2688" y="633"/>
                      </a:lnTo>
                      <a:lnTo>
                        <a:pt x="2656" y="669"/>
                      </a:lnTo>
                      <a:lnTo>
                        <a:pt x="2638" y="685"/>
                      </a:lnTo>
                      <a:lnTo>
                        <a:pt x="2614" y="705"/>
                      </a:lnTo>
                      <a:lnTo>
                        <a:pt x="2586" y="725"/>
                      </a:lnTo>
                      <a:lnTo>
                        <a:pt x="2553" y="748"/>
                      </a:lnTo>
                      <a:lnTo>
                        <a:pt x="2516" y="773"/>
                      </a:lnTo>
                      <a:lnTo>
                        <a:pt x="2476" y="800"/>
                      </a:lnTo>
                      <a:lnTo>
                        <a:pt x="2433" y="829"/>
                      </a:lnTo>
                      <a:lnTo>
                        <a:pt x="2388" y="856"/>
                      </a:lnTo>
                      <a:lnTo>
                        <a:pt x="2339" y="886"/>
                      </a:lnTo>
                      <a:lnTo>
                        <a:pt x="2290" y="916"/>
                      </a:lnTo>
                      <a:lnTo>
                        <a:pt x="2239" y="946"/>
                      </a:lnTo>
                      <a:lnTo>
                        <a:pt x="2188" y="974"/>
                      </a:lnTo>
                      <a:lnTo>
                        <a:pt x="2135" y="1003"/>
                      </a:lnTo>
                      <a:lnTo>
                        <a:pt x="2083" y="1032"/>
                      </a:lnTo>
                      <a:lnTo>
                        <a:pt x="2032" y="1059"/>
                      </a:lnTo>
                      <a:lnTo>
                        <a:pt x="1982" y="1084"/>
                      </a:lnTo>
                      <a:lnTo>
                        <a:pt x="1933" y="1109"/>
                      </a:lnTo>
                      <a:lnTo>
                        <a:pt x="1886" y="1130"/>
                      </a:lnTo>
                      <a:lnTo>
                        <a:pt x="1841" y="1151"/>
                      </a:lnTo>
                      <a:lnTo>
                        <a:pt x="1800" y="1168"/>
                      </a:lnTo>
                      <a:lnTo>
                        <a:pt x="1761" y="1183"/>
                      </a:lnTo>
                      <a:lnTo>
                        <a:pt x="1726" y="1195"/>
                      </a:lnTo>
                      <a:lnTo>
                        <a:pt x="1695" y="1203"/>
                      </a:lnTo>
                      <a:lnTo>
                        <a:pt x="1675" y="1206"/>
                      </a:lnTo>
                      <a:lnTo>
                        <a:pt x="1648" y="1207"/>
                      </a:lnTo>
                      <a:lnTo>
                        <a:pt x="1615" y="1207"/>
                      </a:lnTo>
                      <a:lnTo>
                        <a:pt x="1576" y="1205"/>
                      </a:lnTo>
                      <a:lnTo>
                        <a:pt x="1532" y="1201"/>
                      </a:lnTo>
                      <a:lnTo>
                        <a:pt x="1483" y="1197"/>
                      </a:lnTo>
                      <a:lnTo>
                        <a:pt x="1430" y="1191"/>
                      </a:lnTo>
                      <a:lnTo>
                        <a:pt x="1374" y="1184"/>
                      </a:lnTo>
                      <a:lnTo>
                        <a:pt x="1314" y="1177"/>
                      </a:lnTo>
                      <a:lnTo>
                        <a:pt x="1252" y="1168"/>
                      </a:lnTo>
                      <a:lnTo>
                        <a:pt x="1188" y="1159"/>
                      </a:lnTo>
                      <a:lnTo>
                        <a:pt x="1121" y="1150"/>
                      </a:lnTo>
                      <a:lnTo>
                        <a:pt x="1055" y="1140"/>
                      </a:lnTo>
                      <a:lnTo>
                        <a:pt x="988" y="1129"/>
                      </a:lnTo>
                      <a:lnTo>
                        <a:pt x="921" y="1118"/>
                      </a:lnTo>
                      <a:lnTo>
                        <a:pt x="854" y="1107"/>
                      </a:lnTo>
                      <a:lnTo>
                        <a:pt x="789" y="1096"/>
                      </a:lnTo>
                      <a:lnTo>
                        <a:pt x="725" y="1084"/>
                      </a:lnTo>
                      <a:lnTo>
                        <a:pt x="663" y="1074"/>
                      </a:lnTo>
                      <a:lnTo>
                        <a:pt x="605" y="1064"/>
                      </a:lnTo>
                      <a:lnTo>
                        <a:pt x="550" y="1053"/>
                      </a:lnTo>
                      <a:lnTo>
                        <a:pt x="498" y="1044"/>
                      </a:lnTo>
                      <a:lnTo>
                        <a:pt x="451" y="1035"/>
                      </a:lnTo>
                      <a:lnTo>
                        <a:pt x="409" y="1027"/>
                      </a:lnTo>
                      <a:lnTo>
                        <a:pt x="372" y="1020"/>
                      </a:lnTo>
                      <a:lnTo>
                        <a:pt x="341" y="1014"/>
                      </a:lnTo>
                      <a:lnTo>
                        <a:pt x="317" y="1010"/>
                      </a:lnTo>
                      <a:lnTo>
                        <a:pt x="300" y="1005"/>
                      </a:lnTo>
                      <a:lnTo>
                        <a:pt x="269" y="1002"/>
                      </a:lnTo>
                      <a:lnTo>
                        <a:pt x="236" y="1005"/>
                      </a:lnTo>
                      <a:lnTo>
                        <a:pt x="205" y="1013"/>
                      </a:lnTo>
                      <a:lnTo>
                        <a:pt x="176" y="1026"/>
                      </a:lnTo>
                      <a:lnTo>
                        <a:pt x="146" y="1042"/>
                      </a:lnTo>
                      <a:lnTo>
                        <a:pt x="117" y="1060"/>
                      </a:lnTo>
                      <a:lnTo>
                        <a:pt x="90" y="1080"/>
                      </a:lnTo>
                      <a:lnTo>
                        <a:pt x="65" y="1101"/>
                      </a:lnTo>
                      <a:lnTo>
                        <a:pt x="50" y="1111"/>
                      </a:lnTo>
                      <a:lnTo>
                        <a:pt x="38" y="1117"/>
                      </a:lnTo>
                      <a:lnTo>
                        <a:pt x="29" y="1118"/>
                      </a:lnTo>
                      <a:lnTo>
                        <a:pt x="21" y="1115"/>
                      </a:lnTo>
                      <a:lnTo>
                        <a:pt x="14" y="1111"/>
                      </a:lnTo>
                      <a:lnTo>
                        <a:pt x="9" y="1105"/>
                      </a:lnTo>
                      <a:lnTo>
                        <a:pt x="6" y="1097"/>
                      </a:lnTo>
                      <a:lnTo>
                        <a:pt x="2" y="1090"/>
                      </a:lnTo>
                      <a:lnTo>
                        <a:pt x="1" y="1083"/>
                      </a:lnTo>
                      <a:lnTo>
                        <a:pt x="1" y="1078"/>
                      </a:lnTo>
                      <a:lnTo>
                        <a:pt x="0" y="1075"/>
                      </a:lnTo>
                      <a:lnTo>
                        <a:pt x="5" y="1014"/>
                      </a:lnTo>
                      <a:lnTo>
                        <a:pt x="9" y="947"/>
                      </a:lnTo>
                      <a:lnTo>
                        <a:pt x="14" y="874"/>
                      </a:lnTo>
                      <a:lnTo>
                        <a:pt x="18" y="796"/>
                      </a:lnTo>
                      <a:lnTo>
                        <a:pt x="24" y="717"/>
                      </a:lnTo>
                      <a:lnTo>
                        <a:pt x="29" y="636"/>
                      </a:lnTo>
                      <a:lnTo>
                        <a:pt x="34" y="553"/>
                      </a:lnTo>
                      <a:lnTo>
                        <a:pt x="39" y="473"/>
                      </a:lnTo>
                      <a:lnTo>
                        <a:pt x="45" y="394"/>
                      </a:lnTo>
                      <a:lnTo>
                        <a:pt x="49" y="319"/>
                      </a:lnTo>
                      <a:lnTo>
                        <a:pt x="54" y="248"/>
                      </a:lnTo>
                      <a:lnTo>
                        <a:pt x="57" y="184"/>
                      </a:lnTo>
                      <a:lnTo>
                        <a:pt x="62" y="126"/>
                      </a:lnTo>
                      <a:lnTo>
                        <a:pt x="64" y="110"/>
                      </a:lnTo>
                      <a:lnTo>
                        <a:pt x="69" y="98"/>
                      </a:lnTo>
                      <a:lnTo>
                        <a:pt x="77" y="88"/>
                      </a:lnTo>
                      <a:lnTo>
                        <a:pt x="87" y="83"/>
                      </a:lnTo>
                      <a:lnTo>
                        <a:pt x="100" y="78"/>
                      </a:lnTo>
                      <a:lnTo>
                        <a:pt x="114" y="75"/>
                      </a:lnTo>
                      <a:lnTo>
                        <a:pt x="131" y="72"/>
                      </a:lnTo>
                      <a:lnTo>
                        <a:pt x="149" y="69"/>
                      </a:lnTo>
                      <a:lnTo>
                        <a:pt x="187" y="63"/>
                      </a:lnTo>
                      <a:lnTo>
                        <a:pt x="230" y="56"/>
                      </a:lnTo>
                      <a:lnTo>
                        <a:pt x="275" y="49"/>
                      </a:lnTo>
                      <a:lnTo>
                        <a:pt x="325" y="41"/>
                      </a:lnTo>
                      <a:lnTo>
                        <a:pt x="375" y="34"/>
                      </a:lnTo>
                      <a:lnTo>
                        <a:pt x="428" y="27"/>
                      </a:lnTo>
                      <a:lnTo>
                        <a:pt x="480" y="21"/>
                      </a:lnTo>
                      <a:lnTo>
                        <a:pt x="531" y="15"/>
                      </a:lnTo>
                      <a:lnTo>
                        <a:pt x="581" y="9"/>
                      </a:lnTo>
                      <a:lnTo>
                        <a:pt x="627" y="5"/>
                      </a:lnTo>
                      <a:lnTo>
                        <a:pt x="669" y="2"/>
                      </a:lnTo>
                      <a:lnTo>
                        <a:pt x="708" y="0"/>
                      </a:lnTo>
                      <a:lnTo>
                        <a:pt x="74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18"/>
                <p:cNvSpPr>
                  <a:spLocks noEditPoints="1"/>
                </p:cNvSpPr>
                <p:nvPr/>
              </p:nvSpPr>
              <p:spPr bwMode="auto">
                <a:xfrm>
                  <a:off x="7923213" y="3351213"/>
                  <a:ext cx="346075" cy="446088"/>
                </a:xfrm>
                <a:custGeom>
                  <a:avLst/>
                  <a:gdLst>
                    <a:gd name="T0" fmla="*/ 451 w 870"/>
                    <a:gd name="T1" fmla="*/ 671 h 1121"/>
                    <a:gd name="T2" fmla="*/ 418 w 870"/>
                    <a:gd name="T3" fmla="*/ 675 h 1121"/>
                    <a:gd name="T4" fmla="*/ 388 w 870"/>
                    <a:gd name="T5" fmla="*/ 684 h 1121"/>
                    <a:gd name="T6" fmla="*/ 360 w 870"/>
                    <a:gd name="T7" fmla="*/ 699 h 1121"/>
                    <a:gd name="T8" fmla="*/ 336 w 870"/>
                    <a:gd name="T9" fmla="*/ 718 h 1121"/>
                    <a:gd name="T10" fmla="*/ 317 w 870"/>
                    <a:gd name="T11" fmla="*/ 742 h 1121"/>
                    <a:gd name="T12" fmla="*/ 302 w 870"/>
                    <a:gd name="T13" fmla="*/ 769 h 1121"/>
                    <a:gd name="T14" fmla="*/ 293 w 870"/>
                    <a:gd name="T15" fmla="*/ 800 h 1121"/>
                    <a:gd name="T16" fmla="*/ 289 w 870"/>
                    <a:gd name="T17" fmla="*/ 832 h 1121"/>
                    <a:gd name="T18" fmla="*/ 293 w 870"/>
                    <a:gd name="T19" fmla="*/ 864 h 1121"/>
                    <a:gd name="T20" fmla="*/ 302 w 870"/>
                    <a:gd name="T21" fmla="*/ 895 h 1121"/>
                    <a:gd name="T22" fmla="*/ 317 w 870"/>
                    <a:gd name="T23" fmla="*/ 923 h 1121"/>
                    <a:gd name="T24" fmla="*/ 336 w 870"/>
                    <a:gd name="T25" fmla="*/ 947 h 1121"/>
                    <a:gd name="T26" fmla="*/ 360 w 870"/>
                    <a:gd name="T27" fmla="*/ 966 h 1121"/>
                    <a:gd name="T28" fmla="*/ 388 w 870"/>
                    <a:gd name="T29" fmla="*/ 981 h 1121"/>
                    <a:gd name="T30" fmla="*/ 418 w 870"/>
                    <a:gd name="T31" fmla="*/ 990 h 1121"/>
                    <a:gd name="T32" fmla="*/ 451 w 870"/>
                    <a:gd name="T33" fmla="*/ 994 h 1121"/>
                    <a:gd name="T34" fmla="*/ 483 w 870"/>
                    <a:gd name="T35" fmla="*/ 990 h 1121"/>
                    <a:gd name="T36" fmla="*/ 513 w 870"/>
                    <a:gd name="T37" fmla="*/ 981 h 1121"/>
                    <a:gd name="T38" fmla="*/ 541 w 870"/>
                    <a:gd name="T39" fmla="*/ 966 h 1121"/>
                    <a:gd name="T40" fmla="*/ 565 w 870"/>
                    <a:gd name="T41" fmla="*/ 947 h 1121"/>
                    <a:gd name="T42" fmla="*/ 584 w 870"/>
                    <a:gd name="T43" fmla="*/ 923 h 1121"/>
                    <a:gd name="T44" fmla="*/ 599 w 870"/>
                    <a:gd name="T45" fmla="*/ 895 h 1121"/>
                    <a:gd name="T46" fmla="*/ 608 w 870"/>
                    <a:gd name="T47" fmla="*/ 864 h 1121"/>
                    <a:gd name="T48" fmla="*/ 612 w 870"/>
                    <a:gd name="T49" fmla="*/ 832 h 1121"/>
                    <a:gd name="T50" fmla="*/ 608 w 870"/>
                    <a:gd name="T51" fmla="*/ 800 h 1121"/>
                    <a:gd name="T52" fmla="*/ 599 w 870"/>
                    <a:gd name="T53" fmla="*/ 769 h 1121"/>
                    <a:gd name="T54" fmla="*/ 584 w 870"/>
                    <a:gd name="T55" fmla="*/ 742 h 1121"/>
                    <a:gd name="T56" fmla="*/ 565 w 870"/>
                    <a:gd name="T57" fmla="*/ 718 h 1121"/>
                    <a:gd name="T58" fmla="*/ 541 w 870"/>
                    <a:gd name="T59" fmla="*/ 699 h 1121"/>
                    <a:gd name="T60" fmla="*/ 513 w 870"/>
                    <a:gd name="T61" fmla="*/ 684 h 1121"/>
                    <a:gd name="T62" fmla="*/ 483 w 870"/>
                    <a:gd name="T63" fmla="*/ 675 h 1121"/>
                    <a:gd name="T64" fmla="*/ 451 w 870"/>
                    <a:gd name="T65" fmla="*/ 671 h 1121"/>
                    <a:gd name="T66" fmla="*/ 211 w 870"/>
                    <a:gd name="T67" fmla="*/ 0 h 1121"/>
                    <a:gd name="T68" fmla="*/ 794 w 870"/>
                    <a:gd name="T69" fmla="*/ 29 h 1121"/>
                    <a:gd name="T70" fmla="*/ 816 w 870"/>
                    <a:gd name="T71" fmla="*/ 33 h 1121"/>
                    <a:gd name="T72" fmla="*/ 835 w 870"/>
                    <a:gd name="T73" fmla="*/ 42 h 1121"/>
                    <a:gd name="T74" fmla="*/ 851 w 870"/>
                    <a:gd name="T75" fmla="*/ 56 h 1121"/>
                    <a:gd name="T76" fmla="*/ 862 w 870"/>
                    <a:gd name="T77" fmla="*/ 73 h 1121"/>
                    <a:gd name="T78" fmla="*/ 869 w 870"/>
                    <a:gd name="T79" fmla="*/ 93 h 1121"/>
                    <a:gd name="T80" fmla="*/ 870 w 870"/>
                    <a:gd name="T81" fmla="*/ 115 h 1121"/>
                    <a:gd name="T82" fmla="*/ 799 w 870"/>
                    <a:gd name="T83" fmla="*/ 1042 h 1121"/>
                    <a:gd name="T84" fmla="*/ 794 w 870"/>
                    <a:gd name="T85" fmla="*/ 1064 h 1121"/>
                    <a:gd name="T86" fmla="*/ 784 w 870"/>
                    <a:gd name="T87" fmla="*/ 1083 h 1121"/>
                    <a:gd name="T88" fmla="*/ 770 w 870"/>
                    <a:gd name="T89" fmla="*/ 1099 h 1121"/>
                    <a:gd name="T90" fmla="*/ 753 w 870"/>
                    <a:gd name="T91" fmla="*/ 1111 h 1121"/>
                    <a:gd name="T92" fmla="*/ 732 w 870"/>
                    <a:gd name="T93" fmla="*/ 1119 h 1121"/>
                    <a:gd name="T94" fmla="*/ 711 w 870"/>
                    <a:gd name="T95" fmla="*/ 1121 h 1121"/>
                    <a:gd name="T96" fmla="*/ 64 w 870"/>
                    <a:gd name="T97" fmla="*/ 1121 h 1121"/>
                    <a:gd name="T98" fmla="*/ 44 w 870"/>
                    <a:gd name="T99" fmla="*/ 1118 h 1121"/>
                    <a:gd name="T100" fmla="*/ 25 w 870"/>
                    <a:gd name="T101" fmla="*/ 1109 h 1121"/>
                    <a:gd name="T102" fmla="*/ 13 w 870"/>
                    <a:gd name="T103" fmla="*/ 1096 h 1121"/>
                    <a:gd name="T104" fmla="*/ 3 w 870"/>
                    <a:gd name="T105" fmla="*/ 1079 h 1121"/>
                    <a:gd name="T106" fmla="*/ 0 w 870"/>
                    <a:gd name="T107" fmla="*/ 1059 h 1121"/>
                    <a:gd name="T108" fmla="*/ 2 w 870"/>
                    <a:gd name="T109" fmla="*/ 1039 h 1121"/>
                    <a:gd name="T110" fmla="*/ 109 w 870"/>
                    <a:gd name="T111" fmla="*/ 76 h 1121"/>
                    <a:gd name="T112" fmla="*/ 117 w 870"/>
                    <a:gd name="T113" fmla="*/ 55 h 1121"/>
                    <a:gd name="T114" fmla="*/ 130 w 870"/>
                    <a:gd name="T115" fmla="*/ 37 h 1121"/>
                    <a:gd name="T116" fmla="*/ 147 w 870"/>
                    <a:gd name="T117" fmla="*/ 21 h 1121"/>
                    <a:gd name="T118" fmla="*/ 166 w 870"/>
                    <a:gd name="T119" fmla="*/ 9 h 1121"/>
                    <a:gd name="T120" fmla="*/ 188 w 870"/>
                    <a:gd name="T121" fmla="*/ 2 h 1121"/>
                    <a:gd name="T122" fmla="*/ 211 w 870"/>
                    <a:gd name="T123" fmla="*/ 0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70" h="1121">
                      <a:moveTo>
                        <a:pt x="451" y="671"/>
                      </a:moveTo>
                      <a:lnTo>
                        <a:pt x="418" y="675"/>
                      </a:lnTo>
                      <a:lnTo>
                        <a:pt x="388" y="684"/>
                      </a:lnTo>
                      <a:lnTo>
                        <a:pt x="360" y="699"/>
                      </a:lnTo>
                      <a:lnTo>
                        <a:pt x="336" y="718"/>
                      </a:lnTo>
                      <a:lnTo>
                        <a:pt x="317" y="742"/>
                      </a:lnTo>
                      <a:lnTo>
                        <a:pt x="302" y="769"/>
                      </a:lnTo>
                      <a:lnTo>
                        <a:pt x="293" y="800"/>
                      </a:lnTo>
                      <a:lnTo>
                        <a:pt x="289" y="832"/>
                      </a:lnTo>
                      <a:lnTo>
                        <a:pt x="293" y="864"/>
                      </a:lnTo>
                      <a:lnTo>
                        <a:pt x="302" y="895"/>
                      </a:lnTo>
                      <a:lnTo>
                        <a:pt x="317" y="923"/>
                      </a:lnTo>
                      <a:lnTo>
                        <a:pt x="336" y="947"/>
                      </a:lnTo>
                      <a:lnTo>
                        <a:pt x="360" y="966"/>
                      </a:lnTo>
                      <a:lnTo>
                        <a:pt x="388" y="981"/>
                      </a:lnTo>
                      <a:lnTo>
                        <a:pt x="418" y="990"/>
                      </a:lnTo>
                      <a:lnTo>
                        <a:pt x="451" y="994"/>
                      </a:lnTo>
                      <a:lnTo>
                        <a:pt x="483" y="990"/>
                      </a:lnTo>
                      <a:lnTo>
                        <a:pt x="513" y="981"/>
                      </a:lnTo>
                      <a:lnTo>
                        <a:pt x="541" y="966"/>
                      </a:lnTo>
                      <a:lnTo>
                        <a:pt x="565" y="947"/>
                      </a:lnTo>
                      <a:lnTo>
                        <a:pt x="584" y="923"/>
                      </a:lnTo>
                      <a:lnTo>
                        <a:pt x="599" y="895"/>
                      </a:lnTo>
                      <a:lnTo>
                        <a:pt x="608" y="864"/>
                      </a:lnTo>
                      <a:lnTo>
                        <a:pt x="612" y="832"/>
                      </a:lnTo>
                      <a:lnTo>
                        <a:pt x="608" y="800"/>
                      </a:lnTo>
                      <a:lnTo>
                        <a:pt x="599" y="769"/>
                      </a:lnTo>
                      <a:lnTo>
                        <a:pt x="584" y="742"/>
                      </a:lnTo>
                      <a:lnTo>
                        <a:pt x="565" y="718"/>
                      </a:lnTo>
                      <a:lnTo>
                        <a:pt x="541" y="699"/>
                      </a:lnTo>
                      <a:lnTo>
                        <a:pt x="513" y="684"/>
                      </a:lnTo>
                      <a:lnTo>
                        <a:pt x="483" y="675"/>
                      </a:lnTo>
                      <a:lnTo>
                        <a:pt x="451" y="671"/>
                      </a:lnTo>
                      <a:close/>
                      <a:moveTo>
                        <a:pt x="211" y="0"/>
                      </a:moveTo>
                      <a:lnTo>
                        <a:pt x="794" y="29"/>
                      </a:lnTo>
                      <a:lnTo>
                        <a:pt x="816" y="33"/>
                      </a:lnTo>
                      <a:lnTo>
                        <a:pt x="835" y="42"/>
                      </a:lnTo>
                      <a:lnTo>
                        <a:pt x="851" y="56"/>
                      </a:lnTo>
                      <a:lnTo>
                        <a:pt x="862" y="73"/>
                      </a:lnTo>
                      <a:lnTo>
                        <a:pt x="869" y="93"/>
                      </a:lnTo>
                      <a:lnTo>
                        <a:pt x="870" y="115"/>
                      </a:lnTo>
                      <a:lnTo>
                        <a:pt x="799" y="1042"/>
                      </a:lnTo>
                      <a:lnTo>
                        <a:pt x="794" y="1064"/>
                      </a:lnTo>
                      <a:lnTo>
                        <a:pt x="784" y="1083"/>
                      </a:lnTo>
                      <a:lnTo>
                        <a:pt x="770" y="1099"/>
                      </a:lnTo>
                      <a:lnTo>
                        <a:pt x="753" y="1111"/>
                      </a:lnTo>
                      <a:lnTo>
                        <a:pt x="732" y="1119"/>
                      </a:lnTo>
                      <a:lnTo>
                        <a:pt x="711" y="1121"/>
                      </a:lnTo>
                      <a:lnTo>
                        <a:pt x="64" y="1121"/>
                      </a:lnTo>
                      <a:lnTo>
                        <a:pt x="44" y="1118"/>
                      </a:lnTo>
                      <a:lnTo>
                        <a:pt x="25" y="1109"/>
                      </a:lnTo>
                      <a:lnTo>
                        <a:pt x="13" y="1096"/>
                      </a:lnTo>
                      <a:lnTo>
                        <a:pt x="3" y="1079"/>
                      </a:lnTo>
                      <a:lnTo>
                        <a:pt x="0" y="1059"/>
                      </a:lnTo>
                      <a:lnTo>
                        <a:pt x="2" y="1039"/>
                      </a:lnTo>
                      <a:lnTo>
                        <a:pt x="109" y="76"/>
                      </a:lnTo>
                      <a:lnTo>
                        <a:pt x="117" y="55"/>
                      </a:lnTo>
                      <a:lnTo>
                        <a:pt x="130" y="37"/>
                      </a:lnTo>
                      <a:lnTo>
                        <a:pt x="147" y="21"/>
                      </a:lnTo>
                      <a:lnTo>
                        <a:pt x="166" y="9"/>
                      </a:lnTo>
                      <a:lnTo>
                        <a:pt x="188" y="2"/>
                      </a:lnTo>
                      <a:lnTo>
                        <a:pt x="2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TextBox 98"/>
            <p:cNvSpPr txBox="1"/>
            <p:nvPr/>
          </p:nvSpPr>
          <p:spPr>
            <a:xfrm>
              <a:off x="7545129" y="1768520"/>
              <a:ext cx="3938005" cy="99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Difunden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información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programas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aún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heterogénea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134"/>
            <p:cNvSpPr txBox="1"/>
            <p:nvPr/>
          </p:nvSpPr>
          <p:spPr>
            <a:xfrm>
              <a:off x="1016315" y="1882820"/>
              <a:ext cx="3625505" cy="68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Normativa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para regular 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evaluación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36"/>
            <p:cNvSpPr txBox="1"/>
            <p:nvPr/>
          </p:nvSpPr>
          <p:spPr>
            <a:xfrm>
              <a:off x="697247" y="3068609"/>
              <a:ext cx="3414242" cy="68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Generan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indicadores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gestión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de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resultados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37"/>
            <p:cNvSpPr txBox="1"/>
            <p:nvPr/>
          </p:nvSpPr>
          <p:spPr>
            <a:xfrm>
              <a:off x="7740698" y="3387382"/>
              <a:ext cx="165015" cy="243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38"/>
            <p:cNvSpPr txBox="1"/>
            <p:nvPr/>
          </p:nvSpPr>
          <p:spPr>
            <a:xfrm>
              <a:off x="7765624" y="3224459"/>
              <a:ext cx="2849891" cy="68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Mayor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planeación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evaluaciones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40"/>
            <p:cNvSpPr txBox="1"/>
            <p:nvPr/>
          </p:nvSpPr>
          <p:spPr>
            <a:xfrm>
              <a:off x="8304212" y="4514215"/>
              <a:ext cx="2849891" cy="99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Todas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entidades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federativas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realizan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evaluaciones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1"/>
            <p:cNvSpPr txBox="1"/>
            <p:nvPr/>
          </p:nvSpPr>
          <p:spPr>
            <a:xfrm>
              <a:off x="761061" y="4620684"/>
              <a:ext cx="3241383" cy="99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Cuentan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un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área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encargada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evaluación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450594" y="1560498"/>
            <a:ext cx="6072230" cy="1316038"/>
            <a:chOff x="4173538" y="1619250"/>
            <a:chExt cx="5006974" cy="1244600"/>
          </a:xfrm>
        </p:grpSpPr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4640263" y="1619250"/>
              <a:ext cx="2747962" cy="112236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4173538" y="1619250"/>
              <a:ext cx="466725" cy="1244600"/>
            </a:xfrm>
            <a:custGeom>
              <a:avLst/>
              <a:gdLst>
                <a:gd name="T0" fmla="*/ 294 w 294"/>
                <a:gd name="T1" fmla="*/ 0 h 784"/>
                <a:gd name="T2" fmla="*/ 294 w 294"/>
                <a:gd name="T3" fmla="*/ 707 h 784"/>
                <a:gd name="T4" fmla="*/ 0 w 294"/>
                <a:gd name="T5" fmla="*/ 784 h 784"/>
                <a:gd name="T6" fmla="*/ 0 w 294"/>
                <a:gd name="T7" fmla="*/ 80 h 784"/>
                <a:gd name="T8" fmla="*/ 294 w 294"/>
                <a:gd name="T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784">
                  <a:moveTo>
                    <a:pt x="294" y="0"/>
                  </a:moveTo>
                  <a:lnTo>
                    <a:pt x="294" y="707"/>
                  </a:lnTo>
                  <a:lnTo>
                    <a:pt x="0" y="784"/>
                  </a:lnTo>
                  <a:lnTo>
                    <a:pt x="0" y="8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7388225" y="1619250"/>
              <a:ext cx="474662" cy="1241425"/>
            </a:xfrm>
            <a:custGeom>
              <a:avLst/>
              <a:gdLst>
                <a:gd name="T0" fmla="*/ 0 w 299"/>
                <a:gd name="T1" fmla="*/ 0 h 782"/>
                <a:gd name="T2" fmla="*/ 299 w 299"/>
                <a:gd name="T3" fmla="*/ 80 h 782"/>
                <a:gd name="T4" fmla="*/ 299 w 299"/>
                <a:gd name="T5" fmla="*/ 782 h 782"/>
                <a:gd name="T6" fmla="*/ 0 w 299"/>
                <a:gd name="T7" fmla="*/ 707 h 782"/>
                <a:gd name="T8" fmla="*/ 0 w 299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2">
                  <a:moveTo>
                    <a:pt x="0" y="0"/>
                  </a:moveTo>
                  <a:lnTo>
                    <a:pt x="299" y="80"/>
                  </a:lnTo>
                  <a:lnTo>
                    <a:pt x="299" y="782"/>
                  </a:lnTo>
                  <a:lnTo>
                    <a:pt x="0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10"/>
            <p:cNvSpPr>
              <a:spLocks noChangeArrowheads="1"/>
            </p:cNvSpPr>
            <p:nvPr/>
          </p:nvSpPr>
          <p:spPr bwMode="auto">
            <a:xfrm>
              <a:off x="7862888" y="1746250"/>
              <a:ext cx="1317624" cy="1114425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54"/>
            <p:cNvSpPr txBox="1"/>
            <p:nvPr/>
          </p:nvSpPr>
          <p:spPr>
            <a:xfrm>
              <a:off x="4708478" y="1721193"/>
              <a:ext cx="2544468" cy="72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Avances</a:t>
              </a: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8196316" y="1945967"/>
              <a:ext cx="650753" cy="518088"/>
              <a:chOff x="2171700" y="1574800"/>
              <a:chExt cx="739776" cy="588962"/>
            </a:xfrm>
            <a:solidFill>
              <a:schemeClr val="bg1"/>
            </a:solidFill>
          </p:grpSpPr>
          <p:sp>
            <p:nvSpPr>
              <p:cNvPr id="66" name="Freeform 34"/>
              <p:cNvSpPr>
                <a:spLocks/>
              </p:cNvSpPr>
              <p:nvPr/>
            </p:nvSpPr>
            <p:spPr bwMode="auto">
              <a:xfrm>
                <a:off x="2525713" y="1574800"/>
                <a:ext cx="31750" cy="79375"/>
              </a:xfrm>
              <a:custGeom>
                <a:avLst/>
                <a:gdLst>
                  <a:gd name="T0" fmla="*/ 69 w 138"/>
                  <a:gd name="T1" fmla="*/ 0 h 344"/>
                  <a:gd name="T2" fmla="*/ 69 w 138"/>
                  <a:gd name="T3" fmla="*/ 0 h 344"/>
                  <a:gd name="T4" fmla="*/ 87 w 138"/>
                  <a:gd name="T5" fmla="*/ 3 h 344"/>
                  <a:gd name="T6" fmla="*/ 104 w 138"/>
                  <a:gd name="T7" fmla="*/ 9 h 344"/>
                  <a:gd name="T8" fmla="*/ 118 w 138"/>
                  <a:gd name="T9" fmla="*/ 21 h 344"/>
                  <a:gd name="T10" fmla="*/ 129 w 138"/>
                  <a:gd name="T11" fmla="*/ 34 h 344"/>
                  <a:gd name="T12" fmla="*/ 136 w 138"/>
                  <a:gd name="T13" fmla="*/ 51 h 344"/>
                  <a:gd name="T14" fmla="*/ 138 w 138"/>
                  <a:gd name="T15" fmla="*/ 69 h 344"/>
                  <a:gd name="T16" fmla="*/ 138 w 138"/>
                  <a:gd name="T17" fmla="*/ 275 h 344"/>
                  <a:gd name="T18" fmla="*/ 136 w 138"/>
                  <a:gd name="T19" fmla="*/ 294 h 344"/>
                  <a:gd name="T20" fmla="*/ 129 w 138"/>
                  <a:gd name="T21" fmla="*/ 310 h 344"/>
                  <a:gd name="T22" fmla="*/ 118 w 138"/>
                  <a:gd name="T23" fmla="*/ 325 h 344"/>
                  <a:gd name="T24" fmla="*/ 104 w 138"/>
                  <a:gd name="T25" fmla="*/ 335 h 344"/>
                  <a:gd name="T26" fmla="*/ 87 w 138"/>
                  <a:gd name="T27" fmla="*/ 342 h 344"/>
                  <a:gd name="T28" fmla="*/ 69 w 138"/>
                  <a:gd name="T29" fmla="*/ 344 h 344"/>
                  <a:gd name="T30" fmla="*/ 51 w 138"/>
                  <a:gd name="T31" fmla="*/ 342 h 344"/>
                  <a:gd name="T32" fmla="*/ 34 w 138"/>
                  <a:gd name="T33" fmla="*/ 335 h 344"/>
                  <a:gd name="T34" fmla="*/ 20 w 138"/>
                  <a:gd name="T35" fmla="*/ 325 h 344"/>
                  <a:gd name="T36" fmla="*/ 9 w 138"/>
                  <a:gd name="T37" fmla="*/ 310 h 344"/>
                  <a:gd name="T38" fmla="*/ 2 w 138"/>
                  <a:gd name="T39" fmla="*/ 294 h 344"/>
                  <a:gd name="T40" fmla="*/ 0 w 138"/>
                  <a:gd name="T41" fmla="*/ 275 h 344"/>
                  <a:gd name="T42" fmla="*/ 0 w 138"/>
                  <a:gd name="T43" fmla="*/ 69 h 344"/>
                  <a:gd name="T44" fmla="*/ 2 w 138"/>
                  <a:gd name="T45" fmla="*/ 51 h 344"/>
                  <a:gd name="T46" fmla="*/ 9 w 138"/>
                  <a:gd name="T47" fmla="*/ 34 h 344"/>
                  <a:gd name="T48" fmla="*/ 20 w 138"/>
                  <a:gd name="T49" fmla="*/ 21 h 344"/>
                  <a:gd name="T50" fmla="*/ 34 w 138"/>
                  <a:gd name="T51" fmla="*/ 9 h 344"/>
                  <a:gd name="T52" fmla="*/ 51 w 138"/>
                  <a:gd name="T53" fmla="*/ 3 h 344"/>
                  <a:gd name="T54" fmla="*/ 69 w 138"/>
                  <a:gd name="T5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344">
                    <a:moveTo>
                      <a:pt x="69" y="0"/>
                    </a:moveTo>
                    <a:lnTo>
                      <a:pt x="69" y="0"/>
                    </a:lnTo>
                    <a:lnTo>
                      <a:pt x="87" y="3"/>
                    </a:lnTo>
                    <a:lnTo>
                      <a:pt x="104" y="9"/>
                    </a:lnTo>
                    <a:lnTo>
                      <a:pt x="118" y="21"/>
                    </a:lnTo>
                    <a:lnTo>
                      <a:pt x="129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275"/>
                    </a:lnTo>
                    <a:lnTo>
                      <a:pt x="136" y="294"/>
                    </a:lnTo>
                    <a:lnTo>
                      <a:pt x="129" y="310"/>
                    </a:lnTo>
                    <a:lnTo>
                      <a:pt x="118" y="325"/>
                    </a:lnTo>
                    <a:lnTo>
                      <a:pt x="104" y="335"/>
                    </a:lnTo>
                    <a:lnTo>
                      <a:pt x="87" y="342"/>
                    </a:lnTo>
                    <a:lnTo>
                      <a:pt x="69" y="344"/>
                    </a:lnTo>
                    <a:lnTo>
                      <a:pt x="51" y="342"/>
                    </a:lnTo>
                    <a:lnTo>
                      <a:pt x="34" y="335"/>
                    </a:lnTo>
                    <a:lnTo>
                      <a:pt x="20" y="325"/>
                    </a:lnTo>
                    <a:lnTo>
                      <a:pt x="9" y="310"/>
                    </a:lnTo>
                    <a:lnTo>
                      <a:pt x="2" y="294"/>
                    </a:lnTo>
                    <a:lnTo>
                      <a:pt x="0" y="27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35"/>
              <p:cNvSpPr>
                <a:spLocks/>
              </p:cNvSpPr>
              <p:nvPr/>
            </p:nvSpPr>
            <p:spPr bwMode="auto">
              <a:xfrm>
                <a:off x="2349500" y="1622425"/>
                <a:ext cx="53975" cy="71437"/>
              </a:xfrm>
              <a:custGeom>
                <a:avLst/>
                <a:gdLst>
                  <a:gd name="T0" fmla="*/ 69 w 243"/>
                  <a:gd name="T1" fmla="*/ 0 h 317"/>
                  <a:gd name="T2" fmla="*/ 87 w 243"/>
                  <a:gd name="T3" fmla="*/ 2 h 317"/>
                  <a:gd name="T4" fmla="*/ 103 w 243"/>
                  <a:gd name="T5" fmla="*/ 9 h 317"/>
                  <a:gd name="T6" fmla="*/ 118 w 243"/>
                  <a:gd name="T7" fmla="*/ 20 h 317"/>
                  <a:gd name="T8" fmla="*/ 129 w 243"/>
                  <a:gd name="T9" fmla="*/ 34 h 317"/>
                  <a:gd name="T10" fmla="*/ 233 w 243"/>
                  <a:gd name="T11" fmla="*/ 214 h 317"/>
                  <a:gd name="T12" fmla="*/ 240 w 243"/>
                  <a:gd name="T13" fmla="*/ 230 h 317"/>
                  <a:gd name="T14" fmla="*/ 243 w 243"/>
                  <a:gd name="T15" fmla="*/ 248 h 317"/>
                  <a:gd name="T16" fmla="*/ 240 w 243"/>
                  <a:gd name="T17" fmla="*/ 265 h 317"/>
                  <a:gd name="T18" fmla="*/ 233 w 243"/>
                  <a:gd name="T19" fmla="*/ 282 h 317"/>
                  <a:gd name="T20" fmla="*/ 223 w 243"/>
                  <a:gd name="T21" fmla="*/ 297 h 317"/>
                  <a:gd name="T22" fmla="*/ 209 w 243"/>
                  <a:gd name="T23" fmla="*/ 308 h 317"/>
                  <a:gd name="T24" fmla="*/ 191 w 243"/>
                  <a:gd name="T25" fmla="*/ 315 h 317"/>
                  <a:gd name="T26" fmla="*/ 173 w 243"/>
                  <a:gd name="T27" fmla="*/ 317 h 317"/>
                  <a:gd name="T28" fmla="*/ 155 w 243"/>
                  <a:gd name="T29" fmla="*/ 315 h 317"/>
                  <a:gd name="T30" fmla="*/ 139 w 243"/>
                  <a:gd name="T31" fmla="*/ 308 h 317"/>
                  <a:gd name="T32" fmla="*/ 125 w 243"/>
                  <a:gd name="T33" fmla="*/ 297 h 317"/>
                  <a:gd name="T34" fmla="*/ 113 w 243"/>
                  <a:gd name="T35" fmla="*/ 282 h 317"/>
                  <a:gd name="T36" fmla="*/ 9 w 243"/>
                  <a:gd name="T37" fmla="*/ 103 h 317"/>
                  <a:gd name="T38" fmla="*/ 2 w 243"/>
                  <a:gd name="T39" fmla="*/ 86 h 317"/>
                  <a:gd name="T40" fmla="*/ 0 w 243"/>
                  <a:gd name="T41" fmla="*/ 68 h 317"/>
                  <a:gd name="T42" fmla="*/ 2 w 243"/>
                  <a:gd name="T43" fmla="*/ 51 h 317"/>
                  <a:gd name="T44" fmla="*/ 9 w 243"/>
                  <a:gd name="T45" fmla="*/ 34 h 317"/>
                  <a:gd name="T46" fmla="*/ 20 w 243"/>
                  <a:gd name="T47" fmla="*/ 21 h 317"/>
                  <a:gd name="T48" fmla="*/ 34 w 243"/>
                  <a:gd name="T49" fmla="*/ 10 h 317"/>
                  <a:gd name="T50" fmla="*/ 52 w 243"/>
                  <a:gd name="T51" fmla="*/ 2 h 317"/>
                  <a:gd name="T52" fmla="*/ 69 w 243"/>
                  <a:gd name="T5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7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8" y="20"/>
                    </a:lnTo>
                    <a:lnTo>
                      <a:pt x="129" y="34"/>
                    </a:lnTo>
                    <a:lnTo>
                      <a:pt x="233" y="214"/>
                    </a:lnTo>
                    <a:lnTo>
                      <a:pt x="240" y="230"/>
                    </a:lnTo>
                    <a:lnTo>
                      <a:pt x="243" y="248"/>
                    </a:lnTo>
                    <a:lnTo>
                      <a:pt x="240" y="265"/>
                    </a:lnTo>
                    <a:lnTo>
                      <a:pt x="233" y="282"/>
                    </a:lnTo>
                    <a:lnTo>
                      <a:pt x="223" y="297"/>
                    </a:lnTo>
                    <a:lnTo>
                      <a:pt x="209" y="308"/>
                    </a:lnTo>
                    <a:lnTo>
                      <a:pt x="191" y="315"/>
                    </a:lnTo>
                    <a:lnTo>
                      <a:pt x="173" y="317"/>
                    </a:lnTo>
                    <a:lnTo>
                      <a:pt x="155" y="315"/>
                    </a:lnTo>
                    <a:lnTo>
                      <a:pt x="139" y="308"/>
                    </a:lnTo>
                    <a:lnTo>
                      <a:pt x="125" y="297"/>
                    </a:lnTo>
                    <a:lnTo>
                      <a:pt x="113" y="282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2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36"/>
              <p:cNvSpPr>
                <a:spLocks/>
              </p:cNvSpPr>
              <p:nvPr/>
            </p:nvSpPr>
            <p:spPr bwMode="auto">
              <a:xfrm>
                <a:off x="2219325" y="1751013"/>
                <a:ext cx="71438" cy="55562"/>
              </a:xfrm>
              <a:custGeom>
                <a:avLst/>
                <a:gdLst>
                  <a:gd name="T0" fmla="*/ 69 w 319"/>
                  <a:gd name="T1" fmla="*/ 0 h 241"/>
                  <a:gd name="T2" fmla="*/ 86 w 319"/>
                  <a:gd name="T3" fmla="*/ 3 h 241"/>
                  <a:gd name="T4" fmla="*/ 104 w 319"/>
                  <a:gd name="T5" fmla="*/ 9 h 241"/>
                  <a:gd name="T6" fmla="*/ 285 w 319"/>
                  <a:gd name="T7" fmla="*/ 112 h 241"/>
                  <a:gd name="T8" fmla="*/ 299 w 319"/>
                  <a:gd name="T9" fmla="*/ 124 h 241"/>
                  <a:gd name="T10" fmla="*/ 310 w 319"/>
                  <a:gd name="T11" fmla="*/ 138 h 241"/>
                  <a:gd name="T12" fmla="*/ 316 w 319"/>
                  <a:gd name="T13" fmla="*/ 155 h 241"/>
                  <a:gd name="T14" fmla="*/ 319 w 319"/>
                  <a:gd name="T15" fmla="*/ 172 h 241"/>
                  <a:gd name="T16" fmla="*/ 316 w 319"/>
                  <a:gd name="T17" fmla="*/ 190 h 241"/>
                  <a:gd name="T18" fmla="*/ 310 w 319"/>
                  <a:gd name="T19" fmla="*/ 206 h 241"/>
                  <a:gd name="T20" fmla="*/ 298 w 319"/>
                  <a:gd name="T21" fmla="*/ 221 h 241"/>
                  <a:gd name="T22" fmla="*/ 283 w 319"/>
                  <a:gd name="T23" fmla="*/ 232 h 241"/>
                  <a:gd name="T24" fmla="*/ 266 w 319"/>
                  <a:gd name="T25" fmla="*/ 239 h 241"/>
                  <a:gd name="T26" fmla="*/ 249 w 319"/>
                  <a:gd name="T27" fmla="*/ 241 h 241"/>
                  <a:gd name="T28" fmla="*/ 231 w 319"/>
                  <a:gd name="T29" fmla="*/ 239 h 241"/>
                  <a:gd name="T30" fmla="*/ 214 w 319"/>
                  <a:gd name="T31" fmla="*/ 231 h 241"/>
                  <a:gd name="T32" fmla="*/ 34 w 319"/>
                  <a:gd name="T33" fmla="*/ 129 h 241"/>
                  <a:gd name="T34" fmla="*/ 19 w 319"/>
                  <a:gd name="T35" fmla="*/ 118 h 241"/>
                  <a:gd name="T36" fmla="*/ 9 w 319"/>
                  <a:gd name="T37" fmla="*/ 103 h 241"/>
                  <a:gd name="T38" fmla="*/ 2 w 319"/>
                  <a:gd name="T39" fmla="*/ 87 h 241"/>
                  <a:gd name="T40" fmla="*/ 0 w 319"/>
                  <a:gd name="T41" fmla="*/ 69 h 241"/>
                  <a:gd name="T42" fmla="*/ 2 w 319"/>
                  <a:gd name="T43" fmla="*/ 51 h 241"/>
                  <a:gd name="T44" fmla="*/ 9 w 319"/>
                  <a:gd name="T45" fmla="*/ 34 h 241"/>
                  <a:gd name="T46" fmla="*/ 20 w 319"/>
                  <a:gd name="T47" fmla="*/ 20 h 241"/>
                  <a:gd name="T48" fmla="*/ 35 w 319"/>
                  <a:gd name="T49" fmla="*/ 9 h 241"/>
                  <a:gd name="T50" fmla="*/ 51 w 319"/>
                  <a:gd name="T51" fmla="*/ 3 h 241"/>
                  <a:gd name="T52" fmla="*/ 69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69" y="0"/>
                    </a:moveTo>
                    <a:lnTo>
                      <a:pt x="86" y="3"/>
                    </a:lnTo>
                    <a:lnTo>
                      <a:pt x="104" y="9"/>
                    </a:lnTo>
                    <a:lnTo>
                      <a:pt x="285" y="112"/>
                    </a:lnTo>
                    <a:lnTo>
                      <a:pt x="299" y="124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6"/>
                    </a:lnTo>
                    <a:lnTo>
                      <a:pt x="298" y="221"/>
                    </a:lnTo>
                    <a:lnTo>
                      <a:pt x="283" y="232"/>
                    </a:lnTo>
                    <a:lnTo>
                      <a:pt x="266" y="239"/>
                    </a:lnTo>
                    <a:lnTo>
                      <a:pt x="249" y="241"/>
                    </a:lnTo>
                    <a:lnTo>
                      <a:pt x="231" y="239"/>
                    </a:lnTo>
                    <a:lnTo>
                      <a:pt x="214" y="231"/>
                    </a:lnTo>
                    <a:lnTo>
                      <a:pt x="34" y="129"/>
                    </a:lnTo>
                    <a:lnTo>
                      <a:pt x="19" y="118"/>
                    </a:lnTo>
                    <a:lnTo>
                      <a:pt x="9" y="103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37"/>
              <p:cNvSpPr>
                <a:spLocks/>
              </p:cNvSpPr>
              <p:nvPr/>
            </p:nvSpPr>
            <p:spPr bwMode="auto">
              <a:xfrm>
                <a:off x="2171700" y="1927225"/>
                <a:ext cx="77788" cy="31750"/>
              </a:xfrm>
              <a:custGeom>
                <a:avLst/>
                <a:gdLst>
                  <a:gd name="T0" fmla="*/ 69 w 347"/>
                  <a:gd name="T1" fmla="*/ 0 h 139"/>
                  <a:gd name="T2" fmla="*/ 278 w 347"/>
                  <a:gd name="T3" fmla="*/ 0 h 139"/>
                  <a:gd name="T4" fmla="*/ 296 w 347"/>
                  <a:gd name="T5" fmla="*/ 4 h 139"/>
                  <a:gd name="T6" fmla="*/ 313 w 347"/>
                  <a:gd name="T7" fmla="*/ 10 h 139"/>
                  <a:gd name="T8" fmla="*/ 327 w 347"/>
                  <a:gd name="T9" fmla="*/ 21 h 139"/>
                  <a:gd name="T10" fmla="*/ 338 w 347"/>
                  <a:gd name="T11" fmla="*/ 35 h 139"/>
                  <a:gd name="T12" fmla="*/ 345 w 347"/>
                  <a:gd name="T13" fmla="*/ 51 h 139"/>
                  <a:gd name="T14" fmla="*/ 347 w 347"/>
                  <a:gd name="T15" fmla="*/ 70 h 139"/>
                  <a:gd name="T16" fmla="*/ 345 w 347"/>
                  <a:gd name="T17" fmla="*/ 88 h 139"/>
                  <a:gd name="T18" fmla="*/ 338 w 347"/>
                  <a:gd name="T19" fmla="*/ 104 h 139"/>
                  <a:gd name="T20" fmla="*/ 327 w 347"/>
                  <a:gd name="T21" fmla="*/ 119 h 139"/>
                  <a:gd name="T22" fmla="*/ 313 w 347"/>
                  <a:gd name="T23" fmla="*/ 129 h 139"/>
                  <a:gd name="T24" fmla="*/ 296 w 347"/>
                  <a:gd name="T25" fmla="*/ 137 h 139"/>
                  <a:gd name="T26" fmla="*/ 278 w 347"/>
                  <a:gd name="T27" fmla="*/ 139 h 139"/>
                  <a:gd name="T28" fmla="*/ 69 w 347"/>
                  <a:gd name="T29" fmla="*/ 139 h 139"/>
                  <a:gd name="T30" fmla="*/ 51 w 347"/>
                  <a:gd name="T31" fmla="*/ 137 h 139"/>
                  <a:gd name="T32" fmla="*/ 35 w 347"/>
                  <a:gd name="T33" fmla="*/ 129 h 139"/>
                  <a:gd name="T34" fmla="*/ 20 w 347"/>
                  <a:gd name="T35" fmla="*/ 119 h 139"/>
                  <a:gd name="T36" fmla="*/ 10 w 347"/>
                  <a:gd name="T37" fmla="*/ 104 h 139"/>
                  <a:gd name="T38" fmla="*/ 2 w 347"/>
                  <a:gd name="T39" fmla="*/ 88 h 139"/>
                  <a:gd name="T40" fmla="*/ 0 w 347"/>
                  <a:gd name="T41" fmla="*/ 70 h 139"/>
                  <a:gd name="T42" fmla="*/ 2 w 347"/>
                  <a:gd name="T43" fmla="*/ 51 h 139"/>
                  <a:gd name="T44" fmla="*/ 10 w 347"/>
                  <a:gd name="T45" fmla="*/ 35 h 139"/>
                  <a:gd name="T46" fmla="*/ 20 w 347"/>
                  <a:gd name="T47" fmla="*/ 21 h 139"/>
                  <a:gd name="T48" fmla="*/ 35 w 347"/>
                  <a:gd name="T49" fmla="*/ 10 h 139"/>
                  <a:gd name="T50" fmla="*/ 51 w 347"/>
                  <a:gd name="T51" fmla="*/ 4 h 139"/>
                  <a:gd name="T52" fmla="*/ 69 w 347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139">
                    <a:moveTo>
                      <a:pt x="69" y="0"/>
                    </a:moveTo>
                    <a:lnTo>
                      <a:pt x="278" y="0"/>
                    </a:ln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1"/>
                    </a:lnTo>
                    <a:lnTo>
                      <a:pt x="338" y="35"/>
                    </a:lnTo>
                    <a:lnTo>
                      <a:pt x="345" y="51"/>
                    </a:lnTo>
                    <a:lnTo>
                      <a:pt x="347" y="70"/>
                    </a:lnTo>
                    <a:lnTo>
                      <a:pt x="345" y="88"/>
                    </a:lnTo>
                    <a:lnTo>
                      <a:pt x="338" y="104"/>
                    </a:lnTo>
                    <a:lnTo>
                      <a:pt x="327" y="119"/>
                    </a:lnTo>
                    <a:lnTo>
                      <a:pt x="313" y="129"/>
                    </a:lnTo>
                    <a:lnTo>
                      <a:pt x="296" y="137"/>
                    </a:lnTo>
                    <a:lnTo>
                      <a:pt x="278" y="139"/>
                    </a:lnTo>
                    <a:lnTo>
                      <a:pt x="69" y="139"/>
                    </a:lnTo>
                    <a:lnTo>
                      <a:pt x="51" y="137"/>
                    </a:lnTo>
                    <a:lnTo>
                      <a:pt x="35" y="129"/>
                    </a:lnTo>
                    <a:lnTo>
                      <a:pt x="20" y="119"/>
                    </a:lnTo>
                    <a:lnTo>
                      <a:pt x="10" y="104"/>
                    </a:lnTo>
                    <a:lnTo>
                      <a:pt x="2" y="88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10" y="35"/>
                    </a:lnTo>
                    <a:lnTo>
                      <a:pt x="20" y="21"/>
                    </a:lnTo>
                    <a:lnTo>
                      <a:pt x="35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38"/>
              <p:cNvSpPr>
                <a:spLocks/>
              </p:cNvSpPr>
              <p:nvPr/>
            </p:nvSpPr>
            <p:spPr bwMode="auto">
              <a:xfrm>
                <a:off x="2219325" y="2079625"/>
                <a:ext cx="71438" cy="55562"/>
              </a:xfrm>
              <a:custGeom>
                <a:avLst/>
                <a:gdLst>
                  <a:gd name="T0" fmla="*/ 249 w 319"/>
                  <a:gd name="T1" fmla="*/ 0 h 242"/>
                  <a:gd name="T2" fmla="*/ 268 w 319"/>
                  <a:gd name="T3" fmla="*/ 3 h 242"/>
                  <a:gd name="T4" fmla="*/ 283 w 319"/>
                  <a:gd name="T5" fmla="*/ 9 h 242"/>
                  <a:gd name="T6" fmla="*/ 298 w 319"/>
                  <a:gd name="T7" fmla="*/ 20 h 242"/>
                  <a:gd name="T8" fmla="*/ 310 w 319"/>
                  <a:gd name="T9" fmla="*/ 35 h 242"/>
                  <a:gd name="T10" fmla="*/ 316 w 319"/>
                  <a:gd name="T11" fmla="*/ 52 h 242"/>
                  <a:gd name="T12" fmla="*/ 319 w 319"/>
                  <a:gd name="T13" fmla="*/ 70 h 242"/>
                  <a:gd name="T14" fmla="*/ 316 w 319"/>
                  <a:gd name="T15" fmla="*/ 86 h 242"/>
                  <a:gd name="T16" fmla="*/ 310 w 319"/>
                  <a:gd name="T17" fmla="*/ 103 h 242"/>
                  <a:gd name="T18" fmla="*/ 298 w 319"/>
                  <a:gd name="T19" fmla="*/ 118 h 242"/>
                  <a:gd name="T20" fmla="*/ 285 w 319"/>
                  <a:gd name="T21" fmla="*/ 129 h 242"/>
                  <a:gd name="T22" fmla="*/ 104 w 319"/>
                  <a:gd name="T23" fmla="*/ 232 h 242"/>
                  <a:gd name="T24" fmla="*/ 87 w 319"/>
                  <a:gd name="T25" fmla="*/ 239 h 242"/>
                  <a:gd name="T26" fmla="*/ 69 w 319"/>
                  <a:gd name="T27" fmla="*/ 242 h 242"/>
                  <a:gd name="T28" fmla="*/ 51 w 319"/>
                  <a:gd name="T29" fmla="*/ 239 h 242"/>
                  <a:gd name="T30" fmla="*/ 35 w 319"/>
                  <a:gd name="T31" fmla="*/ 233 h 242"/>
                  <a:gd name="T32" fmla="*/ 20 w 319"/>
                  <a:gd name="T33" fmla="*/ 222 h 242"/>
                  <a:gd name="T34" fmla="*/ 9 w 319"/>
                  <a:gd name="T35" fmla="*/ 207 h 242"/>
                  <a:gd name="T36" fmla="*/ 2 w 319"/>
                  <a:gd name="T37" fmla="*/ 190 h 242"/>
                  <a:gd name="T38" fmla="*/ 0 w 319"/>
                  <a:gd name="T39" fmla="*/ 172 h 242"/>
                  <a:gd name="T40" fmla="*/ 2 w 319"/>
                  <a:gd name="T41" fmla="*/ 155 h 242"/>
                  <a:gd name="T42" fmla="*/ 9 w 319"/>
                  <a:gd name="T43" fmla="*/ 138 h 242"/>
                  <a:gd name="T44" fmla="*/ 19 w 319"/>
                  <a:gd name="T45" fmla="*/ 125 h 242"/>
                  <a:gd name="T46" fmla="*/ 34 w 319"/>
                  <a:gd name="T47" fmla="*/ 114 h 242"/>
                  <a:gd name="T48" fmla="*/ 214 w 319"/>
                  <a:gd name="T49" fmla="*/ 10 h 242"/>
                  <a:gd name="T50" fmla="*/ 232 w 319"/>
                  <a:gd name="T51" fmla="*/ 2 h 242"/>
                  <a:gd name="T52" fmla="*/ 24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249" y="0"/>
                    </a:moveTo>
                    <a:lnTo>
                      <a:pt x="268" y="3"/>
                    </a:lnTo>
                    <a:lnTo>
                      <a:pt x="283" y="9"/>
                    </a:lnTo>
                    <a:lnTo>
                      <a:pt x="298" y="20"/>
                    </a:lnTo>
                    <a:lnTo>
                      <a:pt x="310" y="35"/>
                    </a:lnTo>
                    <a:lnTo>
                      <a:pt x="316" y="52"/>
                    </a:lnTo>
                    <a:lnTo>
                      <a:pt x="319" y="70"/>
                    </a:lnTo>
                    <a:lnTo>
                      <a:pt x="316" y="86"/>
                    </a:lnTo>
                    <a:lnTo>
                      <a:pt x="310" y="103"/>
                    </a:lnTo>
                    <a:lnTo>
                      <a:pt x="298" y="118"/>
                    </a:lnTo>
                    <a:lnTo>
                      <a:pt x="285" y="129"/>
                    </a:lnTo>
                    <a:lnTo>
                      <a:pt x="104" y="232"/>
                    </a:lnTo>
                    <a:lnTo>
                      <a:pt x="87" y="239"/>
                    </a:lnTo>
                    <a:lnTo>
                      <a:pt x="69" y="242"/>
                    </a:lnTo>
                    <a:lnTo>
                      <a:pt x="51" y="239"/>
                    </a:lnTo>
                    <a:lnTo>
                      <a:pt x="35" y="233"/>
                    </a:lnTo>
                    <a:lnTo>
                      <a:pt x="20" y="222"/>
                    </a:lnTo>
                    <a:lnTo>
                      <a:pt x="9" y="207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19" y="125"/>
                    </a:lnTo>
                    <a:lnTo>
                      <a:pt x="34" y="114"/>
                    </a:lnTo>
                    <a:lnTo>
                      <a:pt x="214" y="10"/>
                    </a:lnTo>
                    <a:lnTo>
                      <a:pt x="232" y="2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39"/>
              <p:cNvSpPr>
                <a:spLocks/>
              </p:cNvSpPr>
              <p:nvPr/>
            </p:nvSpPr>
            <p:spPr bwMode="auto">
              <a:xfrm>
                <a:off x="2792413" y="2079625"/>
                <a:ext cx="71438" cy="55562"/>
              </a:xfrm>
              <a:custGeom>
                <a:avLst/>
                <a:gdLst>
                  <a:gd name="T0" fmla="*/ 69 w 319"/>
                  <a:gd name="T1" fmla="*/ 0 h 242"/>
                  <a:gd name="T2" fmla="*/ 87 w 319"/>
                  <a:gd name="T3" fmla="*/ 2 h 242"/>
                  <a:gd name="T4" fmla="*/ 104 w 319"/>
                  <a:gd name="T5" fmla="*/ 10 h 242"/>
                  <a:gd name="T6" fmla="*/ 285 w 319"/>
                  <a:gd name="T7" fmla="*/ 114 h 242"/>
                  <a:gd name="T8" fmla="*/ 299 w 319"/>
                  <a:gd name="T9" fmla="*/ 125 h 242"/>
                  <a:gd name="T10" fmla="*/ 310 w 319"/>
                  <a:gd name="T11" fmla="*/ 138 h 242"/>
                  <a:gd name="T12" fmla="*/ 316 w 319"/>
                  <a:gd name="T13" fmla="*/ 155 h 242"/>
                  <a:gd name="T14" fmla="*/ 319 w 319"/>
                  <a:gd name="T15" fmla="*/ 172 h 242"/>
                  <a:gd name="T16" fmla="*/ 316 w 319"/>
                  <a:gd name="T17" fmla="*/ 190 h 242"/>
                  <a:gd name="T18" fmla="*/ 310 w 319"/>
                  <a:gd name="T19" fmla="*/ 207 h 242"/>
                  <a:gd name="T20" fmla="*/ 298 w 319"/>
                  <a:gd name="T21" fmla="*/ 222 h 242"/>
                  <a:gd name="T22" fmla="*/ 284 w 319"/>
                  <a:gd name="T23" fmla="*/ 233 h 242"/>
                  <a:gd name="T24" fmla="*/ 268 w 319"/>
                  <a:gd name="T25" fmla="*/ 239 h 242"/>
                  <a:gd name="T26" fmla="*/ 250 w 319"/>
                  <a:gd name="T27" fmla="*/ 242 h 242"/>
                  <a:gd name="T28" fmla="*/ 231 w 319"/>
                  <a:gd name="T29" fmla="*/ 239 h 242"/>
                  <a:gd name="T30" fmla="*/ 214 w 319"/>
                  <a:gd name="T31" fmla="*/ 232 h 242"/>
                  <a:gd name="T32" fmla="*/ 34 w 319"/>
                  <a:gd name="T33" fmla="*/ 129 h 242"/>
                  <a:gd name="T34" fmla="*/ 20 w 319"/>
                  <a:gd name="T35" fmla="*/ 118 h 242"/>
                  <a:gd name="T36" fmla="*/ 9 w 319"/>
                  <a:gd name="T37" fmla="*/ 103 h 242"/>
                  <a:gd name="T38" fmla="*/ 2 w 319"/>
                  <a:gd name="T39" fmla="*/ 86 h 242"/>
                  <a:gd name="T40" fmla="*/ 0 w 319"/>
                  <a:gd name="T41" fmla="*/ 70 h 242"/>
                  <a:gd name="T42" fmla="*/ 2 w 319"/>
                  <a:gd name="T43" fmla="*/ 52 h 242"/>
                  <a:gd name="T44" fmla="*/ 9 w 319"/>
                  <a:gd name="T45" fmla="*/ 35 h 242"/>
                  <a:gd name="T46" fmla="*/ 20 w 319"/>
                  <a:gd name="T47" fmla="*/ 20 h 242"/>
                  <a:gd name="T48" fmla="*/ 35 w 319"/>
                  <a:gd name="T49" fmla="*/ 9 h 242"/>
                  <a:gd name="T50" fmla="*/ 51 w 319"/>
                  <a:gd name="T51" fmla="*/ 3 h 242"/>
                  <a:gd name="T52" fmla="*/ 6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285" y="114"/>
                    </a:lnTo>
                    <a:lnTo>
                      <a:pt x="299" y="125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7"/>
                    </a:lnTo>
                    <a:lnTo>
                      <a:pt x="298" y="222"/>
                    </a:lnTo>
                    <a:lnTo>
                      <a:pt x="284" y="233"/>
                    </a:lnTo>
                    <a:lnTo>
                      <a:pt x="268" y="239"/>
                    </a:lnTo>
                    <a:lnTo>
                      <a:pt x="250" y="242"/>
                    </a:lnTo>
                    <a:lnTo>
                      <a:pt x="231" y="239"/>
                    </a:lnTo>
                    <a:lnTo>
                      <a:pt x="214" y="232"/>
                    </a:lnTo>
                    <a:lnTo>
                      <a:pt x="34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40"/>
              <p:cNvSpPr>
                <a:spLocks/>
              </p:cNvSpPr>
              <p:nvPr/>
            </p:nvSpPr>
            <p:spPr bwMode="auto">
              <a:xfrm>
                <a:off x="2833688" y="1927225"/>
                <a:ext cx="77788" cy="31750"/>
              </a:xfrm>
              <a:custGeom>
                <a:avLst/>
                <a:gdLst>
                  <a:gd name="T0" fmla="*/ 70 w 348"/>
                  <a:gd name="T1" fmla="*/ 0 h 139"/>
                  <a:gd name="T2" fmla="*/ 278 w 348"/>
                  <a:gd name="T3" fmla="*/ 0 h 139"/>
                  <a:gd name="T4" fmla="*/ 297 w 348"/>
                  <a:gd name="T5" fmla="*/ 4 h 139"/>
                  <a:gd name="T6" fmla="*/ 314 w 348"/>
                  <a:gd name="T7" fmla="*/ 10 h 139"/>
                  <a:gd name="T8" fmla="*/ 327 w 348"/>
                  <a:gd name="T9" fmla="*/ 21 h 139"/>
                  <a:gd name="T10" fmla="*/ 337 w 348"/>
                  <a:gd name="T11" fmla="*/ 35 h 139"/>
                  <a:gd name="T12" fmla="*/ 345 w 348"/>
                  <a:gd name="T13" fmla="*/ 51 h 139"/>
                  <a:gd name="T14" fmla="*/ 348 w 348"/>
                  <a:gd name="T15" fmla="*/ 70 h 139"/>
                  <a:gd name="T16" fmla="*/ 345 w 348"/>
                  <a:gd name="T17" fmla="*/ 88 h 139"/>
                  <a:gd name="T18" fmla="*/ 337 w 348"/>
                  <a:gd name="T19" fmla="*/ 104 h 139"/>
                  <a:gd name="T20" fmla="*/ 327 w 348"/>
                  <a:gd name="T21" fmla="*/ 119 h 139"/>
                  <a:gd name="T22" fmla="*/ 314 w 348"/>
                  <a:gd name="T23" fmla="*/ 129 h 139"/>
                  <a:gd name="T24" fmla="*/ 297 w 348"/>
                  <a:gd name="T25" fmla="*/ 137 h 139"/>
                  <a:gd name="T26" fmla="*/ 278 w 348"/>
                  <a:gd name="T27" fmla="*/ 139 h 139"/>
                  <a:gd name="T28" fmla="*/ 70 w 348"/>
                  <a:gd name="T29" fmla="*/ 139 h 139"/>
                  <a:gd name="T30" fmla="*/ 52 w 348"/>
                  <a:gd name="T31" fmla="*/ 137 h 139"/>
                  <a:gd name="T32" fmla="*/ 34 w 348"/>
                  <a:gd name="T33" fmla="*/ 129 h 139"/>
                  <a:gd name="T34" fmla="*/ 21 w 348"/>
                  <a:gd name="T35" fmla="*/ 119 h 139"/>
                  <a:gd name="T36" fmla="*/ 10 w 348"/>
                  <a:gd name="T37" fmla="*/ 104 h 139"/>
                  <a:gd name="T38" fmla="*/ 3 w 348"/>
                  <a:gd name="T39" fmla="*/ 88 h 139"/>
                  <a:gd name="T40" fmla="*/ 0 w 348"/>
                  <a:gd name="T41" fmla="*/ 70 h 139"/>
                  <a:gd name="T42" fmla="*/ 3 w 348"/>
                  <a:gd name="T43" fmla="*/ 51 h 139"/>
                  <a:gd name="T44" fmla="*/ 10 w 348"/>
                  <a:gd name="T45" fmla="*/ 35 h 139"/>
                  <a:gd name="T46" fmla="*/ 21 w 348"/>
                  <a:gd name="T47" fmla="*/ 21 h 139"/>
                  <a:gd name="T48" fmla="*/ 34 w 348"/>
                  <a:gd name="T49" fmla="*/ 10 h 139"/>
                  <a:gd name="T50" fmla="*/ 52 w 348"/>
                  <a:gd name="T51" fmla="*/ 4 h 139"/>
                  <a:gd name="T52" fmla="*/ 70 w 34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8" h="139">
                    <a:moveTo>
                      <a:pt x="70" y="0"/>
                    </a:moveTo>
                    <a:lnTo>
                      <a:pt x="278" y="0"/>
                    </a:lnTo>
                    <a:lnTo>
                      <a:pt x="297" y="4"/>
                    </a:lnTo>
                    <a:lnTo>
                      <a:pt x="314" y="10"/>
                    </a:lnTo>
                    <a:lnTo>
                      <a:pt x="327" y="21"/>
                    </a:lnTo>
                    <a:lnTo>
                      <a:pt x="337" y="35"/>
                    </a:lnTo>
                    <a:lnTo>
                      <a:pt x="345" y="51"/>
                    </a:lnTo>
                    <a:lnTo>
                      <a:pt x="348" y="70"/>
                    </a:lnTo>
                    <a:lnTo>
                      <a:pt x="345" y="88"/>
                    </a:lnTo>
                    <a:lnTo>
                      <a:pt x="337" y="104"/>
                    </a:lnTo>
                    <a:lnTo>
                      <a:pt x="327" y="119"/>
                    </a:lnTo>
                    <a:lnTo>
                      <a:pt x="314" y="129"/>
                    </a:lnTo>
                    <a:lnTo>
                      <a:pt x="297" y="137"/>
                    </a:lnTo>
                    <a:lnTo>
                      <a:pt x="278" y="139"/>
                    </a:lnTo>
                    <a:lnTo>
                      <a:pt x="70" y="139"/>
                    </a:lnTo>
                    <a:lnTo>
                      <a:pt x="52" y="137"/>
                    </a:lnTo>
                    <a:lnTo>
                      <a:pt x="34" y="129"/>
                    </a:lnTo>
                    <a:lnTo>
                      <a:pt x="21" y="119"/>
                    </a:lnTo>
                    <a:lnTo>
                      <a:pt x="10" y="104"/>
                    </a:lnTo>
                    <a:lnTo>
                      <a:pt x="3" y="88"/>
                    </a:lnTo>
                    <a:lnTo>
                      <a:pt x="0" y="70"/>
                    </a:lnTo>
                    <a:lnTo>
                      <a:pt x="3" y="51"/>
                    </a:lnTo>
                    <a:lnTo>
                      <a:pt x="10" y="35"/>
                    </a:lnTo>
                    <a:lnTo>
                      <a:pt x="21" y="21"/>
                    </a:lnTo>
                    <a:lnTo>
                      <a:pt x="34" y="10"/>
                    </a:lnTo>
                    <a:lnTo>
                      <a:pt x="52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41"/>
              <p:cNvSpPr>
                <a:spLocks/>
              </p:cNvSpPr>
              <p:nvPr/>
            </p:nvSpPr>
            <p:spPr bwMode="auto">
              <a:xfrm>
                <a:off x="2792413" y="1751013"/>
                <a:ext cx="71438" cy="55562"/>
              </a:xfrm>
              <a:custGeom>
                <a:avLst/>
                <a:gdLst>
                  <a:gd name="T0" fmla="*/ 250 w 319"/>
                  <a:gd name="T1" fmla="*/ 0 h 241"/>
                  <a:gd name="T2" fmla="*/ 268 w 319"/>
                  <a:gd name="T3" fmla="*/ 3 h 241"/>
                  <a:gd name="T4" fmla="*/ 284 w 319"/>
                  <a:gd name="T5" fmla="*/ 9 h 241"/>
                  <a:gd name="T6" fmla="*/ 298 w 319"/>
                  <a:gd name="T7" fmla="*/ 20 h 241"/>
                  <a:gd name="T8" fmla="*/ 310 w 319"/>
                  <a:gd name="T9" fmla="*/ 34 h 241"/>
                  <a:gd name="T10" fmla="*/ 316 w 319"/>
                  <a:gd name="T11" fmla="*/ 51 h 241"/>
                  <a:gd name="T12" fmla="*/ 319 w 319"/>
                  <a:gd name="T13" fmla="*/ 69 h 241"/>
                  <a:gd name="T14" fmla="*/ 316 w 319"/>
                  <a:gd name="T15" fmla="*/ 87 h 241"/>
                  <a:gd name="T16" fmla="*/ 310 w 319"/>
                  <a:gd name="T17" fmla="*/ 103 h 241"/>
                  <a:gd name="T18" fmla="*/ 299 w 319"/>
                  <a:gd name="T19" fmla="*/ 118 h 241"/>
                  <a:gd name="T20" fmla="*/ 285 w 319"/>
                  <a:gd name="T21" fmla="*/ 129 h 241"/>
                  <a:gd name="T22" fmla="*/ 104 w 319"/>
                  <a:gd name="T23" fmla="*/ 231 h 241"/>
                  <a:gd name="T24" fmla="*/ 87 w 319"/>
                  <a:gd name="T25" fmla="*/ 239 h 241"/>
                  <a:gd name="T26" fmla="*/ 69 w 319"/>
                  <a:gd name="T27" fmla="*/ 241 h 241"/>
                  <a:gd name="T28" fmla="*/ 52 w 319"/>
                  <a:gd name="T29" fmla="*/ 239 h 241"/>
                  <a:gd name="T30" fmla="*/ 35 w 319"/>
                  <a:gd name="T31" fmla="*/ 232 h 241"/>
                  <a:gd name="T32" fmla="*/ 20 w 319"/>
                  <a:gd name="T33" fmla="*/ 221 h 241"/>
                  <a:gd name="T34" fmla="*/ 9 w 319"/>
                  <a:gd name="T35" fmla="*/ 206 h 241"/>
                  <a:gd name="T36" fmla="*/ 2 w 319"/>
                  <a:gd name="T37" fmla="*/ 190 h 241"/>
                  <a:gd name="T38" fmla="*/ 0 w 319"/>
                  <a:gd name="T39" fmla="*/ 172 h 241"/>
                  <a:gd name="T40" fmla="*/ 2 w 319"/>
                  <a:gd name="T41" fmla="*/ 155 h 241"/>
                  <a:gd name="T42" fmla="*/ 9 w 319"/>
                  <a:gd name="T43" fmla="*/ 138 h 241"/>
                  <a:gd name="T44" fmla="*/ 20 w 319"/>
                  <a:gd name="T45" fmla="*/ 124 h 241"/>
                  <a:gd name="T46" fmla="*/ 34 w 319"/>
                  <a:gd name="T47" fmla="*/ 112 h 241"/>
                  <a:gd name="T48" fmla="*/ 214 w 319"/>
                  <a:gd name="T49" fmla="*/ 9 h 241"/>
                  <a:gd name="T50" fmla="*/ 233 w 319"/>
                  <a:gd name="T51" fmla="*/ 3 h 241"/>
                  <a:gd name="T52" fmla="*/ 250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250" y="0"/>
                    </a:moveTo>
                    <a:lnTo>
                      <a:pt x="268" y="3"/>
                    </a:lnTo>
                    <a:lnTo>
                      <a:pt x="284" y="9"/>
                    </a:lnTo>
                    <a:lnTo>
                      <a:pt x="298" y="20"/>
                    </a:lnTo>
                    <a:lnTo>
                      <a:pt x="310" y="34"/>
                    </a:lnTo>
                    <a:lnTo>
                      <a:pt x="316" y="51"/>
                    </a:lnTo>
                    <a:lnTo>
                      <a:pt x="319" y="69"/>
                    </a:lnTo>
                    <a:lnTo>
                      <a:pt x="316" y="87"/>
                    </a:lnTo>
                    <a:lnTo>
                      <a:pt x="310" y="103"/>
                    </a:lnTo>
                    <a:lnTo>
                      <a:pt x="299" y="118"/>
                    </a:lnTo>
                    <a:lnTo>
                      <a:pt x="285" y="129"/>
                    </a:lnTo>
                    <a:lnTo>
                      <a:pt x="104" y="231"/>
                    </a:lnTo>
                    <a:lnTo>
                      <a:pt x="87" y="239"/>
                    </a:lnTo>
                    <a:lnTo>
                      <a:pt x="69" y="241"/>
                    </a:lnTo>
                    <a:lnTo>
                      <a:pt x="52" y="239"/>
                    </a:lnTo>
                    <a:lnTo>
                      <a:pt x="35" y="232"/>
                    </a:lnTo>
                    <a:lnTo>
                      <a:pt x="20" y="221"/>
                    </a:lnTo>
                    <a:lnTo>
                      <a:pt x="9" y="206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20" y="124"/>
                    </a:lnTo>
                    <a:lnTo>
                      <a:pt x="34" y="112"/>
                    </a:lnTo>
                    <a:lnTo>
                      <a:pt x="214" y="9"/>
                    </a:lnTo>
                    <a:lnTo>
                      <a:pt x="233" y="3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42"/>
              <p:cNvSpPr>
                <a:spLocks/>
              </p:cNvSpPr>
              <p:nvPr/>
            </p:nvSpPr>
            <p:spPr bwMode="auto">
              <a:xfrm>
                <a:off x="2679700" y="1622425"/>
                <a:ext cx="55563" cy="71437"/>
              </a:xfrm>
              <a:custGeom>
                <a:avLst/>
                <a:gdLst>
                  <a:gd name="T0" fmla="*/ 172 w 243"/>
                  <a:gd name="T1" fmla="*/ 0 h 316"/>
                  <a:gd name="T2" fmla="*/ 191 w 243"/>
                  <a:gd name="T3" fmla="*/ 2 h 316"/>
                  <a:gd name="T4" fmla="*/ 208 w 243"/>
                  <a:gd name="T5" fmla="*/ 10 h 316"/>
                  <a:gd name="T6" fmla="*/ 222 w 243"/>
                  <a:gd name="T7" fmla="*/ 21 h 316"/>
                  <a:gd name="T8" fmla="*/ 234 w 243"/>
                  <a:gd name="T9" fmla="*/ 34 h 316"/>
                  <a:gd name="T10" fmla="*/ 241 w 243"/>
                  <a:gd name="T11" fmla="*/ 51 h 316"/>
                  <a:gd name="T12" fmla="*/ 243 w 243"/>
                  <a:gd name="T13" fmla="*/ 68 h 316"/>
                  <a:gd name="T14" fmla="*/ 241 w 243"/>
                  <a:gd name="T15" fmla="*/ 86 h 316"/>
                  <a:gd name="T16" fmla="*/ 234 w 243"/>
                  <a:gd name="T17" fmla="*/ 103 h 316"/>
                  <a:gd name="T18" fmla="*/ 129 w 243"/>
                  <a:gd name="T19" fmla="*/ 282 h 316"/>
                  <a:gd name="T20" fmla="*/ 118 w 243"/>
                  <a:gd name="T21" fmla="*/ 297 h 316"/>
                  <a:gd name="T22" fmla="*/ 103 w 243"/>
                  <a:gd name="T23" fmla="*/ 308 h 316"/>
                  <a:gd name="T24" fmla="*/ 87 w 243"/>
                  <a:gd name="T25" fmla="*/ 314 h 316"/>
                  <a:gd name="T26" fmla="*/ 69 w 243"/>
                  <a:gd name="T27" fmla="*/ 316 h 316"/>
                  <a:gd name="T28" fmla="*/ 52 w 243"/>
                  <a:gd name="T29" fmla="*/ 314 h 316"/>
                  <a:gd name="T30" fmla="*/ 35 w 243"/>
                  <a:gd name="T31" fmla="*/ 307 h 316"/>
                  <a:gd name="T32" fmla="*/ 19 w 243"/>
                  <a:gd name="T33" fmla="*/ 296 h 316"/>
                  <a:gd name="T34" fmla="*/ 9 w 243"/>
                  <a:gd name="T35" fmla="*/ 282 h 316"/>
                  <a:gd name="T36" fmla="*/ 2 w 243"/>
                  <a:gd name="T37" fmla="*/ 265 h 316"/>
                  <a:gd name="T38" fmla="*/ 0 w 243"/>
                  <a:gd name="T39" fmla="*/ 248 h 316"/>
                  <a:gd name="T40" fmla="*/ 2 w 243"/>
                  <a:gd name="T41" fmla="*/ 230 h 316"/>
                  <a:gd name="T42" fmla="*/ 9 w 243"/>
                  <a:gd name="T43" fmla="*/ 214 h 316"/>
                  <a:gd name="T44" fmla="*/ 113 w 243"/>
                  <a:gd name="T45" fmla="*/ 34 h 316"/>
                  <a:gd name="T46" fmla="*/ 125 w 243"/>
                  <a:gd name="T47" fmla="*/ 20 h 316"/>
                  <a:gd name="T48" fmla="*/ 140 w 243"/>
                  <a:gd name="T49" fmla="*/ 9 h 316"/>
                  <a:gd name="T50" fmla="*/ 155 w 243"/>
                  <a:gd name="T51" fmla="*/ 2 h 316"/>
                  <a:gd name="T52" fmla="*/ 172 w 243"/>
                  <a:gd name="T5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6">
                    <a:moveTo>
                      <a:pt x="172" y="0"/>
                    </a:moveTo>
                    <a:lnTo>
                      <a:pt x="191" y="2"/>
                    </a:lnTo>
                    <a:lnTo>
                      <a:pt x="208" y="10"/>
                    </a:lnTo>
                    <a:lnTo>
                      <a:pt x="222" y="21"/>
                    </a:lnTo>
                    <a:lnTo>
                      <a:pt x="234" y="34"/>
                    </a:lnTo>
                    <a:lnTo>
                      <a:pt x="241" y="51"/>
                    </a:lnTo>
                    <a:lnTo>
                      <a:pt x="243" y="68"/>
                    </a:lnTo>
                    <a:lnTo>
                      <a:pt x="241" y="86"/>
                    </a:lnTo>
                    <a:lnTo>
                      <a:pt x="234" y="103"/>
                    </a:lnTo>
                    <a:lnTo>
                      <a:pt x="129" y="282"/>
                    </a:lnTo>
                    <a:lnTo>
                      <a:pt x="118" y="297"/>
                    </a:lnTo>
                    <a:lnTo>
                      <a:pt x="103" y="308"/>
                    </a:lnTo>
                    <a:lnTo>
                      <a:pt x="87" y="314"/>
                    </a:lnTo>
                    <a:lnTo>
                      <a:pt x="69" y="316"/>
                    </a:lnTo>
                    <a:lnTo>
                      <a:pt x="52" y="314"/>
                    </a:lnTo>
                    <a:lnTo>
                      <a:pt x="35" y="307"/>
                    </a:lnTo>
                    <a:lnTo>
                      <a:pt x="19" y="296"/>
                    </a:lnTo>
                    <a:lnTo>
                      <a:pt x="9" y="282"/>
                    </a:lnTo>
                    <a:lnTo>
                      <a:pt x="2" y="265"/>
                    </a:lnTo>
                    <a:lnTo>
                      <a:pt x="0" y="248"/>
                    </a:lnTo>
                    <a:lnTo>
                      <a:pt x="2" y="230"/>
                    </a:lnTo>
                    <a:lnTo>
                      <a:pt x="9" y="214"/>
                    </a:lnTo>
                    <a:lnTo>
                      <a:pt x="113" y="34"/>
                    </a:lnTo>
                    <a:lnTo>
                      <a:pt x="125" y="20"/>
                    </a:lnTo>
                    <a:lnTo>
                      <a:pt x="140" y="9"/>
                    </a:lnTo>
                    <a:lnTo>
                      <a:pt x="155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43"/>
              <p:cNvSpPr>
                <a:spLocks/>
              </p:cNvSpPr>
              <p:nvPr/>
            </p:nvSpPr>
            <p:spPr bwMode="auto">
              <a:xfrm>
                <a:off x="2503488" y="1811338"/>
                <a:ext cx="76200" cy="242887"/>
              </a:xfrm>
              <a:custGeom>
                <a:avLst/>
                <a:gdLst>
                  <a:gd name="T0" fmla="*/ 167 w 334"/>
                  <a:gd name="T1" fmla="*/ 0 h 1073"/>
                  <a:gd name="T2" fmla="*/ 201 w 334"/>
                  <a:gd name="T3" fmla="*/ 2 h 1073"/>
                  <a:gd name="T4" fmla="*/ 230 w 334"/>
                  <a:gd name="T5" fmla="*/ 8 h 1073"/>
                  <a:gd name="T6" fmla="*/ 258 w 334"/>
                  <a:gd name="T7" fmla="*/ 18 h 1073"/>
                  <a:gd name="T8" fmla="*/ 280 w 334"/>
                  <a:gd name="T9" fmla="*/ 33 h 1073"/>
                  <a:gd name="T10" fmla="*/ 300 w 334"/>
                  <a:gd name="T11" fmla="*/ 51 h 1073"/>
                  <a:gd name="T12" fmla="*/ 314 w 334"/>
                  <a:gd name="T13" fmla="*/ 72 h 1073"/>
                  <a:gd name="T14" fmla="*/ 326 w 334"/>
                  <a:gd name="T15" fmla="*/ 98 h 1073"/>
                  <a:gd name="T16" fmla="*/ 331 w 334"/>
                  <a:gd name="T17" fmla="*/ 128 h 1073"/>
                  <a:gd name="T18" fmla="*/ 334 w 334"/>
                  <a:gd name="T19" fmla="*/ 162 h 1073"/>
                  <a:gd name="T20" fmla="*/ 334 w 334"/>
                  <a:gd name="T21" fmla="*/ 406 h 1073"/>
                  <a:gd name="T22" fmla="*/ 332 w 334"/>
                  <a:gd name="T23" fmla="*/ 438 h 1073"/>
                  <a:gd name="T24" fmla="*/ 329 w 334"/>
                  <a:gd name="T25" fmla="*/ 471 h 1073"/>
                  <a:gd name="T26" fmla="*/ 326 w 334"/>
                  <a:gd name="T27" fmla="*/ 505 h 1073"/>
                  <a:gd name="T28" fmla="*/ 260 w 334"/>
                  <a:gd name="T29" fmla="*/ 996 h 1073"/>
                  <a:gd name="T30" fmla="*/ 255 w 334"/>
                  <a:gd name="T31" fmla="*/ 1019 h 1073"/>
                  <a:gd name="T32" fmla="*/ 247 w 334"/>
                  <a:gd name="T33" fmla="*/ 1039 h 1073"/>
                  <a:gd name="T34" fmla="*/ 237 w 334"/>
                  <a:gd name="T35" fmla="*/ 1052 h 1073"/>
                  <a:gd name="T36" fmla="*/ 224 w 334"/>
                  <a:gd name="T37" fmla="*/ 1062 h 1073"/>
                  <a:gd name="T38" fmla="*/ 208 w 334"/>
                  <a:gd name="T39" fmla="*/ 1069 h 1073"/>
                  <a:gd name="T40" fmla="*/ 188 w 334"/>
                  <a:gd name="T41" fmla="*/ 1072 h 1073"/>
                  <a:gd name="T42" fmla="*/ 167 w 334"/>
                  <a:gd name="T43" fmla="*/ 1073 h 1073"/>
                  <a:gd name="T44" fmla="*/ 145 w 334"/>
                  <a:gd name="T45" fmla="*/ 1072 h 1073"/>
                  <a:gd name="T46" fmla="*/ 126 w 334"/>
                  <a:gd name="T47" fmla="*/ 1069 h 1073"/>
                  <a:gd name="T48" fmla="*/ 110 w 334"/>
                  <a:gd name="T49" fmla="*/ 1062 h 1073"/>
                  <a:gd name="T50" fmla="*/ 96 w 334"/>
                  <a:gd name="T51" fmla="*/ 1052 h 1073"/>
                  <a:gd name="T52" fmla="*/ 86 w 334"/>
                  <a:gd name="T53" fmla="*/ 1039 h 1073"/>
                  <a:gd name="T54" fmla="*/ 78 w 334"/>
                  <a:gd name="T55" fmla="*/ 1019 h 1073"/>
                  <a:gd name="T56" fmla="*/ 74 w 334"/>
                  <a:gd name="T57" fmla="*/ 996 h 1073"/>
                  <a:gd name="T58" fmla="*/ 8 w 334"/>
                  <a:gd name="T59" fmla="*/ 505 h 1073"/>
                  <a:gd name="T60" fmla="*/ 5 w 334"/>
                  <a:gd name="T61" fmla="*/ 471 h 1073"/>
                  <a:gd name="T62" fmla="*/ 1 w 334"/>
                  <a:gd name="T63" fmla="*/ 438 h 1073"/>
                  <a:gd name="T64" fmla="*/ 0 w 334"/>
                  <a:gd name="T65" fmla="*/ 406 h 1073"/>
                  <a:gd name="T66" fmla="*/ 0 w 334"/>
                  <a:gd name="T67" fmla="*/ 162 h 1073"/>
                  <a:gd name="T68" fmla="*/ 2 w 334"/>
                  <a:gd name="T69" fmla="*/ 128 h 1073"/>
                  <a:gd name="T70" fmla="*/ 8 w 334"/>
                  <a:gd name="T71" fmla="*/ 98 h 1073"/>
                  <a:gd name="T72" fmla="*/ 19 w 334"/>
                  <a:gd name="T73" fmla="*/ 72 h 1073"/>
                  <a:gd name="T74" fmla="*/ 34 w 334"/>
                  <a:gd name="T75" fmla="*/ 51 h 1073"/>
                  <a:gd name="T76" fmla="*/ 53 w 334"/>
                  <a:gd name="T77" fmla="*/ 33 h 1073"/>
                  <a:gd name="T78" fmla="*/ 76 w 334"/>
                  <a:gd name="T79" fmla="*/ 18 h 1073"/>
                  <a:gd name="T80" fmla="*/ 103 w 334"/>
                  <a:gd name="T81" fmla="*/ 8 h 1073"/>
                  <a:gd name="T82" fmla="*/ 133 w 334"/>
                  <a:gd name="T83" fmla="*/ 2 h 1073"/>
                  <a:gd name="T84" fmla="*/ 167 w 334"/>
                  <a:gd name="T85" fmla="*/ 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073">
                    <a:moveTo>
                      <a:pt x="167" y="0"/>
                    </a:moveTo>
                    <a:lnTo>
                      <a:pt x="201" y="2"/>
                    </a:lnTo>
                    <a:lnTo>
                      <a:pt x="230" y="8"/>
                    </a:lnTo>
                    <a:lnTo>
                      <a:pt x="258" y="18"/>
                    </a:lnTo>
                    <a:lnTo>
                      <a:pt x="280" y="33"/>
                    </a:lnTo>
                    <a:lnTo>
                      <a:pt x="300" y="51"/>
                    </a:lnTo>
                    <a:lnTo>
                      <a:pt x="314" y="72"/>
                    </a:lnTo>
                    <a:lnTo>
                      <a:pt x="326" y="98"/>
                    </a:lnTo>
                    <a:lnTo>
                      <a:pt x="331" y="128"/>
                    </a:lnTo>
                    <a:lnTo>
                      <a:pt x="334" y="162"/>
                    </a:lnTo>
                    <a:lnTo>
                      <a:pt x="334" y="406"/>
                    </a:lnTo>
                    <a:lnTo>
                      <a:pt x="332" y="438"/>
                    </a:lnTo>
                    <a:lnTo>
                      <a:pt x="329" y="471"/>
                    </a:lnTo>
                    <a:lnTo>
                      <a:pt x="326" y="505"/>
                    </a:lnTo>
                    <a:lnTo>
                      <a:pt x="260" y="996"/>
                    </a:lnTo>
                    <a:lnTo>
                      <a:pt x="255" y="1019"/>
                    </a:lnTo>
                    <a:lnTo>
                      <a:pt x="247" y="1039"/>
                    </a:lnTo>
                    <a:lnTo>
                      <a:pt x="237" y="1052"/>
                    </a:lnTo>
                    <a:lnTo>
                      <a:pt x="224" y="1062"/>
                    </a:lnTo>
                    <a:lnTo>
                      <a:pt x="208" y="1069"/>
                    </a:lnTo>
                    <a:lnTo>
                      <a:pt x="188" y="1072"/>
                    </a:lnTo>
                    <a:lnTo>
                      <a:pt x="167" y="1073"/>
                    </a:lnTo>
                    <a:lnTo>
                      <a:pt x="145" y="1072"/>
                    </a:lnTo>
                    <a:lnTo>
                      <a:pt x="126" y="1069"/>
                    </a:lnTo>
                    <a:lnTo>
                      <a:pt x="110" y="1062"/>
                    </a:lnTo>
                    <a:lnTo>
                      <a:pt x="96" y="1052"/>
                    </a:lnTo>
                    <a:lnTo>
                      <a:pt x="86" y="1039"/>
                    </a:lnTo>
                    <a:lnTo>
                      <a:pt x="78" y="1019"/>
                    </a:lnTo>
                    <a:lnTo>
                      <a:pt x="74" y="996"/>
                    </a:lnTo>
                    <a:lnTo>
                      <a:pt x="8" y="505"/>
                    </a:lnTo>
                    <a:lnTo>
                      <a:pt x="5" y="471"/>
                    </a:lnTo>
                    <a:lnTo>
                      <a:pt x="1" y="438"/>
                    </a:lnTo>
                    <a:lnTo>
                      <a:pt x="0" y="406"/>
                    </a:lnTo>
                    <a:lnTo>
                      <a:pt x="0" y="162"/>
                    </a:lnTo>
                    <a:lnTo>
                      <a:pt x="2" y="128"/>
                    </a:lnTo>
                    <a:lnTo>
                      <a:pt x="8" y="98"/>
                    </a:lnTo>
                    <a:lnTo>
                      <a:pt x="19" y="72"/>
                    </a:lnTo>
                    <a:lnTo>
                      <a:pt x="34" y="51"/>
                    </a:lnTo>
                    <a:lnTo>
                      <a:pt x="53" y="33"/>
                    </a:lnTo>
                    <a:lnTo>
                      <a:pt x="76" y="18"/>
                    </a:lnTo>
                    <a:lnTo>
                      <a:pt x="103" y="8"/>
                    </a:lnTo>
                    <a:lnTo>
                      <a:pt x="133" y="2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4"/>
              <p:cNvSpPr>
                <a:spLocks/>
              </p:cNvSpPr>
              <p:nvPr/>
            </p:nvSpPr>
            <p:spPr bwMode="auto">
              <a:xfrm>
                <a:off x="2501900" y="2085975"/>
                <a:ext cx="79375" cy="77787"/>
              </a:xfrm>
              <a:custGeom>
                <a:avLst/>
                <a:gdLst>
                  <a:gd name="T0" fmla="*/ 174 w 347"/>
                  <a:gd name="T1" fmla="*/ 0 h 344"/>
                  <a:gd name="T2" fmla="*/ 209 w 347"/>
                  <a:gd name="T3" fmla="*/ 4 h 344"/>
                  <a:gd name="T4" fmla="*/ 241 w 347"/>
                  <a:gd name="T5" fmla="*/ 14 h 344"/>
                  <a:gd name="T6" fmla="*/ 270 w 347"/>
                  <a:gd name="T7" fmla="*/ 30 h 344"/>
                  <a:gd name="T8" fmla="*/ 296 w 347"/>
                  <a:gd name="T9" fmla="*/ 50 h 344"/>
                  <a:gd name="T10" fmla="*/ 318 w 347"/>
                  <a:gd name="T11" fmla="*/ 76 h 344"/>
                  <a:gd name="T12" fmla="*/ 334 w 347"/>
                  <a:gd name="T13" fmla="*/ 106 h 344"/>
                  <a:gd name="T14" fmla="*/ 344 w 347"/>
                  <a:gd name="T15" fmla="*/ 138 h 344"/>
                  <a:gd name="T16" fmla="*/ 347 w 347"/>
                  <a:gd name="T17" fmla="*/ 172 h 344"/>
                  <a:gd name="T18" fmla="*/ 344 w 347"/>
                  <a:gd name="T19" fmla="*/ 207 h 344"/>
                  <a:gd name="T20" fmla="*/ 334 w 347"/>
                  <a:gd name="T21" fmla="*/ 240 h 344"/>
                  <a:gd name="T22" fmla="*/ 318 w 347"/>
                  <a:gd name="T23" fmla="*/ 269 h 344"/>
                  <a:gd name="T24" fmla="*/ 296 w 347"/>
                  <a:gd name="T25" fmla="*/ 294 h 344"/>
                  <a:gd name="T26" fmla="*/ 270 w 347"/>
                  <a:gd name="T27" fmla="*/ 315 h 344"/>
                  <a:gd name="T28" fmla="*/ 241 w 347"/>
                  <a:gd name="T29" fmla="*/ 331 h 344"/>
                  <a:gd name="T30" fmla="*/ 209 w 347"/>
                  <a:gd name="T31" fmla="*/ 341 h 344"/>
                  <a:gd name="T32" fmla="*/ 174 w 347"/>
                  <a:gd name="T33" fmla="*/ 344 h 344"/>
                  <a:gd name="T34" fmla="*/ 139 w 347"/>
                  <a:gd name="T35" fmla="*/ 341 h 344"/>
                  <a:gd name="T36" fmla="*/ 107 w 347"/>
                  <a:gd name="T37" fmla="*/ 331 h 344"/>
                  <a:gd name="T38" fmla="*/ 77 w 347"/>
                  <a:gd name="T39" fmla="*/ 315 h 344"/>
                  <a:gd name="T40" fmla="*/ 51 w 347"/>
                  <a:gd name="T41" fmla="*/ 294 h 344"/>
                  <a:gd name="T42" fmla="*/ 30 w 347"/>
                  <a:gd name="T43" fmla="*/ 269 h 344"/>
                  <a:gd name="T44" fmla="*/ 14 w 347"/>
                  <a:gd name="T45" fmla="*/ 240 h 344"/>
                  <a:gd name="T46" fmla="*/ 4 w 347"/>
                  <a:gd name="T47" fmla="*/ 207 h 344"/>
                  <a:gd name="T48" fmla="*/ 0 w 347"/>
                  <a:gd name="T49" fmla="*/ 172 h 344"/>
                  <a:gd name="T50" fmla="*/ 4 w 347"/>
                  <a:gd name="T51" fmla="*/ 138 h 344"/>
                  <a:gd name="T52" fmla="*/ 14 w 347"/>
                  <a:gd name="T53" fmla="*/ 106 h 344"/>
                  <a:gd name="T54" fmla="*/ 30 w 347"/>
                  <a:gd name="T55" fmla="*/ 76 h 344"/>
                  <a:gd name="T56" fmla="*/ 51 w 347"/>
                  <a:gd name="T57" fmla="*/ 50 h 344"/>
                  <a:gd name="T58" fmla="*/ 77 w 347"/>
                  <a:gd name="T59" fmla="*/ 30 h 344"/>
                  <a:gd name="T60" fmla="*/ 107 w 347"/>
                  <a:gd name="T61" fmla="*/ 14 h 344"/>
                  <a:gd name="T62" fmla="*/ 139 w 347"/>
                  <a:gd name="T63" fmla="*/ 4 h 344"/>
                  <a:gd name="T64" fmla="*/ 174 w 347"/>
                  <a:gd name="T6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7" h="344">
                    <a:moveTo>
                      <a:pt x="174" y="0"/>
                    </a:moveTo>
                    <a:lnTo>
                      <a:pt x="209" y="4"/>
                    </a:lnTo>
                    <a:lnTo>
                      <a:pt x="241" y="14"/>
                    </a:lnTo>
                    <a:lnTo>
                      <a:pt x="270" y="30"/>
                    </a:lnTo>
                    <a:lnTo>
                      <a:pt x="296" y="50"/>
                    </a:lnTo>
                    <a:lnTo>
                      <a:pt x="318" y="76"/>
                    </a:lnTo>
                    <a:lnTo>
                      <a:pt x="334" y="106"/>
                    </a:lnTo>
                    <a:lnTo>
                      <a:pt x="344" y="138"/>
                    </a:lnTo>
                    <a:lnTo>
                      <a:pt x="347" y="172"/>
                    </a:lnTo>
                    <a:lnTo>
                      <a:pt x="344" y="207"/>
                    </a:lnTo>
                    <a:lnTo>
                      <a:pt x="334" y="240"/>
                    </a:lnTo>
                    <a:lnTo>
                      <a:pt x="318" y="269"/>
                    </a:lnTo>
                    <a:lnTo>
                      <a:pt x="296" y="294"/>
                    </a:lnTo>
                    <a:lnTo>
                      <a:pt x="270" y="315"/>
                    </a:lnTo>
                    <a:lnTo>
                      <a:pt x="241" y="331"/>
                    </a:lnTo>
                    <a:lnTo>
                      <a:pt x="209" y="341"/>
                    </a:lnTo>
                    <a:lnTo>
                      <a:pt x="174" y="344"/>
                    </a:lnTo>
                    <a:lnTo>
                      <a:pt x="139" y="341"/>
                    </a:lnTo>
                    <a:lnTo>
                      <a:pt x="107" y="331"/>
                    </a:lnTo>
                    <a:lnTo>
                      <a:pt x="77" y="315"/>
                    </a:lnTo>
                    <a:lnTo>
                      <a:pt x="51" y="294"/>
                    </a:lnTo>
                    <a:lnTo>
                      <a:pt x="30" y="269"/>
                    </a:lnTo>
                    <a:lnTo>
                      <a:pt x="14" y="240"/>
                    </a:lnTo>
                    <a:lnTo>
                      <a:pt x="4" y="207"/>
                    </a:lnTo>
                    <a:lnTo>
                      <a:pt x="0" y="172"/>
                    </a:lnTo>
                    <a:lnTo>
                      <a:pt x="4" y="138"/>
                    </a:lnTo>
                    <a:lnTo>
                      <a:pt x="14" y="106"/>
                    </a:lnTo>
                    <a:lnTo>
                      <a:pt x="30" y="76"/>
                    </a:lnTo>
                    <a:lnTo>
                      <a:pt x="51" y="50"/>
                    </a:lnTo>
                    <a:lnTo>
                      <a:pt x="77" y="30"/>
                    </a:lnTo>
                    <a:lnTo>
                      <a:pt x="107" y="14"/>
                    </a:lnTo>
                    <a:lnTo>
                      <a:pt x="139" y="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7" name="Rectangle 2"/>
          <p:cNvSpPr txBox="1">
            <a:spLocks noChangeArrowheads="1"/>
          </p:cNvSpPr>
          <p:nvPr/>
        </p:nvSpPr>
        <p:spPr>
          <a:xfrm>
            <a:off x="3128705" y="782462"/>
            <a:ext cx="973453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3200" b="1">
                <a:solidFill>
                  <a:srgbClr val="002060"/>
                </a:solidFill>
                <a:latin typeface="Futura Lt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Avances en la construcción de </a:t>
            </a:r>
          </a:p>
          <a:p>
            <a:pPr algn="r"/>
            <a:r>
              <a:rPr lang="es-MX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SME estatales</a:t>
            </a:r>
            <a:endParaRPr lang="es-MX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30236" y="2519346"/>
            <a:ext cx="11501518" cy="5786199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s-MX" sz="2400" dirty="0" smtClean="0"/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MX" sz="2400" dirty="0" smtClean="0"/>
              <a:t>Poco seguimiento a las recomendaciones derivadas de la evaluación</a:t>
            </a:r>
          </a:p>
          <a:p>
            <a:pPr marL="571500" lvl="0" indent="-571500" algn="just">
              <a:lnSpc>
                <a:spcPct val="150000"/>
              </a:lnSpc>
              <a:buBlip>
                <a:blip r:embed="rId2"/>
              </a:buBlip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desarrollado elementos aislados de M&amp;E, falta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articularlos.</a:t>
            </a:r>
          </a:p>
          <a:p>
            <a:pPr marL="571500" indent="-571500" algn="just">
              <a:lnSpc>
                <a:spcPct val="150000"/>
              </a:lnSpc>
              <a:buBlip>
                <a:blip r:embed="rId2"/>
              </a:buBlip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Falta un marco conceptual claro de qué es un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monitoreo y evaluación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y cómo debe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operar.</a:t>
            </a:r>
          </a:p>
          <a:p>
            <a:pPr marL="571500" lvl="0" indent="-571500" algn="just">
              <a:lnSpc>
                <a:spcPct val="150000"/>
              </a:lnSpc>
              <a:buBlip>
                <a:blip r:embed="rId2"/>
              </a:buBlip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 frecuencia las normas 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monitoreo y evaluación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tienen una temporalidad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anual.</a:t>
            </a:r>
          </a:p>
          <a:p>
            <a:pPr marL="571500" indent="-571500" algn="just">
              <a:lnSpc>
                <a:spcPct val="150000"/>
              </a:lnSpc>
              <a:buBlip>
                <a:blip r:embed="rId2"/>
              </a:buBlip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fortalecer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condiciones técnicas y políticas que se requieren para construir un SME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(sistemas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información, capacidades de los funcionarios, voluntad política, entre otros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MX" sz="2400" dirty="0" smtClean="0">
                <a:cs typeface="Arial" panose="020B0604020202020204" pitchFamily="34" charset="0"/>
              </a:rPr>
              <a:t>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389961" y="9053264"/>
            <a:ext cx="988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Diagnóstico del avance en M&amp;E en las entidades federativas, </a:t>
            </a: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disponible en: http://www.coneval.org.mx/coordinacion/entidades/Documents/Diagnostico_entidades/Diagnostico2015.pdf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813768" y="1952111"/>
            <a:ext cx="6026888" cy="1316038"/>
            <a:chOff x="4173538" y="1619250"/>
            <a:chExt cx="4969586" cy="12446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640263" y="1619250"/>
              <a:ext cx="2747962" cy="1122363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173538" y="1619250"/>
              <a:ext cx="466725" cy="1244600"/>
            </a:xfrm>
            <a:custGeom>
              <a:avLst/>
              <a:gdLst>
                <a:gd name="T0" fmla="*/ 294 w 294"/>
                <a:gd name="T1" fmla="*/ 0 h 784"/>
                <a:gd name="T2" fmla="*/ 294 w 294"/>
                <a:gd name="T3" fmla="*/ 707 h 784"/>
                <a:gd name="T4" fmla="*/ 0 w 294"/>
                <a:gd name="T5" fmla="*/ 784 h 784"/>
                <a:gd name="T6" fmla="*/ 0 w 294"/>
                <a:gd name="T7" fmla="*/ 80 h 784"/>
                <a:gd name="T8" fmla="*/ 294 w 294"/>
                <a:gd name="T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784">
                  <a:moveTo>
                    <a:pt x="294" y="0"/>
                  </a:moveTo>
                  <a:lnTo>
                    <a:pt x="294" y="707"/>
                  </a:lnTo>
                  <a:lnTo>
                    <a:pt x="0" y="784"/>
                  </a:lnTo>
                  <a:lnTo>
                    <a:pt x="0" y="8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388225" y="1619250"/>
              <a:ext cx="474662" cy="1241425"/>
            </a:xfrm>
            <a:custGeom>
              <a:avLst/>
              <a:gdLst>
                <a:gd name="T0" fmla="*/ 0 w 299"/>
                <a:gd name="T1" fmla="*/ 0 h 782"/>
                <a:gd name="T2" fmla="*/ 299 w 299"/>
                <a:gd name="T3" fmla="*/ 80 h 782"/>
                <a:gd name="T4" fmla="*/ 299 w 299"/>
                <a:gd name="T5" fmla="*/ 782 h 782"/>
                <a:gd name="T6" fmla="*/ 0 w 299"/>
                <a:gd name="T7" fmla="*/ 707 h 782"/>
                <a:gd name="T8" fmla="*/ 0 w 299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2">
                  <a:moveTo>
                    <a:pt x="0" y="0"/>
                  </a:moveTo>
                  <a:lnTo>
                    <a:pt x="299" y="80"/>
                  </a:lnTo>
                  <a:lnTo>
                    <a:pt x="299" y="782"/>
                  </a:lnTo>
                  <a:lnTo>
                    <a:pt x="0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7825500" y="1746250"/>
              <a:ext cx="1317624" cy="1114425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4708478" y="1721193"/>
              <a:ext cx="2544468" cy="72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Retos</a:t>
              </a: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63"/>
            <p:cNvGrpSpPr/>
            <p:nvPr/>
          </p:nvGrpSpPr>
          <p:grpSpPr>
            <a:xfrm>
              <a:off x="8196318" y="1945967"/>
              <a:ext cx="650753" cy="714990"/>
              <a:chOff x="2171700" y="1574800"/>
              <a:chExt cx="739776" cy="812800"/>
            </a:xfrm>
            <a:solidFill>
              <a:schemeClr val="bg1"/>
            </a:solidFill>
          </p:grpSpPr>
          <p:sp>
            <p:nvSpPr>
              <p:cNvPr id="22" name="Freeform 33"/>
              <p:cNvSpPr>
                <a:spLocks noEditPoints="1"/>
              </p:cNvSpPr>
              <p:nvPr/>
            </p:nvSpPr>
            <p:spPr bwMode="auto">
              <a:xfrm>
                <a:off x="2292350" y="1700213"/>
                <a:ext cx="498475" cy="687387"/>
              </a:xfrm>
              <a:custGeom>
                <a:avLst/>
                <a:gdLst>
                  <a:gd name="T0" fmla="*/ 813 w 2197"/>
                  <a:gd name="T1" fmla="*/ 324 h 3032"/>
                  <a:gd name="T2" fmla="*/ 519 w 2197"/>
                  <a:gd name="T3" fmla="*/ 505 h 3032"/>
                  <a:gd name="T4" fmla="*/ 329 w 2197"/>
                  <a:gd name="T5" fmla="*/ 783 h 3032"/>
                  <a:gd name="T6" fmla="*/ 281 w 2197"/>
                  <a:gd name="T7" fmla="*/ 1120 h 3032"/>
                  <a:gd name="T8" fmla="*/ 340 w 2197"/>
                  <a:gd name="T9" fmla="*/ 1390 h 3032"/>
                  <a:gd name="T10" fmla="*/ 449 w 2197"/>
                  <a:gd name="T11" fmla="*/ 1594 h 3032"/>
                  <a:gd name="T12" fmla="*/ 575 w 2197"/>
                  <a:gd name="T13" fmla="*/ 1783 h 3032"/>
                  <a:gd name="T14" fmla="*/ 653 w 2197"/>
                  <a:gd name="T15" fmla="*/ 1996 h 3032"/>
                  <a:gd name="T16" fmla="*/ 700 w 2197"/>
                  <a:gd name="T17" fmla="*/ 2142 h 3032"/>
                  <a:gd name="T18" fmla="*/ 1457 w 2197"/>
                  <a:gd name="T19" fmla="*/ 2178 h 3032"/>
                  <a:gd name="T20" fmla="*/ 1539 w 2197"/>
                  <a:gd name="T21" fmla="*/ 2071 h 3032"/>
                  <a:gd name="T22" fmla="*/ 1581 w 2197"/>
                  <a:gd name="T23" fmla="*/ 1864 h 3032"/>
                  <a:gd name="T24" fmla="*/ 1700 w 2197"/>
                  <a:gd name="T25" fmla="*/ 1666 h 3032"/>
                  <a:gd name="T26" fmla="*/ 1817 w 2197"/>
                  <a:gd name="T27" fmla="*/ 1478 h 3032"/>
                  <a:gd name="T28" fmla="*/ 1902 w 2197"/>
                  <a:gd name="T29" fmla="*/ 1238 h 3032"/>
                  <a:gd name="T30" fmla="*/ 1907 w 2197"/>
                  <a:gd name="T31" fmla="*/ 915 h 3032"/>
                  <a:gd name="T32" fmla="*/ 1769 w 2197"/>
                  <a:gd name="T33" fmla="*/ 606 h 3032"/>
                  <a:gd name="T34" fmla="*/ 1513 w 2197"/>
                  <a:gd name="T35" fmla="*/ 382 h 3032"/>
                  <a:gd name="T36" fmla="*/ 1174 w 2197"/>
                  <a:gd name="T37" fmla="*/ 279 h 3032"/>
                  <a:gd name="T38" fmla="*/ 1362 w 2197"/>
                  <a:gd name="T39" fmla="*/ 32 h 3032"/>
                  <a:gd name="T40" fmla="*/ 1747 w 2197"/>
                  <a:gd name="T41" fmla="*/ 204 h 3032"/>
                  <a:gd name="T42" fmla="*/ 2033 w 2197"/>
                  <a:gd name="T43" fmla="*/ 499 h 3032"/>
                  <a:gd name="T44" fmla="*/ 2182 w 2197"/>
                  <a:gd name="T45" fmla="*/ 883 h 3032"/>
                  <a:gd name="T46" fmla="*/ 2180 w 2197"/>
                  <a:gd name="T47" fmla="*/ 1263 h 3032"/>
                  <a:gd name="T48" fmla="*/ 2095 w 2197"/>
                  <a:gd name="T49" fmla="*/ 1542 h 3032"/>
                  <a:gd name="T50" fmla="*/ 1977 w 2197"/>
                  <a:gd name="T51" fmla="*/ 1752 h 3032"/>
                  <a:gd name="T52" fmla="*/ 1857 w 2197"/>
                  <a:gd name="T53" fmla="*/ 1933 h 3032"/>
                  <a:gd name="T54" fmla="*/ 1816 w 2197"/>
                  <a:gd name="T55" fmla="*/ 2095 h 3032"/>
                  <a:gd name="T56" fmla="*/ 1702 w 2197"/>
                  <a:gd name="T57" fmla="*/ 2328 h 3032"/>
                  <a:gd name="T58" fmla="*/ 1611 w 2197"/>
                  <a:gd name="T59" fmla="*/ 2485 h 3032"/>
                  <a:gd name="T60" fmla="*/ 1603 w 2197"/>
                  <a:gd name="T61" fmla="*/ 2631 h 3032"/>
                  <a:gd name="T62" fmla="*/ 1599 w 2197"/>
                  <a:gd name="T63" fmla="*/ 2699 h 3032"/>
                  <a:gd name="T64" fmla="*/ 1566 w 2197"/>
                  <a:gd name="T65" fmla="*/ 2789 h 3032"/>
                  <a:gd name="T66" fmla="*/ 1452 w 2197"/>
                  <a:gd name="T67" fmla="*/ 2888 h 3032"/>
                  <a:gd name="T68" fmla="*/ 1283 w 2197"/>
                  <a:gd name="T69" fmla="*/ 3010 h 3032"/>
                  <a:gd name="T70" fmla="*/ 965 w 2197"/>
                  <a:gd name="T71" fmla="*/ 3030 h 3032"/>
                  <a:gd name="T72" fmla="*/ 825 w 2197"/>
                  <a:gd name="T73" fmla="*/ 2922 h 3032"/>
                  <a:gd name="T74" fmla="*/ 657 w 2197"/>
                  <a:gd name="T75" fmla="*/ 2823 h 3032"/>
                  <a:gd name="T76" fmla="*/ 602 w 2197"/>
                  <a:gd name="T77" fmla="*/ 2718 h 3032"/>
                  <a:gd name="T78" fmla="*/ 597 w 2197"/>
                  <a:gd name="T79" fmla="*/ 2671 h 3032"/>
                  <a:gd name="T80" fmla="*/ 590 w 2197"/>
                  <a:gd name="T81" fmla="*/ 2546 h 3032"/>
                  <a:gd name="T82" fmla="*/ 582 w 2197"/>
                  <a:gd name="T83" fmla="*/ 2406 h 3032"/>
                  <a:gd name="T84" fmla="*/ 408 w 2197"/>
                  <a:gd name="T85" fmla="*/ 2193 h 3032"/>
                  <a:gd name="T86" fmla="*/ 368 w 2197"/>
                  <a:gd name="T87" fmla="*/ 1991 h 3032"/>
                  <a:gd name="T88" fmla="*/ 268 w 2197"/>
                  <a:gd name="T89" fmla="*/ 1821 h 3032"/>
                  <a:gd name="T90" fmla="*/ 149 w 2197"/>
                  <a:gd name="T91" fmla="*/ 1633 h 3032"/>
                  <a:gd name="T92" fmla="*/ 45 w 2197"/>
                  <a:gd name="T93" fmla="*/ 1384 h 3032"/>
                  <a:gd name="T94" fmla="*/ 0 w 2197"/>
                  <a:gd name="T95" fmla="*/ 1054 h 3032"/>
                  <a:gd name="T96" fmla="*/ 87 w 2197"/>
                  <a:gd name="T97" fmla="*/ 644 h 3032"/>
                  <a:gd name="T98" fmla="*/ 323 w 2197"/>
                  <a:gd name="T99" fmla="*/ 310 h 3032"/>
                  <a:gd name="T100" fmla="*/ 672 w 2197"/>
                  <a:gd name="T101" fmla="*/ 83 h 3032"/>
                  <a:gd name="T102" fmla="*/ 1099 w 2197"/>
                  <a:gd name="T103" fmla="*/ 0 h 3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97" h="3032">
                    <a:moveTo>
                      <a:pt x="1099" y="276"/>
                    </a:moveTo>
                    <a:lnTo>
                      <a:pt x="1024" y="279"/>
                    </a:lnTo>
                    <a:lnTo>
                      <a:pt x="951" y="288"/>
                    </a:lnTo>
                    <a:lnTo>
                      <a:pt x="881" y="304"/>
                    </a:lnTo>
                    <a:lnTo>
                      <a:pt x="813" y="324"/>
                    </a:lnTo>
                    <a:lnTo>
                      <a:pt x="747" y="352"/>
                    </a:lnTo>
                    <a:lnTo>
                      <a:pt x="685" y="383"/>
                    </a:lnTo>
                    <a:lnTo>
                      <a:pt x="626" y="419"/>
                    </a:lnTo>
                    <a:lnTo>
                      <a:pt x="571" y="460"/>
                    </a:lnTo>
                    <a:lnTo>
                      <a:pt x="519" y="505"/>
                    </a:lnTo>
                    <a:lnTo>
                      <a:pt x="471" y="553"/>
                    </a:lnTo>
                    <a:lnTo>
                      <a:pt x="429" y="606"/>
                    </a:lnTo>
                    <a:lnTo>
                      <a:pt x="391" y="662"/>
                    </a:lnTo>
                    <a:lnTo>
                      <a:pt x="358" y="721"/>
                    </a:lnTo>
                    <a:lnTo>
                      <a:pt x="329" y="783"/>
                    </a:lnTo>
                    <a:lnTo>
                      <a:pt x="308" y="848"/>
                    </a:lnTo>
                    <a:lnTo>
                      <a:pt x="292" y="915"/>
                    </a:lnTo>
                    <a:lnTo>
                      <a:pt x="282" y="983"/>
                    </a:lnTo>
                    <a:lnTo>
                      <a:pt x="278" y="1054"/>
                    </a:lnTo>
                    <a:lnTo>
                      <a:pt x="281" y="1120"/>
                    </a:lnTo>
                    <a:lnTo>
                      <a:pt x="286" y="1181"/>
                    </a:lnTo>
                    <a:lnTo>
                      <a:pt x="295" y="1238"/>
                    </a:lnTo>
                    <a:lnTo>
                      <a:pt x="308" y="1292"/>
                    </a:lnTo>
                    <a:lnTo>
                      <a:pt x="323" y="1343"/>
                    </a:lnTo>
                    <a:lnTo>
                      <a:pt x="340" y="1390"/>
                    </a:lnTo>
                    <a:lnTo>
                      <a:pt x="359" y="1435"/>
                    </a:lnTo>
                    <a:lnTo>
                      <a:pt x="380" y="1478"/>
                    </a:lnTo>
                    <a:lnTo>
                      <a:pt x="402" y="1518"/>
                    </a:lnTo>
                    <a:lnTo>
                      <a:pt x="426" y="1557"/>
                    </a:lnTo>
                    <a:lnTo>
                      <a:pt x="449" y="1594"/>
                    </a:lnTo>
                    <a:lnTo>
                      <a:pt x="474" y="1630"/>
                    </a:lnTo>
                    <a:lnTo>
                      <a:pt x="496" y="1665"/>
                    </a:lnTo>
                    <a:lnTo>
                      <a:pt x="523" y="1704"/>
                    </a:lnTo>
                    <a:lnTo>
                      <a:pt x="550" y="1744"/>
                    </a:lnTo>
                    <a:lnTo>
                      <a:pt x="575" y="1783"/>
                    </a:lnTo>
                    <a:lnTo>
                      <a:pt x="597" y="1823"/>
                    </a:lnTo>
                    <a:lnTo>
                      <a:pt x="617" y="1864"/>
                    </a:lnTo>
                    <a:lnTo>
                      <a:pt x="632" y="1906"/>
                    </a:lnTo>
                    <a:lnTo>
                      <a:pt x="645" y="1950"/>
                    </a:lnTo>
                    <a:lnTo>
                      <a:pt x="653" y="1996"/>
                    </a:lnTo>
                    <a:lnTo>
                      <a:pt x="655" y="2044"/>
                    </a:lnTo>
                    <a:lnTo>
                      <a:pt x="658" y="2071"/>
                    </a:lnTo>
                    <a:lnTo>
                      <a:pt x="669" y="2097"/>
                    </a:lnTo>
                    <a:lnTo>
                      <a:pt x="682" y="2121"/>
                    </a:lnTo>
                    <a:lnTo>
                      <a:pt x="700" y="2142"/>
                    </a:lnTo>
                    <a:lnTo>
                      <a:pt x="720" y="2162"/>
                    </a:lnTo>
                    <a:lnTo>
                      <a:pt x="740" y="2178"/>
                    </a:lnTo>
                    <a:lnTo>
                      <a:pt x="759" y="2193"/>
                    </a:lnTo>
                    <a:lnTo>
                      <a:pt x="1438" y="2193"/>
                    </a:lnTo>
                    <a:lnTo>
                      <a:pt x="1457" y="2178"/>
                    </a:lnTo>
                    <a:lnTo>
                      <a:pt x="1478" y="2162"/>
                    </a:lnTo>
                    <a:lnTo>
                      <a:pt x="1498" y="2142"/>
                    </a:lnTo>
                    <a:lnTo>
                      <a:pt x="1515" y="2121"/>
                    </a:lnTo>
                    <a:lnTo>
                      <a:pt x="1529" y="2097"/>
                    </a:lnTo>
                    <a:lnTo>
                      <a:pt x="1539" y="2071"/>
                    </a:lnTo>
                    <a:lnTo>
                      <a:pt x="1542" y="2044"/>
                    </a:lnTo>
                    <a:lnTo>
                      <a:pt x="1545" y="1996"/>
                    </a:lnTo>
                    <a:lnTo>
                      <a:pt x="1553" y="1950"/>
                    </a:lnTo>
                    <a:lnTo>
                      <a:pt x="1565" y="1906"/>
                    </a:lnTo>
                    <a:lnTo>
                      <a:pt x="1581" y="1864"/>
                    </a:lnTo>
                    <a:lnTo>
                      <a:pt x="1600" y="1824"/>
                    </a:lnTo>
                    <a:lnTo>
                      <a:pt x="1623" y="1783"/>
                    </a:lnTo>
                    <a:lnTo>
                      <a:pt x="1647" y="1744"/>
                    </a:lnTo>
                    <a:lnTo>
                      <a:pt x="1673" y="1705"/>
                    </a:lnTo>
                    <a:lnTo>
                      <a:pt x="1700" y="1666"/>
                    </a:lnTo>
                    <a:lnTo>
                      <a:pt x="1724" y="1631"/>
                    </a:lnTo>
                    <a:lnTo>
                      <a:pt x="1748" y="1595"/>
                    </a:lnTo>
                    <a:lnTo>
                      <a:pt x="1772" y="1558"/>
                    </a:lnTo>
                    <a:lnTo>
                      <a:pt x="1796" y="1518"/>
                    </a:lnTo>
                    <a:lnTo>
                      <a:pt x="1817" y="1478"/>
                    </a:lnTo>
                    <a:lnTo>
                      <a:pt x="1839" y="1435"/>
                    </a:lnTo>
                    <a:lnTo>
                      <a:pt x="1858" y="1390"/>
                    </a:lnTo>
                    <a:lnTo>
                      <a:pt x="1875" y="1343"/>
                    </a:lnTo>
                    <a:lnTo>
                      <a:pt x="1890" y="1292"/>
                    </a:lnTo>
                    <a:lnTo>
                      <a:pt x="1902" y="1238"/>
                    </a:lnTo>
                    <a:lnTo>
                      <a:pt x="1911" y="1181"/>
                    </a:lnTo>
                    <a:lnTo>
                      <a:pt x="1917" y="1120"/>
                    </a:lnTo>
                    <a:lnTo>
                      <a:pt x="1919" y="1054"/>
                    </a:lnTo>
                    <a:lnTo>
                      <a:pt x="1916" y="983"/>
                    </a:lnTo>
                    <a:lnTo>
                      <a:pt x="1907" y="915"/>
                    </a:lnTo>
                    <a:lnTo>
                      <a:pt x="1890" y="847"/>
                    </a:lnTo>
                    <a:lnTo>
                      <a:pt x="1868" y="783"/>
                    </a:lnTo>
                    <a:lnTo>
                      <a:pt x="1841" y="721"/>
                    </a:lnTo>
                    <a:lnTo>
                      <a:pt x="1807" y="661"/>
                    </a:lnTo>
                    <a:lnTo>
                      <a:pt x="1769" y="606"/>
                    </a:lnTo>
                    <a:lnTo>
                      <a:pt x="1726" y="553"/>
                    </a:lnTo>
                    <a:lnTo>
                      <a:pt x="1679" y="505"/>
                    </a:lnTo>
                    <a:lnTo>
                      <a:pt x="1628" y="460"/>
                    </a:lnTo>
                    <a:lnTo>
                      <a:pt x="1572" y="418"/>
                    </a:lnTo>
                    <a:lnTo>
                      <a:pt x="1513" y="382"/>
                    </a:lnTo>
                    <a:lnTo>
                      <a:pt x="1451" y="352"/>
                    </a:lnTo>
                    <a:lnTo>
                      <a:pt x="1385" y="324"/>
                    </a:lnTo>
                    <a:lnTo>
                      <a:pt x="1317" y="304"/>
                    </a:lnTo>
                    <a:lnTo>
                      <a:pt x="1246" y="288"/>
                    </a:lnTo>
                    <a:lnTo>
                      <a:pt x="1174" y="279"/>
                    </a:lnTo>
                    <a:lnTo>
                      <a:pt x="1099" y="276"/>
                    </a:lnTo>
                    <a:close/>
                    <a:moveTo>
                      <a:pt x="1099" y="0"/>
                    </a:moveTo>
                    <a:lnTo>
                      <a:pt x="1188" y="3"/>
                    </a:lnTo>
                    <a:lnTo>
                      <a:pt x="1277" y="15"/>
                    </a:lnTo>
                    <a:lnTo>
                      <a:pt x="1362" y="32"/>
                    </a:lnTo>
                    <a:lnTo>
                      <a:pt x="1446" y="54"/>
                    </a:lnTo>
                    <a:lnTo>
                      <a:pt x="1525" y="83"/>
                    </a:lnTo>
                    <a:lnTo>
                      <a:pt x="1603" y="118"/>
                    </a:lnTo>
                    <a:lnTo>
                      <a:pt x="1676" y="159"/>
                    </a:lnTo>
                    <a:lnTo>
                      <a:pt x="1747" y="204"/>
                    </a:lnTo>
                    <a:lnTo>
                      <a:pt x="1813" y="255"/>
                    </a:lnTo>
                    <a:lnTo>
                      <a:pt x="1875" y="310"/>
                    </a:lnTo>
                    <a:lnTo>
                      <a:pt x="1932" y="368"/>
                    </a:lnTo>
                    <a:lnTo>
                      <a:pt x="1985" y="433"/>
                    </a:lnTo>
                    <a:lnTo>
                      <a:pt x="2033" y="499"/>
                    </a:lnTo>
                    <a:lnTo>
                      <a:pt x="2075" y="570"/>
                    </a:lnTo>
                    <a:lnTo>
                      <a:pt x="2111" y="644"/>
                    </a:lnTo>
                    <a:lnTo>
                      <a:pt x="2140" y="722"/>
                    </a:lnTo>
                    <a:lnTo>
                      <a:pt x="2165" y="801"/>
                    </a:lnTo>
                    <a:lnTo>
                      <a:pt x="2182" y="883"/>
                    </a:lnTo>
                    <a:lnTo>
                      <a:pt x="2194" y="968"/>
                    </a:lnTo>
                    <a:lnTo>
                      <a:pt x="2197" y="1054"/>
                    </a:lnTo>
                    <a:lnTo>
                      <a:pt x="2195" y="1128"/>
                    </a:lnTo>
                    <a:lnTo>
                      <a:pt x="2189" y="1197"/>
                    </a:lnTo>
                    <a:lnTo>
                      <a:pt x="2180" y="1263"/>
                    </a:lnTo>
                    <a:lnTo>
                      <a:pt x="2168" y="1326"/>
                    </a:lnTo>
                    <a:lnTo>
                      <a:pt x="2153" y="1384"/>
                    </a:lnTo>
                    <a:lnTo>
                      <a:pt x="2136" y="1440"/>
                    </a:lnTo>
                    <a:lnTo>
                      <a:pt x="2116" y="1493"/>
                    </a:lnTo>
                    <a:lnTo>
                      <a:pt x="2095" y="1542"/>
                    </a:lnTo>
                    <a:lnTo>
                      <a:pt x="2072" y="1588"/>
                    </a:lnTo>
                    <a:lnTo>
                      <a:pt x="2050" y="1632"/>
                    </a:lnTo>
                    <a:lnTo>
                      <a:pt x="2025" y="1675"/>
                    </a:lnTo>
                    <a:lnTo>
                      <a:pt x="2001" y="1714"/>
                    </a:lnTo>
                    <a:lnTo>
                      <a:pt x="1977" y="1752"/>
                    </a:lnTo>
                    <a:lnTo>
                      <a:pt x="1953" y="1787"/>
                    </a:lnTo>
                    <a:lnTo>
                      <a:pt x="1929" y="1820"/>
                    </a:lnTo>
                    <a:lnTo>
                      <a:pt x="1902" y="1862"/>
                    </a:lnTo>
                    <a:lnTo>
                      <a:pt x="1877" y="1899"/>
                    </a:lnTo>
                    <a:lnTo>
                      <a:pt x="1857" y="1933"/>
                    </a:lnTo>
                    <a:lnTo>
                      <a:pt x="1841" y="1963"/>
                    </a:lnTo>
                    <a:lnTo>
                      <a:pt x="1830" y="1991"/>
                    </a:lnTo>
                    <a:lnTo>
                      <a:pt x="1822" y="2019"/>
                    </a:lnTo>
                    <a:lnTo>
                      <a:pt x="1819" y="2044"/>
                    </a:lnTo>
                    <a:lnTo>
                      <a:pt x="1816" y="2095"/>
                    </a:lnTo>
                    <a:lnTo>
                      <a:pt x="1806" y="2145"/>
                    </a:lnTo>
                    <a:lnTo>
                      <a:pt x="1790" y="2193"/>
                    </a:lnTo>
                    <a:lnTo>
                      <a:pt x="1766" y="2240"/>
                    </a:lnTo>
                    <a:lnTo>
                      <a:pt x="1738" y="2285"/>
                    </a:lnTo>
                    <a:lnTo>
                      <a:pt x="1702" y="2328"/>
                    </a:lnTo>
                    <a:lnTo>
                      <a:pt x="1662" y="2369"/>
                    </a:lnTo>
                    <a:lnTo>
                      <a:pt x="1615" y="2406"/>
                    </a:lnTo>
                    <a:lnTo>
                      <a:pt x="1614" y="2429"/>
                    </a:lnTo>
                    <a:lnTo>
                      <a:pt x="1613" y="2456"/>
                    </a:lnTo>
                    <a:lnTo>
                      <a:pt x="1611" y="2485"/>
                    </a:lnTo>
                    <a:lnTo>
                      <a:pt x="1609" y="2515"/>
                    </a:lnTo>
                    <a:lnTo>
                      <a:pt x="1607" y="2546"/>
                    </a:lnTo>
                    <a:lnTo>
                      <a:pt x="1606" y="2576"/>
                    </a:lnTo>
                    <a:lnTo>
                      <a:pt x="1604" y="2605"/>
                    </a:lnTo>
                    <a:lnTo>
                      <a:pt x="1603" y="2631"/>
                    </a:lnTo>
                    <a:lnTo>
                      <a:pt x="1601" y="2653"/>
                    </a:lnTo>
                    <a:lnTo>
                      <a:pt x="1600" y="2671"/>
                    </a:lnTo>
                    <a:lnTo>
                      <a:pt x="1600" y="2682"/>
                    </a:lnTo>
                    <a:lnTo>
                      <a:pt x="1599" y="2685"/>
                    </a:lnTo>
                    <a:lnTo>
                      <a:pt x="1599" y="2699"/>
                    </a:lnTo>
                    <a:lnTo>
                      <a:pt x="1597" y="2715"/>
                    </a:lnTo>
                    <a:lnTo>
                      <a:pt x="1592" y="2732"/>
                    </a:lnTo>
                    <a:lnTo>
                      <a:pt x="1587" y="2750"/>
                    </a:lnTo>
                    <a:lnTo>
                      <a:pt x="1578" y="2770"/>
                    </a:lnTo>
                    <a:lnTo>
                      <a:pt x="1566" y="2789"/>
                    </a:lnTo>
                    <a:lnTo>
                      <a:pt x="1552" y="2809"/>
                    </a:lnTo>
                    <a:lnTo>
                      <a:pt x="1533" y="2831"/>
                    </a:lnTo>
                    <a:lnTo>
                      <a:pt x="1511" y="2850"/>
                    </a:lnTo>
                    <a:lnTo>
                      <a:pt x="1483" y="2870"/>
                    </a:lnTo>
                    <a:lnTo>
                      <a:pt x="1452" y="2888"/>
                    </a:lnTo>
                    <a:lnTo>
                      <a:pt x="1415" y="2906"/>
                    </a:lnTo>
                    <a:lnTo>
                      <a:pt x="1372" y="2922"/>
                    </a:lnTo>
                    <a:lnTo>
                      <a:pt x="1347" y="2953"/>
                    </a:lnTo>
                    <a:lnTo>
                      <a:pt x="1317" y="2983"/>
                    </a:lnTo>
                    <a:lnTo>
                      <a:pt x="1283" y="3010"/>
                    </a:lnTo>
                    <a:lnTo>
                      <a:pt x="1259" y="3022"/>
                    </a:lnTo>
                    <a:lnTo>
                      <a:pt x="1233" y="3030"/>
                    </a:lnTo>
                    <a:lnTo>
                      <a:pt x="1205" y="3032"/>
                    </a:lnTo>
                    <a:lnTo>
                      <a:pt x="992" y="3032"/>
                    </a:lnTo>
                    <a:lnTo>
                      <a:pt x="965" y="3030"/>
                    </a:lnTo>
                    <a:lnTo>
                      <a:pt x="939" y="3022"/>
                    </a:lnTo>
                    <a:lnTo>
                      <a:pt x="915" y="3010"/>
                    </a:lnTo>
                    <a:lnTo>
                      <a:pt x="881" y="2983"/>
                    </a:lnTo>
                    <a:lnTo>
                      <a:pt x="850" y="2953"/>
                    </a:lnTo>
                    <a:lnTo>
                      <a:pt x="825" y="2922"/>
                    </a:lnTo>
                    <a:lnTo>
                      <a:pt x="780" y="2904"/>
                    </a:lnTo>
                    <a:lnTo>
                      <a:pt x="741" y="2886"/>
                    </a:lnTo>
                    <a:lnTo>
                      <a:pt x="707" y="2866"/>
                    </a:lnTo>
                    <a:lnTo>
                      <a:pt x="680" y="2844"/>
                    </a:lnTo>
                    <a:lnTo>
                      <a:pt x="657" y="2823"/>
                    </a:lnTo>
                    <a:lnTo>
                      <a:pt x="639" y="2800"/>
                    </a:lnTo>
                    <a:lnTo>
                      <a:pt x="626" y="2779"/>
                    </a:lnTo>
                    <a:lnTo>
                      <a:pt x="614" y="2757"/>
                    </a:lnTo>
                    <a:lnTo>
                      <a:pt x="607" y="2737"/>
                    </a:lnTo>
                    <a:lnTo>
                      <a:pt x="602" y="2718"/>
                    </a:lnTo>
                    <a:lnTo>
                      <a:pt x="599" y="2701"/>
                    </a:lnTo>
                    <a:lnTo>
                      <a:pt x="598" y="2685"/>
                    </a:lnTo>
                    <a:lnTo>
                      <a:pt x="598" y="2685"/>
                    </a:lnTo>
                    <a:lnTo>
                      <a:pt x="598" y="2682"/>
                    </a:lnTo>
                    <a:lnTo>
                      <a:pt x="597" y="2671"/>
                    </a:lnTo>
                    <a:lnTo>
                      <a:pt x="596" y="2653"/>
                    </a:lnTo>
                    <a:lnTo>
                      <a:pt x="595" y="2631"/>
                    </a:lnTo>
                    <a:lnTo>
                      <a:pt x="594" y="2605"/>
                    </a:lnTo>
                    <a:lnTo>
                      <a:pt x="592" y="2576"/>
                    </a:lnTo>
                    <a:lnTo>
                      <a:pt x="590" y="2546"/>
                    </a:lnTo>
                    <a:lnTo>
                      <a:pt x="588" y="2515"/>
                    </a:lnTo>
                    <a:lnTo>
                      <a:pt x="587" y="2485"/>
                    </a:lnTo>
                    <a:lnTo>
                      <a:pt x="585" y="2456"/>
                    </a:lnTo>
                    <a:lnTo>
                      <a:pt x="584" y="2429"/>
                    </a:lnTo>
                    <a:lnTo>
                      <a:pt x="582" y="2406"/>
                    </a:lnTo>
                    <a:lnTo>
                      <a:pt x="536" y="2369"/>
                    </a:lnTo>
                    <a:lnTo>
                      <a:pt x="495" y="2328"/>
                    </a:lnTo>
                    <a:lnTo>
                      <a:pt x="460" y="2285"/>
                    </a:lnTo>
                    <a:lnTo>
                      <a:pt x="432" y="2240"/>
                    </a:lnTo>
                    <a:lnTo>
                      <a:pt x="408" y="2193"/>
                    </a:lnTo>
                    <a:lnTo>
                      <a:pt x="392" y="2145"/>
                    </a:lnTo>
                    <a:lnTo>
                      <a:pt x="382" y="2095"/>
                    </a:lnTo>
                    <a:lnTo>
                      <a:pt x="378" y="2044"/>
                    </a:lnTo>
                    <a:lnTo>
                      <a:pt x="376" y="2019"/>
                    </a:lnTo>
                    <a:lnTo>
                      <a:pt x="368" y="1991"/>
                    </a:lnTo>
                    <a:lnTo>
                      <a:pt x="357" y="1963"/>
                    </a:lnTo>
                    <a:lnTo>
                      <a:pt x="341" y="1933"/>
                    </a:lnTo>
                    <a:lnTo>
                      <a:pt x="320" y="1899"/>
                    </a:lnTo>
                    <a:lnTo>
                      <a:pt x="297" y="1862"/>
                    </a:lnTo>
                    <a:lnTo>
                      <a:pt x="268" y="1821"/>
                    </a:lnTo>
                    <a:lnTo>
                      <a:pt x="245" y="1788"/>
                    </a:lnTo>
                    <a:lnTo>
                      <a:pt x="222" y="1752"/>
                    </a:lnTo>
                    <a:lnTo>
                      <a:pt x="197" y="1714"/>
                    </a:lnTo>
                    <a:lnTo>
                      <a:pt x="173" y="1675"/>
                    </a:lnTo>
                    <a:lnTo>
                      <a:pt x="149" y="1633"/>
                    </a:lnTo>
                    <a:lnTo>
                      <a:pt x="125" y="1588"/>
                    </a:lnTo>
                    <a:lnTo>
                      <a:pt x="102" y="1542"/>
                    </a:lnTo>
                    <a:lnTo>
                      <a:pt x="82" y="1493"/>
                    </a:lnTo>
                    <a:lnTo>
                      <a:pt x="62" y="1440"/>
                    </a:lnTo>
                    <a:lnTo>
                      <a:pt x="45" y="1384"/>
                    </a:lnTo>
                    <a:lnTo>
                      <a:pt x="30" y="1326"/>
                    </a:lnTo>
                    <a:lnTo>
                      <a:pt x="17" y="1263"/>
                    </a:lnTo>
                    <a:lnTo>
                      <a:pt x="8" y="1197"/>
                    </a:lnTo>
                    <a:lnTo>
                      <a:pt x="3" y="1128"/>
                    </a:lnTo>
                    <a:lnTo>
                      <a:pt x="0" y="1054"/>
                    </a:lnTo>
                    <a:lnTo>
                      <a:pt x="4" y="968"/>
                    </a:lnTo>
                    <a:lnTo>
                      <a:pt x="15" y="883"/>
                    </a:lnTo>
                    <a:lnTo>
                      <a:pt x="32" y="801"/>
                    </a:lnTo>
                    <a:lnTo>
                      <a:pt x="57" y="722"/>
                    </a:lnTo>
                    <a:lnTo>
                      <a:pt x="87" y="644"/>
                    </a:lnTo>
                    <a:lnTo>
                      <a:pt x="123" y="570"/>
                    </a:lnTo>
                    <a:lnTo>
                      <a:pt x="165" y="499"/>
                    </a:lnTo>
                    <a:lnTo>
                      <a:pt x="213" y="433"/>
                    </a:lnTo>
                    <a:lnTo>
                      <a:pt x="266" y="368"/>
                    </a:lnTo>
                    <a:lnTo>
                      <a:pt x="323" y="310"/>
                    </a:lnTo>
                    <a:lnTo>
                      <a:pt x="385" y="255"/>
                    </a:lnTo>
                    <a:lnTo>
                      <a:pt x="451" y="204"/>
                    </a:lnTo>
                    <a:lnTo>
                      <a:pt x="521" y="159"/>
                    </a:lnTo>
                    <a:lnTo>
                      <a:pt x="595" y="118"/>
                    </a:lnTo>
                    <a:lnTo>
                      <a:pt x="672" y="83"/>
                    </a:lnTo>
                    <a:lnTo>
                      <a:pt x="753" y="54"/>
                    </a:lnTo>
                    <a:lnTo>
                      <a:pt x="836" y="32"/>
                    </a:lnTo>
                    <a:lnTo>
                      <a:pt x="921" y="15"/>
                    </a:lnTo>
                    <a:lnTo>
                      <a:pt x="1009" y="3"/>
                    </a:lnTo>
                    <a:lnTo>
                      <a:pt x="10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34"/>
              <p:cNvSpPr>
                <a:spLocks/>
              </p:cNvSpPr>
              <p:nvPr/>
            </p:nvSpPr>
            <p:spPr bwMode="auto">
              <a:xfrm>
                <a:off x="2525713" y="1574800"/>
                <a:ext cx="31750" cy="79375"/>
              </a:xfrm>
              <a:custGeom>
                <a:avLst/>
                <a:gdLst>
                  <a:gd name="T0" fmla="*/ 69 w 138"/>
                  <a:gd name="T1" fmla="*/ 0 h 344"/>
                  <a:gd name="T2" fmla="*/ 69 w 138"/>
                  <a:gd name="T3" fmla="*/ 0 h 344"/>
                  <a:gd name="T4" fmla="*/ 87 w 138"/>
                  <a:gd name="T5" fmla="*/ 3 h 344"/>
                  <a:gd name="T6" fmla="*/ 104 w 138"/>
                  <a:gd name="T7" fmla="*/ 9 h 344"/>
                  <a:gd name="T8" fmla="*/ 118 w 138"/>
                  <a:gd name="T9" fmla="*/ 21 h 344"/>
                  <a:gd name="T10" fmla="*/ 129 w 138"/>
                  <a:gd name="T11" fmla="*/ 34 h 344"/>
                  <a:gd name="T12" fmla="*/ 136 w 138"/>
                  <a:gd name="T13" fmla="*/ 51 h 344"/>
                  <a:gd name="T14" fmla="*/ 138 w 138"/>
                  <a:gd name="T15" fmla="*/ 69 h 344"/>
                  <a:gd name="T16" fmla="*/ 138 w 138"/>
                  <a:gd name="T17" fmla="*/ 275 h 344"/>
                  <a:gd name="T18" fmla="*/ 136 w 138"/>
                  <a:gd name="T19" fmla="*/ 294 h 344"/>
                  <a:gd name="T20" fmla="*/ 129 w 138"/>
                  <a:gd name="T21" fmla="*/ 310 h 344"/>
                  <a:gd name="T22" fmla="*/ 118 w 138"/>
                  <a:gd name="T23" fmla="*/ 325 h 344"/>
                  <a:gd name="T24" fmla="*/ 104 w 138"/>
                  <a:gd name="T25" fmla="*/ 335 h 344"/>
                  <a:gd name="T26" fmla="*/ 87 w 138"/>
                  <a:gd name="T27" fmla="*/ 342 h 344"/>
                  <a:gd name="T28" fmla="*/ 69 w 138"/>
                  <a:gd name="T29" fmla="*/ 344 h 344"/>
                  <a:gd name="T30" fmla="*/ 51 w 138"/>
                  <a:gd name="T31" fmla="*/ 342 h 344"/>
                  <a:gd name="T32" fmla="*/ 34 w 138"/>
                  <a:gd name="T33" fmla="*/ 335 h 344"/>
                  <a:gd name="T34" fmla="*/ 20 w 138"/>
                  <a:gd name="T35" fmla="*/ 325 h 344"/>
                  <a:gd name="T36" fmla="*/ 9 w 138"/>
                  <a:gd name="T37" fmla="*/ 310 h 344"/>
                  <a:gd name="T38" fmla="*/ 2 w 138"/>
                  <a:gd name="T39" fmla="*/ 294 h 344"/>
                  <a:gd name="T40" fmla="*/ 0 w 138"/>
                  <a:gd name="T41" fmla="*/ 275 h 344"/>
                  <a:gd name="T42" fmla="*/ 0 w 138"/>
                  <a:gd name="T43" fmla="*/ 69 h 344"/>
                  <a:gd name="T44" fmla="*/ 2 w 138"/>
                  <a:gd name="T45" fmla="*/ 51 h 344"/>
                  <a:gd name="T46" fmla="*/ 9 w 138"/>
                  <a:gd name="T47" fmla="*/ 34 h 344"/>
                  <a:gd name="T48" fmla="*/ 20 w 138"/>
                  <a:gd name="T49" fmla="*/ 21 h 344"/>
                  <a:gd name="T50" fmla="*/ 34 w 138"/>
                  <a:gd name="T51" fmla="*/ 9 h 344"/>
                  <a:gd name="T52" fmla="*/ 51 w 138"/>
                  <a:gd name="T53" fmla="*/ 3 h 344"/>
                  <a:gd name="T54" fmla="*/ 69 w 138"/>
                  <a:gd name="T5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344">
                    <a:moveTo>
                      <a:pt x="69" y="0"/>
                    </a:moveTo>
                    <a:lnTo>
                      <a:pt x="69" y="0"/>
                    </a:lnTo>
                    <a:lnTo>
                      <a:pt x="87" y="3"/>
                    </a:lnTo>
                    <a:lnTo>
                      <a:pt x="104" y="9"/>
                    </a:lnTo>
                    <a:lnTo>
                      <a:pt x="118" y="21"/>
                    </a:lnTo>
                    <a:lnTo>
                      <a:pt x="129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275"/>
                    </a:lnTo>
                    <a:lnTo>
                      <a:pt x="136" y="294"/>
                    </a:lnTo>
                    <a:lnTo>
                      <a:pt x="129" y="310"/>
                    </a:lnTo>
                    <a:lnTo>
                      <a:pt x="118" y="325"/>
                    </a:lnTo>
                    <a:lnTo>
                      <a:pt x="104" y="335"/>
                    </a:lnTo>
                    <a:lnTo>
                      <a:pt x="87" y="342"/>
                    </a:lnTo>
                    <a:lnTo>
                      <a:pt x="69" y="344"/>
                    </a:lnTo>
                    <a:lnTo>
                      <a:pt x="51" y="342"/>
                    </a:lnTo>
                    <a:lnTo>
                      <a:pt x="34" y="335"/>
                    </a:lnTo>
                    <a:lnTo>
                      <a:pt x="20" y="325"/>
                    </a:lnTo>
                    <a:lnTo>
                      <a:pt x="9" y="310"/>
                    </a:lnTo>
                    <a:lnTo>
                      <a:pt x="2" y="294"/>
                    </a:lnTo>
                    <a:lnTo>
                      <a:pt x="0" y="27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35"/>
              <p:cNvSpPr>
                <a:spLocks/>
              </p:cNvSpPr>
              <p:nvPr/>
            </p:nvSpPr>
            <p:spPr bwMode="auto">
              <a:xfrm>
                <a:off x="2349500" y="1622425"/>
                <a:ext cx="53975" cy="71437"/>
              </a:xfrm>
              <a:custGeom>
                <a:avLst/>
                <a:gdLst>
                  <a:gd name="T0" fmla="*/ 69 w 243"/>
                  <a:gd name="T1" fmla="*/ 0 h 317"/>
                  <a:gd name="T2" fmla="*/ 87 w 243"/>
                  <a:gd name="T3" fmla="*/ 2 h 317"/>
                  <a:gd name="T4" fmla="*/ 103 w 243"/>
                  <a:gd name="T5" fmla="*/ 9 h 317"/>
                  <a:gd name="T6" fmla="*/ 118 w 243"/>
                  <a:gd name="T7" fmla="*/ 20 h 317"/>
                  <a:gd name="T8" fmla="*/ 129 w 243"/>
                  <a:gd name="T9" fmla="*/ 34 h 317"/>
                  <a:gd name="T10" fmla="*/ 233 w 243"/>
                  <a:gd name="T11" fmla="*/ 214 h 317"/>
                  <a:gd name="T12" fmla="*/ 240 w 243"/>
                  <a:gd name="T13" fmla="*/ 230 h 317"/>
                  <a:gd name="T14" fmla="*/ 243 w 243"/>
                  <a:gd name="T15" fmla="*/ 248 h 317"/>
                  <a:gd name="T16" fmla="*/ 240 w 243"/>
                  <a:gd name="T17" fmla="*/ 265 h 317"/>
                  <a:gd name="T18" fmla="*/ 233 w 243"/>
                  <a:gd name="T19" fmla="*/ 282 h 317"/>
                  <a:gd name="T20" fmla="*/ 223 w 243"/>
                  <a:gd name="T21" fmla="*/ 297 h 317"/>
                  <a:gd name="T22" fmla="*/ 209 w 243"/>
                  <a:gd name="T23" fmla="*/ 308 h 317"/>
                  <a:gd name="T24" fmla="*/ 191 w 243"/>
                  <a:gd name="T25" fmla="*/ 315 h 317"/>
                  <a:gd name="T26" fmla="*/ 173 w 243"/>
                  <a:gd name="T27" fmla="*/ 317 h 317"/>
                  <a:gd name="T28" fmla="*/ 155 w 243"/>
                  <a:gd name="T29" fmla="*/ 315 h 317"/>
                  <a:gd name="T30" fmla="*/ 139 w 243"/>
                  <a:gd name="T31" fmla="*/ 308 h 317"/>
                  <a:gd name="T32" fmla="*/ 125 w 243"/>
                  <a:gd name="T33" fmla="*/ 297 h 317"/>
                  <a:gd name="T34" fmla="*/ 113 w 243"/>
                  <a:gd name="T35" fmla="*/ 282 h 317"/>
                  <a:gd name="T36" fmla="*/ 9 w 243"/>
                  <a:gd name="T37" fmla="*/ 103 h 317"/>
                  <a:gd name="T38" fmla="*/ 2 w 243"/>
                  <a:gd name="T39" fmla="*/ 86 h 317"/>
                  <a:gd name="T40" fmla="*/ 0 w 243"/>
                  <a:gd name="T41" fmla="*/ 68 h 317"/>
                  <a:gd name="T42" fmla="*/ 2 w 243"/>
                  <a:gd name="T43" fmla="*/ 51 h 317"/>
                  <a:gd name="T44" fmla="*/ 9 w 243"/>
                  <a:gd name="T45" fmla="*/ 34 h 317"/>
                  <a:gd name="T46" fmla="*/ 20 w 243"/>
                  <a:gd name="T47" fmla="*/ 21 h 317"/>
                  <a:gd name="T48" fmla="*/ 34 w 243"/>
                  <a:gd name="T49" fmla="*/ 10 h 317"/>
                  <a:gd name="T50" fmla="*/ 52 w 243"/>
                  <a:gd name="T51" fmla="*/ 2 h 317"/>
                  <a:gd name="T52" fmla="*/ 69 w 243"/>
                  <a:gd name="T5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7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8" y="20"/>
                    </a:lnTo>
                    <a:lnTo>
                      <a:pt x="129" y="34"/>
                    </a:lnTo>
                    <a:lnTo>
                      <a:pt x="233" y="214"/>
                    </a:lnTo>
                    <a:lnTo>
                      <a:pt x="240" y="230"/>
                    </a:lnTo>
                    <a:lnTo>
                      <a:pt x="243" y="248"/>
                    </a:lnTo>
                    <a:lnTo>
                      <a:pt x="240" y="265"/>
                    </a:lnTo>
                    <a:lnTo>
                      <a:pt x="233" y="282"/>
                    </a:lnTo>
                    <a:lnTo>
                      <a:pt x="223" y="297"/>
                    </a:lnTo>
                    <a:lnTo>
                      <a:pt x="209" y="308"/>
                    </a:lnTo>
                    <a:lnTo>
                      <a:pt x="191" y="315"/>
                    </a:lnTo>
                    <a:lnTo>
                      <a:pt x="173" y="317"/>
                    </a:lnTo>
                    <a:lnTo>
                      <a:pt x="155" y="315"/>
                    </a:lnTo>
                    <a:lnTo>
                      <a:pt x="139" y="308"/>
                    </a:lnTo>
                    <a:lnTo>
                      <a:pt x="125" y="297"/>
                    </a:lnTo>
                    <a:lnTo>
                      <a:pt x="113" y="282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2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6"/>
              <p:cNvSpPr>
                <a:spLocks/>
              </p:cNvSpPr>
              <p:nvPr/>
            </p:nvSpPr>
            <p:spPr bwMode="auto">
              <a:xfrm>
                <a:off x="2219325" y="1751013"/>
                <a:ext cx="71438" cy="55562"/>
              </a:xfrm>
              <a:custGeom>
                <a:avLst/>
                <a:gdLst>
                  <a:gd name="T0" fmla="*/ 69 w 319"/>
                  <a:gd name="T1" fmla="*/ 0 h 241"/>
                  <a:gd name="T2" fmla="*/ 86 w 319"/>
                  <a:gd name="T3" fmla="*/ 3 h 241"/>
                  <a:gd name="T4" fmla="*/ 104 w 319"/>
                  <a:gd name="T5" fmla="*/ 9 h 241"/>
                  <a:gd name="T6" fmla="*/ 285 w 319"/>
                  <a:gd name="T7" fmla="*/ 112 h 241"/>
                  <a:gd name="T8" fmla="*/ 299 w 319"/>
                  <a:gd name="T9" fmla="*/ 124 h 241"/>
                  <a:gd name="T10" fmla="*/ 310 w 319"/>
                  <a:gd name="T11" fmla="*/ 138 h 241"/>
                  <a:gd name="T12" fmla="*/ 316 w 319"/>
                  <a:gd name="T13" fmla="*/ 155 h 241"/>
                  <a:gd name="T14" fmla="*/ 319 w 319"/>
                  <a:gd name="T15" fmla="*/ 172 h 241"/>
                  <a:gd name="T16" fmla="*/ 316 w 319"/>
                  <a:gd name="T17" fmla="*/ 190 h 241"/>
                  <a:gd name="T18" fmla="*/ 310 w 319"/>
                  <a:gd name="T19" fmla="*/ 206 h 241"/>
                  <a:gd name="T20" fmla="*/ 298 w 319"/>
                  <a:gd name="T21" fmla="*/ 221 h 241"/>
                  <a:gd name="T22" fmla="*/ 283 w 319"/>
                  <a:gd name="T23" fmla="*/ 232 h 241"/>
                  <a:gd name="T24" fmla="*/ 266 w 319"/>
                  <a:gd name="T25" fmla="*/ 239 h 241"/>
                  <a:gd name="T26" fmla="*/ 249 w 319"/>
                  <a:gd name="T27" fmla="*/ 241 h 241"/>
                  <a:gd name="T28" fmla="*/ 231 w 319"/>
                  <a:gd name="T29" fmla="*/ 239 h 241"/>
                  <a:gd name="T30" fmla="*/ 214 w 319"/>
                  <a:gd name="T31" fmla="*/ 231 h 241"/>
                  <a:gd name="T32" fmla="*/ 34 w 319"/>
                  <a:gd name="T33" fmla="*/ 129 h 241"/>
                  <a:gd name="T34" fmla="*/ 19 w 319"/>
                  <a:gd name="T35" fmla="*/ 118 h 241"/>
                  <a:gd name="T36" fmla="*/ 9 w 319"/>
                  <a:gd name="T37" fmla="*/ 103 h 241"/>
                  <a:gd name="T38" fmla="*/ 2 w 319"/>
                  <a:gd name="T39" fmla="*/ 87 h 241"/>
                  <a:gd name="T40" fmla="*/ 0 w 319"/>
                  <a:gd name="T41" fmla="*/ 69 h 241"/>
                  <a:gd name="T42" fmla="*/ 2 w 319"/>
                  <a:gd name="T43" fmla="*/ 51 h 241"/>
                  <a:gd name="T44" fmla="*/ 9 w 319"/>
                  <a:gd name="T45" fmla="*/ 34 h 241"/>
                  <a:gd name="T46" fmla="*/ 20 w 319"/>
                  <a:gd name="T47" fmla="*/ 20 h 241"/>
                  <a:gd name="T48" fmla="*/ 35 w 319"/>
                  <a:gd name="T49" fmla="*/ 9 h 241"/>
                  <a:gd name="T50" fmla="*/ 51 w 319"/>
                  <a:gd name="T51" fmla="*/ 3 h 241"/>
                  <a:gd name="T52" fmla="*/ 69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69" y="0"/>
                    </a:moveTo>
                    <a:lnTo>
                      <a:pt x="86" y="3"/>
                    </a:lnTo>
                    <a:lnTo>
                      <a:pt x="104" y="9"/>
                    </a:lnTo>
                    <a:lnTo>
                      <a:pt x="285" y="112"/>
                    </a:lnTo>
                    <a:lnTo>
                      <a:pt x="299" y="124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6"/>
                    </a:lnTo>
                    <a:lnTo>
                      <a:pt x="298" y="221"/>
                    </a:lnTo>
                    <a:lnTo>
                      <a:pt x="283" y="232"/>
                    </a:lnTo>
                    <a:lnTo>
                      <a:pt x="266" y="239"/>
                    </a:lnTo>
                    <a:lnTo>
                      <a:pt x="249" y="241"/>
                    </a:lnTo>
                    <a:lnTo>
                      <a:pt x="231" y="239"/>
                    </a:lnTo>
                    <a:lnTo>
                      <a:pt x="214" y="231"/>
                    </a:lnTo>
                    <a:lnTo>
                      <a:pt x="34" y="129"/>
                    </a:lnTo>
                    <a:lnTo>
                      <a:pt x="19" y="118"/>
                    </a:lnTo>
                    <a:lnTo>
                      <a:pt x="9" y="103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2171700" y="1927225"/>
                <a:ext cx="77788" cy="31750"/>
              </a:xfrm>
              <a:custGeom>
                <a:avLst/>
                <a:gdLst>
                  <a:gd name="T0" fmla="*/ 69 w 347"/>
                  <a:gd name="T1" fmla="*/ 0 h 139"/>
                  <a:gd name="T2" fmla="*/ 278 w 347"/>
                  <a:gd name="T3" fmla="*/ 0 h 139"/>
                  <a:gd name="T4" fmla="*/ 296 w 347"/>
                  <a:gd name="T5" fmla="*/ 4 h 139"/>
                  <a:gd name="T6" fmla="*/ 313 w 347"/>
                  <a:gd name="T7" fmla="*/ 10 h 139"/>
                  <a:gd name="T8" fmla="*/ 327 w 347"/>
                  <a:gd name="T9" fmla="*/ 21 h 139"/>
                  <a:gd name="T10" fmla="*/ 338 w 347"/>
                  <a:gd name="T11" fmla="*/ 35 h 139"/>
                  <a:gd name="T12" fmla="*/ 345 w 347"/>
                  <a:gd name="T13" fmla="*/ 51 h 139"/>
                  <a:gd name="T14" fmla="*/ 347 w 347"/>
                  <a:gd name="T15" fmla="*/ 70 h 139"/>
                  <a:gd name="T16" fmla="*/ 345 w 347"/>
                  <a:gd name="T17" fmla="*/ 88 h 139"/>
                  <a:gd name="T18" fmla="*/ 338 w 347"/>
                  <a:gd name="T19" fmla="*/ 104 h 139"/>
                  <a:gd name="T20" fmla="*/ 327 w 347"/>
                  <a:gd name="T21" fmla="*/ 119 h 139"/>
                  <a:gd name="T22" fmla="*/ 313 w 347"/>
                  <a:gd name="T23" fmla="*/ 129 h 139"/>
                  <a:gd name="T24" fmla="*/ 296 w 347"/>
                  <a:gd name="T25" fmla="*/ 137 h 139"/>
                  <a:gd name="T26" fmla="*/ 278 w 347"/>
                  <a:gd name="T27" fmla="*/ 139 h 139"/>
                  <a:gd name="T28" fmla="*/ 69 w 347"/>
                  <a:gd name="T29" fmla="*/ 139 h 139"/>
                  <a:gd name="T30" fmla="*/ 51 w 347"/>
                  <a:gd name="T31" fmla="*/ 137 h 139"/>
                  <a:gd name="T32" fmla="*/ 35 w 347"/>
                  <a:gd name="T33" fmla="*/ 129 h 139"/>
                  <a:gd name="T34" fmla="*/ 20 w 347"/>
                  <a:gd name="T35" fmla="*/ 119 h 139"/>
                  <a:gd name="T36" fmla="*/ 10 w 347"/>
                  <a:gd name="T37" fmla="*/ 104 h 139"/>
                  <a:gd name="T38" fmla="*/ 2 w 347"/>
                  <a:gd name="T39" fmla="*/ 88 h 139"/>
                  <a:gd name="T40" fmla="*/ 0 w 347"/>
                  <a:gd name="T41" fmla="*/ 70 h 139"/>
                  <a:gd name="T42" fmla="*/ 2 w 347"/>
                  <a:gd name="T43" fmla="*/ 51 h 139"/>
                  <a:gd name="T44" fmla="*/ 10 w 347"/>
                  <a:gd name="T45" fmla="*/ 35 h 139"/>
                  <a:gd name="T46" fmla="*/ 20 w 347"/>
                  <a:gd name="T47" fmla="*/ 21 h 139"/>
                  <a:gd name="T48" fmla="*/ 35 w 347"/>
                  <a:gd name="T49" fmla="*/ 10 h 139"/>
                  <a:gd name="T50" fmla="*/ 51 w 347"/>
                  <a:gd name="T51" fmla="*/ 4 h 139"/>
                  <a:gd name="T52" fmla="*/ 69 w 347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139">
                    <a:moveTo>
                      <a:pt x="69" y="0"/>
                    </a:moveTo>
                    <a:lnTo>
                      <a:pt x="278" y="0"/>
                    </a:ln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1"/>
                    </a:lnTo>
                    <a:lnTo>
                      <a:pt x="338" y="35"/>
                    </a:lnTo>
                    <a:lnTo>
                      <a:pt x="345" y="51"/>
                    </a:lnTo>
                    <a:lnTo>
                      <a:pt x="347" y="70"/>
                    </a:lnTo>
                    <a:lnTo>
                      <a:pt x="345" y="88"/>
                    </a:lnTo>
                    <a:lnTo>
                      <a:pt x="338" y="104"/>
                    </a:lnTo>
                    <a:lnTo>
                      <a:pt x="327" y="119"/>
                    </a:lnTo>
                    <a:lnTo>
                      <a:pt x="313" y="129"/>
                    </a:lnTo>
                    <a:lnTo>
                      <a:pt x="296" y="137"/>
                    </a:lnTo>
                    <a:lnTo>
                      <a:pt x="278" y="139"/>
                    </a:lnTo>
                    <a:lnTo>
                      <a:pt x="69" y="139"/>
                    </a:lnTo>
                    <a:lnTo>
                      <a:pt x="51" y="137"/>
                    </a:lnTo>
                    <a:lnTo>
                      <a:pt x="35" y="129"/>
                    </a:lnTo>
                    <a:lnTo>
                      <a:pt x="20" y="119"/>
                    </a:lnTo>
                    <a:lnTo>
                      <a:pt x="10" y="104"/>
                    </a:lnTo>
                    <a:lnTo>
                      <a:pt x="2" y="88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10" y="35"/>
                    </a:lnTo>
                    <a:lnTo>
                      <a:pt x="20" y="21"/>
                    </a:lnTo>
                    <a:lnTo>
                      <a:pt x="35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38"/>
              <p:cNvSpPr>
                <a:spLocks/>
              </p:cNvSpPr>
              <p:nvPr/>
            </p:nvSpPr>
            <p:spPr bwMode="auto">
              <a:xfrm>
                <a:off x="2219325" y="2079625"/>
                <a:ext cx="71438" cy="55562"/>
              </a:xfrm>
              <a:custGeom>
                <a:avLst/>
                <a:gdLst>
                  <a:gd name="T0" fmla="*/ 249 w 319"/>
                  <a:gd name="T1" fmla="*/ 0 h 242"/>
                  <a:gd name="T2" fmla="*/ 268 w 319"/>
                  <a:gd name="T3" fmla="*/ 3 h 242"/>
                  <a:gd name="T4" fmla="*/ 283 w 319"/>
                  <a:gd name="T5" fmla="*/ 9 h 242"/>
                  <a:gd name="T6" fmla="*/ 298 w 319"/>
                  <a:gd name="T7" fmla="*/ 20 h 242"/>
                  <a:gd name="T8" fmla="*/ 310 w 319"/>
                  <a:gd name="T9" fmla="*/ 35 h 242"/>
                  <a:gd name="T10" fmla="*/ 316 w 319"/>
                  <a:gd name="T11" fmla="*/ 52 h 242"/>
                  <a:gd name="T12" fmla="*/ 319 w 319"/>
                  <a:gd name="T13" fmla="*/ 70 h 242"/>
                  <a:gd name="T14" fmla="*/ 316 w 319"/>
                  <a:gd name="T15" fmla="*/ 86 h 242"/>
                  <a:gd name="T16" fmla="*/ 310 w 319"/>
                  <a:gd name="T17" fmla="*/ 103 h 242"/>
                  <a:gd name="T18" fmla="*/ 298 w 319"/>
                  <a:gd name="T19" fmla="*/ 118 h 242"/>
                  <a:gd name="T20" fmla="*/ 285 w 319"/>
                  <a:gd name="T21" fmla="*/ 129 h 242"/>
                  <a:gd name="T22" fmla="*/ 104 w 319"/>
                  <a:gd name="T23" fmla="*/ 232 h 242"/>
                  <a:gd name="T24" fmla="*/ 87 w 319"/>
                  <a:gd name="T25" fmla="*/ 239 h 242"/>
                  <a:gd name="T26" fmla="*/ 69 w 319"/>
                  <a:gd name="T27" fmla="*/ 242 h 242"/>
                  <a:gd name="T28" fmla="*/ 51 w 319"/>
                  <a:gd name="T29" fmla="*/ 239 h 242"/>
                  <a:gd name="T30" fmla="*/ 35 w 319"/>
                  <a:gd name="T31" fmla="*/ 233 h 242"/>
                  <a:gd name="T32" fmla="*/ 20 w 319"/>
                  <a:gd name="T33" fmla="*/ 222 h 242"/>
                  <a:gd name="T34" fmla="*/ 9 w 319"/>
                  <a:gd name="T35" fmla="*/ 207 h 242"/>
                  <a:gd name="T36" fmla="*/ 2 w 319"/>
                  <a:gd name="T37" fmla="*/ 190 h 242"/>
                  <a:gd name="T38" fmla="*/ 0 w 319"/>
                  <a:gd name="T39" fmla="*/ 172 h 242"/>
                  <a:gd name="T40" fmla="*/ 2 w 319"/>
                  <a:gd name="T41" fmla="*/ 155 h 242"/>
                  <a:gd name="T42" fmla="*/ 9 w 319"/>
                  <a:gd name="T43" fmla="*/ 138 h 242"/>
                  <a:gd name="T44" fmla="*/ 19 w 319"/>
                  <a:gd name="T45" fmla="*/ 125 h 242"/>
                  <a:gd name="T46" fmla="*/ 34 w 319"/>
                  <a:gd name="T47" fmla="*/ 114 h 242"/>
                  <a:gd name="T48" fmla="*/ 214 w 319"/>
                  <a:gd name="T49" fmla="*/ 10 h 242"/>
                  <a:gd name="T50" fmla="*/ 232 w 319"/>
                  <a:gd name="T51" fmla="*/ 2 h 242"/>
                  <a:gd name="T52" fmla="*/ 24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249" y="0"/>
                    </a:moveTo>
                    <a:lnTo>
                      <a:pt x="268" y="3"/>
                    </a:lnTo>
                    <a:lnTo>
                      <a:pt x="283" y="9"/>
                    </a:lnTo>
                    <a:lnTo>
                      <a:pt x="298" y="20"/>
                    </a:lnTo>
                    <a:lnTo>
                      <a:pt x="310" y="35"/>
                    </a:lnTo>
                    <a:lnTo>
                      <a:pt x="316" y="52"/>
                    </a:lnTo>
                    <a:lnTo>
                      <a:pt x="319" y="70"/>
                    </a:lnTo>
                    <a:lnTo>
                      <a:pt x="316" y="86"/>
                    </a:lnTo>
                    <a:lnTo>
                      <a:pt x="310" y="103"/>
                    </a:lnTo>
                    <a:lnTo>
                      <a:pt x="298" y="118"/>
                    </a:lnTo>
                    <a:lnTo>
                      <a:pt x="285" y="129"/>
                    </a:lnTo>
                    <a:lnTo>
                      <a:pt x="104" y="232"/>
                    </a:lnTo>
                    <a:lnTo>
                      <a:pt x="87" y="239"/>
                    </a:lnTo>
                    <a:lnTo>
                      <a:pt x="69" y="242"/>
                    </a:lnTo>
                    <a:lnTo>
                      <a:pt x="51" y="239"/>
                    </a:lnTo>
                    <a:lnTo>
                      <a:pt x="35" y="233"/>
                    </a:lnTo>
                    <a:lnTo>
                      <a:pt x="20" y="222"/>
                    </a:lnTo>
                    <a:lnTo>
                      <a:pt x="9" y="207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19" y="125"/>
                    </a:lnTo>
                    <a:lnTo>
                      <a:pt x="34" y="114"/>
                    </a:lnTo>
                    <a:lnTo>
                      <a:pt x="214" y="10"/>
                    </a:lnTo>
                    <a:lnTo>
                      <a:pt x="232" y="2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9"/>
              <p:cNvSpPr>
                <a:spLocks/>
              </p:cNvSpPr>
              <p:nvPr/>
            </p:nvSpPr>
            <p:spPr bwMode="auto">
              <a:xfrm>
                <a:off x="2792413" y="2079625"/>
                <a:ext cx="71438" cy="55562"/>
              </a:xfrm>
              <a:custGeom>
                <a:avLst/>
                <a:gdLst>
                  <a:gd name="T0" fmla="*/ 69 w 319"/>
                  <a:gd name="T1" fmla="*/ 0 h 242"/>
                  <a:gd name="T2" fmla="*/ 87 w 319"/>
                  <a:gd name="T3" fmla="*/ 2 h 242"/>
                  <a:gd name="T4" fmla="*/ 104 w 319"/>
                  <a:gd name="T5" fmla="*/ 10 h 242"/>
                  <a:gd name="T6" fmla="*/ 285 w 319"/>
                  <a:gd name="T7" fmla="*/ 114 h 242"/>
                  <a:gd name="T8" fmla="*/ 299 w 319"/>
                  <a:gd name="T9" fmla="*/ 125 h 242"/>
                  <a:gd name="T10" fmla="*/ 310 w 319"/>
                  <a:gd name="T11" fmla="*/ 138 h 242"/>
                  <a:gd name="T12" fmla="*/ 316 w 319"/>
                  <a:gd name="T13" fmla="*/ 155 h 242"/>
                  <a:gd name="T14" fmla="*/ 319 w 319"/>
                  <a:gd name="T15" fmla="*/ 172 h 242"/>
                  <a:gd name="T16" fmla="*/ 316 w 319"/>
                  <a:gd name="T17" fmla="*/ 190 h 242"/>
                  <a:gd name="T18" fmla="*/ 310 w 319"/>
                  <a:gd name="T19" fmla="*/ 207 h 242"/>
                  <a:gd name="T20" fmla="*/ 298 w 319"/>
                  <a:gd name="T21" fmla="*/ 222 h 242"/>
                  <a:gd name="T22" fmla="*/ 284 w 319"/>
                  <a:gd name="T23" fmla="*/ 233 h 242"/>
                  <a:gd name="T24" fmla="*/ 268 w 319"/>
                  <a:gd name="T25" fmla="*/ 239 h 242"/>
                  <a:gd name="T26" fmla="*/ 250 w 319"/>
                  <a:gd name="T27" fmla="*/ 242 h 242"/>
                  <a:gd name="T28" fmla="*/ 231 w 319"/>
                  <a:gd name="T29" fmla="*/ 239 h 242"/>
                  <a:gd name="T30" fmla="*/ 214 w 319"/>
                  <a:gd name="T31" fmla="*/ 232 h 242"/>
                  <a:gd name="T32" fmla="*/ 34 w 319"/>
                  <a:gd name="T33" fmla="*/ 129 h 242"/>
                  <a:gd name="T34" fmla="*/ 20 w 319"/>
                  <a:gd name="T35" fmla="*/ 118 h 242"/>
                  <a:gd name="T36" fmla="*/ 9 w 319"/>
                  <a:gd name="T37" fmla="*/ 103 h 242"/>
                  <a:gd name="T38" fmla="*/ 2 w 319"/>
                  <a:gd name="T39" fmla="*/ 86 h 242"/>
                  <a:gd name="T40" fmla="*/ 0 w 319"/>
                  <a:gd name="T41" fmla="*/ 70 h 242"/>
                  <a:gd name="T42" fmla="*/ 2 w 319"/>
                  <a:gd name="T43" fmla="*/ 52 h 242"/>
                  <a:gd name="T44" fmla="*/ 9 w 319"/>
                  <a:gd name="T45" fmla="*/ 35 h 242"/>
                  <a:gd name="T46" fmla="*/ 20 w 319"/>
                  <a:gd name="T47" fmla="*/ 20 h 242"/>
                  <a:gd name="T48" fmla="*/ 35 w 319"/>
                  <a:gd name="T49" fmla="*/ 9 h 242"/>
                  <a:gd name="T50" fmla="*/ 51 w 319"/>
                  <a:gd name="T51" fmla="*/ 3 h 242"/>
                  <a:gd name="T52" fmla="*/ 6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285" y="114"/>
                    </a:lnTo>
                    <a:lnTo>
                      <a:pt x="299" y="125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7"/>
                    </a:lnTo>
                    <a:lnTo>
                      <a:pt x="298" y="222"/>
                    </a:lnTo>
                    <a:lnTo>
                      <a:pt x="284" y="233"/>
                    </a:lnTo>
                    <a:lnTo>
                      <a:pt x="268" y="239"/>
                    </a:lnTo>
                    <a:lnTo>
                      <a:pt x="250" y="242"/>
                    </a:lnTo>
                    <a:lnTo>
                      <a:pt x="231" y="239"/>
                    </a:lnTo>
                    <a:lnTo>
                      <a:pt x="214" y="232"/>
                    </a:lnTo>
                    <a:lnTo>
                      <a:pt x="34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40"/>
              <p:cNvSpPr>
                <a:spLocks/>
              </p:cNvSpPr>
              <p:nvPr/>
            </p:nvSpPr>
            <p:spPr bwMode="auto">
              <a:xfrm>
                <a:off x="2833688" y="1927225"/>
                <a:ext cx="77788" cy="31750"/>
              </a:xfrm>
              <a:custGeom>
                <a:avLst/>
                <a:gdLst>
                  <a:gd name="T0" fmla="*/ 70 w 348"/>
                  <a:gd name="T1" fmla="*/ 0 h 139"/>
                  <a:gd name="T2" fmla="*/ 278 w 348"/>
                  <a:gd name="T3" fmla="*/ 0 h 139"/>
                  <a:gd name="T4" fmla="*/ 297 w 348"/>
                  <a:gd name="T5" fmla="*/ 4 h 139"/>
                  <a:gd name="T6" fmla="*/ 314 w 348"/>
                  <a:gd name="T7" fmla="*/ 10 h 139"/>
                  <a:gd name="T8" fmla="*/ 327 w 348"/>
                  <a:gd name="T9" fmla="*/ 21 h 139"/>
                  <a:gd name="T10" fmla="*/ 337 w 348"/>
                  <a:gd name="T11" fmla="*/ 35 h 139"/>
                  <a:gd name="T12" fmla="*/ 345 w 348"/>
                  <a:gd name="T13" fmla="*/ 51 h 139"/>
                  <a:gd name="T14" fmla="*/ 348 w 348"/>
                  <a:gd name="T15" fmla="*/ 70 h 139"/>
                  <a:gd name="T16" fmla="*/ 345 w 348"/>
                  <a:gd name="T17" fmla="*/ 88 h 139"/>
                  <a:gd name="T18" fmla="*/ 337 w 348"/>
                  <a:gd name="T19" fmla="*/ 104 h 139"/>
                  <a:gd name="T20" fmla="*/ 327 w 348"/>
                  <a:gd name="T21" fmla="*/ 119 h 139"/>
                  <a:gd name="T22" fmla="*/ 314 w 348"/>
                  <a:gd name="T23" fmla="*/ 129 h 139"/>
                  <a:gd name="T24" fmla="*/ 297 w 348"/>
                  <a:gd name="T25" fmla="*/ 137 h 139"/>
                  <a:gd name="T26" fmla="*/ 278 w 348"/>
                  <a:gd name="T27" fmla="*/ 139 h 139"/>
                  <a:gd name="T28" fmla="*/ 70 w 348"/>
                  <a:gd name="T29" fmla="*/ 139 h 139"/>
                  <a:gd name="T30" fmla="*/ 52 w 348"/>
                  <a:gd name="T31" fmla="*/ 137 h 139"/>
                  <a:gd name="T32" fmla="*/ 34 w 348"/>
                  <a:gd name="T33" fmla="*/ 129 h 139"/>
                  <a:gd name="T34" fmla="*/ 21 w 348"/>
                  <a:gd name="T35" fmla="*/ 119 h 139"/>
                  <a:gd name="T36" fmla="*/ 10 w 348"/>
                  <a:gd name="T37" fmla="*/ 104 h 139"/>
                  <a:gd name="T38" fmla="*/ 3 w 348"/>
                  <a:gd name="T39" fmla="*/ 88 h 139"/>
                  <a:gd name="T40" fmla="*/ 0 w 348"/>
                  <a:gd name="T41" fmla="*/ 70 h 139"/>
                  <a:gd name="T42" fmla="*/ 3 w 348"/>
                  <a:gd name="T43" fmla="*/ 51 h 139"/>
                  <a:gd name="T44" fmla="*/ 10 w 348"/>
                  <a:gd name="T45" fmla="*/ 35 h 139"/>
                  <a:gd name="T46" fmla="*/ 21 w 348"/>
                  <a:gd name="T47" fmla="*/ 21 h 139"/>
                  <a:gd name="T48" fmla="*/ 34 w 348"/>
                  <a:gd name="T49" fmla="*/ 10 h 139"/>
                  <a:gd name="T50" fmla="*/ 52 w 348"/>
                  <a:gd name="T51" fmla="*/ 4 h 139"/>
                  <a:gd name="T52" fmla="*/ 70 w 34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8" h="139">
                    <a:moveTo>
                      <a:pt x="70" y="0"/>
                    </a:moveTo>
                    <a:lnTo>
                      <a:pt x="278" y="0"/>
                    </a:lnTo>
                    <a:lnTo>
                      <a:pt x="297" y="4"/>
                    </a:lnTo>
                    <a:lnTo>
                      <a:pt x="314" y="10"/>
                    </a:lnTo>
                    <a:lnTo>
                      <a:pt x="327" y="21"/>
                    </a:lnTo>
                    <a:lnTo>
                      <a:pt x="337" y="35"/>
                    </a:lnTo>
                    <a:lnTo>
                      <a:pt x="345" y="51"/>
                    </a:lnTo>
                    <a:lnTo>
                      <a:pt x="348" y="70"/>
                    </a:lnTo>
                    <a:lnTo>
                      <a:pt x="345" y="88"/>
                    </a:lnTo>
                    <a:lnTo>
                      <a:pt x="337" y="104"/>
                    </a:lnTo>
                    <a:lnTo>
                      <a:pt x="327" y="119"/>
                    </a:lnTo>
                    <a:lnTo>
                      <a:pt x="314" y="129"/>
                    </a:lnTo>
                    <a:lnTo>
                      <a:pt x="297" y="137"/>
                    </a:lnTo>
                    <a:lnTo>
                      <a:pt x="278" y="139"/>
                    </a:lnTo>
                    <a:lnTo>
                      <a:pt x="70" y="139"/>
                    </a:lnTo>
                    <a:lnTo>
                      <a:pt x="52" y="137"/>
                    </a:lnTo>
                    <a:lnTo>
                      <a:pt x="34" y="129"/>
                    </a:lnTo>
                    <a:lnTo>
                      <a:pt x="21" y="119"/>
                    </a:lnTo>
                    <a:lnTo>
                      <a:pt x="10" y="104"/>
                    </a:lnTo>
                    <a:lnTo>
                      <a:pt x="3" y="88"/>
                    </a:lnTo>
                    <a:lnTo>
                      <a:pt x="0" y="70"/>
                    </a:lnTo>
                    <a:lnTo>
                      <a:pt x="3" y="51"/>
                    </a:lnTo>
                    <a:lnTo>
                      <a:pt x="10" y="35"/>
                    </a:lnTo>
                    <a:lnTo>
                      <a:pt x="21" y="21"/>
                    </a:lnTo>
                    <a:lnTo>
                      <a:pt x="34" y="10"/>
                    </a:lnTo>
                    <a:lnTo>
                      <a:pt x="52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41"/>
              <p:cNvSpPr>
                <a:spLocks/>
              </p:cNvSpPr>
              <p:nvPr/>
            </p:nvSpPr>
            <p:spPr bwMode="auto">
              <a:xfrm>
                <a:off x="2792413" y="1751013"/>
                <a:ext cx="71438" cy="55562"/>
              </a:xfrm>
              <a:custGeom>
                <a:avLst/>
                <a:gdLst>
                  <a:gd name="T0" fmla="*/ 250 w 319"/>
                  <a:gd name="T1" fmla="*/ 0 h 241"/>
                  <a:gd name="T2" fmla="*/ 268 w 319"/>
                  <a:gd name="T3" fmla="*/ 3 h 241"/>
                  <a:gd name="T4" fmla="*/ 284 w 319"/>
                  <a:gd name="T5" fmla="*/ 9 h 241"/>
                  <a:gd name="T6" fmla="*/ 298 w 319"/>
                  <a:gd name="T7" fmla="*/ 20 h 241"/>
                  <a:gd name="T8" fmla="*/ 310 w 319"/>
                  <a:gd name="T9" fmla="*/ 34 h 241"/>
                  <a:gd name="T10" fmla="*/ 316 w 319"/>
                  <a:gd name="T11" fmla="*/ 51 h 241"/>
                  <a:gd name="T12" fmla="*/ 319 w 319"/>
                  <a:gd name="T13" fmla="*/ 69 h 241"/>
                  <a:gd name="T14" fmla="*/ 316 w 319"/>
                  <a:gd name="T15" fmla="*/ 87 h 241"/>
                  <a:gd name="T16" fmla="*/ 310 w 319"/>
                  <a:gd name="T17" fmla="*/ 103 h 241"/>
                  <a:gd name="T18" fmla="*/ 299 w 319"/>
                  <a:gd name="T19" fmla="*/ 118 h 241"/>
                  <a:gd name="T20" fmla="*/ 285 w 319"/>
                  <a:gd name="T21" fmla="*/ 129 h 241"/>
                  <a:gd name="T22" fmla="*/ 104 w 319"/>
                  <a:gd name="T23" fmla="*/ 231 h 241"/>
                  <a:gd name="T24" fmla="*/ 87 w 319"/>
                  <a:gd name="T25" fmla="*/ 239 h 241"/>
                  <a:gd name="T26" fmla="*/ 69 w 319"/>
                  <a:gd name="T27" fmla="*/ 241 h 241"/>
                  <a:gd name="T28" fmla="*/ 52 w 319"/>
                  <a:gd name="T29" fmla="*/ 239 h 241"/>
                  <a:gd name="T30" fmla="*/ 35 w 319"/>
                  <a:gd name="T31" fmla="*/ 232 h 241"/>
                  <a:gd name="T32" fmla="*/ 20 w 319"/>
                  <a:gd name="T33" fmla="*/ 221 h 241"/>
                  <a:gd name="T34" fmla="*/ 9 w 319"/>
                  <a:gd name="T35" fmla="*/ 206 h 241"/>
                  <a:gd name="T36" fmla="*/ 2 w 319"/>
                  <a:gd name="T37" fmla="*/ 190 h 241"/>
                  <a:gd name="T38" fmla="*/ 0 w 319"/>
                  <a:gd name="T39" fmla="*/ 172 h 241"/>
                  <a:gd name="T40" fmla="*/ 2 w 319"/>
                  <a:gd name="T41" fmla="*/ 155 h 241"/>
                  <a:gd name="T42" fmla="*/ 9 w 319"/>
                  <a:gd name="T43" fmla="*/ 138 h 241"/>
                  <a:gd name="T44" fmla="*/ 20 w 319"/>
                  <a:gd name="T45" fmla="*/ 124 h 241"/>
                  <a:gd name="T46" fmla="*/ 34 w 319"/>
                  <a:gd name="T47" fmla="*/ 112 h 241"/>
                  <a:gd name="T48" fmla="*/ 214 w 319"/>
                  <a:gd name="T49" fmla="*/ 9 h 241"/>
                  <a:gd name="T50" fmla="*/ 233 w 319"/>
                  <a:gd name="T51" fmla="*/ 3 h 241"/>
                  <a:gd name="T52" fmla="*/ 250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250" y="0"/>
                    </a:moveTo>
                    <a:lnTo>
                      <a:pt x="268" y="3"/>
                    </a:lnTo>
                    <a:lnTo>
                      <a:pt x="284" y="9"/>
                    </a:lnTo>
                    <a:lnTo>
                      <a:pt x="298" y="20"/>
                    </a:lnTo>
                    <a:lnTo>
                      <a:pt x="310" y="34"/>
                    </a:lnTo>
                    <a:lnTo>
                      <a:pt x="316" y="51"/>
                    </a:lnTo>
                    <a:lnTo>
                      <a:pt x="319" y="69"/>
                    </a:lnTo>
                    <a:lnTo>
                      <a:pt x="316" y="87"/>
                    </a:lnTo>
                    <a:lnTo>
                      <a:pt x="310" y="103"/>
                    </a:lnTo>
                    <a:lnTo>
                      <a:pt x="299" y="118"/>
                    </a:lnTo>
                    <a:lnTo>
                      <a:pt x="285" y="129"/>
                    </a:lnTo>
                    <a:lnTo>
                      <a:pt x="104" y="231"/>
                    </a:lnTo>
                    <a:lnTo>
                      <a:pt x="87" y="239"/>
                    </a:lnTo>
                    <a:lnTo>
                      <a:pt x="69" y="241"/>
                    </a:lnTo>
                    <a:lnTo>
                      <a:pt x="52" y="239"/>
                    </a:lnTo>
                    <a:lnTo>
                      <a:pt x="35" y="232"/>
                    </a:lnTo>
                    <a:lnTo>
                      <a:pt x="20" y="221"/>
                    </a:lnTo>
                    <a:lnTo>
                      <a:pt x="9" y="206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20" y="124"/>
                    </a:lnTo>
                    <a:lnTo>
                      <a:pt x="34" y="112"/>
                    </a:lnTo>
                    <a:lnTo>
                      <a:pt x="214" y="9"/>
                    </a:lnTo>
                    <a:lnTo>
                      <a:pt x="233" y="3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42"/>
              <p:cNvSpPr>
                <a:spLocks/>
              </p:cNvSpPr>
              <p:nvPr/>
            </p:nvSpPr>
            <p:spPr bwMode="auto">
              <a:xfrm>
                <a:off x="2679700" y="1622425"/>
                <a:ext cx="55563" cy="71437"/>
              </a:xfrm>
              <a:custGeom>
                <a:avLst/>
                <a:gdLst>
                  <a:gd name="T0" fmla="*/ 172 w 243"/>
                  <a:gd name="T1" fmla="*/ 0 h 316"/>
                  <a:gd name="T2" fmla="*/ 191 w 243"/>
                  <a:gd name="T3" fmla="*/ 2 h 316"/>
                  <a:gd name="T4" fmla="*/ 208 w 243"/>
                  <a:gd name="T5" fmla="*/ 10 h 316"/>
                  <a:gd name="T6" fmla="*/ 222 w 243"/>
                  <a:gd name="T7" fmla="*/ 21 h 316"/>
                  <a:gd name="T8" fmla="*/ 234 w 243"/>
                  <a:gd name="T9" fmla="*/ 34 h 316"/>
                  <a:gd name="T10" fmla="*/ 241 w 243"/>
                  <a:gd name="T11" fmla="*/ 51 h 316"/>
                  <a:gd name="T12" fmla="*/ 243 w 243"/>
                  <a:gd name="T13" fmla="*/ 68 h 316"/>
                  <a:gd name="T14" fmla="*/ 241 w 243"/>
                  <a:gd name="T15" fmla="*/ 86 h 316"/>
                  <a:gd name="T16" fmla="*/ 234 w 243"/>
                  <a:gd name="T17" fmla="*/ 103 h 316"/>
                  <a:gd name="T18" fmla="*/ 129 w 243"/>
                  <a:gd name="T19" fmla="*/ 282 h 316"/>
                  <a:gd name="T20" fmla="*/ 118 w 243"/>
                  <a:gd name="T21" fmla="*/ 297 h 316"/>
                  <a:gd name="T22" fmla="*/ 103 w 243"/>
                  <a:gd name="T23" fmla="*/ 308 h 316"/>
                  <a:gd name="T24" fmla="*/ 87 w 243"/>
                  <a:gd name="T25" fmla="*/ 314 h 316"/>
                  <a:gd name="T26" fmla="*/ 69 w 243"/>
                  <a:gd name="T27" fmla="*/ 316 h 316"/>
                  <a:gd name="T28" fmla="*/ 52 w 243"/>
                  <a:gd name="T29" fmla="*/ 314 h 316"/>
                  <a:gd name="T30" fmla="*/ 35 w 243"/>
                  <a:gd name="T31" fmla="*/ 307 h 316"/>
                  <a:gd name="T32" fmla="*/ 19 w 243"/>
                  <a:gd name="T33" fmla="*/ 296 h 316"/>
                  <a:gd name="T34" fmla="*/ 9 w 243"/>
                  <a:gd name="T35" fmla="*/ 282 h 316"/>
                  <a:gd name="T36" fmla="*/ 2 w 243"/>
                  <a:gd name="T37" fmla="*/ 265 h 316"/>
                  <a:gd name="T38" fmla="*/ 0 w 243"/>
                  <a:gd name="T39" fmla="*/ 248 h 316"/>
                  <a:gd name="T40" fmla="*/ 2 w 243"/>
                  <a:gd name="T41" fmla="*/ 230 h 316"/>
                  <a:gd name="T42" fmla="*/ 9 w 243"/>
                  <a:gd name="T43" fmla="*/ 214 h 316"/>
                  <a:gd name="T44" fmla="*/ 113 w 243"/>
                  <a:gd name="T45" fmla="*/ 34 h 316"/>
                  <a:gd name="T46" fmla="*/ 125 w 243"/>
                  <a:gd name="T47" fmla="*/ 20 h 316"/>
                  <a:gd name="T48" fmla="*/ 140 w 243"/>
                  <a:gd name="T49" fmla="*/ 9 h 316"/>
                  <a:gd name="T50" fmla="*/ 155 w 243"/>
                  <a:gd name="T51" fmla="*/ 2 h 316"/>
                  <a:gd name="T52" fmla="*/ 172 w 243"/>
                  <a:gd name="T5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6">
                    <a:moveTo>
                      <a:pt x="172" y="0"/>
                    </a:moveTo>
                    <a:lnTo>
                      <a:pt x="191" y="2"/>
                    </a:lnTo>
                    <a:lnTo>
                      <a:pt x="208" y="10"/>
                    </a:lnTo>
                    <a:lnTo>
                      <a:pt x="222" y="21"/>
                    </a:lnTo>
                    <a:lnTo>
                      <a:pt x="234" y="34"/>
                    </a:lnTo>
                    <a:lnTo>
                      <a:pt x="241" y="51"/>
                    </a:lnTo>
                    <a:lnTo>
                      <a:pt x="243" y="68"/>
                    </a:lnTo>
                    <a:lnTo>
                      <a:pt x="241" y="86"/>
                    </a:lnTo>
                    <a:lnTo>
                      <a:pt x="234" y="103"/>
                    </a:lnTo>
                    <a:lnTo>
                      <a:pt x="129" y="282"/>
                    </a:lnTo>
                    <a:lnTo>
                      <a:pt x="118" y="297"/>
                    </a:lnTo>
                    <a:lnTo>
                      <a:pt x="103" y="308"/>
                    </a:lnTo>
                    <a:lnTo>
                      <a:pt x="87" y="314"/>
                    </a:lnTo>
                    <a:lnTo>
                      <a:pt x="69" y="316"/>
                    </a:lnTo>
                    <a:lnTo>
                      <a:pt x="52" y="314"/>
                    </a:lnTo>
                    <a:lnTo>
                      <a:pt x="35" y="307"/>
                    </a:lnTo>
                    <a:lnTo>
                      <a:pt x="19" y="296"/>
                    </a:lnTo>
                    <a:lnTo>
                      <a:pt x="9" y="282"/>
                    </a:lnTo>
                    <a:lnTo>
                      <a:pt x="2" y="265"/>
                    </a:lnTo>
                    <a:lnTo>
                      <a:pt x="0" y="248"/>
                    </a:lnTo>
                    <a:lnTo>
                      <a:pt x="2" y="230"/>
                    </a:lnTo>
                    <a:lnTo>
                      <a:pt x="9" y="214"/>
                    </a:lnTo>
                    <a:lnTo>
                      <a:pt x="113" y="34"/>
                    </a:lnTo>
                    <a:lnTo>
                      <a:pt x="125" y="20"/>
                    </a:lnTo>
                    <a:lnTo>
                      <a:pt x="140" y="9"/>
                    </a:lnTo>
                    <a:lnTo>
                      <a:pt x="155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43"/>
              <p:cNvSpPr>
                <a:spLocks/>
              </p:cNvSpPr>
              <p:nvPr/>
            </p:nvSpPr>
            <p:spPr bwMode="auto">
              <a:xfrm>
                <a:off x="2503488" y="1811338"/>
                <a:ext cx="76200" cy="242887"/>
              </a:xfrm>
              <a:custGeom>
                <a:avLst/>
                <a:gdLst>
                  <a:gd name="T0" fmla="*/ 167 w 334"/>
                  <a:gd name="T1" fmla="*/ 0 h 1073"/>
                  <a:gd name="T2" fmla="*/ 201 w 334"/>
                  <a:gd name="T3" fmla="*/ 2 h 1073"/>
                  <a:gd name="T4" fmla="*/ 230 w 334"/>
                  <a:gd name="T5" fmla="*/ 8 h 1073"/>
                  <a:gd name="T6" fmla="*/ 258 w 334"/>
                  <a:gd name="T7" fmla="*/ 18 h 1073"/>
                  <a:gd name="T8" fmla="*/ 280 w 334"/>
                  <a:gd name="T9" fmla="*/ 33 h 1073"/>
                  <a:gd name="T10" fmla="*/ 300 w 334"/>
                  <a:gd name="T11" fmla="*/ 51 h 1073"/>
                  <a:gd name="T12" fmla="*/ 314 w 334"/>
                  <a:gd name="T13" fmla="*/ 72 h 1073"/>
                  <a:gd name="T14" fmla="*/ 326 w 334"/>
                  <a:gd name="T15" fmla="*/ 98 h 1073"/>
                  <a:gd name="T16" fmla="*/ 331 w 334"/>
                  <a:gd name="T17" fmla="*/ 128 h 1073"/>
                  <a:gd name="T18" fmla="*/ 334 w 334"/>
                  <a:gd name="T19" fmla="*/ 162 h 1073"/>
                  <a:gd name="T20" fmla="*/ 334 w 334"/>
                  <a:gd name="T21" fmla="*/ 406 h 1073"/>
                  <a:gd name="T22" fmla="*/ 332 w 334"/>
                  <a:gd name="T23" fmla="*/ 438 h 1073"/>
                  <a:gd name="T24" fmla="*/ 329 w 334"/>
                  <a:gd name="T25" fmla="*/ 471 h 1073"/>
                  <a:gd name="T26" fmla="*/ 326 w 334"/>
                  <a:gd name="T27" fmla="*/ 505 h 1073"/>
                  <a:gd name="T28" fmla="*/ 260 w 334"/>
                  <a:gd name="T29" fmla="*/ 996 h 1073"/>
                  <a:gd name="T30" fmla="*/ 255 w 334"/>
                  <a:gd name="T31" fmla="*/ 1019 h 1073"/>
                  <a:gd name="T32" fmla="*/ 247 w 334"/>
                  <a:gd name="T33" fmla="*/ 1039 h 1073"/>
                  <a:gd name="T34" fmla="*/ 237 w 334"/>
                  <a:gd name="T35" fmla="*/ 1052 h 1073"/>
                  <a:gd name="T36" fmla="*/ 224 w 334"/>
                  <a:gd name="T37" fmla="*/ 1062 h 1073"/>
                  <a:gd name="T38" fmla="*/ 208 w 334"/>
                  <a:gd name="T39" fmla="*/ 1069 h 1073"/>
                  <a:gd name="T40" fmla="*/ 188 w 334"/>
                  <a:gd name="T41" fmla="*/ 1072 h 1073"/>
                  <a:gd name="T42" fmla="*/ 167 w 334"/>
                  <a:gd name="T43" fmla="*/ 1073 h 1073"/>
                  <a:gd name="T44" fmla="*/ 145 w 334"/>
                  <a:gd name="T45" fmla="*/ 1072 h 1073"/>
                  <a:gd name="T46" fmla="*/ 126 w 334"/>
                  <a:gd name="T47" fmla="*/ 1069 h 1073"/>
                  <a:gd name="T48" fmla="*/ 110 w 334"/>
                  <a:gd name="T49" fmla="*/ 1062 h 1073"/>
                  <a:gd name="T50" fmla="*/ 96 w 334"/>
                  <a:gd name="T51" fmla="*/ 1052 h 1073"/>
                  <a:gd name="T52" fmla="*/ 86 w 334"/>
                  <a:gd name="T53" fmla="*/ 1039 h 1073"/>
                  <a:gd name="T54" fmla="*/ 78 w 334"/>
                  <a:gd name="T55" fmla="*/ 1019 h 1073"/>
                  <a:gd name="T56" fmla="*/ 74 w 334"/>
                  <a:gd name="T57" fmla="*/ 996 h 1073"/>
                  <a:gd name="T58" fmla="*/ 8 w 334"/>
                  <a:gd name="T59" fmla="*/ 505 h 1073"/>
                  <a:gd name="T60" fmla="*/ 5 w 334"/>
                  <a:gd name="T61" fmla="*/ 471 h 1073"/>
                  <a:gd name="T62" fmla="*/ 1 w 334"/>
                  <a:gd name="T63" fmla="*/ 438 h 1073"/>
                  <a:gd name="T64" fmla="*/ 0 w 334"/>
                  <a:gd name="T65" fmla="*/ 406 h 1073"/>
                  <a:gd name="T66" fmla="*/ 0 w 334"/>
                  <a:gd name="T67" fmla="*/ 162 h 1073"/>
                  <a:gd name="T68" fmla="*/ 2 w 334"/>
                  <a:gd name="T69" fmla="*/ 128 h 1073"/>
                  <a:gd name="T70" fmla="*/ 8 w 334"/>
                  <a:gd name="T71" fmla="*/ 98 h 1073"/>
                  <a:gd name="T72" fmla="*/ 19 w 334"/>
                  <a:gd name="T73" fmla="*/ 72 h 1073"/>
                  <a:gd name="T74" fmla="*/ 34 w 334"/>
                  <a:gd name="T75" fmla="*/ 51 h 1073"/>
                  <a:gd name="T76" fmla="*/ 53 w 334"/>
                  <a:gd name="T77" fmla="*/ 33 h 1073"/>
                  <a:gd name="T78" fmla="*/ 76 w 334"/>
                  <a:gd name="T79" fmla="*/ 18 h 1073"/>
                  <a:gd name="T80" fmla="*/ 103 w 334"/>
                  <a:gd name="T81" fmla="*/ 8 h 1073"/>
                  <a:gd name="T82" fmla="*/ 133 w 334"/>
                  <a:gd name="T83" fmla="*/ 2 h 1073"/>
                  <a:gd name="T84" fmla="*/ 167 w 334"/>
                  <a:gd name="T85" fmla="*/ 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073">
                    <a:moveTo>
                      <a:pt x="167" y="0"/>
                    </a:moveTo>
                    <a:lnTo>
                      <a:pt x="201" y="2"/>
                    </a:lnTo>
                    <a:lnTo>
                      <a:pt x="230" y="8"/>
                    </a:lnTo>
                    <a:lnTo>
                      <a:pt x="258" y="18"/>
                    </a:lnTo>
                    <a:lnTo>
                      <a:pt x="280" y="33"/>
                    </a:lnTo>
                    <a:lnTo>
                      <a:pt x="300" y="51"/>
                    </a:lnTo>
                    <a:lnTo>
                      <a:pt x="314" y="72"/>
                    </a:lnTo>
                    <a:lnTo>
                      <a:pt x="326" y="98"/>
                    </a:lnTo>
                    <a:lnTo>
                      <a:pt x="331" y="128"/>
                    </a:lnTo>
                    <a:lnTo>
                      <a:pt x="334" y="162"/>
                    </a:lnTo>
                    <a:lnTo>
                      <a:pt x="334" y="406"/>
                    </a:lnTo>
                    <a:lnTo>
                      <a:pt x="332" y="438"/>
                    </a:lnTo>
                    <a:lnTo>
                      <a:pt x="329" y="471"/>
                    </a:lnTo>
                    <a:lnTo>
                      <a:pt x="326" y="505"/>
                    </a:lnTo>
                    <a:lnTo>
                      <a:pt x="260" y="996"/>
                    </a:lnTo>
                    <a:lnTo>
                      <a:pt x="255" y="1019"/>
                    </a:lnTo>
                    <a:lnTo>
                      <a:pt x="247" y="1039"/>
                    </a:lnTo>
                    <a:lnTo>
                      <a:pt x="237" y="1052"/>
                    </a:lnTo>
                    <a:lnTo>
                      <a:pt x="224" y="1062"/>
                    </a:lnTo>
                    <a:lnTo>
                      <a:pt x="208" y="1069"/>
                    </a:lnTo>
                    <a:lnTo>
                      <a:pt x="188" y="1072"/>
                    </a:lnTo>
                    <a:lnTo>
                      <a:pt x="167" y="1073"/>
                    </a:lnTo>
                    <a:lnTo>
                      <a:pt x="145" y="1072"/>
                    </a:lnTo>
                    <a:lnTo>
                      <a:pt x="126" y="1069"/>
                    </a:lnTo>
                    <a:lnTo>
                      <a:pt x="110" y="1062"/>
                    </a:lnTo>
                    <a:lnTo>
                      <a:pt x="96" y="1052"/>
                    </a:lnTo>
                    <a:lnTo>
                      <a:pt x="86" y="1039"/>
                    </a:lnTo>
                    <a:lnTo>
                      <a:pt x="78" y="1019"/>
                    </a:lnTo>
                    <a:lnTo>
                      <a:pt x="74" y="996"/>
                    </a:lnTo>
                    <a:lnTo>
                      <a:pt x="8" y="505"/>
                    </a:lnTo>
                    <a:lnTo>
                      <a:pt x="5" y="471"/>
                    </a:lnTo>
                    <a:lnTo>
                      <a:pt x="1" y="438"/>
                    </a:lnTo>
                    <a:lnTo>
                      <a:pt x="0" y="406"/>
                    </a:lnTo>
                    <a:lnTo>
                      <a:pt x="0" y="162"/>
                    </a:lnTo>
                    <a:lnTo>
                      <a:pt x="2" y="128"/>
                    </a:lnTo>
                    <a:lnTo>
                      <a:pt x="8" y="98"/>
                    </a:lnTo>
                    <a:lnTo>
                      <a:pt x="19" y="72"/>
                    </a:lnTo>
                    <a:lnTo>
                      <a:pt x="34" y="51"/>
                    </a:lnTo>
                    <a:lnTo>
                      <a:pt x="53" y="33"/>
                    </a:lnTo>
                    <a:lnTo>
                      <a:pt x="76" y="18"/>
                    </a:lnTo>
                    <a:lnTo>
                      <a:pt x="103" y="8"/>
                    </a:lnTo>
                    <a:lnTo>
                      <a:pt x="133" y="2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44"/>
              <p:cNvSpPr>
                <a:spLocks/>
              </p:cNvSpPr>
              <p:nvPr/>
            </p:nvSpPr>
            <p:spPr bwMode="auto">
              <a:xfrm>
                <a:off x="2501900" y="2085975"/>
                <a:ext cx="79375" cy="77787"/>
              </a:xfrm>
              <a:custGeom>
                <a:avLst/>
                <a:gdLst>
                  <a:gd name="T0" fmla="*/ 174 w 347"/>
                  <a:gd name="T1" fmla="*/ 0 h 344"/>
                  <a:gd name="T2" fmla="*/ 209 w 347"/>
                  <a:gd name="T3" fmla="*/ 4 h 344"/>
                  <a:gd name="T4" fmla="*/ 241 w 347"/>
                  <a:gd name="T5" fmla="*/ 14 h 344"/>
                  <a:gd name="T6" fmla="*/ 270 w 347"/>
                  <a:gd name="T7" fmla="*/ 30 h 344"/>
                  <a:gd name="T8" fmla="*/ 296 w 347"/>
                  <a:gd name="T9" fmla="*/ 50 h 344"/>
                  <a:gd name="T10" fmla="*/ 318 w 347"/>
                  <a:gd name="T11" fmla="*/ 76 h 344"/>
                  <a:gd name="T12" fmla="*/ 334 w 347"/>
                  <a:gd name="T13" fmla="*/ 106 h 344"/>
                  <a:gd name="T14" fmla="*/ 344 w 347"/>
                  <a:gd name="T15" fmla="*/ 138 h 344"/>
                  <a:gd name="T16" fmla="*/ 347 w 347"/>
                  <a:gd name="T17" fmla="*/ 172 h 344"/>
                  <a:gd name="T18" fmla="*/ 344 w 347"/>
                  <a:gd name="T19" fmla="*/ 207 h 344"/>
                  <a:gd name="T20" fmla="*/ 334 w 347"/>
                  <a:gd name="T21" fmla="*/ 240 h 344"/>
                  <a:gd name="T22" fmla="*/ 318 w 347"/>
                  <a:gd name="T23" fmla="*/ 269 h 344"/>
                  <a:gd name="T24" fmla="*/ 296 w 347"/>
                  <a:gd name="T25" fmla="*/ 294 h 344"/>
                  <a:gd name="T26" fmla="*/ 270 w 347"/>
                  <a:gd name="T27" fmla="*/ 315 h 344"/>
                  <a:gd name="T28" fmla="*/ 241 w 347"/>
                  <a:gd name="T29" fmla="*/ 331 h 344"/>
                  <a:gd name="T30" fmla="*/ 209 w 347"/>
                  <a:gd name="T31" fmla="*/ 341 h 344"/>
                  <a:gd name="T32" fmla="*/ 174 w 347"/>
                  <a:gd name="T33" fmla="*/ 344 h 344"/>
                  <a:gd name="T34" fmla="*/ 139 w 347"/>
                  <a:gd name="T35" fmla="*/ 341 h 344"/>
                  <a:gd name="T36" fmla="*/ 107 w 347"/>
                  <a:gd name="T37" fmla="*/ 331 h 344"/>
                  <a:gd name="T38" fmla="*/ 77 w 347"/>
                  <a:gd name="T39" fmla="*/ 315 h 344"/>
                  <a:gd name="T40" fmla="*/ 51 w 347"/>
                  <a:gd name="T41" fmla="*/ 294 h 344"/>
                  <a:gd name="T42" fmla="*/ 30 w 347"/>
                  <a:gd name="T43" fmla="*/ 269 h 344"/>
                  <a:gd name="T44" fmla="*/ 14 w 347"/>
                  <a:gd name="T45" fmla="*/ 240 h 344"/>
                  <a:gd name="T46" fmla="*/ 4 w 347"/>
                  <a:gd name="T47" fmla="*/ 207 h 344"/>
                  <a:gd name="T48" fmla="*/ 0 w 347"/>
                  <a:gd name="T49" fmla="*/ 172 h 344"/>
                  <a:gd name="T50" fmla="*/ 4 w 347"/>
                  <a:gd name="T51" fmla="*/ 138 h 344"/>
                  <a:gd name="T52" fmla="*/ 14 w 347"/>
                  <a:gd name="T53" fmla="*/ 106 h 344"/>
                  <a:gd name="T54" fmla="*/ 30 w 347"/>
                  <a:gd name="T55" fmla="*/ 76 h 344"/>
                  <a:gd name="T56" fmla="*/ 51 w 347"/>
                  <a:gd name="T57" fmla="*/ 50 h 344"/>
                  <a:gd name="T58" fmla="*/ 77 w 347"/>
                  <a:gd name="T59" fmla="*/ 30 h 344"/>
                  <a:gd name="T60" fmla="*/ 107 w 347"/>
                  <a:gd name="T61" fmla="*/ 14 h 344"/>
                  <a:gd name="T62" fmla="*/ 139 w 347"/>
                  <a:gd name="T63" fmla="*/ 4 h 344"/>
                  <a:gd name="T64" fmla="*/ 174 w 347"/>
                  <a:gd name="T6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7" h="344">
                    <a:moveTo>
                      <a:pt x="174" y="0"/>
                    </a:moveTo>
                    <a:lnTo>
                      <a:pt x="209" y="4"/>
                    </a:lnTo>
                    <a:lnTo>
                      <a:pt x="241" y="14"/>
                    </a:lnTo>
                    <a:lnTo>
                      <a:pt x="270" y="30"/>
                    </a:lnTo>
                    <a:lnTo>
                      <a:pt x="296" y="50"/>
                    </a:lnTo>
                    <a:lnTo>
                      <a:pt x="318" y="76"/>
                    </a:lnTo>
                    <a:lnTo>
                      <a:pt x="334" y="106"/>
                    </a:lnTo>
                    <a:lnTo>
                      <a:pt x="344" y="138"/>
                    </a:lnTo>
                    <a:lnTo>
                      <a:pt x="347" y="172"/>
                    </a:lnTo>
                    <a:lnTo>
                      <a:pt x="344" y="207"/>
                    </a:lnTo>
                    <a:lnTo>
                      <a:pt x="334" y="240"/>
                    </a:lnTo>
                    <a:lnTo>
                      <a:pt x="318" y="269"/>
                    </a:lnTo>
                    <a:lnTo>
                      <a:pt x="296" y="294"/>
                    </a:lnTo>
                    <a:lnTo>
                      <a:pt x="270" y="315"/>
                    </a:lnTo>
                    <a:lnTo>
                      <a:pt x="241" y="331"/>
                    </a:lnTo>
                    <a:lnTo>
                      <a:pt x="209" y="341"/>
                    </a:lnTo>
                    <a:lnTo>
                      <a:pt x="174" y="344"/>
                    </a:lnTo>
                    <a:lnTo>
                      <a:pt x="139" y="341"/>
                    </a:lnTo>
                    <a:lnTo>
                      <a:pt x="107" y="331"/>
                    </a:lnTo>
                    <a:lnTo>
                      <a:pt x="77" y="315"/>
                    </a:lnTo>
                    <a:lnTo>
                      <a:pt x="51" y="294"/>
                    </a:lnTo>
                    <a:lnTo>
                      <a:pt x="30" y="269"/>
                    </a:lnTo>
                    <a:lnTo>
                      <a:pt x="14" y="240"/>
                    </a:lnTo>
                    <a:lnTo>
                      <a:pt x="4" y="207"/>
                    </a:lnTo>
                    <a:lnTo>
                      <a:pt x="0" y="172"/>
                    </a:lnTo>
                    <a:lnTo>
                      <a:pt x="4" y="138"/>
                    </a:lnTo>
                    <a:lnTo>
                      <a:pt x="14" y="106"/>
                    </a:lnTo>
                    <a:lnTo>
                      <a:pt x="30" y="76"/>
                    </a:lnTo>
                    <a:lnTo>
                      <a:pt x="51" y="50"/>
                    </a:lnTo>
                    <a:lnTo>
                      <a:pt x="77" y="30"/>
                    </a:lnTo>
                    <a:lnTo>
                      <a:pt x="107" y="14"/>
                    </a:lnTo>
                    <a:lnTo>
                      <a:pt x="139" y="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3128705" y="782462"/>
            <a:ext cx="973453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3200" b="1">
                <a:solidFill>
                  <a:srgbClr val="002060"/>
                </a:solidFill>
                <a:latin typeface="Futura Lt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Retos en la construcción de </a:t>
            </a:r>
          </a:p>
          <a:p>
            <a:pPr algn="r"/>
            <a:r>
              <a:rPr lang="es-MX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SME estatales</a:t>
            </a:r>
            <a:endParaRPr lang="es-MX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107197" y="2080174"/>
            <a:ext cx="10646391" cy="6720822"/>
            <a:chOff x="2874304" y="1619708"/>
            <a:chExt cx="10270253" cy="6720822"/>
          </a:xfrm>
        </p:grpSpPr>
        <p:grpSp>
          <p:nvGrpSpPr>
            <p:cNvPr id="4" name="Grupo 3"/>
            <p:cNvGrpSpPr/>
            <p:nvPr/>
          </p:nvGrpSpPr>
          <p:grpSpPr>
            <a:xfrm>
              <a:off x="2874304" y="1619708"/>
              <a:ext cx="10270253" cy="6720822"/>
              <a:chOff x="36046" y="2105795"/>
              <a:chExt cx="10270253" cy="6720822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78" r="6775"/>
              <a:stretch/>
            </p:blipFill>
            <p:spPr>
              <a:xfrm>
                <a:off x="2317946" y="2105795"/>
                <a:ext cx="6371403" cy="6720822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35"/>
              <a:stretch/>
            </p:blipFill>
            <p:spPr>
              <a:xfrm>
                <a:off x="8689055" y="2105795"/>
                <a:ext cx="1617244" cy="6720822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415"/>
              <a:stretch/>
            </p:blipFill>
            <p:spPr>
              <a:xfrm>
                <a:off x="36046" y="2105795"/>
                <a:ext cx="2281900" cy="6720822"/>
              </a:xfrm>
              <a:prstGeom prst="rect">
                <a:avLst/>
              </a:prstGeom>
            </p:spPr>
          </p:pic>
        </p:grpSp>
        <p:sp>
          <p:nvSpPr>
            <p:cNvPr id="8" name="Rectángulo 7"/>
            <p:cNvSpPr/>
            <p:nvPr/>
          </p:nvSpPr>
          <p:spPr>
            <a:xfrm>
              <a:off x="4243129" y="1824046"/>
              <a:ext cx="89014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hangingPunct="1"/>
              <a:r>
                <a:rPr lang="es-MX" sz="24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Todas las entidades </a:t>
              </a:r>
              <a:r>
                <a:rPr lang="es-MX" sz="24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tienen </a:t>
              </a:r>
              <a:r>
                <a:rPr lang="es-MX" sz="24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normativa de M&amp;E</a:t>
              </a:r>
              <a:r>
                <a:rPr lang="es-MX" sz="24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, pero hay </a:t>
              </a:r>
              <a:r>
                <a:rPr lang="es-MX" sz="24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poca claridad </a:t>
              </a:r>
              <a:r>
                <a:rPr lang="es-MX" sz="24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sobre responsabilidades, metodologías, tiempos, etc.</a:t>
              </a:r>
              <a:endParaRPr lang="es-MX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243129" y="5889593"/>
              <a:ext cx="84846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 entidades han avanzado en hacer evaluaciones, pero falta avanzar en su </a:t>
              </a:r>
              <a:r>
                <a:rPr lang="es-MX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calidad</a:t>
              </a:r>
              <a:endParaRPr lang="es-MX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243129" y="4344326"/>
              <a:ext cx="8484644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eaLnBrk="1" hangingPunct="1"/>
              <a:r>
                <a:rPr lang="es-MX" sz="24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Casi todas las entidades cuentan con un </a:t>
              </a:r>
              <a:r>
                <a:rPr lang="es-MX" sz="24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área de evaluación</a:t>
              </a:r>
              <a:r>
                <a:rPr lang="es-MX" sz="24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, pero solo trece establecen en su normativa </a:t>
              </a:r>
              <a:r>
                <a:rPr lang="es-MX" sz="2400" dirty="0" smtClean="0">
                  <a:latin typeface="Arial" pitchFamily="34" charset="0"/>
                  <a:cs typeface="Arial" pitchFamily="34" charset="0"/>
                </a:rPr>
                <a:t>que ésta debe ser </a:t>
              </a:r>
              <a:r>
                <a:rPr lang="es-MX" sz="2400" b="1" dirty="0" smtClean="0">
                  <a:latin typeface="Arial" pitchFamily="34" charset="0"/>
                  <a:cs typeface="Arial" pitchFamily="34" charset="0"/>
                </a:rPr>
                <a:t>ajena </a:t>
              </a:r>
              <a:r>
                <a:rPr lang="es-MX" sz="2400" b="1" dirty="0">
                  <a:latin typeface="Arial" pitchFamily="34" charset="0"/>
                  <a:cs typeface="Arial" pitchFamily="34" charset="0"/>
                </a:rPr>
                <a:t>a la </a:t>
              </a:r>
              <a:r>
                <a:rPr lang="es-MX" sz="2400" b="1" dirty="0" smtClean="0">
                  <a:latin typeface="Arial" pitchFamily="34" charset="0"/>
                  <a:cs typeface="Arial" pitchFamily="34" charset="0"/>
                </a:rPr>
                <a:t>operación </a:t>
              </a:r>
              <a:r>
                <a:rPr lang="es-MX" sz="2400" dirty="0" smtClean="0">
                  <a:latin typeface="Arial" pitchFamily="34" charset="0"/>
                  <a:cs typeface="Arial" pitchFamily="34" charset="0"/>
                </a:rPr>
                <a:t>de la política social</a:t>
              </a:r>
              <a:endParaRPr lang="es-MX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43129" y="7318162"/>
              <a:ext cx="8484644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eaLnBrk="1" hangingPunct="1"/>
              <a:r>
                <a:rPr lang="es-MX" sz="24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Hace falta fortalecer los mecanismos para fomentar el </a:t>
              </a:r>
              <a:r>
                <a:rPr lang="es-MX" sz="24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uso de la información</a:t>
              </a:r>
              <a:r>
                <a:rPr lang="es-MX" sz="24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que generan los sistemas de M&amp;E</a:t>
              </a:r>
              <a:endParaRPr lang="es-MX" sz="24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CuadroTexto 14"/>
          <p:cNvSpPr txBox="1"/>
          <p:nvPr/>
        </p:nvSpPr>
        <p:spPr>
          <a:xfrm>
            <a:off x="4008245" y="1002956"/>
            <a:ext cx="8682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hangingPunct="1"/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Algunas conclusiones para </a:t>
            </a:r>
          </a:p>
          <a:p>
            <a:pPr algn="r" defTabSz="914400" eaLnBrk="1" hangingPunct="1"/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entidades federativas </a:t>
            </a:r>
            <a:endParaRPr 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25736" y="9125272"/>
            <a:ext cx="11737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1400" dirty="0">
                <a:solidFill>
                  <a:srgbClr val="FFFFFF"/>
                </a:solidFill>
                <a:latin typeface="Arial" charset="0"/>
                <a:cs typeface="Arial" charset="0"/>
              </a:rPr>
              <a:t>Elaboración del CONEVAL. </a:t>
            </a:r>
            <a:r>
              <a:rPr lang="es-E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Diagnóstico del avance en monitoreo y evaluación en </a:t>
            </a:r>
            <a:r>
              <a:rPr lang="es-ES" sz="1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las entidades federativas, 2015.</a:t>
            </a:r>
            <a:endParaRPr lang="es-ES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://www.coneval.org.mx/coordinacion/entidades/Paginas/Indice_diagnosticos_temp.aspx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531663" y="3640559"/>
            <a:ext cx="879538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hangingPunct="1"/>
            <a:r>
              <a:rPr lang="es-MX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Si bien todas las entidades han desarrollado diversos </a:t>
            </a:r>
            <a:r>
              <a:rPr lang="es-MX" sz="24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elementos </a:t>
            </a:r>
            <a:r>
              <a:rPr lang="es-MX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 M&amp;E, éstos no están articulados en un </a:t>
            </a:r>
            <a:r>
              <a:rPr lang="es-MX" sz="24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sistema</a:t>
            </a:r>
            <a:endParaRPr lang="es-MX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406056" y="957724"/>
            <a:ext cx="9361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avance en monitoreo y evaluación </a:t>
            </a: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municipio, 2015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37704" y="9053264"/>
            <a:ext cx="12385376" cy="61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2860" rIns="0" bIns="0"/>
          <a:lstStyle/>
          <a:p>
            <a:r>
              <a:rPr lang="es-MX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Fuente: Elaboración del CONEVAL</a:t>
            </a:r>
            <a:r>
              <a:rPr lang="es-MX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  <a:r>
              <a:rPr lang="es-E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Diagnóstico </a:t>
            </a:r>
            <a:r>
              <a:rPr lang="es-E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Piloto </a:t>
            </a:r>
            <a:r>
              <a:rPr lang="es-E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del avance en monitoreo y evaluación en los municipios, </a:t>
            </a:r>
            <a:r>
              <a:rPr lang="es-E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2015. </a:t>
            </a:r>
            <a:r>
              <a:rPr lang="es-ES_tradnl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* Corresponde al promedio del Diagnóstico del avance en monitoreo y evaluación en las entidades federativas 2015.</a:t>
            </a:r>
          </a:p>
          <a:p>
            <a:r>
              <a:rPr lang="es-ES_tradnl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 grupos de avance se construyeron a partir del valor máximo y mínimo</a:t>
            </a:r>
            <a:r>
              <a:rPr lang="es-ES_tradnl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s-ES_tradnl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 los municipios</a:t>
            </a:r>
          </a:p>
          <a:p>
            <a:endParaRPr lang="es-E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es-MX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2 Conector recto"/>
          <p:cNvCxnSpPr/>
          <p:nvPr/>
        </p:nvCxnSpPr>
        <p:spPr>
          <a:xfrm>
            <a:off x="672382" y="5886580"/>
            <a:ext cx="12332418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/>
          </p:nvPr>
        </p:nvGraphicFramePr>
        <p:xfrm>
          <a:off x="156611" y="2230572"/>
          <a:ext cx="12432836" cy="682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CuadroTexto"/>
          <p:cNvSpPr txBox="1"/>
          <p:nvPr/>
        </p:nvSpPr>
        <p:spPr>
          <a:xfrm>
            <a:off x="7654097" y="3254980"/>
            <a:ext cx="4968552" cy="12617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Promedio nacional municipal </a:t>
            </a:r>
            <a:r>
              <a:rPr lang="es-MX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17.5%</a:t>
            </a:r>
          </a:p>
          <a:p>
            <a:r>
              <a:rPr lang="es-MX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Promedio nacional estatal </a:t>
            </a:r>
            <a:r>
              <a:rPr lang="es-MX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2015     </a:t>
            </a:r>
            <a:r>
              <a:rPr lang="es-MX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66.9%* </a:t>
            </a:r>
            <a:endParaRPr lang="es-MX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Promedio nacional estatal 2011     </a:t>
            </a:r>
            <a:r>
              <a:rPr lang="es-MX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44.4%*  </a:t>
            </a:r>
          </a:p>
          <a:p>
            <a:r>
              <a:rPr lang="es-MX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86376" y="988368"/>
            <a:ext cx="6718424" cy="107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63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4"/>
          <p:cNvSpPr txBox="1"/>
          <p:nvPr/>
        </p:nvSpPr>
        <p:spPr>
          <a:xfrm>
            <a:off x="5854328" y="976010"/>
            <a:ext cx="6736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hangingPunct="1"/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los </a:t>
            </a:r>
            <a:r>
              <a:rPr lang="es-MX" sz="32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municipios capitales</a:t>
            </a: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hemos encontrado lo siguiente</a:t>
            </a:r>
            <a:endParaRPr lang="es-MX" sz="32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101800" y="2284512"/>
            <a:ext cx="10862029" cy="6244555"/>
            <a:chOff x="210458" y="2736825"/>
            <a:chExt cx="11319702" cy="6192688"/>
          </a:xfrm>
        </p:grpSpPr>
        <p:grpSp>
          <p:nvGrpSpPr>
            <p:cNvPr id="2" name="Grupo 1"/>
            <p:cNvGrpSpPr/>
            <p:nvPr/>
          </p:nvGrpSpPr>
          <p:grpSpPr>
            <a:xfrm>
              <a:off x="210458" y="2736825"/>
              <a:ext cx="11319702" cy="6192688"/>
              <a:chOff x="1541339" y="2716560"/>
              <a:chExt cx="11319702" cy="6192688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1541339" y="2716560"/>
                <a:ext cx="11319702" cy="6192688"/>
                <a:chOff x="1086761" y="1580707"/>
                <a:chExt cx="8079342" cy="4224557"/>
              </a:xfrm>
            </p:grpSpPr>
            <p:pic>
              <p:nvPicPr>
                <p:cNvPr id="16" name="Imagen 15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51"/>
                <a:stretch/>
              </p:blipFill>
              <p:spPr>
                <a:xfrm>
                  <a:off x="1086761" y="1580707"/>
                  <a:ext cx="8079341" cy="4224557"/>
                </a:xfrm>
                <a:prstGeom prst="rect">
                  <a:avLst/>
                </a:prstGeom>
              </p:spPr>
            </p:pic>
            <p:pic>
              <p:nvPicPr>
                <p:cNvPr id="17" name="Imagen 1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182" b="78358"/>
                <a:stretch/>
              </p:blipFill>
              <p:spPr>
                <a:xfrm>
                  <a:off x="2915816" y="2658723"/>
                  <a:ext cx="6229636" cy="914294"/>
                </a:xfrm>
                <a:prstGeom prst="rect">
                  <a:avLst/>
                </a:prstGeom>
              </p:spPr>
            </p:pic>
            <p:pic>
              <p:nvPicPr>
                <p:cNvPr id="18" name="Imagen 1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182" b="78358"/>
                <a:stretch/>
              </p:blipFill>
              <p:spPr>
                <a:xfrm>
                  <a:off x="2936467" y="3780220"/>
                  <a:ext cx="6229636" cy="914294"/>
                </a:xfrm>
                <a:prstGeom prst="rect">
                  <a:avLst/>
                </a:prstGeom>
              </p:spPr>
            </p:pic>
            <p:pic>
              <p:nvPicPr>
                <p:cNvPr id="19" name="Imagen 1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182" b="78358"/>
                <a:stretch/>
              </p:blipFill>
              <p:spPr>
                <a:xfrm>
                  <a:off x="2914364" y="4850982"/>
                  <a:ext cx="6229636" cy="914294"/>
                </a:xfrm>
                <a:prstGeom prst="rect">
                  <a:avLst/>
                </a:prstGeom>
              </p:spPr>
            </p:pic>
          </p:grpSp>
          <p:sp>
            <p:nvSpPr>
              <p:cNvPr id="22" name="CuadroTexto 21"/>
              <p:cNvSpPr txBox="1"/>
              <p:nvPr/>
            </p:nvSpPr>
            <p:spPr>
              <a:xfrm>
                <a:off x="4265297" y="2716560"/>
                <a:ext cx="8157142" cy="1190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hangingPunct="1"/>
                <a:r>
                  <a:rPr lang="es-MX" sz="2400" dirty="0">
                    <a:solidFill>
                      <a:srgbClr val="4BACC6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La realización de evaluaciones y su publicación no es un tema relevante para los </a:t>
                </a:r>
                <a:r>
                  <a:rPr lang="es-MX" sz="2400" dirty="0" smtClean="0">
                    <a:solidFill>
                      <a:srgbClr val="4BACC6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municipios; solo </a:t>
                </a:r>
                <a:r>
                  <a:rPr lang="es-MX" sz="2400" dirty="0">
                    <a:solidFill>
                      <a:srgbClr val="4BACC6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Toluca tiene evaluaciones públicas a dos programas municipales</a:t>
                </a:r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4277643" y="4287578"/>
                <a:ext cx="8289996" cy="1190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hangingPunct="1"/>
                <a:r>
                  <a:rPr lang="es-MX" sz="2400" dirty="0">
                    <a:solidFill>
                      <a:srgbClr val="7030A0"/>
                    </a:solidFill>
                    <a:latin typeface="Arial" charset="0"/>
                    <a:ea typeface="+mn-ea"/>
                    <a:cs typeface="Arial" charset="0"/>
                  </a:rPr>
                  <a:t>No se identificó planeación de las evaluaciones ni seguimiento a las recomendaciones de éstas en ningún </a:t>
                </a:r>
                <a:r>
                  <a:rPr lang="es-MX" sz="2400" dirty="0" smtClean="0">
                    <a:solidFill>
                      <a:srgbClr val="7030A0"/>
                    </a:solidFill>
                    <a:latin typeface="Arial" charset="0"/>
                    <a:ea typeface="+mn-ea"/>
                    <a:cs typeface="Arial" charset="0"/>
                  </a:rPr>
                  <a:t>municipio</a:t>
                </a:r>
                <a:endParaRPr lang="es-MX" sz="2400" dirty="0">
                  <a:solidFill>
                    <a:srgbClr val="7030A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4277643" y="5882205"/>
                <a:ext cx="7920880" cy="1190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hangingPunct="1"/>
                <a:r>
                  <a:rPr lang="es-MX" sz="2400" dirty="0">
                    <a:solidFill>
                      <a:srgbClr val="F79646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Aunque se encontraron atribuciones de evaluación en alguna área de los municipios, en general, no se identificó evidencia de las acciones que </a:t>
                </a:r>
                <a:r>
                  <a:rPr lang="es-MX" sz="2400" dirty="0" smtClean="0">
                    <a:solidFill>
                      <a:srgbClr val="F79646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realizan</a:t>
                </a:r>
                <a:endParaRPr lang="es-MX" sz="2400" dirty="0">
                  <a:solidFill>
                    <a:srgbClr val="F79646">
                      <a:lumMod val="75000"/>
                    </a:srgbClr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4277643" y="7499444"/>
                <a:ext cx="8064896" cy="1190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hangingPunct="1"/>
                <a:r>
                  <a:rPr lang="es-MX" sz="2400" dirty="0">
                    <a:solidFill>
                      <a:srgbClr val="1F497D">
                        <a:lumMod val="75000"/>
                      </a:srgbClr>
                    </a:solidFill>
                    <a:latin typeface="Arial" charset="0"/>
                    <a:ea typeface="+mn-ea"/>
                    <a:cs typeface="Arial" charset="0"/>
                  </a:rPr>
                  <a:t>En general, los municipios cuentan con indicadores de gestión de sus programas sociales, pero no de resultados</a:t>
                </a:r>
              </a:p>
            </p:txBody>
          </p:sp>
        </p:grpSp>
        <p:sp>
          <p:nvSpPr>
            <p:cNvPr id="3" name="CuadroTexto 2"/>
            <p:cNvSpPr txBox="1"/>
            <p:nvPr/>
          </p:nvSpPr>
          <p:spPr>
            <a:xfrm>
              <a:off x="1601300" y="3041169"/>
              <a:ext cx="706355" cy="1033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1472534" y="4720391"/>
              <a:ext cx="706355" cy="1033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1547118" y="6231690"/>
              <a:ext cx="706355" cy="1033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1471256" y="7846302"/>
              <a:ext cx="706355" cy="1033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309712" y="9180017"/>
            <a:ext cx="11881320" cy="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2860" rIns="0" bIns="0"/>
          <a:lstStyle/>
          <a:p>
            <a:r>
              <a:rPr lang="es-MX" sz="1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Fuente: Elaboración del CONEVAL</a:t>
            </a:r>
            <a:r>
              <a:rPr lang="es-MX" sz="1400" dirty="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  <a:r>
              <a:rPr lang="es-E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Diagnóstico </a:t>
            </a:r>
            <a:r>
              <a:rPr lang="es-ES" sz="1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del </a:t>
            </a:r>
            <a:r>
              <a:rPr lang="es-E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avance en monitoreo y evaluación en los municipios, </a:t>
            </a:r>
            <a:r>
              <a:rPr lang="es-ES" sz="1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2016.</a:t>
            </a:r>
          </a:p>
        </p:txBody>
      </p:sp>
    </p:spTree>
    <p:extLst>
      <p:ext uri="{BB962C8B-B14F-4D97-AF65-F5344CB8AC3E}">
        <p14:creationId xmlns:p14="http://schemas.microsoft.com/office/powerpoint/2010/main" val="2511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2" y="6662087"/>
            <a:ext cx="10244319" cy="195912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26" y="4887248"/>
            <a:ext cx="10244319" cy="195912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65" y="3122165"/>
            <a:ext cx="10244319" cy="1959129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440626" y="1420416"/>
            <a:ext cx="10244319" cy="6933663"/>
            <a:chOff x="1573607" y="1692978"/>
            <a:chExt cx="8884938" cy="653714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607" y="1692978"/>
              <a:ext cx="8884938" cy="1847092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2125787" y="2314653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125787" y="3954140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125787" y="5589329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125787" y="7214463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5444322" y="1811952"/>
            <a:ext cx="5246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evaluación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781042" y="5207997"/>
            <a:ext cx="6573513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de las entidades federativas en la evaluación del gasto federalizado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614831" y="6937613"/>
            <a:ext cx="6905934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del CONEVAL para la evaluación </a:t>
            </a:r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Ramo General 33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609349" y="3365821"/>
            <a:ext cx="6573513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en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M&amp;E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Gobierno Federal y en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entidades federativas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96" y="6532984"/>
            <a:ext cx="8884938" cy="184709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10" y="1564432"/>
            <a:ext cx="8884938" cy="184709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64" y="3245732"/>
            <a:ext cx="8884938" cy="1847092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2029118" y="2195754"/>
            <a:ext cx="8884938" cy="5915473"/>
            <a:chOff x="1657401" y="2314653"/>
            <a:chExt cx="8884938" cy="5915473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401" y="5003658"/>
              <a:ext cx="8884938" cy="1847092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2125787" y="2314653"/>
              <a:ext cx="612668" cy="5915473"/>
              <a:chOff x="2125787" y="2314653"/>
              <a:chExt cx="612668" cy="5915473"/>
            </a:xfrm>
          </p:grpSpPr>
          <p:sp>
            <p:nvSpPr>
              <p:cNvPr id="8" name="CuadroTexto 7"/>
              <p:cNvSpPr txBox="1"/>
              <p:nvPr/>
            </p:nvSpPr>
            <p:spPr>
              <a:xfrm>
                <a:off x="2125787" y="2314653"/>
                <a:ext cx="61266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000" dirty="0">
                    <a:solidFill>
                      <a:schemeClr val="bg1">
                        <a:lumMod val="6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2125787" y="3954140"/>
                <a:ext cx="61266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000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2125787" y="5589329"/>
                <a:ext cx="61266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000" dirty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2125787" y="7214463"/>
                <a:ext cx="61266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000" dirty="0">
                    <a:solidFill>
                      <a:schemeClr val="bg1">
                        <a:lumMod val="65000"/>
                      </a:schemeClr>
                    </a:solidFill>
                  </a:rPr>
                  <a:t>4</a:t>
                </a:r>
              </a:p>
            </p:txBody>
          </p:sp>
        </p:grpSp>
      </p:grpSp>
      <p:sp>
        <p:nvSpPr>
          <p:cNvPr id="18" name="CuadroTexto 17"/>
          <p:cNvSpPr txBox="1"/>
          <p:nvPr/>
        </p:nvSpPr>
        <p:spPr>
          <a:xfrm>
            <a:off x="5053638" y="2068488"/>
            <a:ext cx="5246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evaluación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224146" y="6823994"/>
            <a:ext cx="6905934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del CONEVAL para la evaluación </a:t>
            </a:r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Ramo General 33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563204" y="5044792"/>
            <a:ext cx="6151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de las entidades federativas en la evaluación del gasto federalizado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401483" y="3490644"/>
            <a:ext cx="6573513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en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M&amp;E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Gobierno Federal y en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entidades federativas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94913" y="2788568"/>
            <a:ext cx="9721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un universo </a:t>
            </a:r>
            <a:r>
              <a:rPr lang="es-MX" altLang="es-MX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casi 2,500 programas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financiados con recursos federalizados, se han llevado a cabo </a:t>
            </a:r>
            <a:r>
              <a:rPr lang="es-MX" altLang="es-MX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poco más de 200 evaluaciones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altLang="es-MX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14"/>
          <p:cNvSpPr txBox="1"/>
          <p:nvPr/>
        </p:nvSpPr>
        <p:spPr>
          <a:xfrm>
            <a:off x="3334048" y="1221815"/>
            <a:ext cx="9328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hangingPunct="1"/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Evaluación de recursos federalizados en las entidades federativas</a:t>
            </a:r>
            <a:endParaRPr lang="es-MX" sz="32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25936" y="4732784"/>
            <a:ext cx="9721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cuanto al seguimiento a los resultados de estas evaluaciones, alrededor de </a:t>
            </a:r>
            <a:r>
              <a:rPr lang="es-MX" altLang="es-MX" sz="28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diez entidades han diseñado un mecanismo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seguimiento a aspectos susceptibles de mejora.</a:t>
            </a:r>
            <a:endParaRPr lang="es-MX" altLang="es-MX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741760" y="7000976"/>
            <a:ext cx="1224135" cy="12218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Rectangle 4"/>
          <p:cNvSpPr/>
          <p:nvPr/>
        </p:nvSpPr>
        <p:spPr>
          <a:xfrm>
            <a:off x="741759" y="4856994"/>
            <a:ext cx="1224135" cy="12218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4"/>
          <p:cNvSpPr/>
          <p:nvPr/>
        </p:nvSpPr>
        <p:spPr>
          <a:xfrm>
            <a:off x="741759" y="2860837"/>
            <a:ext cx="1224135" cy="12218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2325936" y="6947029"/>
            <a:ext cx="972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Alrededor de </a:t>
            </a:r>
            <a:r>
              <a:rPr lang="es-MX" altLang="es-MX" sz="28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mitad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las entidades cuenta con un </a:t>
            </a:r>
            <a:r>
              <a:rPr lang="es-MX" altLang="es-MX" sz="2800" b="1" dirty="0" smtClean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 encargada del SED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altLang="es-MX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10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51" y="2068488"/>
            <a:ext cx="6699518" cy="524866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096211" y="2127666"/>
            <a:ext cx="165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FAETA</a:t>
            </a:r>
            <a:endParaRPr lang="es-MX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84243" y="3868688"/>
            <a:ext cx="165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6600"/>
                </a:solidFill>
              </a:rPr>
              <a:t>FAFEF</a:t>
            </a:r>
            <a:endParaRPr lang="es-MX" dirty="0">
              <a:solidFill>
                <a:srgbClr val="FF66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84243" y="58129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>
                    <a:lumMod val="65000"/>
                  </a:schemeClr>
                </a:solidFill>
              </a:rPr>
              <a:t>FORTAMUN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63963" y="724775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</a:rPr>
              <a:t>FASSA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75531" y="6136069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FONE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9063" y="436965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FAIS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03523" y="249999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FASP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3 Título"/>
          <p:cNvSpPr txBox="1">
            <a:spLocks/>
          </p:cNvSpPr>
          <p:nvPr/>
        </p:nvSpPr>
        <p:spPr bwMode="auto">
          <a:xfrm>
            <a:off x="4689015" y="996379"/>
            <a:ext cx="8110535" cy="9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s-ES"/>
            </a:defPPr>
            <a:lvl1pPr hangingPunct="0">
              <a:defRPr sz="2000" b="1">
                <a:solidFill>
                  <a:srgbClr val="002060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9pPr>
          </a:lstStyle>
          <a:p>
            <a:pPr algn="r"/>
            <a:r>
              <a:rPr lang="es-MX" altLang="es-MX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Arial" panose="020B0604020202020204" pitchFamily="34" charset="0"/>
              </a:rPr>
              <a:t>Algunos estados que han evaluado fondos del Ramo 33</a:t>
            </a:r>
            <a:endParaRPr lang="es-MX" altLang="es-MX" sz="2800" dirty="0">
              <a:latin typeface="Tahoma" pitchFamily="34" charset="0"/>
              <a:ea typeface="Tahoma" pitchFamily="34" charset="0"/>
              <a:cs typeface="Tahoma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536371" y="2225937"/>
            <a:ext cx="152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Jalisco</a:t>
            </a:r>
          </a:p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Veracruz</a:t>
            </a:r>
          </a:p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Morelos</a:t>
            </a:r>
          </a:p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Oaxaca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348103" y="4256969"/>
            <a:ext cx="65024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Baja California</a:t>
            </a:r>
          </a:p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Tamaulipas</a:t>
            </a:r>
          </a:p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Veracruz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9099342" y="6532325"/>
            <a:ext cx="1196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04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Veracruz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290455" y="6916280"/>
            <a:ext cx="6502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Nuevo León</a:t>
            </a:r>
          </a:p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Oaxaca</a:t>
            </a:r>
          </a:p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Tamaulipas</a:t>
            </a:r>
          </a:p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Veracruz</a:t>
            </a:r>
          </a:p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Colima</a:t>
            </a:r>
          </a:p>
          <a:p>
            <a:pPr>
              <a:defRPr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Morelos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751441" y="6680497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Jalisco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377560" y="4812968"/>
            <a:ext cx="1266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Veracruz </a:t>
            </a:r>
          </a:p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Nayarit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546257" y="2690872"/>
            <a:ext cx="1225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Morelos</a:t>
            </a:r>
            <a:r>
              <a:rPr lang="es-MX" dirty="0"/>
              <a:t>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67025" y="7436627"/>
            <a:ext cx="4606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general, tienen un contenido similar a las evaluaciones de CyR y a las Específicas de Desempeño.</a:t>
            </a:r>
            <a:endParaRPr lang="es-MX" altLang="es-MX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20734" y="9105937"/>
            <a:ext cx="1216935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Biblioteca Digital en Monitoreo y Evaluación de Entidades Federativas (Con-Estados</a:t>
            </a: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Se 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 consultar en: http://sistemas.coneval.org.mx/RIEF</a:t>
            </a: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endParaRPr lang="es-MX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4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04" y="4804792"/>
            <a:ext cx="8884938" cy="184709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18" y="3148608"/>
            <a:ext cx="8884938" cy="184709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72" y="1517540"/>
            <a:ext cx="8884938" cy="1847092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2035977" y="2076854"/>
            <a:ext cx="8884938" cy="6209439"/>
            <a:chOff x="1592252" y="2314653"/>
            <a:chExt cx="8884938" cy="6209439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252" y="6677000"/>
              <a:ext cx="8884938" cy="1847092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2125787" y="2314653"/>
              <a:ext cx="612668" cy="5915473"/>
              <a:chOff x="2125787" y="2314653"/>
              <a:chExt cx="612668" cy="5915473"/>
            </a:xfrm>
          </p:grpSpPr>
          <p:sp>
            <p:nvSpPr>
              <p:cNvPr id="8" name="CuadroTexto 7"/>
              <p:cNvSpPr txBox="1"/>
              <p:nvPr/>
            </p:nvSpPr>
            <p:spPr>
              <a:xfrm>
                <a:off x="2125787" y="2314653"/>
                <a:ext cx="61266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000" dirty="0">
                    <a:solidFill>
                      <a:schemeClr val="bg1">
                        <a:lumMod val="6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2125787" y="3954140"/>
                <a:ext cx="61266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000" dirty="0">
                    <a:solidFill>
                      <a:schemeClr val="bg1">
                        <a:lumMod val="6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2125787" y="5589329"/>
                <a:ext cx="61266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000" dirty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2125787" y="7214463"/>
                <a:ext cx="61266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000" dirty="0">
                    <a:solidFill>
                      <a:schemeClr val="bg1">
                        <a:lumMod val="65000"/>
                      </a:schemeClr>
                    </a:solidFill>
                  </a:rPr>
                  <a:t>4</a:t>
                </a:r>
              </a:p>
            </p:txBody>
          </p:sp>
        </p:grpSp>
      </p:grpSp>
      <p:sp>
        <p:nvSpPr>
          <p:cNvPr id="23" name="CuadroTexto 22"/>
          <p:cNvSpPr txBox="1"/>
          <p:nvPr/>
        </p:nvSpPr>
        <p:spPr>
          <a:xfrm>
            <a:off x="5125646" y="1949588"/>
            <a:ext cx="5246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evaluación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296154" y="6705094"/>
            <a:ext cx="6905934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del CONEVAL para la evaluación </a:t>
            </a:r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Ramo General 33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635212" y="4925892"/>
            <a:ext cx="6151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de las entidades federativas en la evaluación del gasto federalizado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401483" y="3364632"/>
            <a:ext cx="6573513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en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M&amp;E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Gobierno Federal y en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entidades federativas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3"/>
          <p:cNvSpPr/>
          <p:nvPr/>
        </p:nvSpPr>
        <p:spPr>
          <a:xfrm>
            <a:off x="453729" y="5813338"/>
            <a:ext cx="4015066" cy="2447838"/>
          </a:xfrm>
          <a:prstGeom prst="round2DiagRect">
            <a:avLst/>
          </a:prstGeom>
          <a:solidFill>
            <a:srgbClr val="6DAF27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baseline="300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ound Diagonal Corner Rectangle 4"/>
          <p:cNvSpPr/>
          <p:nvPr/>
        </p:nvSpPr>
        <p:spPr>
          <a:xfrm flipH="1">
            <a:off x="453729" y="2445163"/>
            <a:ext cx="3914030" cy="271981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99325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baseline="300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 Diagonal Corner Rectangle 5"/>
          <p:cNvSpPr/>
          <p:nvPr/>
        </p:nvSpPr>
        <p:spPr>
          <a:xfrm flipH="1">
            <a:off x="4555398" y="4231373"/>
            <a:ext cx="3725323" cy="2447840"/>
          </a:xfrm>
          <a:prstGeom prst="round2DiagRect">
            <a:avLst/>
          </a:prstGeom>
          <a:solidFill>
            <a:srgbClr val="188ED6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baseline="300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 Diagonal Corner Rectangle 3"/>
          <p:cNvSpPr/>
          <p:nvPr/>
        </p:nvSpPr>
        <p:spPr>
          <a:xfrm>
            <a:off x="8259586" y="5735276"/>
            <a:ext cx="4147470" cy="252590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baseline="300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 Diagonal Corner Rectangle 4"/>
          <p:cNvSpPr/>
          <p:nvPr/>
        </p:nvSpPr>
        <p:spPr>
          <a:xfrm flipH="1">
            <a:off x="8360647" y="2913531"/>
            <a:ext cx="3887853" cy="2522188"/>
          </a:xfrm>
          <a:prstGeom prst="round2DiagRect">
            <a:avLst/>
          </a:prstGeom>
          <a:solidFill>
            <a:srgbClr val="7030A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baseline="300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010479" y="3422818"/>
            <a:ext cx="4232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6562" lvl="2" indent="0" algn="just" defTabSz="914400" eaLnBrk="1" hangingPunct="1"/>
            <a:r>
              <a:rPr lang="es-MX" sz="24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busca </a:t>
            </a:r>
            <a:r>
              <a:rPr lang="es-MX" sz="24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impulsar la evaluación en </a:t>
            </a:r>
            <a:r>
              <a:rPr lang="es-MX" sz="24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</a:t>
            </a:r>
            <a:r>
              <a:rPr lang="es-MX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entidades y </a:t>
            </a:r>
            <a:r>
              <a:rPr lang="es-MX" sz="24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municipios</a:t>
            </a:r>
            <a:endParaRPr lang="es-MX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9044" y="6500564"/>
            <a:ext cx="4071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 defTabSz="914400" eaLnBrk="1" hangingPunct="1"/>
            <a:r>
              <a:rPr lang="es-MX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s-MX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fichas </a:t>
            </a: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TdR del CONEVAL </a:t>
            </a:r>
            <a:r>
              <a:rPr lang="es-MX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es-MX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  <a:endParaRPr lang="es-MX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70014" y="4590433"/>
            <a:ext cx="3238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 defTabSz="914400" eaLnBrk="1" hangingPunct="1"/>
            <a:r>
              <a:rPr lang="es-MX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evaluaciones se </a:t>
            </a: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realizan</a:t>
            </a:r>
            <a:r>
              <a:rPr lang="es-MX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del cierre de cuenta </a:t>
            </a:r>
            <a:r>
              <a:rPr lang="es-MX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endParaRPr lang="es-MX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143093" y="6380360"/>
            <a:ext cx="4016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 defTabSz="914400" eaLnBrk="1" hangingPunct="1"/>
            <a:r>
              <a:rPr lang="es-MX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Temporalidad</a:t>
            </a:r>
            <a:r>
              <a:rPr lang="es-MX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ligada</a:t>
            </a:r>
            <a:r>
              <a:rPr lang="es-MX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</a:t>
            </a: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periodos de gestión de gobiernos estatales </a:t>
            </a:r>
            <a:r>
              <a:rPr lang="es-MX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municipales (6-3)</a:t>
            </a:r>
            <a:r>
              <a:rPr lang="es-MX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6356" y="2924285"/>
            <a:ext cx="3620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6562" lvl="2" indent="0" algn="just" defTabSz="914400" eaLnBrk="1" hangingPunct="1"/>
            <a:r>
              <a:rPr lang="es-MX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MX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evaluar los fondos es generar </a:t>
            </a: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MX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homogénea en los estados</a:t>
            </a:r>
            <a:endParaRPr lang="es-MX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4160790" y="1148469"/>
            <a:ext cx="8554608" cy="10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defTabSz="914400" eaLnBrk="1" hangingPunct="1"/>
            <a:r>
              <a:rPr 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Elementos a considerar para evaluar los fondos del Ramo </a:t>
            </a:r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  <a:endParaRPr 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7911" y="244516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prstClr val="white">
                    <a:lumMod val="65000"/>
                  </a:prstClr>
                </a:solidFill>
              </a:rPr>
              <a:t>1</a:t>
            </a:r>
            <a:endParaRPr lang="es-MX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1369" y="581333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prstClr val="white">
                    <a:lumMod val="65000"/>
                  </a:prstClr>
                </a:solidFill>
              </a:rPr>
              <a:t>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774208" y="417980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prstClr val="white">
                    <a:lumMod val="65000"/>
                  </a:prstClr>
                </a:solidFill>
              </a:rPr>
              <a:t>3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375686" y="2913530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white">
                    <a:lumMod val="65000"/>
                  </a:prstClr>
                </a:solidFill>
              </a:rPr>
              <a:t>4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438094" y="582753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prstClr val="white">
                    <a:lumMod val="65000"/>
                  </a:prst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6715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5"/>
          <p:cNvSpPr/>
          <p:nvPr/>
        </p:nvSpPr>
        <p:spPr>
          <a:xfrm flipH="1">
            <a:off x="316999" y="1761262"/>
            <a:ext cx="11737304" cy="6696744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4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85270" y="1780036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kern="0" dirty="0" smtClean="0">
                <a:solidFill>
                  <a:prstClr val="white"/>
                </a:solidFill>
                <a:latin typeface="Century Gothic" pitchFamily="34" charset="0"/>
              </a:rPr>
              <a:t>Horizonte de M&amp;E del ramo general 33</a:t>
            </a:r>
            <a:endParaRPr lang="es-MX" sz="2400" b="1" kern="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1" name="Round Diagonal Corner Rectangle 5"/>
          <p:cNvSpPr/>
          <p:nvPr/>
        </p:nvSpPr>
        <p:spPr>
          <a:xfrm flipH="1">
            <a:off x="661131" y="2514735"/>
            <a:ext cx="11049037" cy="566343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4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01693" y="2187891"/>
            <a:ext cx="576064" cy="610248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403663" y="2673749"/>
            <a:ext cx="5147398" cy="6026328"/>
            <a:chOff x="7510512" y="2428528"/>
            <a:chExt cx="4296317" cy="5923078"/>
          </a:xfrm>
        </p:grpSpPr>
        <p:sp>
          <p:nvSpPr>
            <p:cNvPr id="22" name="7 Flecha doblada"/>
            <p:cNvSpPr/>
            <p:nvPr/>
          </p:nvSpPr>
          <p:spPr bwMode="auto">
            <a:xfrm rot="10800000">
              <a:off x="11130029" y="7430006"/>
              <a:ext cx="676800" cy="921600"/>
            </a:xfrm>
            <a:prstGeom prst="bentArrow">
              <a:avLst>
                <a:gd name="adj1" fmla="val 25000"/>
                <a:gd name="adj2" fmla="val 25000"/>
                <a:gd name="adj3" fmla="val 40158"/>
                <a:gd name="adj4" fmla="val 43750"/>
              </a:avLst>
            </a:prstGeom>
            <a:solidFill>
              <a:srgbClr val="9BBB59">
                <a:lumMod val="50000"/>
              </a:srgbClr>
            </a:solidFill>
            <a:ln w="19050" cap="flat" cmpd="sng" algn="ctr">
              <a:solidFill>
                <a:srgbClr val="9BBB59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spPr>
          <p:txBody>
            <a:bodyPr wrap="square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7576001" y="2428528"/>
              <a:ext cx="4004796" cy="853388"/>
              <a:chOff x="7576001" y="2540149"/>
              <a:chExt cx="4004796" cy="853388"/>
            </a:xfrm>
          </p:grpSpPr>
          <p:sp>
            <p:nvSpPr>
              <p:cNvPr id="41" name="Rectángulo redondeado 40"/>
              <p:cNvSpPr/>
              <p:nvPr/>
            </p:nvSpPr>
            <p:spPr>
              <a:xfrm>
                <a:off x="7576001" y="2566853"/>
                <a:ext cx="3434640" cy="799980"/>
              </a:xfrm>
              <a:prstGeom prst="roundRect">
                <a:avLst/>
              </a:prstGeom>
              <a:solidFill>
                <a:srgbClr val="4F81BD">
                  <a:shade val="80000"/>
                  <a:hueOff val="306246"/>
                  <a:satOff val="-4392"/>
                  <a:lumOff val="25615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34508" tIns="134508" rIns="134508" bIns="134508" numCol="1" spcCol="1270" rtlCol="0" anchor="ctr" anchorCtr="0">
                <a:noAutofit/>
              </a:bodyPr>
              <a:lstStyle/>
              <a:p>
                <a:pPr defTabSz="75006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MX" sz="1600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Evaluación recursos </a:t>
                </a:r>
              </a:p>
              <a:p>
                <a:pPr defTabSz="75006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MX" sz="1600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fortalecimiento financiero</a:t>
                </a:r>
              </a:p>
            </p:txBody>
          </p:sp>
          <p:grpSp>
            <p:nvGrpSpPr>
              <p:cNvPr id="42" name="Grupo 41"/>
              <p:cNvGrpSpPr/>
              <p:nvPr/>
            </p:nvGrpSpPr>
            <p:grpSpPr>
              <a:xfrm>
                <a:off x="10109027" y="2540149"/>
                <a:ext cx="1471770" cy="853388"/>
                <a:chOff x="7483936" y="2644552"/>
                <a:chExt cx="1471770" cy="853388"/>
              </a:xfrm>
            </p:grpSpPr>
            <p:sp>
              <p:nvSpPr>
                <p:cNvPr id="43" name="Rectángulo redondeado 42"/>
                <p:cNvSpPr/>
                <p:nvPr/>
              </p:nvSpPr>
              <p:spPr bwMode="auto">
                <a:xfrm>
                  <a:off x="7483936" y="2644552"/>
                  <a:ext cx="1471770" cy="474848"/>
                </a:xfrm>
                <a:prstGeom prst="roundRect">
                  <a:avLst/>
                </a:prstGeom>
                <a:solidFill>
                  <a:srgbClr val="8064A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4294" tIns="32147" rIns="64294" bIns="3214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6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FAFEF</a:t>
                  </a:r>
                </a:p>
              </p:txBody>
            </p:sp>
            <p:sp>
              <p:nvSpPr>
                <p:cNvPr id="44" name="Rectángulo redondeado 43"/>
                <p:cNvSpPr/>
                <p:nvPr/>
              </p:nvSpPr>
              <p:spPr bwMode="auto">
                <a:xfrm>
                  <a:off x="7484830" y="3074436"/>
                  <a:ext cx="1470728" cy="423504"/>
                </a:xfrm>
                <a:prstGeom prst="roundRect">
                  <a:avLst/>
                </a:prstGeom>
                <a:solidFill>
                  <a:srgbClr val="8064A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4294" tIns="32147" rIns="64294" bIns="3214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6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FORTAMUN</a:t>
                  </a:r>
                </a:p>
              </p:txBody>
            </p:sp>
          </p:grpSp>
        </p:grpSp>
        <p:grpSp>
          <p:nvGrpSpPr>
            <p:cNvPr id="25" name="Grupo 24"/>
            <p:cNvGrpSpPr/>
            <p:nvPr/>
          </p:nvGrpSpPr>
          <p:grpSpPr>
            <a:xfrm>
              <a:off x="7587554" y="3364632"/>
              <a:ext cx="3945035" cy="1272418"/>
              <a:chOff x="7643081" y="3546654"/>
              <a:chExt cx="3945035" cy="1272418"/>
            </a:xfrm>
          </p:grpSpPr>
          <p:sp>
            <p:nvSpPr>
              <p:cNvPr id="36" name="Rectángulo redondeado 35"/>
              <p:cNvSpPr/>
              <p:nvPr/>
            </p:nvSpPr>
            <p:spPr>
              <a:xfrm>
                <a:off x="7643081" y="3546654"/>
                <a:ext cx="3434640" cy="1272417"/>
              </a:xfrm>
              <a:prstGeom prst="roundRect">
                <a:avLst/>
              </a:prstGeom>
              <a:solidFill>
                <a:srgbClr val="4F81BD">
                  <a:shade val="80000"/>
                  <a:hueOff val="306246"/>
                  <a:satOff val="-4392"/>
                  <a:lumOff val="25615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34508" tIns="134508" rIns="134508" bIns="134508" numCol="1" spcCol="1270" rtlCol="0" anchor="ctr" anchorCtr="0">
                <a:noAutofit/>
              </a:bodyPr>
              <a:lstStyle/>
              <a:p>
                <a:pPr defTabSz="75006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MX" sz="1600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Evaluación recursos </a:t>
                </a:r>
              </a:p>
              <a:p>
                <a:pPr defTabSz="75006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MX" sz="1600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nómina</a:t>
                </a:r>
              </a:p>
            </p:txBody>
          </p:sp>
          <p:grpSp>
            <p:nvGrpSpPr>
              <p:cNvPr id="37" name="Grupo 36"/>
              <p:cNvGrpSpPr/>
              <p:nvPr/>
            </p:nvGrpSpPr>
            <p:grpSpPr>
              <a:xfrm>
                <a:off x="10125816" y="3580636"/>
                <a:ext cx="1462300" cy="1238436"/>
                <a:chOff x="7471463" y="2846275"/>
                <a:chExt cx="1462300" cy="1238436"/>
              </a:xfrm>
            </p:grpSpPr>
            <p:sp>
              <p:nvSpPr>
                <p:cNvPr id="38" name="Rectángulo redondeado 37"/>
                <p:cNvSpPr/>
                <p:nvPr/>
              </p:nvSpPr>
              <p:spPr bwMode="auto">
                <a:xfrm>
                  <a:off x="7492567" y="2846275"/>
                  <a:ext cx="1438165" cy="474848"/>
                </a:xfrm>
                <a:prstGeom prst="roundRect">
                  <a:avLst/>
                </a:prstGeom>
                <a:solidFill>
                  <a:srgbClr val="8064A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4294" tIns="32147" rIns="64294" bIns="3214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6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FONE</a:t>
                  </a:r>
                </a:p>
              </p:txBody>
            </p:sp>
            <p:sp>
              <p:nvSpPr>
                <p:cNvPr id="39" name="Rectángulo redondeado 38"/>
                <p:cNvSpPr/>
                <p:nvPr/>
              </p:nvSpPr>
              <p:spPr bwMode="auto">
                <a:xfrm>
                  <a:off x="7471463" y="3266191"/>
                  <a:ext cx="1462300" cy="474848"/>
                </a:xfrm>
                <a:prstGeom prst="roundRect">
                  <a:avLst/>
                </a:prstGeom>
                <a:solidFill>
                  <a:srgbClr val="8064A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4294" tIns="32147" rIns="64294" bIns="3214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6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FASSA</a:t>
                  </a:r>
                </a:p>
              </p:txBody>
            </p:sp>
            <p:sp>
              <p:nvSpPr>
                <p:cNvPr id="40" name="Rectángulo redondeado 39"/>
                <p:cNvSpPr/>
                <p:nvPr/>
              </p:nvSpPr>
              <p:spPr bwMode="auto">
                <a:xfrm>
                  <a:off x="7487147" y="3674297"/>
                  <a:ext cx="1444363" cy="410414"/>
                </a:xfrm>
                <a:prstGeom prst="roundRect">
                  <a:avLst/>
                </a:prstGeom>
                <a:solidFill>
                  <a:srgbClr val="8064A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4294" tIns="32147" rIns="64294" bIns="3214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6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FAETA</a:t>
                  </a:r>
                </a:p>
              </p:txBody>
            </p:sp>
          </p:grpSp>
        </p:grpSp>
        <p:grpSp>
          <p:nvGrpSpPr>
            <p:cNvPr id="26" name="Grupo 25"/>
            <p:cNvGrpSpPr/>
            <p:nvPr/>
          </p:nvGrpSpPr>
          <p:grpSpPr>
            <a:xfrm>
              <a:off x="7510512" y="5814486"/>
              <a:ext cx="4004796" cy="1039802"/>
              <a:chOff x="7576001" y="2540149"/>
              <a:chExt cx="4004796" cy="853388"/>
            </a:xfrm>
          </p:grpSpPr>
          <p:sp>
            <p:nvSpPr>
              <p:cNvPr id="32" name="Rectángulo redondeado 31"/>
              <p:cNvSpPr/>
              <p:nvPr/>
            </p:nvSpPr>
            <p:spPr>
              <a:xfrm>
                <a:off x="7576001" y="2566853"/>
                <a:ext cx="3434640" cy="799980"/>
              </a:xfrm>
              <a:prstGeom prst="roundRect">
                <a:avLst/>
              </a:prstGeom>
              <a:solidFill>
                <a:srgbClr val="4F81BD">
                  <a:shade val="80000"/>
                  <a:hueOff val="306246"/>
                  <a:satOff val="-4392"/>
                  <a:lumOff val="25615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34508" tIns="134508" rIns="134508" bIns="134508" numCol="1" spcCol="1270" rtlCol="0" anchor="ctr" anchorCtr="0">
                <a:noAutofit/>
              </a:bodyPr>
              <a:lstStyle/>
              <a:p>
                <a:pPr defTabSz="75006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MX" sz="1600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Evaluación recursos </a:t>
                </a:r>
              </a:p>
              <a:p>
                <a:pPr defTabSz="75006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MX" sz="1600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destinados a programas </a:t>
                </a:r>
              </a:p>
              <a:p>
                <a:pPr defTabSz="75006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MX" sz="1600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 acciones</a:t>
                </a:r>
              </a:p>
            </p:txBody>
          </p:sp>
          <p:grpSp>
            <p:nvGrpSpPr>
              <p:cNvPr id="33" name="Grupo 32"/>
              <p:cNvGrpSpPr/>
              <p:nvPr/>
            </p:nvGrpSpPr>
            <p:grpSpPr>
              <a:xfrm>
                <a:off x="10109027" y="2540149"/>
                <a:ext cx="1471770" cy="853388"/>
                <a:chOff x="7483936" y="2644552"/>
                <a:chExt cx="1471770" cy="853388"/>
              </a:xfrm>
            </p:grpSpPr>
            <p:sp>
              <p:nvSpPr>
                <p:cNvPr id="34" name="Rectángulo redondeado 33"/>
                <p:cNvSpPr/>
                <p:nvPr/>
              </p:nvSpPr>
              <p:spPr bwMode="auto">
                <a:xfrm>
                  <a:off x="7483936" y="2644552"/>
                  <a:ext cx="1471770" cy="474848"/>
                </a:xfrm>
                <a:prstGeom prst="roundRect">
                  <a:avLst/>
                </a:prstGeom>
                <a:solidFill>
                  <a:srgbClr val="8064A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4294" tIns="32147" rIns="64294" bIns="3214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6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FASP</a:t>
                  </a:r>
                </a:p>
              </p:txBody>
            </p:sp>
            <p:sp>
              <p:nvSpPr>
                <p:cNvPr id="35" name="Rectángulo redondeado 34"/>
                <p:cNvSpPr/>
                <p:nvPr/>
              </p:nvSpPr>
              <p:spPr bwMode="auto">
                <a:xfrm>
                  <a:off x="7484830" y="3074436"/>
                  <a:ext cx="1470728" cy="423504"/>
                </a:xfrm>
                <a:prstGeom prst="roundRect">
                  <a:avLst/>
                </a:prstGeom>
                <a:solidFill>
                  <a:srgbClr val="8064A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4294" tIns="32147" rIns="64294" bIns="3214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6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FAM</a:t>
                  </a:r>
                </a:p>
              </p:txBody>
            </p:sp>
          </p:grpSp>
        </p:grpSp>
        <p:grpSp>
          <p:nvGrpSpPr>
            <p:cNvPr id="27" name="Grupo 26"/>
            <p:cNvGrpSpPr/>
            <p:nvPr/>
          </p:nvGrpSpPr>
          <p:grpSpPr>
            <a:xfrm>
              <a:off x="7515546" y="4804792"/>
              <a:ext cx="4004796" cy="853388"/>
              <a:chOff x="7576001" y="2540149"/>
              <a:chExt cx="4004796" cy="853388"/>
            </a:xfrm>
          </p:grpSpPr>
          <p:sp>
            <p:nvSpPr>
              <p:cNvPr id="28" name="Rectángulo redondeado 27"/>
              <p:cNvSpPr/>
              <p:nvPr/>
            </p:nvSpPr>
            <p:spPr>
              <a:xfrm>
                <a:off x="7576001" y="2566853"/>
                <a:ext cx="3434640" cy="799980"/>
              </a:xfrm>
              <a:prstGeom prst="roundRect">
                <a:avLst/>
              </a:prstGeom>
              <a:solidFill>
                <a:srgbClr val="4F81BD">
                  <a:shade val="80000"/>
                  <a:hueOff val="306246"/>
                  <a:satOff val="-4392"/>
                  <a:lumOff val="25615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34508" tIns="134508" rIns="134508" bIns="134508" numCol="1" spcCol="1270" rtlCol="0" anchor="ctr" anchorCtr="0">
                <a:noAutofit/>
              </a:bodyPr>
              <a:lstStyle/>
              <a:p>
                <a:pPr defTabSz="75006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MX" sz="1600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Evaluación recursos </a:t>
                </a:r>
              </a:p>
              <a:p>
                <a:pPr defTabSz="750067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MX" sz="1600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infraestructura </a:t>
                </a:r>
              </a:p>
            </p:txBody>
          </p:sp>
          <p:grpSp>
            <p:nvGrpSpPr>
              <p:cNvPr id="29" name="Grupo 28"/>
              <p:cNvGrpSpPr/>
              <p:nvPr/>
            </p:nvGrpSpPr>
            <p:grpSpPr>
              <a:xfrm>
                <a:off x="10109027" y="2540149"/>
                <a:ext cx="1471770" cy="853388"/>
                <a:chOff x="7483936" y="2644552"/>
                <a:chExt cx="1471770" cy="853388"/>
              </a:xfrm>
            </p:grpSpPr>
            <p:sp>
              <p:nvSpPr>
                <p:cNvPr id="30" name="Rectángulo redondeado 29"/>
                <p:cNvSpPr/>
                <p:nvPr/>
              </p:nvSpPr>
              <p:spPr bwMode="auto">
                <a:xfrm>
                  <a:off x="7483936" y="2644552"/>
                  <a:ext cx="1471770" cy="474848"/>
                </a:xfrm>
                <a:prstGeom prst="roundRect">
                  <a:avLst/>
                </a:prstGeom>
                <a:solidFill>
                  <a:srgbClr val="8064A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4294" tIns="32147" rIns="64294" bIns="3214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6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FAIS</a:t>
                  </a:r>
                </a:p>
              </p:txBody>
            </p:sp>
            <p:sp>
              <p:nvSpPr>
                <p:cNvPr id="31" name="Rectángulo redondeado 30"/>
                <p:cNvSpPr/>
                <p:nvPr/>
              </p:nvSpPr>
              <p:spPr bwMode="auto">
                <a:xfrm>
                  <a:off x="7484830" y="3074436"/>
                  <a:ext cx="1470728" cy="423504"/>
                </a:xfrm>
                <a:prstGeom prst="roundRect">
                  <a:avLst/>
                </a:prstGeom>
                <a:solidFill>
                  <a:srgbClr val="8064A2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4294" tIns="32147" rIns="64294" bIns="3214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6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FAM </a:t>
                  </a: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1303643" y="3934957"/>
            <a:ext cx="2319866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defTabSz="6429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único</a:t>
            </a:r>
          </a:p>
        </p:txBody>
      </p:sp>
      <p:sp>
        <p:nvSpPr>
          <p:cNvPr id="78" name="Rectángulo 77"/>
          <p:cNvSpPr/>
          <p:nvPr/>
        </p:nvSpPr>
        <p:spPr>
          <a:xfrm>
            <a:off x="1309994" y="5706667"/>
            <a:ext cx="3466480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anual de desempeño del Fondo</a:t>
            </a:r>
          </a:p>
        </p:txBody>
      </p:sp>
      <p:sp>
        <p:nvSpPr>
          <p:cNvPr id="83" name="Round Diagonal Corner Rectangle 3"/>
          <p:cNvSpPr/>
          <p:nvPr/>
        </p:nvSpPr>
        <p:spPr>
          <a:xfrm>
            <a:off x="1585712" y="7974448"/>
            <a:ext cx="3686182" cy="755941"/>
          </a:xfrm>
          <a:prstGeom prst="round2DiagRect">
            <a:avLst/>
          </a:prstGeom>
          <a:solidFill>
            <a:srgbClr val="6DAF27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baseline="300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1744172" y="8059540"/>
            <a:ext cx="3363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</p:txBody>
      </p:sp>
      <p:sp>
        <p:nvSpPr>
          <p:cNvPr id="85" name="7 Flecha doblada"/>
          <p:cNvSpPr/>
          <p:nvPr/>
        </p:nvSpPr>
        <p:spPr bwMode="auto">
          <a:xfrm rot="10800000" flipH="1">
            <a:off x="888065" y="7633822"/>
            <a:ext cx="902816" cy="937665"/>
          </a:xfrm>
          <a:prstGeom prst="bentArrow">
            <a:avLst>
              <a:gd name="adj1" fmla="val 25000"/>
              <a:gd name="adj2" fmla="val 25000"/>
              <a:gd name="adj3" fmla="val 40158"/>
              <a:gd name="adj4" fmla="val 43750"/>
            </a:avLst>
          </a:prstGeom>
          <a:solidFill>
            <a:srgbClr val="9BBB59">
              <a:lumMod val="50000"/>
            </a:srgbClr>
          </a:solidFill>
          <a:ln w="1905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6" name="Round Diagonal Corner Rectangle 3"/>
          <p:cNvSpPr/>
          <p:nvPr/>
        </p:nvSpPr>
        <p:spPr>
          <a:xfrm>
            <a:off x="6809023" y="7817924"/>
            <a:ext cx="3686182" cy="1074894"/>
          </a:xfrm>
          <a:prstGeom prst="round2DiagRect">
            <a:avLst/>
          </a:prstGeom>
          <a:solidFill>
            <a:srgbClr val="6DAF27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baseline="300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6809023" y="7974449"/>
            <a:ext cx="3778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en el desempeño de los fondos </a:t>
            </a:r>
          </a:p>
        </p:txBody>
      </p:sp>
      <p:sp>
        <p:nvSpPr>
          <p:cNvPr id="87" name="Rectangle 2"/>
          <p:cNvSpPr>
            <a:spLocks/>
          </p:cNvSpPr>
          <p:nvPr/>
        </p:nvSpPr>
        <p:spPr bwMode="auto">
          <a:xfrm>
            <a:off x="4356504" y="844352"/>
            <a:ext cx="8554608" cy="10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defTabSz="914400" eaLnBrk="1"/>
            <a:r>
              <a:rPr lang="es-MX" altLang="es-MX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 panose="020B0604020202020204" pitchFamily="34" charset="0"/>
              </a:rPr>
              <a:t>Horizonte de monitoreo y evaluación de Ramo 33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50" y="5329798"/>
            <a:ext cx="1469008" cy="574249"/>
          </a:xfrm>
          <a:prstGeom prst="rect">
            <a:avLst/>
          </a:prstGeom>
        </p:spPr>
      </p:pic>
      <p:pic>
        <p:nvPicPr>
          <p:cNvPr id="1028" name="Picture 4" descr="Resultado de imagen para logo shc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6" b="21690"/>
          <a:stretch/>
        </p:blipFill>
        <p:spPr bwMode="auto">
          <a:xfrm>
            <a:off x="3454969" y="3409928"/>
            <a:ext cx="1997990" cy="5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ángulo 44"/>
          <p:cNvSpPr/>
          <p:nvPr/>
        </p:nvSpPr>
        <p:spPr>
          <a:xfrm>
            <a:off x="11254928" y="5092824"/>
            <a:ext cx="1486513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 defTabSz="6429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TdR</a:t>
            </a:r>
            <a:endParaRPr lang="es-MX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157" y="5922368"/>
            <a:ext cx="1469008" cy="5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88" y="2829466"/>
            <a:ext cx="3571022" cy="4740840"/>
          </a:xfrm>
          <a:prstGeom prst="rect">
            <a:avLst/>
          </a:prstGeom>
        </p:spPr>
      </p:pic>
      <p:pic>
        <p:nvPicPr>
          <p:cNvPr id="11" name="Imagen 10" descr="FICHA PILOTO 14.11.16 - PowerPoi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15350" r="41337" b="5244"/>
          <a:stretch/>
        </p:blipFill>
        <p:spPr>
          <a:xfrm>
            <a:off x="8032212" y="2287910"/>
            <a:ext cx="3372678" cy="441660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813051" y="2289713"/>
            <a:ext cx="724029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Descripción del fondo</a:t>
            </a: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Contexto estatal y municipal</a:t>
            </a: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Ejercicio del Gasto y Análisis del Presupuesto </a:t>
            </a: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Información sobre indicadores</a:t>
            </a: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Análisis de los indicadores</a:t>
            </a: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Análisis FODA</a:t>
            </a: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Seguimiento a Recomendaciones de las Evaluaciones</a:t>
            </a: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Recomendaciones para la mejora del desempeño de los recursos</a:t>
            </a: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y suficiencia de la información</a:t>
            </a:r>
          </a:p>
          <a:p>
            <a:pPr marL="406394" indent="-406394" defTabSz="1300460" eaLnBrk="1" hangingPunct="1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Datos de contacto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260872" y="7869356"/>
            <a:ext cx="10313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just" defTabSz="1300460" eaLnBrk="1" hangingPunct="1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Ficha de Desempeño se realizará de manera </a:t>
            </a:r>
            <a:r>
              <a:rPr lang="es-MX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anual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coordinarían las </a:t>
            </a:r>
            <a:r>
              <a:rPr lang="es-MX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Coordinadoras de los Fondos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499156" y="1127002"/>
            <a:ext cx="12166554" cy="54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defTabSz="1300460" eaLnBrk="1"/>
            <a:r>
              <a:rPr lang="es-MX" alt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Contenido de la </a:t>
            </a:r>
            <a:r>
              <a:rPr lang="es-MX" altLang="es-MX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Ficha </a:t>
            </a:r>
            <a:r>
              <a:rPr lang="es-MX" altLang="es-MX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Desempeño FAIS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37704" y="9125272"/>
            <a:ext cx="1216935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De </a:t>
            </a:r>
            <a:r>
              <a:rPr lang="es-MX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Garza, </a:t>
            </a:r>
            <a:r>
              <a:rPr lang="es-MX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Thania</a:t>
            </a:r>
            <a:r>
              <a:rPr lang="es-MX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(2016). </a:t>
            </a:r>
            <a:r>
              <a:rPr lang="es-ES_tradnl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de Evaluación del Ramo General 33</a:t>
            </a:r>
            <a:r>
              <a:rPr lang="es-ES_tradn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[presentación </a:t>
            </a:r>
            <a:r>
              <a:rPr lang="es-ES_tradn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PowerPoint</a:t>
            </a:r>
            <a:r>
              <a:rPr lang="es-ES_tradn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 en el marco </a:t>
            </a:r>
            <a:r>
              <a:rPr lang="es-ES_tradn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MX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 </a:t>
            </a:r>
            <a:r>
              <a:rPr lang="es-MX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de Pobreza, Monitoreo y Evaluación en las Entidades Federativas 2016: Elementos para la construcción de un sistema de monitoreo y </a:t>
            </a:r>
            <a:r>
              <a:rPr lang="es-MX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evaluación, 25 de noviembre de 2016.</a:t>
            </a:r>
            <a:endParaRPr lang="es-MX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adroTexto 40"/>
          <p:cNvSpPr txBox="1"/>
          <p:nvPr/>
        </p:nvSpPr>
        <p:spPr>
          <a:xfrm>
            <a:off x="386236" y="1053704"/>
            <a:ext cx="3379575" cy="4862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Descripción del fondo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386236" y="3095442"/>
            <a:ext cx="3379575" cy="8802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Contexto estatal y municipal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395953" y="6301745"/>
            <a:ext cx="3379575" cy="4862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Ejercicio del Gasto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386236" y="8616052"/>
            <a:ext cx="3379574" cy="8802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Análisis del </a:t>
            </a:r>
          </a:p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presupuesto</a:t>
            </a:r>
          </a:p>
        </p:txBody>
      </p:sp>
      <p:sp>
        <p:nvSpPr>
          <p:cNvPr id="47" name="Abrir llave 46"/>
          <p:cNvSpPr/>
          <p:nvPr/>
        </p:nvSpPr>
        <p:spPr>
          <a:xfrm>
            <a:off x="3942116" y="811788"/>
            <a:ext cx="512057" cy="1009105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48" name="Abrir llave 47"/>
          <p:cNvSpPr/>
          <p:nvPr/>
        </p:nvSpPr>
        <p:spPr>
          <a:xfrm>
            <a:off x="3928084" y="1906870"/>
            <a:ext cx="512057" cy="3296370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Abrir llave 48"/>
          <p:cNvSpPr/>
          <p:nvPr/>
        </p:nvSpPr>
        <p:spPr>
          <a:xfrm>
            <a:off x="3942116" y="5286445"/>
            <a:ext cx="512057" cy="317475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Abrir llave 49"/>
          <p:cNvSpPr/>
          <p:nvPr/>
        </p:nvSpPr>
        <p:spPr>
          <a:xfrm>
            <a:off x="3942116" y="8563609"/>
            <a:ext cx="512057" cy="1024115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45" y="1"/>
            <a:ext cx="7113526" cy="961865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6894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565102" y="1500031"/>
            <a:ext cx="3379575" cy="4862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Indicadores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553906" y="2668856"/>
            <a:ext cx="3379575" cy="8802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Análisis de los indicadores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62946" y="4319069"/>
            <a:ext cx="3379575" cy="4862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Análisis FODA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31696" y="5446715"/>
            <a:ext cx="3442075" cy="8802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Seguimiento a recomendaciones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499028" y="6702974"/>
            <a:ext cx="3474742" cy="8802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Calidad y suficiencia</a:t>
            </a:r>
          </a:p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de la información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516854" y="9020367"/>
            <a:ext cx="3456916" cy="4862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2560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Datos de contacto</a:t>
            </a:r>
          </a:p>
        </p:txBody>
      </p:sp>
      <p:sp>
        <p:nvSpPr>
          <p:cNvPr id="56" name="Abrir llave 55"/>
          <p:cNvSpPr/>
          <p:nvPr/>
        </p:nvSpPr>
        <p:spPr>
          <a:xfrm>
            <a:off x="4249348" y="882756"/>
            <a:ext cx="401889" cy="163858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7" name="Abrir llave 56"/>
          <p:cNvSpPr/>
          <p:nvPr/>
        </p:nvSpPr>
        <p:spPr>
          <a:xfrm>
            <a:off x="4139180" y="2613867"/>
            <a:ext cx="512057" cy="920137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8" name="Abrir llave 57"/>
          <p:cNvSpPr/>
          <p:nvPr/>
        </p:nvSpPr>
        <p:spPr>
          <a:xfrm>
            <a:off x="4152592" y="3665668"/>
            <a:ext cx="512057" cy="1781046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9" name="Abrir llave 58"/>
          <p:cNvSpPr/>
          <p:nvPr/>
        </p:nvSpPr>
        <p:spPr>
          <a:xfrm>
            <a:off x="4152592" y="5542173"/>
            <a:ext cx="512057" cy="655851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2" name="Abrir llave 61"/>
          <p:cNvSpPr/>
          <p:nvPr/>
        </p:nvSpPr>
        <p:spPr>
          <a:xfrm>
            <a:off x="4188666" y="6365940"/>
            <a:ext cx="512057" cy="163811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3" name="Abrir llave 62"/>
          <p:cNvSpPr/>
          <p:nvPr/>
        </p:nvSpPr>
        <p:spPr>
          <a:xfrm>
            <a:off x="4188666" y="8171971"/>
            <a:ext cx="512057" cy="663515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4" name="Abrir llave 63"/>
          <p:cNvSpPr/>
          <p:nvPr/>
        </p:nvSpPr>
        <p:spPr>
          <a:xfrm>
            <a:off x="4188666" y="8915719"/>
            <a:ext cx="512057" cy="734566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eaLnBrk="1" hangingPunct="1"/>
            <a:endParaRPr lang="es-MX" sz="256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527264" y="7861670"/>
            <a:ext cx="3442075" cy="10114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1300460" eaLnBrk="1" hangingPunct="1"/>
            <a:r>
              <a:rPr lang="es-MX" sz="1991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Recomendaciones para la mejora del desempeño de los </a:t>
            </a:r>
          </a:p>
          <a:p>
            <a:pPr algn="ctr" defTabSz="1300460" eaLnBrk="1" hangingPunct="1"/>
            <a:r>
              <a:rPr lang="es-MX" sz="1991" b="1" dirty="0">
                <a:solidFill>
                  <a:srgbClr val="1F497D">
                    <a:lumMod val="50000"/>
                  </a:srgbClr>
                </a:solidFill>
                <a:latin typeface="Calibri Light" panose="020F0302020204030204" pitchFamily="34" charset="0"/>
                <a:ea typeface="+mn-ea"/>
                <a:cs typeface="Arial" charset="0"/>
              </a:rPr>
              <a:t>     recursos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21" y="0"/>
            <a:ext cx="7268117" cy="97536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616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40410" y="2697396"/>
            <a:ext cx="9721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Seis apartados de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endParaRPr lang="es-MX" sz="2800" dirty="0"/>
          </a:p>
        </p:txBody>
      </p:sp>
      <p:sp>
        <p:nvSpPr>
          <p:cNvPr id="3" name="CuadroTexto 14"/>
          <p:cNvSpPr txBox="1"/>
          <p:nvPr/>
        </p:nvSpPr>
        <p:spPr>
          <a:xfrm>
            <a:off x="2240410" y="1221815"/>
            <a:ext cx="10422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eaLnBrk="1" hangingPunct="1"/>
            <a:r>
              <a:rPr 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Elementos comunes de los modelos de TdR que ha publicado el CONEVAL: </a:t>
            </a:r>
            <a:r>
              <a:rPr lang="es-MX" sz="32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FONE, FASSA y FAETA</a:t>
            </a:r>
            <a:endParaRPr lang="es-MX" sz="32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40410" y="5812904"/>
            <a:ext cx="972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Sección de Conclusiones y Análisis FODA por sección temática y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general, y recomendaciones</a:t>
            </a:r>
            <a:endParaRPr lang="es-MX" sz="2800" dirty="0"/>
          </a:p>
        </p:txBody>
      </p:sp>
      <p:sp>
        <p:nvSpPr>
          <p:cNvPr id="5" name="Rectangle 3"/>
          <p:cNvSpPr/>
          <p:nvPr/>
        </p:nvSpPr>
        <p:spPr>
          <a:xfrm>
            <a:off x="1029792" y="5901635"/>
            <a:ext cx="936104" cy="900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Rectangle 4"/>
          <p:cNvSpPr/>
          <p:nvPr/>
        </p:nvSpPr>
        <p:spPr>
          <a:xfrm>
            <a:off x="1029792" y="3981253"/>
            <a:ext cx="936104" cy="900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4"/>
          <p:cNvSpPr/>
          <p:nvPr/>
        </p:nvSpPr>
        <p:spPr>
          <a:xfrm>
            <a:off x="1029792" y="2677338"/>
            <a:ext cx="936104" cy="900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2240410" y="3853006"/>
            <a:ext cx="9721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Sección de Características del fondo. Análisis sobre los objetivos, fórmula distribución y evolución del presupuesto de fondo, descripción y caracterización de los servicios en la entidad.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240410" y="7308229"/>
            <a:ext cx="9721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Anexos para sistematizar información relevante sobre Presupuesto (Destino y concurrencia), Procesos de Gestión e Indicadores</a:t>
            </a:r>
          </a:p>
        </p:txBody>
      </p:sp>
      <p:sp>
        <p:nvSpPr>
          <p:cNvPr id="12" name="Rectangle 4"/>
          <p:cNvSpPr/>
          <p:nvPr/>
        </p:nvSpPr>
        <p:spPr>
          <a:xfrm>
            <a:off x="1029792" y="7361016"/>
            <a:ext cx="936104" cy="900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237704" y="9125272"/>
            <a:ext cx="1216935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De </a:t>
            </a:r>
            <a:r>
              <a:rPr lang="es-MX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Garza, </a:t>
            </a:r>
            <a:r>
              <a:rPr lang="es-MX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Thania</a:t>
            </a:r>
            <a:r>
              <a:rPr lang="es-MX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(2016). </a:t>
            </a:r>
            <a:r>
              <a:rPr lang="es-ES_tradnl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de Evaluación del Ramo General 33</a:t>
            </a:r>
            <a:r>
              <a:rPr lang="es-ES_tradn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[presentación </a:t>
            </a:r>
            <a:r>
              <a:rPr lang="es-ES_tradn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PowerPoint</a:t>
            </a:r>
            <a:r>
              <a:rPr lang="es-ES_tradn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 en el marco </a:t>
            </a:r>
            <a:r>
              <a:rPr lang="es-ES_tradn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MX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 </a:t>
            </a:r>
            <a:r>
              <a:rPr lang="es-MX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de Pobreza, Monitoreo y Evaluación en las Entidades Federativas 2016: Elementos para la construcción de un sistema de monitoreo y </a:t>
            </a:r>
            <a:r>
              <a:rPr lang="es-MX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evaluación, 25 de noviembre de 2016.</a:t>
            </a:r>
            <a:endParaRPr lang="es-MX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04" y="6604992"/>
            <a:ext cx="8884938" cy="184709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18" y="4948808"/>
            <a:ext cx="8884938" cy="184709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72" y="3317740"/>
            <a:ext cx="8884938" cy="184709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2017332" y="1646086"/>
            <a:ext cx="8884938" cy="6537148"/>
            <a:chOff x="1573607" y="1692978"/>
            <a:chExt cx="8884938" cy="653714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607" y="1692978"/>
              <a:ext cx="8884938" cy="1847092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2125787" y="2314653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125787" y="3954140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125787" y="5589329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125787" y="7214463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5118812" y="2104450"/>
            <a:ext cx="5246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evaluación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628378" y="5047093"/>
            <a:ext cx="6151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de las entidades federativas en la evaluación del gasto federalizado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289320" y="6965032"/>
            <a:ext cx="6905934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del CONEVAL para la evaluación </a:t>
            </a:r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Ramo General 33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401483" y="3490644"/>
            <a:ext cx="6573513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en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M&amp;E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Gobierno Federal y en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entidades federativas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31" y="4282335"/>
            <a:ext cx="2053211" cy="2727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885775" y="7440851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0070C0"/>
                </a:solidFill>
              </a:rPr>
              <a:t>http://www.coneval.org.mx/rw/resource/coneval/info_public/PDF_PUBLICACIONES/Ramo_33_PDF_02032011.pdf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280" y="4282335"/>
            <a:ext cx="1924990" cy="2727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4914963" y="7378679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0070C0"/>
                </a:solidFill>
              </a:rPr>
              <a:t>http://www.coneval.org.mx/Informes/Probatorios_actas/DPNPE/Estudio%20del%20Ramo%2033.pdf#search=estudio%20del%20ramo%2033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96" y="4228728"/>
            <a:ext cx="2176610" cy="2780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8662639" y="7378679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0070C0"/>
                </a:solidFill>
              </a:rPr>
              <a:t>http://www.coneval.org.mx/Evaluacion/Documents/DASR/Informes/Informe_Resultados_Ramo_33.pdf#search=informe%20de%20resultados%202013%202014</a:t>
            </a:r>
          </a:p>
        </p:txBody>
      </p:sp>
      <p:sp>
        <p:nvSpPr>
          <p:cNvPr id="8" name="3 Título"/>
          <p:cNvSpPr txBox="1">
            <a:spLocks/>
          </p:cNvSpPr>
          <p:nvPr/>
        </p:nvSpPr>
        <p:spPr bwMode="auto">
          <a:xfrm>
            <a:off x="4054128" y="1148115"/>
            <a:ext cx="8640960" cy="10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s-ES"/>
            </a:defPPr>
            <a:lvl1pPr hangingPunct="0">
              <a:defRPr sz="2000" b="1">
                <a:solidFill>
                  <a:srgbClr val="002060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9pPr>
          </a:lstStyle>
          <a:p>
            <a:pPr algn="r"/>
            <a:r>
              <a:rPr lang="es-MX" altLang="es-MX" sz="3200" dirty="0" smtClean="0">
                <a:latin typeface="Tahoma" pitchFamily="34" charset="0"/>
                <a:ea typeface="Tahoma" pitchFamily="34" charset="0"/>
                <a:cs typeface="Tahoma" pitchFamily="34" charset="0"/>
                <a:sym typeface="Arial" panose="020B0604020202020204" pitchFamily="34" charset="0"/>
              </a:rPr>
              <a:t>Modelos de TdR y publicaciones del CONEVAL sobre evaluación del Ramo 33</a:t>
            </a:r>
            <a:endParaRPr lang="es-MX" altLang="es-MX" sz="3200" dirty="0">
              <a:latin typeface="Tahoma" pitchFamily="34" charset="0"/>
              <a:ea typeface="Tahoma" pitchFamily="34" charset="0"/>
              <a:cs typeface="Tahoma" pitchFamily="34" charset="0"/>
              <a:sym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17599" y="2716560"/>
            <a:ext cx="97930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chemeClr val="tx1"/>
                </a:solidFill>
              </a:rPr>
              <a:t>Vínculo a los Modelos de Términos de referencia del FONE, FASSA y </a:t>
            </a:r>
            <a:r>
              <a:rPr lang="es-MX" sz="2000" dirty="0">
                <a:solidFill>
                  <a:schemeClr val="tx1"/>
                </a:solidFill>
              </a:rPr>
              <a:t>FAETA: </a:t>
            </a:r>
            <a:r>
              <a:rPr lang="es-MX" sz="18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s-MX" sz="1800" dirty="0" smtClean="0">
                <a:solidFill>
                  <a:schemeClr val="tx1"/>
                </a:solidFill>
                <a:hlinkClick r:id="rId5"/>
              </a:rPr>
              <a:t>www.coneval.org.mx/Evaluacion/ERG33/Paginas/Metodologias_Evaluacion.aspx</a:t>
            </a:r>
            <a:r>
              <a:rPr lang="es-MX" sz="1800" dirty="0" smtClean="0">
                <a:solidFill>
                  <a:schemeClr val="tx1"/>
                </a:solidFill>
              </a:rPr>
              <a:t> </a:t>
            </a:r>
            <a:endParaRPr lang="es-MX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8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93892" y="2309709"/>
            <a:ext cx="92650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127"/>
            <a:r>
              <a:rPr lang="es-ES_tradnl" sz="5120" dirty="0">
                <a:solidFill>
                  <a:srgbClr val="1C3F94"/>
                </a:solidFill>
                <a:latin typeface="Arial" pitchFamily="34" charset="0"/>
                <a:cs typeface="Arial" pitchFamily="34" charset="0"/>
              </a:rPr>
              <a:t>¡Gracias por su atención!</a:t>
            </a:r>
          </a:p>
          <a:p>
            <a:pPr algn="ctr" defTabSz="438127"/>
            <a:endParaRPr lang="es-ES_tradnl" sz="384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  <a:p>
            <a:pPr algn="ctr" defTabSz="438127"/>
            <a:r>
              <a:rPr lang="es-ES_tradnl" sz="4400" b="1" dirty="0" smtClean="0">
                <a:solidFill>
                  <a:srgbClr val="1C3F94"/>
                </a:solidFill>
                <a:latin typeface="Arial" pitchFamily="34" charset="0"/>
                <a:cs typeface="Arial" pitchFamily="34" charset="0"/>
              </a:rPr>
              <a:t>Edgar </a:t>
            </a:r>
            <a:r>
              <a:rPr lang="es-ES_tradnl" sz="4400" b="1" dirty="0">
                <a:solidFill>
                  <a:srgbClr val="1C3F94"/>
                </a:solidFill>
                <a:latin typeface="Arial" pitchFamily="34" charset="0"/>
                <a:cs typeface="Arial" pitchFamily="34" charset="0"/>
              </a:rPr>
              <a:t>A. Martínez </a:t>
            </a:r>
            <a:r>
              <a:rPr lang="es-ES_tradnl" sz="4400" b="1" dirty="0" smtClean="0">
                <a:solidFill>
                  <a:srgbClr val="1C3F94"/>
                </a:solidFill>
                <a:latin typeface="Arial" pitchFamily="34" charset="0"/>
                <a:cs typeface="Arial" pitchFamily="34" charset="0"/>
              </a:rPr>
              <a:t>Mendoza</a:t>
            </a:r>
          </a:p>
          <a:p>
            <a:pPr algn="ctr" defTabSz="438127"/>
            <a:endParaRPr lang="es-ES_tradnl" sz="44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  <a:p>
            <a:pPr algn="ctr" defTabSz="438127"/>
            <a:r>
              <a:rPr lang="es-ES_tradnl" sz="3840" smtClean="0">
                <a:solidFill>
                  <a:srgbClr val="1C3F94"/>
                </a:solidFill>
                <a:latin typeface="Arial" pitchFamily="34" charset="0"/>
                <a:cs typeface="Arial" pitchFamily="34" charset="0"/>
                <a:hlinkClick r:id="rId2"/>
              </a:rPr>
              <a:t>edgar.martinez@coneval.org.mx</a:t>
            </a:r>
            <a:endParaRPr lang="es-ES_tradnl" sz="3840" dirty="0" smtClean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4910"/>
            <a:ext cx="13004800" cy="122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6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854328" y="1780456"/>
            <a:ext cx="6576744" cy="7223252"/>
            <a:chOff x="597744" y="1253949"/>
            <a:chExt cx="6576744" cy="7223252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46" y="4804793"/>
              <a:ext cx="6336449" cy="1317286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45" y="1253949"/>
              <a:ext cx="6336704" cy="139060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62" y="3608140"/>
              <a:ext cx="6448926" cy="1340669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44" y="2460394"/>
              <a:ext cx="6448926" cy="1340669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47" y="7136532"/>
              <a:ext cx="6448926" cy="1340669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39" y="5956921"/>
              <a:ext cx="6448926" cy="1340669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2573499" y="1504619"/>
              <a:ext cx="42829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¿Cómo mejorar la política o el programa?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819441" y="2651275"/>
              <a:ext cx="38884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¿Cuál es el problema a resolver?</a:t>
              </a:r>
              <a:endParaRPr lang="es-MX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88329" y="3951401"/>
              <a:ext cx="35681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¿Cuál es su magnitud?</a:t>
              </a:r>
              <a:endParaRPr lang="es-MX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902000" y="5009735"/>
              <a:ext cx="38824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¿Logra el programa las metas propuestas?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839971" y="6164933"/>
              <a:ext cx="40944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¿Los bienes y/o servicios se han entregado oportunamente?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942034" y="7145880"/>
              <a:ext cx="39924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¿Cómo cambia la situación de la población beneficiada después de recibir el apoyo?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53728" y="3885668"/>
            <a:ext cx="4846456" cy="3083253"/>
            <a:chOff x="8302600" y="3711606"/>
            <a:chExt cx="4846456" cy="3083253"/>
          </a:xfrm>
        </p:grpSpPr>
        <p:sp>
          <p:nvSpPr>
            <p:cNvPr id="17" name="Round Diagonal Corner Rectangle 5"/>
            <p:cNvSpPr/>
            <p:nvPr/>
          </p:nvSpPr>
          <p:spPr>
            <a:xfrm flipH="1">
              <a:off x="8302600" y="3711606"/>
              <a:ext cx="4846456" cy="3083253"/>
            </a:xfrm>
            <a:prstGeom prst="round2DiagRect">
              <a:avLst/>
            </a:prstGeom>
            <a:solidFill>
              <a:srgbClr val="188ED6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kern="0" baseline="300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527380" y="3980796"/>
              <a:ext cx="393678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Proveer de información útil para </a:t>
              </a:r>
              <a:r>
                <a:rPr lang="es-MX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</a:t>
              </a:r>
              <a:r>
                <a:rPr lang="es-MX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 políticas y programas</a:t>
              </a:r>
              <a:endParaRPr lang="es-MX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6238558" y="22977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238558" y="58198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238558" y="692119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238558" y="462559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238558" y="346688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238558" y="80878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697622" y="1060376"/>
            <a:ext cx="10141482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rtlCol="0" anchor="ctr">
            <a:spAutoFit/>
          </a:bodyPr>
          <a:lstStyle>
            <a:lvl1pPr indent="15875">
              <a:lnSpc>
                <a:spcPct val="11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s-ES_tradnl" sz="3200" dirty="0"/>
              <a:t>¿Cuál es el propósito de generar evaluaciones?</a:t>
            </a:r>
          </a:p>
        </p:txBody>
      </p:sp>
    </p:spTree>
    <p:extLst>
      <p:ext uri="{BB962C8B-B14F-4D97-AF65-F5344CB8AC3E}">
        <p14:creationId xmlns:p14="http://schemas.microsoft.com/office/powerpoint/2010/main" val="15357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25"/>
          <a:stretch/>
        </p:blipFill>
        <p:spPr>
          <a:xfrm>
            <a:off x="1163067" y="3644512"/>
            <a:ext cx="2178672" cy="209931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621911" y="3724672"/>
            <a:ext cx="83496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recursos económicos de los tres órdenes de gobierno </a:t>
            </a:r>
            <a:r>
              <a:rPr lang="es-MX" altLang="es-MX" sz="4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serán evaluados</a:t>
            </a:r>
            <a:r>
              <a:rPr lang="es-MX" altLang="es-MX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instancias técnicas.</a:t>
            </a:r>
            <a:endParaRPr lang="es-MX" altLang="es-MX" sz="4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621911" y="1101530"/>
            <a:ext cx="8984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s-MX" alt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 panose="020B0A04020102020204" pitchFamily="34" charset="0"/>
              </a:rPr>
              <a:t>Además, los tres órdenes de gobierno están obligados a evaluar</a:t>
            </a:r>
            <a:endParaRPr lang="es-MX" alt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 Black" panose="020B0A040201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31581" y="3931117"/>
            <a:ext cx="2047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CPEUM</a:t>
            </a:r>
          </a:p>
          <a:p>
            <a:pPr lvl="0" algn="just" defTabSz="914400"/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134</a:t>
            </a:r>
            <a:endParaRPr lang="es-MX" altLang="es-MX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9886" y="8261176"/>
            <a:ext cx="7497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/>
            <a:r>
              <a:rPr lang="es-MX" altLang="es-MX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CPEUM</a:t>
            </a:r>
            <a:r>
              <a:rPr lang="es-MX" altLang="es-MX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Constitución Política de los Estados Unidos Mexicanos</a:t>
            </a:r>
            <a:endParaRPr lang="es-MX" altLang="es-MX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36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3621911" y="1101530"/>
            <a:ext cx="8984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s-MX" alt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 panose="020B0A04020102020204" pitchFamily="34" charset="0"/>
              </a:rPr>
              <a:t>En el ámbito federal, el marco normativo establece lo siguiente</a:t>
            </a:r>
            <a:endParaRPr lang="es-MX" alt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 Black" panose="020B0A040201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694448" y="3903812"/>
            <a:ext cx="2940140" cy="3201265"/>
            <a:chOff x="3910112" y="2356520"/>
            <a:chExt cx="5480050" cy="5489576"/>
          </a:xfrm>
        </p:grpSpPr>
        <p:grpSp>
          <p:nvGrpSpPr>
            <p:cNvPr id="6" name="Grupo 5"/>
            <p:cNvGrpSpPr/>
            <p:nvPr/>
          </p:nvGrpSpPr>
          <p:grpSpPr>
            <a:xfrm>
              <a:off x="3910112" y="2356520"/>
              <a:ext cx="5480050" cy="5489576"/>
              <a:chOff x="3354387" y="1085850"/>
              <a:chExt cx="5480050" cy="5489576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289425" y="4164013"/>
                <a:ext cx="4532313" cy="2411413"/>
              </a:xfrm>
              <a:custGeom>
                <a:avLst/>
                <a:gdLst>
                  <a:gd name="T0" fmla="*/ 2841 w 2855"/>
                  <a:gd name="T1" fmla="*/ 100 h 1519"/>
                  <a:gd name="T2" fmla="*/ 2795 w 2855"/>
                  <a:gd name="T3" fmla="*/ 297 h 1519"/>
                  <a:gd name="T4" fmla="*/ 2726 w 2855"/>
                  <a:gd name="T5" fmla="*/ 485 h 1519"/>
                  <a:gd name="T6" fmla="*/ 2636 w 2855"/>
                  <a:gd name="T7" fmla="*/ 662 h 1519"/>
                  <a:gd name="T8" fmla="*/ 2526 w 2855"/>
                  <a:gd name="T9" fmla="*/ 825 h 1519"/>
                  <a:gd name="T10" fmla="*/ 2397 w 2855"/>
                  <a:gd name="T11" fmla="*/ 976 h 1519"/>
                  <a:gd name="T12" fmla="*/ 2250 w 2855"/>
                  <a:gd name="T13" fmla="*/ 1111 h 1519"/>
                  <a:gd name="T14" fmla="*/ 2090 w 2855"/>
                  <a:gd name="T15" fmla="*/ 1230 h 1519"/>
                  <a:gd name="T16" fmla="*/ 1915 w 2855"/>
                  <a:gd name="T17" fmla="*/ 1330 h 1519"/>
                  <a:gd name="T18" fmla="*/ 1727 w 2855"/>
                  <a:gd name="T19" fmla="*/ 1410 h 1519"/>
                  <a:gd name="T20" fmla="*/ 1528 w 2855"/>
                  <a:gd name="T21" fmla="*/ 1470 h 1519"/>
                  <a:gd name="T22" fmla="*/ 1320 w 2855"/>
                  <a:gd name="T23" fmla="*/ 1506 h 1519"/>
                  <a:gd name="T24" fmla="*/ 1106 w 2855"/>
                  <a:gd name="T25" fmla="*/ 1519 h 1519"/>
                  <a:gd name="T26" fmla="*/ 887 w 2855"/>
                  <a:gd name="T27" fmla="*/ 1506 h 1519"/>
                  <a:gd name="T28" fmla="*/ 676 w 2855"/>
                  <a:gd name="T29" fmla="*/ 1468 h 1519"/>
                  <a:gd name="T30" fmla="*/ 475 w 2855"/>
                  <a:gd name="T31" fmla="*/ 1407 h 1519"/>
                  <a:gd name="T32" fmla="*/ 312 w 2855"/>
                  <a:gd name="T33" fmla="*/ 1316 h 1519"/>
                  <a:gd name="T34" fmla="*/ 201 w 2855"/>
                  <a:gd name="T35" fmla="*/ 1211 h 1519"/>
                  <a:gd name="T36" fmla="*/ 118 w 2855"/>
                  <a:gd name="T37" fmla="*/ 1106 h 1519"/>
                  <a:gd name="T38" fmla="*/ 61 w 2855"/>
                  <a:gd name="T39" fmla="*/ 1006 h 1519"/>
                  <a:gd name="T40" fmla="*/ 24 w 2855"/>
                  <a:gd name="T41" fmla="*/ 907 h 1519"/>
                  <a:gd name="T42" fmla="*/ 4 w 2855"/>
                  <a:gd name="T43" fmla="*/ 814 h 1519"/>
                  <a:gd name="T44" fmla="*/ 0 w 2855"/>
                  <a:gd name="T45" fmla="*/ 727 h 1519"/>
                  <a:gd name="T46" fmla="*/ 7 w 2855"/>
                  <a:gd name="T47" fmla="*/ 647 h 1519"/>
                  <a:gd name="T48" fmla="*/ 1987 w 2855"/>
                  <a:gd name="T49" fmla="*/ 652 h 1519"/>
                  <a:gd name="T50" fmla="*/ 2005 w 2855"/>
                  <a:gd name="T51" fmla="*/ 652 h 1519"/>
                  <a:gd name="T52" fmla="*/ 2038 w 2855"/>
                  <a:gd name="T53" fmla="*/ 650 h 1519"/>
                  <a:gd name="T54" fmla="*/ 2085 w 2855"/>
                  <a:gd name="T55" fmla="*/ 646 h 1519"/>
                  <a:gd name="T56" fmla="*/ 2144 w 2855"/>
                  <a:gd name="T57" fmla="*/ 637 h 1519"/>
                  <a:gd name="T58" fmla="*/ 2212 w 2855"/>
                  <a:gd name="T59" fmla="*/ 623 h 1519"/>
                  <a:gd name="T60" fmla="*/ 2286 w 2855"/>
                  <a:gd name="T61" fmla="*/ 603 h 1519"/>
                  <a:gd name="T62" fmla="*/ 2364 w 2855"/>
                  <a:gd name="T63" fmla="*/ 575 h 1519"/>
                  <a:gd name="T64" fmla="*/ 2445 w 2855"/>
                  <a:gd name="T65" fmla="*/ 538 h 1519"/>
                  <a:gd name="T66" fmla="*/ 2525 w 2855"/>
                  <a:gd name="T67" fmla="*/ 491 h 1519"/>
                  <a:gd name="T68" fmla="*/ 2602 w 2855"/>
                  <a:gd name="T69" fmla="*/ 433 h 1519"/>
                  <a:gd name="T70" fmla="*/ 2674 w 2855"/>
                  <a:gd name="T71" fmla="*/ 362 h 1519"/>
                  <a:gd name="T72" fmla="*/ 2739 w 2855"/>
                  <a:gd name="T73" fmla="*/ 278 h 1519"/>
                  <a:gd name="T74" fmla="*/ 2795 w 2855"/>
                  <a:gd name="T75" fmla="*/ 179 h 1519"/>
                  <a:gd name="T76" fmla="*/ 2838 w 2855"/>
                  <a:gd name="T77" fmla="*/ 63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55" h="1519">
                    <a:moveTo>
                      <a:pt x="2855" y="0"/>
                    </a:moveTo>
                    <a:lnTo>
                      <a:pt x="2841" y="100"/>
                    </a:lnTo>
                    <a:lnTo>
                      <a:pt x="2821" y="200"/>
                    </a:lnTo>
                    <a:lnTo>
                      <a:pt x="2795" y="297"/>
                    </a:lnTo>
                    <a:lnTo>
                      <a:pt x="2763" y="393"/>
                    </a:lnTo>
                    <a:lnTo>
                      <a:pt x="2726" y="485"/>
                    </a:lnTo>
                    <a:lnTo>
                      <a:pt x="2684" y="575"/>
                    </a:lnTo>
                    <a:lnTo>
                      <a:pt x="2636" y="662"/>
                    </a:lnTo>
                    <a:lnTo>
                      <a:pt x="2583" y="746"/>
                    </a:lnTo>
                    <a:lnTo>
                      <a:pt x="2526" y="825"/>
                    </a:lnTo>
                    <a:lnTo>
                      <a:pt x="2463" y="903"/>
                    </a:lnTo>
                    <a:lnTo>
                      <a:pt x="2397" y="976"/>
                    </a:lnTo>
                    <a:lnTo>
                      <a:pt x="2325" y="1045"/>
                    </a:lnTo>
                    <a:lnTo>
                      <a:pt x="2250" y="1111"/>
                    </a:lnTo>
                    <a:lnTo>
                      <a:pt x="2171" y="1173"/>
                    </a:lnTo>
                    <a:lnTo>
                      <a:pt x="2090" y="1230"/>
                    </a:lnTo>
                    <a:lnTo>
                      <a:pt x="2004" y="1282"/>
                    </a:lnTo>
                    <a:lnTo>
                      <a:pt x="1915" y="1330"/>
                    </a:lnTo>
                    <a:lnTo>
                      <a:pt x="1821" y="1372"/>
                    </a:lnTo>
                    <a:lnTo>
                      <a:pt x="1727" y="1410"/>
                    </a:lnTo>
                    <a:lnTo>
                      <a:pt x="1628" y="1443"/>
                    </a:lnTo>
                    <a:lnTo>
                      <a:pt x="1528" y="1470"/>
                    </a:lnTo>
                    <a:lnTo>
                      <a:pt x="1425" y="1491"/>
                    </a:lnTo>
                    <a:lnTo>
                      <a:pt x="1320" y="1506"/>
                    </a:lnTo>
                    <a:lnTo>
                      <a:pt x="1214" y="1516"/>
                    </a:lnTo>
                    <a:lnTo>
                      <a:pt x="1106" y="1519"/>
                    </a:lnTo>
                    <a:lnTo>
                      <a:pt x="996" y="1516"/>
                    </a:lnTo>
                    <a:lnTo>
                      <a:pt x="887" y="1506"/>
                    </a:lnTo>
                    <a:lnTo>
                      <a:pt x="781" y="1490"/>
                    </a:lnTo>
                    <a:lnTo>
                      <a:pt x="676" y="1468"/>
                    </a:lnTo>
                    <a:lnTo>
                      <a:pt x="574" y="1440"/>
                    </a:lnTo>
                    <a:lnTo>
                      <a:pt x="475" y="1407"/>
                    </a:lnTo>
                    <a:lnTo>
                      <a:pt x="378" y="1368"/>
                    </a:lnTo>
                    <a:lnTo>
                      <a:pt x="312" y="1316"/>
                    </a:lnTo>
                    <a:lnTo>
                      <a:pt x="253" y="1263"/>
                    </a:lnTo>
                    <a:lnTo>
                      <a:pt x="201" y="1211"/>
                    </a:lnTo>
                    <a:lnTo>
                      <a:pt x="157" y="1159"/>
                    </a:lnTo>
                    <a:lnTo>
                      <a:pt x="118" y="1106"/>
                    </a:lnTo>
                    <a:lnTo>
                      <a:pt x="87" y="1056"/>
                    </a:lnTo>
                    <a:lnTo>
                      <a:pt x="61" y="1006"/>
                    </a:lnTo>
                    <a:lnTo>
                      <a:pt x="40" y="955"/>
                    </a:lnTo>
                    <a:lnTo>
                      <a:pt x="24" y="907"/>
                    </a:lnTo>
                    <a:lnTo>
                      <a:pt x="11" y="860"/>
                    </a:lnTo>
                    <a:lnTo>
                      <a:pt x="4" y="814"/>
                    </a:lnTo>
                    <a:lnTo>
                      <a:pt x="1" y="770"/>
                    </a:lnTo>
                    <a:lnTo>
                      <a:pt x="0" y="727"/>
                    </a:lnTo>
                    <a:lnTo>
                      <a:pt x="2" y="686"/>
                    </a:lnTo>
                    <a:lnTo>
                      <a:pt x="7" y="647"/>
                    </a:lnTo>
                    <a:lnTo>
                      <a:pt x="1984" y="652"/>
                    </a:lnTo>
                    <a:lnTo>
                      <a:pt x="1987" y="652"/>
                    </a:lnTo>
                    <a:lnTo>
                      <a:pt x="1993" y="652"/>
                    </a:lnTo>
                    <a:lnTo>
                      <a:pt x="2005" y="652"/>
                    </a:lnTo>
                    <a:lnTo>
                      <a:pt x="2019" y="651"/>
                    </a:lnTo>
                    <a:lnTo>
                      <a:pt x="2038" y="650"/>
                    </a:lnTo>
                    <a:lnTo>
                      <a:pt x="2060" y="648"/>
                    </a:lnTo>
                    <a:lnTo>
                      <a:pt x="2085" y="646"/>
                    </a:lnTo>
                    <a:lnTo>
                      <a:pt x="2114" y="642"/>
                    </a:lnTo>
                    <a:lnTo>
                      <a:pt x="2144" y="637"/>
                    </a:lnTo>
                    <a:lnTo>
                      <a:pt x="2178" y="630"/>
                    </a:lnTo>
                    <a:lnTo>
                      <a:pt x="2212" y="623"/>
                    </a:lnTo>
                    <a:lnTo>
                      <a:pt x="2248" y="614"/>
                    </a:lnTo>
                    <a:lnTo>
                      <a:pt x="2286" y="603"/>
                    </a:lnTo>
                    <a:lnTo>
                      <a:pt x="2324" y="590"/>
                    </a:lnTo>
                    <a:lnTo>
                      <a:pt x="2364" y="575"/>
                    </a:lnTo>
                    <a:lnTo>
                      <a:pt x="2404" y="558"/>
                    </a:lnTo>
                    <a:lnTo>
                      <a:pt x="2445" y="538"/>
                    </a:lnTo>
                    <a:lnTo>
                      <a:pt x="2485" y="516"/>
                    </a:lnTo>
                    <a:lnTo>
                      <a:pt x="2525" y="491"/>
                    </a:lnTo>
                    <a:lnTo>
                      <a:pt x="2563" y="464"/>
                    </a:lnTo>
                    <a:lnTo>
                      <a:pt x="2602" y="433"/>
                    </a:lnTo>
                    <a:lnTo>
                      <a:pt x="2639" y="400"/>
                    </a:lnTo>
                    <a:lnTo>
                      <a:pt x="2674" y="362"/>
                    </a:lnTo>
                    <a:lnTo>
                      <a:pt x="2708" y="322"/>
                    </a:lnTo>
                    <a:lnTo>
                      <a:pt x="2739" y="278"/>
                    </a:lnTo>
                    <a:lnTo>
                      <a:pt x="2768" y="230"/>
                    </a:lnTo>
                    <a:lnTo>
                      <a:pt x="2795" y="179"/>
                    </a:lnTo>
                    <a:lnTo>
                      <a:pt x="2818" y="123"/>
                    </a:lnTo>
                    <a:lnTo>
                      <a:pt x="2838" y="63"/>
                    </a:lnTo>
                    <a:lnTo>
                      <a:pt x="28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300537" y="3611563"/>
                <a:ext cx="4533900" cy="1587500"/>
              </a:xfrm>
              <a:custGeom>
                <a:avLst/>
                <a:gdLst>
                  <a:gd name="T0" fmla="*/ 2854 w 2856"/>
                  <a:gd name="T1" fmla="*/ 88 h 1000"/>
                  <a:gd name="T2" fmla="*/ 2854 w 2856"/>
                  <a:gd name="T3" fmla="*/ 263 h 1000"/>
                  <a:gd name="T4" fmla="*/ 2831 w 2856"/>
                  <a:gd name="T5" fmla="*/ 411 h 1000"/>
                  <a:gd name="T6" fmla="*/ 2788 w 2856"/>
                  <a:gd name="T7" fmla="*/ 527 h 1000"/>
                  <a:gd name="T8" fmla="*/ 2732 w 2856"/>
                  <a:gd name="T9" fmla="*/ 626 h 1000"/>
                  <a:gd name="T10" fmla="*/ 2667 w 2856"/>
                  <a:gd name="T11" fmla="*/ 710 h 1000"/>
                  <a:gd name="T12" fmla="*/ 2595 w 2856"/>
                  <a:gd name="T13" fmla="*/ 781 h 1000"/>
                  <a:gd name="T14" fmla="*/ 2518 w 2856"/>
                  <a:gd name="T15" fmla="*/ 839 h 1000"/>
                  <a:gd name="T16" fmla="*/ 2438 w 2856"/>
                  <a:gd name="T17" fmla="*/ 886 h 1000"/>
                  <a:gd name="T18" fmla="*/ 2357 w 2856"/>
                  <a:gd name="T19" fmla="*/ 923 h 1000"/>
                  <a:gd name="T20" fmla="*/ 2279 w 2856"/>
                  <a:gd name="T21" fmla="*/ 951 h 1000"/>
                  <a:gd name="T22" fmla="*/ 2205 w 2856"/>
                  <a:gd name="T23" fmla="*/ 971 h 1000"/>
                  <a:gd name="T24" fmla="*/ 2137 w 2856"/>
                  <a:gd name="T25" fmla="*/ 985 h 1000"/>
                  <a:gd name="T26" fmla="*/ 2078 w 2856"/>
                  <a:gd name="T27" fmla="*/ 994 h 1000"/>
                  <a:gd name="T28" fmla="*/ 2031 w 2856"/>
                  <a:gd name="T29" fmla="*/ 998 h 1000"/>
                  <a:gd name="T30" fmla="*/ 1998 w 2856"/>
                  <a:gd name="T31" fmla="*/ 1000 h 1000"/>
                  <a:gd name="T32" fmla="*/ 1980 w 2856"/>
                  <a:gd name="T33" fmla="*/ 1000 h 1000"/>
                  <a:gd name="T34" fmla="*/ 0 w 2856"/>
                  <a:gd name="T35" fmla="*/ 995 h 1000"/>
                  <a:gd name="T36" fmla="*/ 15 w 2856"/>
                  <a:gd name="T37" fmla="*/ 923 h 1000"/>
                  <a:gd name="T38" fmla="*/ 36 w 2856"/>
                  <a:gd name="T39" fmla="*/ 861 h 1000"/>
                  <a:gd name="T40" fmla="*/ 58 w 2856"/>
                  <a:gd name="T41" fmla="*/ 811 h 1000"/>
                  <a:gd name="T42" fmla="*/ 77 w 2856"/>
                  <a:gd name="T43" fmla="*/ 773 h 1000"/>
                  <a:gd name="T44" fmla="*/ 91 w 2856"/>
                  <a:gd name="T45" fmla="*/ 749 h 1000"/>
                  <a:gd name="T46" fmla="*/ 98 w 2856"/>
                  <a:gd name="T47" fmla="*/ 741 h 1000"/>
                  <a:gd name="T48" fmla="*/ 440 w 2856"/>
                  <a:gd name="T49" fmla="*/ 583 h 1000"/>
                  <a:gd name="T50" fmla="*/ 1948 w 2856"/>
                  <a:gd name="T51" fmla="*/ 745 h 1000"/>
                  <a:gd name="T52" fmla="*/ 1956 w 2856"/>
                  <a:gd name="T53" fmla="*/ 745 h 1000"/>
                  <a:gd name="T54" fmla="*/ 1979 w 2856"/>
                  <a:gd name="T55" fmla="*/ 745 h 1000"/>
                  <a:gd name="T56" fmla="*/ 2016 w 2856"/>
                  <a:gd name="T57" fmla="*/ 744 h 1000"/>
                  <a:gd name="T58" fmla="*/ 2063 w 2856"/>
                  <a:gd name="T59" fmla="*/ 741 h 1000"/>
                  <a:gd name="T60" fmla="*/ 2118 w 2856"/>
                  <a:gd name="T61" fmla="*/ 735 h 1000"/>
                  <a:gd name="T62" fmla="*/ 2182 w 2856"/>
                  <a:gd name="T63" fmla="*/ 725 h 1000"/>
                  <a:gd name="T64" fmla="*/ 2251 w 2856"/>
                  <a:gd name="T65" fmla="*/ 709 h 1000"/>
                  <a:gd name="T66" fmla="*/ 2325 w 2856"/>
                  <a:gd name="T67" fmla="*/ 688 h 1000"/>
                  <a:gd name="T68" fmla="*/ 2400 w 2856"/>
                  <a:gd name="T69" fmla="*/ 660 h 1000"/>
                  <a:gd name="T70" fmla="*/ 2475 w 2856"/>
                  <a:gd name="T71" fmla="*/ 624 h 1000"/>
                  <a:gd name="T72" fmla="*/ 2547 w 2856"/>
                  <a:gd name="T73" fmla="*/ 579 h 1000"/>
                  <a:gd name="T74" fmla="*/ 2616 w 2856"/>
                  <a:gd name="T75" fmla="*/ 524 h 1000"/>
                  <a:gd name="T76" fmla="*/ 2680 w 2856"/>
                  <a:gd name="T77" fmla="*/ 458 h 1000"/>
                  <a:gd name="T78" fmla="*/ 2737 w 2856"/>
                  <a:gd name="T79" fmla="*/ 380 h 1000"/>
                  <a:gd name="T80" fmla="*/ 2783 w 2856"/>
                  <a:gd name="T81" fmla="*/ 289 h 1000"/>
                  <a:gd name="T82" fmla="*/ 2818 w 2856"/>
                  <a:gd name="T83" fmla="*/ 184 h 1000"/>
                  <a:gd name="T84" fmla="*/ 2840 w 2856"/>
                  <a:gd name="T85" fmla="*/ 65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56" h="1000">
                    <a:moveTo>
                      <a:pt x="2847" y="0"/>
                    </a:moveTo>
                    <a:lnTo>
                      <a:pt x="2854" y="88"/>
                    </a:lnTo>
                    <a:lnTo>
                      <a:pt x="2856" y="177"/>
                    </a:lnTo>
                    <a:lnTo>
                      <a:pt x="2854" y="263"/>
                    </a:lnTo>
                    <a:lnTo>
                      <a:pt x="2848" y="348"/>
                    </a:lnTo>
                    <a:lnTo>
                      <a:pt x="2831" y="411"/>
                    </a:lnTo>
                    <a:lnTo>
                      <a:pt x="2811" y="471"/>
                    </a:lnTo>
                    <a:lnTo>
                      <a:pt x="2788" y="527"/>
                    </a:lnTo>
                    <a:lnTo>
                      <a:pt x="2761" y="578"/>
                    </a:lnTo>
                    <a:lnTo>
                      <a:pt x="2732" y="626"/>
                    </a:lnTo>
                    <a:lnTo>
                      <a:pt x="2701" y="670"/>
                    </a:lnTo>
                    <a:lnTo>
                      <a:pt x="2667" y="710"/>
                    </a:lnTo>
                    <a:lnTo>
                      <a:pt x="2632" y="748"/>
                    </a:lnTo>
                    <a:lnTo>
                      <a:pt x="2595" y="781"/>
                    </a:lnTo>
                    <a:lnTo>
                      <a:pt x="2556" y="812"/>
                    </a:lnTo>
                    <a:lnTo>
                      <a:pt x="2518" y="839"/>
                    </a:lnTo>
                    <a:lnTo>
                      <a:pt x="2478" y="864"/>
                    </a:lnTo>
                    <a:lnTo>
                      <a:pt x="2438" y="886"/>
                    </a:lnTo>
                    <a:lnTo>
                      <a:pt x="2397" y="906"/>
                    </a:lnTo>
                    <a:lnTo>
                      <a:pt x="2357" y="923"/>
                    </a:lnTo>
                    <a:lnTo>
                      <a:pt x="2317" y="938"/>
                    </a:lnTo>
                    <a:lnTo>
                      <a:pt x="2279" y="951"/>
                    </a:lnTo>
                    <a:lnTo>
                      <a:pt x="2241" y="962"/>
                    </a:lnTo>
                    <a:lnTo>
                      <a:pt x="2205" y="971"/>
                    </a:lnTo>
                    <a:lnTo>
                      <a:pt x="2171" y="978"/>
                    </a:lnTo>
                    <a:lnTo>
                      <a:pt x="2137" y="985"/>
                    </a:lnTo>
                    <a:lnTo>
                      <a:pt x="2107" y="990"/>
                    </a:lnTo>
                    <a:lnTo>
                      <a:pt x="2078" y="994"/>
                    </a:lnTo>
                    <a:lnTo>
                      <a:pt x="2053" y="996"/>
                    </a:lnTo>
                    <a:lnTo>
                      <a:pt x="2031" y="998"/>
                    </a:lnTo>
                    <a:lnTo>
                      <a:pt x="2012" y="999"/>
                    </a:lnTo>
                    <a:lnTo>
                      <a:pt x="1998" y="1000"/>
                    </a:lnTo>
                    <a:lnTo>
                      <a:pt x="1986" y="1000"/>
                    </a:lnTo>
                    <a:lnTo>
                      <a:pt x="1980" y="1000"/>
                    </a:lnTo>
                    <a:lnTo>
                      <a:pt x="1977" y="1000"/>
                    </a:lnTo>
                    <a:lnTo>
                      <a:pt x="0" y="995"/>
                    </a:lnTo>
                    <a:lnTo>
                      <a:pt x="7" y="958"/>
                    </a:lnTo>
                    <a:lnTo>
                      <a:pt x="15" y="923"/>
                    </a:lnTo>
                    <a:lnTo>
                      <a:pt x="25" y="890"/>
                    </a:lnTo>
                    <a:lnTo>
                      <a:pt x="36" y="861"/>
                    </a:lnTo>
                    <a:lnTo>
                      <a:pt x="46" y="834"/>
                    </a:lnTo>
                    <a:lnTo>
                      <a:pt x="58" y="811"/>
                    </a:lnTo>
                    <a:lnTo>
                      <a:pt x="67" y="790"/>
                    </a:lnTo>
                    <a:lnTo>
                      <a:pt x="77" y="773"/>
                    </a:lnTo>
                    <a:lnTo>
                      <a:pt x="85" y="759"/>
                    </a:lnTo>
                    <a:lnTo>
                      <a:pt x="91" y="749"/>
                    </a:lnTo>
                    <a:lnTo>
                      <a:pt x="96" y="743"/>
                    </a:lnTo>
                    <a:lnTo>
                      <a:pt x="98" y="741"/>
                    </a:lnTo>
                    <a:lnTo>
                      <a:pt x="352" y="741"/>
                    </a:lnTo>
                    <a:lnTo>
                      <a:pt x="440" y="583"/>
                    </a:lnTo>
                    <a:lnTo>
                      <a:pt x="532" y="741"/>
                    </a:lnTo>
                    <a:lnTo>
                      <a:pt x="1948" y="745"/>
                    </a:lnTo>
                    <a:lnTo>
                      <a:pt x="1951" y="745"/>
                    </a:lnTo>
                    <a:lnTo>
                      <a:pt x="1956" y="745"/>
                    </a:lnTo>
                    <a:lnTo>
                      <a:pt x="1966" y="745"/>
                    </a:lnTo>
                    <a:lnTo>
                      <a:pt x="1979" y="745"/>
                    </a:lnTo>
                    <a:lnTo>
                      <a:pt x="1996" y="745"/>
                    </a:lnTo>
                    <a:lnTo>
                      <a:pt x="2016" y="744"/>
                    </a:lnTo>
                    <a:lnTo>
                      <a:pt x="2038" y="743"/>
                    </a:lnTo>
                    <a:lnTo>
                      <a:pt x="2063" y="741"/>
                    </a:lnTo>
                    <a:lnTo>
                      <a:pt x="2089" y="738"/>
                    </a:lnTo>
                    <a:lnTo>
                      <a:pt x="2118" y="735"/>
                    </a:lnTo>
                    <a:lnTo>
                      <a:pt x="2150" y="730"/>
                    </a:lnTo>
                    <a:lnTo>
                      <a:pt x="2182" y="725"/>
                    </a:lnTo>
                    <a:lnTo>
                      <a:pt x="2217" y="717"/>
                    </a:lnTo>
                    <a:lnTo>
                      <a:pt x="2251" y="709"/>
                    </a:lnTo>
                    <a:lnTo>
                      <a:pt x="2288" y="700"/>
                    </a:lnTo>
                    <a:lnTo>
                      <a:pt x="2325" y="688"/>
                    </a:lnTo>
                    <a:lnTo>
                      <a:pt x="2362" y="676"/>
                    </a:lnTo>
                    <a:lnTo>
                      <a:pt x="2400" y="660"/>
                    </a:lnTo>
                    <a:lnTo>
                      <a:pt x="2437" y="643"/>
                    </a:lnTo>
                    <a:lnTo>
                      <a:pt x="2475" y="624"/>
                    </a:lnTo>
                    <a:lnTo>
                      <a:pt x="2511" y="602"/>
                    </a:lnTo>
                    <a:lnTo>
                      <a:pt x="2547" y="579"/>
                    </a:lnTo>
                    <a:lnTo>
                      <a:pt x="2582" y="553"/>
                    </a:lnTo>
                    <a:lnTo>
                      <a:pt x="2616" y="524"/>
                    </a:lnTo>
                    <a:lnTo>
                      <a:pt x="2650" y="492"/>
                    </a:lnTo>
                    <a:lnTo>
                      <a:pt x="2680" y="458"/>
                    </a:lnTo>
                    <a:lnTo>
                      <a:pt x="2709" y="420"/>
                    </a:lnTo>
                    <a:lnTo>
                      <a:pt x="2737" y="380"/>
                    </a:lnTo>
                    <a:lnTo>
                      <a:pt x="2761" y="336"/>
                    </a:lnTo>
                    <a:lnTo>
                      <a:pt x="2783" y="289"/>
                    </a:lnTo>
                    <a:lnTo>
                      <a:pt x="2803" y="239"/>
                    </a:lnTo>
                    <a:lnTo>
                      <a:pt x="2818" y="184"/>
                    </a:lnTo>
                    <a:lnTo>
                      <a:pt x="2831" y="126"/>
                    </a:lnTo>
                    <a:lnTo>
                      <a:pt x="2840" y="65"/>
                    </a:lnTo>
                    <a:lnTo>
                      <a:pt x="284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5113337" y="1085850"/>
                <a:ext cx="3695700" cy="3578225"/>
              </a:xfrm>
              <a:custGeom>
                <a:avLst/>
                <a:gdLst>
                  <a:gd name="T0" fmla="*/ 725 w 2328"/>
                  <a:gd name="T1" fmla="*/ 3 h 2254"/>
                  <a:gd name="T2" fmla="*/ 905 w 2328"/>
                  <a:gd name="T3" fmla="*/ 23 h 2254"/>
                  <a:gd name="T4" fmla="*/ 1081 w 2328"/>
                  <a:gd name="T5" fmla="*/ 62 h 2254"/>
                  <a:gd name="T6" fmla="*/ 1253 w 2328"/>
                  <a:gd name="T7" fmla="*/ 118 h 2254"/>
                  <a:gd name="T8" fmla="*/ 1418 w 2328"/>
                  <a:gd name="T9" fmla="*/ 194 h 2254"/>
                  <a:gd name="T10" fmla="*/ 1574 w 2328"/>
                  <a:gd name="T11" fmla="*/ 287 h 2254"/>
                  <a:gd name="T12" fmla="*/ 1720 w 2328"/>
                  <a:gd name="T13" fmla="*/ 397 h 2254"/>
                  <a:gd name="T14" fmla="*/ 1856 w 2328"/>
                  <a:gd name="T15" fmla="*/ 523 h 2254"/>
                  <a:gd name="T16" fmla="*/ 1978 w 2328"/>
                  <a:gd name="T17" fmla="*/ 665 h 2254"/>
                  <a:gd name="T18" fmla="*/ 2085 w 2328"/>
                  <a:gd name="T19" fmla="*/ 824 h 2254"/>
                  <a:gd name="T20" fmla="*/ 2181 w 2328"/>
                  <a:gd name="T21" fmla="*/ 1004 h 2254"/>
                  <a:gd name="T22" fmla="*/ 2255 w 2328"/>
                  <a:gd name="T23" fmla="*/ 1200 h 2254"/>
                  <a:gd name="T24" fmla="*/ 2303 w 2328"/>
                  <a:gd name="T25" fmla="*/ 1399 h 2254"/>
                  <a:gd name="T26" fmla="*/ 2328 w 2328"/>
                  <a:gd name="T27" fmla="*/ 1600 h 2254"/>
                  <a:gd name="T28" fmla="*/ 2297 w 2328"/>
                  <a:gd name="T29" fmla="*/ 1739 h 2254"/>
                  <a:gd name="T30" fmla="*/ 2255 w 2328"/>
                  <a:gd name="T31" fmla="*/ 1858 h 2254"/>
                  <a:gd name="T32" fmla="*/ 2205 w 2328"/>
                  <a:gd name="T33" fmla="*/ 1960 h 2254"/>
                  <a:gd name="T34" fmla="*/ 2148 w 2328"/>
                  <a:gd name="T35" fmla="*/ 2043 h 2254"/>
                  <a:gd name="T36" fmla="*/ 2087 w 2328"/>
                  <a:gd name="T37" fmla="*/ 2113 h 2254"/>
                  <a:gd name="T38" fmla="*/ 2022 w 2328"/>
                  <a:gd name="T39" fmla="*/ 2167 h 2254"/>
                  <a:gd name="T40" fmla="*/ 1956 w 2328"/>
                  <a:gd name="T41" fmla="*/ 2210 h 2254"/>
                  <a:gd name="T42" fmla="*/ 1890 w 2328"/>
                  <a:gd name="T43" fmla="*/ 2241 h 2254"/>
                  <a:gd name="T44" fmla="*/ 971 w 2328"/>
                  <a:gd name="T45" fmla="*/ 562 h 2254"/>
                  <a:gd name="T46" fmla="*/ 966 w 2328"/>
                  <a:gd name="T47" fmla="*/ 553 h 2254"/>
                  <a:gd name="T48" fmla="*/ 952 w 2328"/>
                  <a:gd name="T49" fmla="*/ 530 h 2254"/>
                  <a:gd name="T50" fmla="*/ 930 w 2328"/>
                  <a:gd name="T51" fmla="*/ 495 h 2254"/>
                  <a:gd name="T52" fmla="*/ 898 w 2328"/>
                  <a:gd name="T53" fmla="*/ 450 h 2254"/>
                  <a:gd name="T54" fmla="*/ 857 w 2328"/>
                  <a:gd name="T55" fmla="*/ 398 h 2254"/>
                  <a:gd name="T56" fmla="*/ 807 w 2328"/>
                  <a:gd name="T57" fmla="*/ 343 h 2254"/>
                  <a:gd name="T58" fmla="*/ 747 w 2328"/>
                  <a:gd name="T59" fmla="*/ 287 h 2254"/>
                  <a:gd name="T60" fmla="*/ 678 w 2328"/>
                  <a:gd name="T61" fmla="*/ 233 h 2254"/>
                  <a:gd name="T62" fmla="*/ 599 w 2328"/>
                  <a:gd name="T63" fmla="*/ 183 h 2254"/>
                  <a:gd name="T64" fmla="*/ 512 w 2328"/>
                  <a:gd name="T65" fmla="*/ 143 h 2254"/>
                  <a:gd name="T66" fmla="*/ 415 w 2328"/>
                  <a:gd name="T67" fmla="*/ 111 h 2254"/>
                  <a:gd name="T68" fmla="*/ 308 w 2328"/>
                  <a:gd name="T69" fmla="*/ 92 h 2254"/>
                  <a:gd name="T70" fmla="*/ 193 w 2328"/>
                  <a:gd name="T71" fmla="*/ 90 h 2254"/>
                  <a:gd name="T72" fmla="*/ 67 w 2328"/>
                  <a:gd name="T73" fmla="*/ 107 h 2254"/>
                  <a:gd name="T74" fmla="*/ 89 w 2328"/>
                  <a:gd name="T75" fmla="*/ 90 h 2254"/>
                  <a:gd name="T76" fmla="*/ 269 w 2328"/>
                  <a:gd name="T77" fmla="*/ 40 h 2254"/>
                  <a:gd name="T78" fmla="*/ 451 w 2328"/>
                  <a:gd name="T79" fmla="*/ 9 h 2254"/>
                  <a:gd name="T80" fmla="*/ 634 w 2328"/>
                  <a:gd name="T81" fmla="*/ 0 h 2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28" h="2254">
                    <a:moveTo>
                      <a:pt x="634" y="0"/>
                    </a:moveTo>
                    <a:lnTo>
                      <a:pt x="725" y="3"/>
                    </a:lnTo>
                    <a:lnTo>
                      <a:pt x="815" y="10"/>
                    </a:lnTo>
                    <a:lnTo>
                      <a:pt x="905" y="23"/>
                    </a:lnTo>
                    <a:lnTo>
                      <a:pt x="993" y="40"/>
                    </a:lnTo>
                    <a:lnTo>
                      <a:pt x="1081" y="62"/>
                    </a:lnTo>
                    <a:lnTo>
                      <a:pt x="1168" y="88"/>
                    </a:lnTo>
                    <a:lnTo>
                      <a:pt x="1253" y="118"/>
                    </a:lnTo>
                    <a:lnTo>
                      <a:pt x="1336" y="154"/>
                    </a:lnTo>
                    <a:lnTo>
                      <a:pt x="1418" y="194"/>
                    </a:lnTo>
                    <a:lnTo>
                      <a:pt x="1497" y="238"/>
                    </a:lnTo>
                    <a:lnTo>
                      <a:pt x="1574" y="287"/>
                    </a:lnTo>
                    <a:lnTo>
                      <a:pt x="1649" y="340"/>
                    </a:lnTo>
                    <a:lnTo>
                      <a:pt x="1720" y="397"/>
                    </a:lnTo>
                    <a:lnTo>
                      <a:pt x="1790" y="458"/>
                    </a:lnTo>
                    <a:lnTo>
                      <a:pt x="1856" y="523"/>
                    </a:lnTo>
                    <a:lnTo>
                      <a:pt x="1919" y="592"/>
                    </a:lnTo>
                    <a:lnTo>
                      <a:pt x="1978" y="665"/>
                    </a:lnTo>
                    <a:lnTo>
                      <a:pt x="2034" y="743"/>
                    </a:lnTo>
                    <a:lnTo>
                      <a:pt x="2085" y="824"/>
                    </a:lnTo>
                    <a:lnTo>
                      <a:pt x="2133" y="909"/>
                    </a:lnTo>
                    <a:lnTo>
                      <a:pt x="2181" y="1004"/>
                    </a:lnTo>
                    <a:lnTo>
                      <a:pt x="2220" y="1101"/>
                    </a:lnTo>
                    <a:lnTo>
                      <a:pt x="2255" y="1200"/>
                    </a:lnTo>
                    <a:lnTo>
                      <a:pt x="2282" y="1298"/>
                    </a:lnTo>
                    <a:lnTo>
                      <a:pt x="2303" y="1399"/>
                    </a:lnTo>
                    <a:lnTo>
                      <a:pt x="2319" y="1500"/>
                    </a:lnTo>
                    <a:lnTo>
                      <a:pt x="2328" y="1600"/>
                    </a:lnTo>
                    <a:lnTo>
                      <a:pt x="2314" y="1672"/>
                    </a:lnTo>
                    <a:lnTo>
                      <a:pt x="2297" y="1739"/>
                    </a:lnTo>
                    <a:lnTo>
                      <a:pt x="2277" y="1801"/>
                    </a:lnTo>
                    <a:lnTo>
                      <a:pt x="2255" y="1858"/>
                    </a:lnTo>
                    <a:lnTo>
                      <a:pt x="2231" y="1911"/>
                    </a:lnTo>
                    <a:lnTo>
                      <a:pt x="2205" y="1960"/>
                    </a:lnTo>
                    <a:lnTo>
                      <a:pt x="2177" y="2004"/>
                    </a:lnTo>
                    <a:lnTo>
                      <a:pt x="2148" y="2043"/>
                    </a:lnTo>
                    <a:lnTo>
                      <a:pt x="2118" y="2080"/>
                    </a:lnTo>
                    <a:lnTo>
                      <a:pt x="2087" y="2113"/>
                    </a:lnTo>
                    <a:lnTo>
                      <a:pt x="2055" y="2141"/>
                    </a:lnTo>
                    <a:lnTo>
                      <a:pt x="2022" y="2167"/>
                    </a:lnTo>
                    <a:lnTo>
                      <a:pt x="1989" y="2190"/>
                    </a:lnTo>
                    <a:lnTo>
                      <a:pt x="1956" y="2210"/>
                    </a:lnTo>
                    <a:lnTo>
                      <a:pt x="1923" y="2227"/>
                    </a:lnTo>
                    <a:lnTo>
                      <a:pt x="1890" y="2241"/>
                    </a:lnTo>
                    <a:lnTo>
                      <a:pt x="1859" y="2254"/>
                    </a:lnTo>
                    <a:lnTo>
                      <a:pt x="971" y="562"/>
                    </a:lnTo>
                    <a:lnTo>
                      <a:pt x="970" y="560"/>
                    </a:lnTo>
                    <a:lnTo>
                      <a:pt x="966" y="553"/>
                    </a:lnTo>
                    <a:lnTo>
                      <a:pt x="961" y="544"/>
                    </a:lnTo>
                    <a:lnTo>
                      <a:pt x="952" y="530"/>
                    </a:lnTo>
                    <a:lnTo>
                      <a:pt x="943" y="513"/>
                    </a:lnTo>
                    <a:lnTo>
                      <a:pt x="930" y="495"/>
                    </a:lnTo>
                    <a:lnTo>
                      <a:pt x="915" y="473"/>
                    </a:lnTo>
                    <a:lnTo>
                      <a:pt x="898" y="450"/>
                    </a:lnTo>
                    <a:lnTo>
                      <a:pt x="879" y="424"/>
                    </a:lnTo>
                    <a:lnTo>
                      <a:pt x="857" y="398"/>
                    </a:lnTo>
                    <a:lnTo>
                      <a:pt x="833" y="371"/>
                    </a:lnTo>
                    <a:lnTo>
                      <a:pt x="807" y="343"/>
                    </a:lnTo>
                    <a:lnTo>
                      <a:pt x="777" y="315"/>
                    </a:lnTo>
                    <a:lnTo>
                      <a:pt x="747" y="287"/>
                    </a:lnTo>
                    <a:lnTo>
                      <a:pt x="713" y="260"/>
                    </a:lnTo>
                    <a:lnTo>
                      <a:pt x="678" y="233"/>
                    </a:lnTo>
                    <a:lnTo>
                      <a:pt x="640" y="207"/>
                    </a:lnTo>
                    <a:lnTo>
                      <a:pt x="599" y="183"/>
                    </a:lnTo>
                    <a:lnTo>
                      <a:pt x="557" y="161"/>
                    </a:lnTo>
                    <a:lnTo>
                      <a:pt x="512" y="143"/>
                    </a:lnTo>
                    <a:lnTo>
                      <a:pt x="464" y="125"/>
                    </a:lnTo>
                    <a:lnTo>
                      <a:pt x="415" y="111"/>
                    </a:lnTo>
                    <a:lnTo>
                      <a:pt x="362" y="100"/>
                    </a:lnTo>
                    <a:lnTo>
                      <a:pt x="308" y="92"/>
                    </a:lnTo>
                    <a:lnTo>
                      <a:pt x="251" y="89"/>
                    </a:lnTo>
                    <a:lnTo>
                      <a:pt x="193" y="90"/>
                    </a:lnTo>
                    <a:lnTo>
                      <a:pt x="131" y="96"/>
                    </a:lnTo>
                    <a:lnTo>
                      <a:pt x="67" y="107"/>
                    </a:lnTo>
                    <a:lnTo>
                      <a:pt x="0" y="124"/>
                    </a:lnTo>
                    <a:lnTo>
                      <a:pt x="89" y="90"/>
                    </a:lnTo>
                    <a:lnTo>
                      <a:pt x="179" y="62"/>
                    </a:lnTo>
                    <a:lnTo>
                      <a:pt x="269" y="40"/>
                    </a:lnTo>
                    <a:lnTo>
                      <a:pt x="360" y="22"/>
                    </a:lnTo>
                    <a:lnTo>
                      <a:pt x="451" y="9"/>
                    </a:lnTo>
                    <a:lnTo>
                      <a:pt x="543" y="2"/>
                    </a:lnTo>
                    <a:lnTo>
                      <a:pt x="63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625975" y="1227138"/>
                <a:ext cx="3438525" cy="3497263"/>
              </a:xfrm>
              <a:custGeom>
                <a:avLst/>
                <a:gdLst>
                  <a:gd name="T0" fmla="*/ 615 w 2166"/>
                  <a:gd name="T1" fmla="*/ 3 h 2203"/>
                  <a:gd name="T2" fmla="*/ 722 w 2166"/>
                  <a:gd name="T3" fmla="*/ 22 h 2203"/>
                  <a:gd name="T4" fmla="*/ 819 w 2166"/>
                  <a:gd name="T5" fmla="*/ 54 h 2203"/>
                  <a:gd name="T6" fmla="*/ 906 w 2166"/>
                  <a:gd name="T7" fmla="*/ 94 h 2203"/>
                  <a:gd name="T8" fmla="*/ 985 w 2166"/>
                  <a:gd name="T9" fmla="*/ 144 h 2203"/>
                  <a:gd name="T10" fmla="*/ 1054 w 2166"/>
                  <a:gd name="T11" fmla="*/ 198 h 2203"/>
                  <a:gd name="T12" fmla="*/ 1114 w 2166"/>
                  <a:gd name="T13" fmla="*/ 254 h 2203"/>
                  <a:gd name="T14" fmla="*/ 1164 w 2166"/>
                  <a:gd name="T15" fmla="*/ 309 h 2203"/>
                  <a:gd name="T16" fmla="*/ 1205 w 2166"/>
                  <a:gd name="T17" fmla="*/ 361 h 2203"/>
                  <a:gd name="T18" fmla="*/ 1237 w 2166"/>
                  <a:gd name="T19" fmla="*/ 406 h 2203"/>
                  <a:gd name="T20" fmla="*/ 1259 w 2166"/>
                  <a:gd name="T21" fmla="*/ 441 h 2203"/>
                  <a:gd name="T22" fmla="*/ 1273 w 2166"/>
                  <a:gd name="T23" fmla="*/ 464 h 2203"/>
                  <a:gd name="T24" fmla="*/ 1278 w 2166"/>
                  <a:gd name="T25" fmla="*/ 473 h 2203"/>
                  <a:gd name="T26" fmla="*/ 2122 w 2166"/>
                  <a:gd name="T27" fmla="*/ 2179 h 2203"/>
                  <a:gd name="T28" fmla="*/ 2042 w 2166"/>
                  <a:gd name="T29" fmla="*/ 2195 h 2203"/>
                  <a:gd name="T30" fmla="*/ 1976 w 2166"/>
                  <a:gd name="T31" fmla="*/ 2202 h 2203"/>
                  <a:gd name="T32" fmla="*/ 1927 w 2166"/>
                  <a:gd name="T33" fmla="*/ 2203 h 2203"/>
                  <a:gd name="T34" fmla="*/ 1900 w 2166"/>
                  <a:gd name="T35" fmla="*/ 2201 h 2203"/>
                  <a:gd name="T36" fmla="*/ 1781 w 2166"/>
                  <a:gd name="T37" fmla="*/ 1982 h 2203"/>
                  <a:gd name="T38" fmla="*/ 1700 w 2166"/>
                  <a:gd name="T39" fmla="*/ 1830 h 2203"/>
                  <a:gd name="T40" fmla="*/ 1063 w 2166"/>
                  <a:gd name="T41" fmla="*/ 615 h 2203"/>
                  <a:gd name="T42" fmla="*/ 1056 w 2166"/>
                  <a:gd name="T43" fmla="*/ 599 h 2203"/>
                  <a:gd name="T44" fmla="*/ 1040 w 2166"/>
                  <a:gd name="T45" fmla="*/ 572 h 2203"/>
                  <a:gd name="T46" fmla="*/ 1017 w 2166"/>
                  <a:gd name="T47" fmla="*/ 533 h 2203"/>
                  <a:gd name="T48" fmla="*/ 987 w 2166"/>
                  <a:gd name="T49" fmla="*/ 487 h 2203"/>
                  <a:gd name="T50" fmla="*/ 948 w 2166"/>
                  <a:gd name="T51" fmla="*/ 435 h 2203"/>
                  <a:gd name="T52" fmla="*/ 901 w 2166"/>
                  <a:gd name="T53" fmla="*/ 379 h 2203"/>
                  <a:gd name="T54" fmla="*/ 847 w 2166"/>
                  <a:gd name="T55" fmla="*/ 324 h 2203"/>
                  <a:gd name="T56" fmla="*/ 785 w 2166"/>
                  <a:gd name="T57" fmla="*/ 270 h 2203"/>
                  <a:gd name="T58" fmla="*/ 715 w 2166"/>
                  <a:gd name="T59" fmla="*/ 220 h 2203"/>
                  <a:gd name="T60" fmla="*/ 637 w 2166"/>
                  <a:gd name="T61" fmla="*/ 177 h 2203"/>
                  <a:gd name="T62" fmla="*/ 551 w 2166"/>
                  <a:gd name="T63" fmla="*/ 144 h 2203"/>
                  <a:gd name="T64" fmla="*/ 457 w 2166"/>
                  <a:gd name="T65" fmla="*/ 122 h 2203"/>
                  <a:gd name="T66" fmla="*/ 355 w 2166"/>
                  <a:gd name="T67" fmla="*/ 113 h 2203"/>
                  <a:gd name="T68" fmla="*/ 245 w 2166"/>
                  <a:gd name="T69" fmla="*/ 122 h 2203"/>
                  <a:gd name="T70" fmla="*/ 126 w 2166"/>
                  <a:gd name="T71" fmla="*/ 149 h 2203"/>
                  <a:gd name="T72" fmla="*/ 0 w 2166"/>
                  <a:gd name="T73" fmla="*/ 197 h 2203"/>
                  <a:gd name="T74" fmla="*/ 153 w 2166"/>
                  <a:gd name="T75" fmla="*/ 106 h 2203"/>
                  <a:gd name="T76" fmla="*/ 307 w 2166"/>
                  <a:gd name="T77" fmla="*/ 35 h 2203"/>
                  <a:gd name="T78" fmla="*/ 438 w 2166"/>
                  <a:gd name="T79" fmla="*/ 7 h 2203"/>
                  <a:gd name="T80" fmla="*/ 558 w 2166"/>
                  <a:gd name="T81" fmla="*/ 0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66" h="2203">
                    <a:moveTo>
                      <a:pt x="558" y="0"/>
                    </a:moveTo>
                    <a:lnTo>
                      <a:pt x="615" y="3"/>
                    </a:lnTo>
                    <a:lnTo>
                      <a:pt x="669" y="11"/>
                    </a:lnTo>
                    <a:lnTo>
                      <a:pt x="722" y="22"/>
                    </a:lnTo>
                    <a:lnTo>
                      <a:pt x="771" y="36"/>
                    </a:lnTo>
                    <a:lnTo>
                      <a:pt x="819" y="54"/>
                    </a:lnTo>
                    <a:lnTo>
                      <a:pt x="864" y="72"/>
                    </a:lnTo>
                    <a:lnTo>
                      <a:pt x="906" y="94"/>
                    </a:lnTo>
                    <a:lnTo>
                      <a:pt x="947" y="118"/>
                    </a:lnTo>
                    <a:lnTo>
                      <a:pt x="985" y="144"/>
                    </a:lnTo>
                    <a:lnTo>
                      <a:pt x="1020" y="171"/>
                    </a:lnTo>
                    <a:lnTo>
                      <a:pt x="1054" y="198"/>
                    </a:lnTo>
                    <a:lnTo>
                      <a:pt x="1084" y="226"/>
                    </a:lnTo>
                    <a:lnTo>
                      <a:pt x="1114" y="254"/>
                    </a:lnTo>
                    <a:lnTo>
                      <a:pt x="1140" y="282"/>
                    </a:lnTo>
                    <a:lnTo>
                      <a:pt x="1164" y="309"/>
                    </a:lnTo>
                    <a:lnTo>
                      <a:pt x="1186" y="335"/>
                    </a:lnTo>
                    <a:lnTo>
                      <a:pt x="1205" y="361"/>
                    </a:lnTo>
                    <a:lnTo>
                      <a:pt x="1222" y="384"/>
                    </a:lnTo>
                    <a:lnTo>
                      <a:pt x="1237" y="406"/>
                    </a:lnTo>
                    <a:lnTo>
                      <a:pt x="1250" y="424"/>
                    </a:lnTo>
                    <a:lnTo>
                      <a:pt x="1259" y="441"/>
                    </a:lnTo>
                    <a:lnTo>
                      <a:pt x="1268" y="455"/>
                    </a:lnTo>
                    <a:lnTo>
                      <a:pt x="1273" y="464"/>
                    </a:lnTo>
                    <a:lnTo>
                      <a:pt x="1277" y="471"/>
                    </a:lnTo>
                    <a:lnTo>
                      <a:pt x="1278" y="473"/>
                    </a:lnTo>
                    <a:lnTo>
                      <a:pt x="2166" y="2165"/>
                    </a:lnTo>
                    <a:lnTo>
                      <a:pt x="2122" y="2179"/>
                    </a:lnTo>
                    <a:lnTo>
                      <a:pt x="2081" y="2188"/>
                    </a:lnTo>
                    <a:lnTo>
                      <a:pt x="2042" y="2195"/>
                    </a:lnTo>
                    <a:lnTo>
                      <a:pt x="2008" y="2200"/>
                    </a:lnTo>
                    <a:lnTo>
                      <a:pt x="1976" y="2202"/>
                    </a:lnTo>
                    <a:lnTo>
                      <a:pt x="1949" y="2203"/>
                    </a:lnTo>
                    <a:lnTo>
                      <a:pt x="1927" y="2203"/>
                    </a:lnTo>
                    <a:lnTo>
                      <a:pt x="1910" y="2202"/>
                    </a:lnTo>
                    <a:lnTo>
                      <a:pt x="1900" y="2201"/>
                    </a:lnTo>
                    <a:lnTo>
                      <a:pt x="1896" y="2201"/>
                    </a:lnTo>
                    <a:lnTo>
                      <a:pt x="1781" y="1982"/>
                    </a:lnTo>
                    <a:lnTo>
                      <a:pt x="1602" y="1981"/>
                    </a:lnTo>
                    <a:lnTo>
                      <a:pt x="1700" y="1830"/>
                    </a:lnTo>
                    <a:lnTo>
                      <a:pt x="1064" y="617"/>
                    </a:lnTo>
                    <a:lnTo>
                      <a:pt x="1063" y="615"/>
                    </a:lnTo>
                    <a:lnTo>
                      <a:pt x="1060" y="609"/>
                    </a:lnTo>
                    <a:lnTo>
                      <a:pt x="1056" y="599"/>
                    </a:lnTo>
                    <a:lnTo>
                      <a:pt x="1049" y="587"/>
                    </a:lnTo>
                    <a:lnTo>
                      <a:pt x="1040" y="572"/>
                    </a:lnTo>
                    <a:lnTo>
                      <a:pt x="1030" y="553"/>
                    </a:lnTo>
                    <a:lnTo>
                      <a:pt x="1017" y="533"/>
                    </a:lnTo>
                    <a:lnTo>
                      <a:pt x="1003" y="511"/>
                    </a:lnTo>
                    <a:lnTo>
                      <a:pt x="987" y="487"/>
                    </a:lnTo>
                    <a:lnTo>
                      <a:pt x="968" y="461"/>
                    </a:lnTo>
                    <a:lnTo>
                      <a:pt x="948" y="435"/>
                    </a:lnTo>
                    <a:lnTo>
                      <a:pt x="926" y="408"/>
                    </a:lnTo>
                    <a:lnTo>
                      <a:pt x="901" y="379"/>
                    </a:lnTo>
                    <a:lnTo>
                      <a:pt x="876" y="352"/>
                    </a:lnTo>
                    <a:lnTo>
                      <a:pt x="847" y="324"/>
                    </a:lnTo>
                    <a:lnTo>
                      <a:pt x="817" y="297"/>
                    </a:lnTo>
                    <a:lnTo>
                      <a:pt x="785" y="270"/>
                    </a:lnTo>
                    <a:lnTo>
                      <a:pt x="751" y="244"/>
                    </a:lnTo>
                    <a:lnTo>
                      <a:pt x="715" y="220"/>
                    </a:lnTo>
                    <a:lnTo>
                      <a:pt x="677" y="198"/>
                    </a:lnTo>
                    <a:lnTo>
                      <a:pt x="637" y="177"/>
                    </a:lnTo>
                    <a:lnTo>
                      <a:pt x="595" y="159"/>
                    </a:lnTo>
                    <a:lnTo>
                      <a:pt x="551" y="144"/>
                    </a:lnTo>
                    <a:lnTo>
                      <a:pt x="505" y="131"/>
                    </a:lnTo>
                    <a:lnTo>
                      <a:pt x="457" y="122"/>
                    </a:lnTo>
                    <a:lnTo>
                      <a:pt x="407" y="115"/>
                    </a:lnTo>
                    <a:lnTo>
                      <a:pt x="355" y="113"/>
                    </a:lnTo>
                    <a:lnTo>
                      <a:pt x="300" y="115"/>
                    </a:lnTo>
                    <a:lnTo>
                      <a:pt x="245" y="122"/>
                    </a:lnTo>
                    <a:lnTo>
                      <a:pt x="186" y="133"/>
                    </a:lnTo>
                    <a:lnTo>
                      <a:pt x="126" y="149"/>
                    </a:lnTo>
                    <a:lnTo>
                      <a:pt x="65" y="171"/>
                    </a:lnTo>
                    <a:lnTo>
                      <a:pt x="0" y="197"/>
                    </a:lnTo>
                    <a:lnTo>
                      <a:pt x="75" y="150"/>
                    </a:lnTo>
                    <a:lnTo>
                      <a:pt x="153" y="106"/>
                    </a:lnTo>
                    <a:lnTo>
                      <a:pt x="229" y="68"/>
                    </a:lnTo>
                    <a:lnTo>
                      <a:pt x="307" y="35"/>
                    </a:lnTo>
                    <a:lnTo>
                      <a:pt x="374" y="18"/>
                    </a:lnTo>
                    <a:lnTo>
                      <a:pt x="438" y="7"/>
                    </a:lnTo>
                    <a:lnTo>
                      <a:pt x="500" y="1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354387" y="1447800"/>
                <a:ext cx="2554288" cy="4487863"/>
              </a:xfrm>
              <a:custGeom>
                <a:avLst/>
                <a:gdLst>
                  <a:gd name="T0" fmla="*/ 1217 w 1609"/>
                  <a:gd name="T1" fmla="*/ 3 h 2827"/>
                  <a:gd name="T2" fmla="*/ 1309 w 1609"/>
                  <a:gd name="T3" fmla="*/ 14 h 2827"/>
                  <a:gd name="T4" fmla="*/ 1392 w 1609"/>
                  <a:gd name="T5" fmla="*/ 37 h 2827"/>
                  <a:gd name="T6" fmla="*/ 1465 w 1609"/>
                  <a:gd name="T7" fmla="*/ 68 h 2827"/>
                  <a:gd name="T8" fmla="*/ 1529 w 1609"/>
                  <a:gd name="T9" fmla="*/ 103 h 2827"/>
                  <a:gd name="T10" fmla="*/ 1585 w 1609"/>
                  <a:gd name="T11" fmla="*/ 144 h 2827"/>
                  <a:gd name="T12" fmla="*/ 537 w 1609"/>
                  <a:gd name="T13" fmla="*/ 1760 h 2827"/>
                  <a:gd name="T14" fmla="*/ 530 w 1609"/>
                  <a:gd name="T15" fmla="*/ 1769 h 2827"/>
                  <a:gd name="T16" fmla="*/ 514 w 1609"/>
                  <a:gd name="T17" fmla="*/ 1795 h 2827"/>
                  <a:gd name="T18" fmla="*/ 490 w 1609"/>
                  <a:gd name="T19" fmla="*/ 1838 h 2827"/>
                  <a:gd name="T20" fmla="*/ 464 w 1609"/>
                  <a:gd name="T21" fmla="*/ 1895 h 2827"/>
                  <a:gd name="T22" fmla="*/ 436 w 1609"/>
                  <a:gd name="T23" fmla="*/ 1964 h 2827"/>
                  <a:gd name="T24" fmla="*/ 411 w 1609"/>
                  <a:gd name="T25" fmla="*/ 2044 h 2827"/>
                  <a:gd name="T26" fmla="*/ 391 w 1609"/>
                  <a:gd name="T27" fmla="*/ 2133 h 2827"/>
                  <a:gd name="T28" fmla="*/ 379 w 1609"/>
                  <a:gd name="T29" fmla="*/ 2230 h 2827"/>
                  <a:gd name="T30" fmla="*/ 380 w 1609"/>
                  <a:gd name="T31" fmla="*/ 2333 h 2827"/>
                  <a:gd name="T32" fmla="*/ 395 w 1609"/>
                  <a:gd name="T33" fmla="*/ 2440 h 2827"/>
                  <a:gd name="T34" fmla="*/ 428 w 1609"/>
                  <a:gd name="T35" fmla="*/ 2550 h 2827"/>
                  <a:gd name="T36" fmla="*/ 482 w 1609"/>
                  <a:gd name="T37" fmla="*/ 2661 h 2827"/>
                  <a:gd name="T38" fmla="*/ 560 w 1609"/>
                  <a:gd name="T39" fmla="*/ 2772 h 2827"/>
                  <a:gd name="T40" fmla="*/ 536 w 1609"/>
                  <a:gd name="T41" fmla="*/ 2762 h 2827"/>
                  <a:gd name="T42" fmla="*/ 400 w 1609"/>
                  <a:gd name="T43" fmla="*/ 2621 h 2827"/>
                  <a:gd name="T44" fmla="*/ 285 w 1609"/>
                  <a:gd name="T45" fmla="*/ 2468 h 2827"/>
                  <a:gd name="T46" fmla="*/ 189 w 1609"/>
                  <a:gd name="T47" fmla="*/ 2305 h 2827"/>
                  <a:gd name="T48" fmla="*/ 111 w 1609"/>
                  <a:gd name="T49" fmla="*/ 2133 h 2827"/>
                  <a:gd name="T50" fmla="*/ 54 w 1609"/>
                  <a:gd name="T51" fmla="*/ 1953 h 2827"/>
                  <a:gd name="T52" fmla="*/ 17 w 1609"/>
                  <a:gd name="T53" fmla="*/ 1768 h 2827"/>
                  <a:gd name="T54" fmla="*/ 0 w 1609"/>
                  <a:gd name="T55" fmla="*/ 1581 h 2827"/>
                  <a:gd name="T56" fmla="*/ 4 w 1609"/>
                  <a:gd name="T57" fmla="*/ 1391 h 2827"/>
                  <a:gd name="T58" fmla="*/ 30 w 1609"/>
                  <a:gd name="T59" fmla="*/ 1202 h 2827"/>
                  <a:gd name="T60" fmla="*/ 77 w 1609"/>
                  <a:gd name="T61" fmla="*/ 1015 h 2827"/>
                  <a:gd name="T62" fmla="*/ 146 w 1609"/>
                  <a:gd name="T63" fmla="*/ 831 h 2827"/>
                  <a:gd name="T64" fmla="*/ 237 w 1609"/>
                  <a:gd name="T65" fmla="*/ 654 h 2827"/>
                  <a:gd name="T66" fmla="*/ 345 w 1609"/>
                  <a:gd name="T67" fmla="*/ 492 h 2827"/>
                  <a:gd name="T68" fmla="*/ 463 w 1609"/>
                  <a:gd name="T69" fmla="*/ 349 h 2827"/>
                  <a:gd name="T70" fmla="*/ 594 w 1609"/>
                  <a:gd name="T71" fmla="*/ 224 h 2827"/>
                  <a:gd name="T72" fmla="*/ 735 w 1609"/>
                  <a:gd name="T73" fmla="*/ 114 h 2827"/>
                  <a:gd name="T74" fmla="*/ 876 w 1609"/>
                  <a:gd name="T75" fmla="*/ 43 h 2827"/>
                  <a:gd name="T76" fmla="*/ 1001 w 1609"/>
                  <a:gd name="T77" fmla="*/ 15 h 2827"/>
                  <a:gd name="T78" fmla="*/ 1114 w 1609"/>
                  <a:gd name="T79" fmla="*/ 1 h 2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09" h="2827">
                    <a:moveTo>
                      <a:pt x="1166" y="0"/>
                    </a:moveTo>
                    <a:lnTo>
                      <a:pt x="1217" y="3"/>
                    </a:lnTo>
                    <a:lnTo>
                      <a:pt x="1264" y="7"/>
                    </a:lnTo>
                    <a:lnTo>
                      <a:pt x="1309" y="14"/>
                    </a:lnTo>
                    <a:lnTo>
                      <a:pt x="1352" y="25"/>
                    </a:lnTo>
                    <a:lnTo>
                      <a:pt x="1392" y="37"/>
                    </a:lnTo>
                    <a:lnTo>
                      <a:pt x="1429" y="51"/>
                    </a:lnTo>
                    <a:lnTo>
                      <a:pt x="1465" y="68"/>
                    </a:lnTo>
                    <a:lnTo>
                      <a:pt x="1498" y="84"/>
                    </a:lnTo>
                    <a:lnTo>
                      <a:pt x="1529" y="103"/>
                    </a:lnTo>
                    <a:lnTo>
                      <a:pt x="1557" y="123"/>
                    </a:lnTo>
                    <a:lnTo>
                      <a:pt x="1585" y="144"/>
                    </a:lnTo>
                    <a:lnTo>
                      <a:pt x="1609" y="165"/>
                    </a:lnTo>
                    <a:lnTo>
                      <a:pt x="537" y="1760"/>
                    </a:lnTo>
                    <a:lnTo>
                      <a:pt x="534" y="1762"/>
                    </a:lnTo>
                    <a:lnTo>
                      <a:pt x="530" y="1769"/>
                    </a:lnTo>
                    <a:lnTo>
                      <a:pt x="523" y="1780"/>
                    </a:lnTo>
                    <a:lnTo>
                      <a:pt x="514" y="1795"/>
                    </a:lnTo>
                    <a:lnTo>
                      <a:pt x="503" y="1815"/>
                    </a:lnTo>
                    <a:lnTo>
                      <a:pt x="490" y="1838"/>
                    </a:lnTo>
                    <a:lnTo>
                      <a:pt x="478" y="1865"/>
                    </a:lnTo>
                    <a:lnTo>
                      <a:pt x="464" y="1895"/>
                    </a:lnTo>
                    <a:lnTo>
                      <a:pt x="450" y="1927"/>
                    </a:lnTo>
                    <a:lnTo>
                      <a:pt x="436" y="1964"/>
                    </a:lnTo>
                    <a:lnTo>
                      <a:pt x="423" y="2003"/>
                    </a:lnTo>
                    <a:lnTo>
                      <a:pt x="411" y="2044"/>
                    </a:lnTo>
                    <a:lnTo>
                      <a:pt x="400" y="2088"/>
                    </a:lnTo>
                    <a:lnTo>
                      <a:pt x="391" y="2133"/>
                    </a:lnTo>
                    <a:lnTo>
                      <a:pt x="384" y="2181"/>
                    </a:lnTo>
                    <a:lnTo>
                      <a:pt x="379" y="2230"/>
                    </a:lnTo>
                    <a:lnTo>
                      <a:pt x="378" y="2281"/>
                    </a:lnTo>
                    <a:lnTo>
                      <a:pt x="380" y="2333"/>
                    </a:lnTo>
                    <a:lnTo>
                      <a:pt x="386" y="2386"/>
                    </a:lnTo>
                    <a:lnTo>
                      <a:pt x="395" y="2440"/>
                    </a:lnTo>
                    <a:lnTo>
                      <a:pt x="409" y="2495"/>
                    </a:lnTo>
                    <a:lnTo>
                      <a:pt x="428" y="2550"/>
                    </a:lnTo>
                    <a:lnTo>
                      <a:pt x="453" y="2605"/>
                    </a:lnTo>
                    <a:lnTo>
                      <a:pt x="482" y="2661"/>
                    </a:lnTo>
                    <a:lnTo>
                      <a:pt x="518" y="2717"/>
                    </a:lnTo>
                    <a:lnTo>
                      <a:pt x="560" y="2772"/>
                    </a:lnTo>
                    <a:lnTo>
                      <a:pt x="609" y="2827"/>
                    </a:lnTo>
                    <a:lnTo>
                      <a:pt x="536" y="2762"/>
                    </a:lnTo>
                    <a:lnTo>
                      <a:pt x="465" y="2692"/>
                    </a:lnTo>
                    <a:lnTo>
                      <a:pt x="400" y="2621"/>
                    </a:lnTo>
                    <a:lnTo>
                      <a:pt x="341" y="2546"/>
                    </a:lnTo>
                    <a:lnTo>
                      <a:pt x="285" y="2468"/>
                    </a:lnTo>
                    <a:lnTo>
                      <a:pt x="235" y="2388"/>
                    </a:lnTo>
                    <a:lnTo>
                      <a:pt x="189" y="2305"/>
                    </a:lnTo>
                    <a:lnTo>
                      <a:pt x="148" y="2220"/>
                    </a:lnTo>
                    <a:lnTo>
                      <a:pt x="111" y="2133"/>
                    </a:lnTo>
                    <a:lnTo>
                      <a:pt x="81" y="2044"/>
                    </a:lnTo>
                    <a:lnTo>
                      <a:pt x="54" y="1953"/>
                    </a:lnTo>
                    <a:lnTo>
                      <a:pt x="34" y="1861"/>
                    </a:lnTo>
                    <a:lnTo>
                      <a:pt x="17" y="1768"/>
                    </a:lnTo>
                    <a:lnTo>
                      <a:pt x="6" y="1675"/>
                    </a:lnTo>
                    <a:lnTo>
                      <a:pt x="0" y="1581"/>
                    </a:lnTo>
                    <a:lnTo>
                      <a:pt x="0" y="1486"/>
                    </a:lnTo>
                    <a:lnTo>
                      <a:pt x="4" y="1391"/>
                    </a:lnTo>
                    <a:lnTo>
                      <a:pt x="15" y="1297"/>
                    </a:lnTo>
                    <a:lnTo>
                      <a:pt x="30" y="1202"/>
                    </a:lnTo>
                    <a:lnTo>
                      <a:pt x="50" y="1108"/>
                    </a:lnTo>
                    <a:lnTo>
                      <a:pt x="77" y="1015"/>
                    </a:lnTo>
                    <a:lnTo>
                      <a:pt x="109" y="923"/>
                    </a:lnTo>
                    <a:lnTo>
                      <a:pt x="146" y="831"/>
                    </a:lnTo>
                    <a:lnTo>
                      <a:pt x="189" y="742"/>
                    </a:lnTo>
                    <a:lnTo>
                      <a:pt x="237" y="654"/>
                    </a:lnTo>
                    <a:lnTo>
                      <a:pt x="290" y="568"/>
                    </a:lnTo>
                    <a:lnTo>
                      <a:pt x="345" y="492"/>
                    </a:lnTo>
                    <a:lnTo>
                      <a:pt x="402" y="419"/>
                    </a:lnTo>
                    <a:lnTo>
                      <a:pt x="463" y="349"/>
                    </a:lnTo>
                    <a:lnTo>
                      <a:pt x="527" y="284"/>
                    </a:lnTo>
                    <a:lnTo>
                      <a:pt x="594" y="224"/>
                    </a:lnTo>
                    <a:lnTo>
                      <a:pt x="663" y="167"/>
                    </a:lnTo>
                    <a:lnTo>
                      <a:pt x="735" y="114"/>
                    </a:lnTo>
                    <a:lnTo>
                      <a:pt x="809" y="64"/>
                    </a:lnTo>
                    <a:lnTo>
                      <a:pt x="876" y="43"/>
                    </a:lnTo>
                    <a:lnTo>
                      <a:pt x="939" y="28"/>
                    </a:lnTo>
                    <a:lnTo>
                      <a:pt x="1001" y="15"/>
                    </a:lnTo>
                    <a:lnTo>
                      <a:pt x="1058" y="7"/>
                    </a:lnTo>
                    <a:lnTo>
                      <a:pt x="1114" y="1"/>
                    </a:lnTo>
                    <a:lnTo>
                      <a:pt x="116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692CE">
                      <a:lumMod val="50000"/>
                    </a:srgbClr>
                  </a:gs>
                  <a:gs pos="100000">
                    <a:srgbClr val="4692CE"/>
                  </a:gs>
                </a:gsLst>
                <a:lin ang="81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954462" y="1709738"/>
                <a:ext cx="2206625" cy="4530725"/>
              </a:xfrm>
              <a:custGeom>
                <a:avLst/>
                <a:gdLst>
                  <a:gd name="T0" fmla="*/ 1260 w 1390"/>
                  <a:gd name="T1" fmla="*/ 28 h 2854"/>
                  <a:gd name="T2" fmla="*/ 1309 w 1390"/>
                  <a:gd name="T3" fmla="*/ 86 h 2854"/>
                  <a:gd name="T4" fmla="*/ 1346 w 1390"/>
                  <a:gd name="T5" fmla="*/ 137 h 2854"/>
                  <a:gd name="T6" fmla="*/ 1371 w 1390"/>
                  <a:gd name="T7" fmla="*/ 180 h 2854"/>
                  <a:gd name="T8" fmla="*/ 1386 w 1390"/>
                  <a:gd name="T9" fmla="*/ 210 h 2854"/>
                  <a:gd name="T10" fmla="*/ 1390 w 1390"/>
                  <a:gd name="T11" fmla="*/ 220 h 2854"/>
                  <a:gd name="T12" fmla="*/ 1335 w 1390"/>
                  <a:gd name="T13" fmla="*/ 586 h 2854"/>
                  <a:gd name="T14" fmla="*/ 387 w 1390"/>
                  <a:gd name="T15" fmla="*/ 1714 h 2854"/>
                  <a:gd name="T16" fmla="*/ 381 w 1390"/>
                  <a:gd name="T17" fmla="*/ 1722 h 2854"/>
                  <a:gd name="T18" fmla="*/ 365 w 1390"/>
                  <a:gd name="T19" fmla="*/ 1746 h 2854"/>
                  <a:gd name="T20" fmla="*/ 342 w 1390"/>
                  <a:gd name="T21" fmla="*/ 1782 h 2854"/>
                  <a:gd name="T22" fmla="*/ 315 w 1390"/>
                  <a:gd name="T23" fmla="*/ 1832 h 2854"/>
                  <a:gd name="T24" fmla="*/ 285 w 1390"/>
                  <a:gd name="T25" fmla="*/ 1892 h 2854"/>
                  <a:gd name="T26" fmla="*/ 257 w 1390"/>
                  <a:gd name="T27" fmla="*/ 1964 h 2854"/>
                  <a:gd name="T28" fmla="*/ 232 w 1390"/>
                  <a:gd name="T29" fmla="*/ 2042 h 2854"/>
                  <a:gd name="T30" fmla="*/ 212 w 1390"/>
                  <a:gd name="T31" fmla="*/ 2128 h 2854"/>
                  <a:gd name="T32" fmla="*/ 202 w 1390"/>
                  <a:gd name="T33" fmla="*/ 2219 h 2854"/>
                  <a:gd name="T34" fmla="*/ 202 w 1390"/>
                  <a:gd name="T35" fmla="*/ 2315 h 2854"/>
                  <a:gd name="T36" fmla="*/ 216 w 1390"/>
                  <a:gd name="T37" fmla="*/ 2413 h 2854"/>
                  <a:gd name="T38" fmla="*/ 247 w 1390"/>
                  <a:gd name="T39" fmla="*/ 2513 h 2854"/>
                  <a:gd name="T40" fmla="*/ 296 w 1390"/>
                  <a:gd name="T41" fmla="*/ 2613 h 2854"/>
                  <a:gd name="T42" fmla="*/ 367 w 1390"/>
                  <a:gd name="T43" fmla="*/ 2712 h 2854"/>
                  <a:gd name="T44" fmla="*/ 464 w 1390"/>
                  <a:gd name="T45" fmla="*/ 2807 h 2854"/>
                  <a:gd name="T46" fmla="*/ 444 w 1390"/>
                  <a:gd name="T47" fmla="*/ 2810 h 2854"/>
                  <a:gd name="T48" fmla="*/ 298 w 1390"/>
                  <a:gd name="T49" fmla="*/ 2713 h 2854"/>
                  <a:gd name="T50" fmla="*/ 182 w 1390"/>
                  <a:gd name="T51" fmla="*/ 2607 h 2854"/>
                  <a:gd name="T52" fmla="*/ 104 w 1390"/>
                  <a:gd name="T53" fmla="*/ 2496 h 2854"/>
                  <a:gd name="T54" fmla="*/ 50 w 1390"/>
                  <a:gd name="T55" fmla="*/ 2385 h 2854"/>
                  <a:gd name="T56" fmla="*/ 17 w 1390"/>
                  <a:gd name="T57" fmla="*/ 2275 h 2854"/>
                  <a:gd name="T58" fmla="*/ 2 w 1390"/>
                  <a:gd name="T59" fmla="*/ 2168 h 2854"/>
                  <a:gd name="T60" fmla="*/ 1 w 1390"/>
                  <a:gd name="T61" fmla="*/ 2065 h 2854"/>
                  <a:gd name="T62" fmla="*/ 13 w 1390"/>
                  <a:gd name="T63" fmla="*/ 1968 h 2854"/>
                  <a:gd name="T64" fmla="*/ 33 w 1390"/>
                  <a:gd name="T65" fmla="*/ 1879 h 2854"/>
                  <a:gd name="T66" fmla="*/ 58 w 1390"/>
                  <a:gd name="T67" fmla="*/ 1799 h 2854"/>
                  <a:gd name="T68" fmla="*/ 86 w 1390"/>
                  <a:gd name="T69" fmla="*/ 1730 h 2854"/>
                  <a:gd name="T70" fmla="*/ 112 w 1390"/>
                  <a:gd name="T71" fmla="*/ 1673 h 2854"/>
                  <a:gd name="T72" fmla="*/ 136 w 1390"/>
                  <a:gd name="T73" fmla="*/ 1630 h 2854"/>
                  <a:gd name="T74" fmla="*/ 152 w 1390"/>
                  <a:gd name="T75" fmla="*/ 1604 h 2854"/>
                  <a:gd name="T76" fmla="*/ 159 w 1390"/>
                  <a:gd name="T77" fmla="*/ 1595 h 2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90" h="2854">
                    <a:moveTo>
                      <a:pt x="1231" y="0"/>
                    </a:moveTo>
                    <a:lnTo>
                      <a:pt x="1260" y="28"/>
                    </a:lnTo>
                    <a:lnTo>
                      <a:pt x="1287" y="58"/>
                    </a:lnTo>
                    <a:lnTo>
                      <a:pt x="1309" y="86"/>
                    </a:lnTo>
                    <a:lnTo>
                      <a:pt x="1329" y="112"/>
                    </a:lnTo>
                    <a:lnTo>
                      <a:pt x="1346" y="137"/>
                    </a:lnTo>
                    <a:lnTo>
                      <a:pt x="1360" y="160"/>
                    </a:lnTo>
                    <a:lnTo>
                      <a:pt x="1371" y="180"/>
                    </a:lnTo>
                    <a:lnTo>
                      <a:pt x="1379" y="197"/>
                    </a:lnTo>
                    <a:lnTo>
                      <a:pt x="1386" y="210"/>
                    </a:lnTo>
                    <a:lnTo>
                      <a:pt x="1389" y="218"/>
                    </a:lnTo>
                    <a:lnTo>
                      <a:pt x="1390" y="220"/>
                    </a:lnTo>
                    <a:lnTo>
                      <a:pt x="1252" y="426"/>
                    </a:lnTo>
                    <a:lnTo>
                      <a:pt x="1335" y="586"/>
                    </a:lnTo>
                    <a:lnTo>
                      <a:pt x="1155" y="571"/>
                    </a:lnTo>
                    <a:lnTo>
                      <a:pt x="387" y="1714"/>
                    </a:lnTo>
                    <a:lnTo>
                      <a:pt x="385" y="1716"/>
                    </a:lnTo>
                    <a:lnTo>
                      <a:pt x="381" y="1722"/>
                    </a:lnTo>
                    <a:lnTo>
                      <a:pt x="374" y="1732"/>
                    </a:lnTo>
                    <a:lnTo>
                      <a:pt x="365" y="1746"/>
                    </a:lnTo>
                    <a:lnTo>
                      <a:pt x="355" y="1762"/>
                    </a:lnTo>
                    <a:lnTo>
                      <a:pt x="342" y="1782"/>
                    </a:lnTo>
                    <a:lnTo>
                      <a:pt x="329" y="1805"/>
                    </a:lnTo>
                    <a:lnTo>
                      <a:pt x="315" y="1832"/>
                    </a:lnTo>
                    <a:lnTo>
                      <a:pt x="300" y="1861"/>
                    </a:lnTo>
                    <a:lnTo>
                      <a:pt x="285" y="1892"/>
                    </a:lnTo>
                    <a:lnTo>
                      <a:pt x="271" y="1927"/>
                    </a:lnTo>
                    <a:lnTo>
                      <a:pt x="257" y="1964"/>
                    </a:lnTo>
                    <a:lnTo>
                      <a:pt x="243" y="2001"/>
                    </a:lnTo>
                    <a:lnTo>
                      <a:pt x="232" y="2042"/>
                    </a:lnTo>
                    <a:lnTo>
                      <a:pt x="221" y="2084"/>
                    </a:lnTo>
                    <a:lnTo>
                      <a:pt x="212" y="2128"/>
                    </a:lnTo>
                    <a:lnTo>
                      <a:pt x="206" y="2173"/>
                    </a:lnTo>
                    <a:lnTo>
                      <a:pt x="202" y="2219"/>
                    </a:lnTo>
                    <a:lnTo>
                      <a:pt x="200" y="2267"/>
                    </a:lnTo>
                    <a:lnTo>
                      <a:pt x="202" y="2315"/>
                    </a:lnTo>
                    <a:lnTo>
                      <a:pt x="207" y="2364"/>
                    </a:lnTo>
                    <a:lnTo>
                      <a:pt x="216" y="2413"/>
                    </a:lnTo>
                    <a:lnTo>
                      <a:pt x="229" y="2464"/>
                    </a:lnTo>
                    <a:lnTo>
                      <a:pt x="247" y="2513"/>
                    </a:lnTo>
                    <a:lnTo>
                      <a:pt x="269" y="2563"/>
                    </a:lnTo>
                    <a:lnTo>
                      <a:pt x="296" y="2613"/>
                    </a:lnTo>
                    <a:lnTo>
                      <a:pt x="329" y="2663"/>
                    </a:lnTo>
                    <a:lnTo>
                      <a:pt x="367" y="2712"/>
                    </a:lnTo>
                    <a:lnTo>
                      <a:pt x="412" y="2760"/>
                    </a:lnTo>
                    <a:lnTo>
                      <a:pt x="464" y="2807"/>
                    </a:lnTo>
                    <a:lnTo>
                      <a:pt x="521" y="2854"/>
                    </a:lnTo>
                    <a:lnTo>
                      <a:pt x="444" y="2810"/>
                    </a:lnTo>
                    <a:lnTo>
                      <a:pt x="367" y="2763"/>
                    </a:lnTo>
                    <a:lnTo>
                      <a:pt x="298" y="2713"/>
                    </a:lnTo>
                    <a:lnTo>
                      <a:pt x="231" y="2662"/>
                    </a:lnTo>
                    <a:lnTo>
                      <a:pt x="182" y="2607"/>
                    </a:lnTo>
                    <a:lnTo>
                      <a:pt x="140" y="2552"/>
                    </a:lnTo>
                    <a:lnTo>
                      <a:pt x="104" y="2496"/>
                    </a:lnTo>
                    <a:lnTo>
                      <a:pt x="75" y="2440"/>
                    </a:lnTo>
                    <a:lnTo>
                      <a:pt x="50" y="2385"/>
                    </a:lnTo>
                    <a:lnTo>
                      <a:pt x="31" y="2330"/>
                    </a:lnTo>
                    <a:lnTo>
                      <a:pt x="17" y="2275"/>
                    </a:lnTo>
                    <a:lnTo>
                      <a:pt x="8" y="2221"/>
                    </a:lnTo>
                    <a:lnTo>
                      <a:pt x="2" y="2168"/>
                    </a:lnTo>
                    <a:lnTo>
                      <a:pt x="0" y="2116"/>
                    </a:lnTo>
                    <a:lnTo>
                      <a:pt x="1" y="2065"/>
                    </a:lnTo>
                    <a:lnTo>
                      <a:pt x="6" y="2016"/>
                    </a:lnTo>
                    <a:lnTo>
                      <a:pt x="13" y="1968"/>
                    </a:lnTo>
                    <a:lnTo>
                      <a:pt x="22" y="1923"/>
                    </a:lnTo>
                    <a:lnTo>
                      <a:pt x="33" y="1879"/>
                    </a:lnTo>
                    <a:lnTo>
                      <a:pt x="45" y="1838"/>
                    </a:lnTo>
                    <a:lnTo>
                      <a:pt x="58" y="1799"/>
                    </a:lnTo>
                    <a:lnTo>
                      <a:pt x="72" y="1762"/>
                    </a:lnTo>
                    <a:lnTo>
                      <a:pt x="86" y="1730"/>
                    </a:lnTo>
                    <a:lnTo>
                      <a:pt x="100" y="1700"/>
                    </a:lnTo>
                    <a:lnTo>
                      <a:pt x="112" y="1673"/>
                    </a:lnTo>
                    <a:lnTo>
                      <a:pt x="125" y="1650"/>
                    </a:lnTo>
                    <a:lnTo>
                      <a:pt x="136" y="1630"/>
                    </a:lnTo>
                    <a:lnTo>
                      <a:pt x="145" y="1615"/>
                    </a:lnTo>
                    <a:lnTo>
                      <a:pt x="152" y="1604"/>
                    </a:lnTo>
                    <a:lnTo>
                      <a:pt x="156" y="1597"/>
                    </a:lnTo>
                    <a:lnTo>
                      <a:pt x="159" y="1595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rgbClr val="4692CE">
                  <a:lumMod val="60000"/>
                  <a:lumOff val="4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 rot="18333560">
              <a:off x="3679455" y="3916334"/>
              <a:ext cx="2947691" cy="64633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federales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 rot="10599835" flipH="1" flipV="1">
              <a:off x="5164130" y="6213118"/>
              <a:ext cx="3554330" cy="95253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federalizados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 rot="3614407">
              <a:off x="6567743" y="3809374"/>
              <a:ext cx="3026251" cy="67295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estatales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23957" y="3282413"/>
            <a:ext cx="10871222" cy="5486400"/>
            <a:chOff x="237704" y="2576875"/>
            <a:chExt cx="10871222" cy="54864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45"/>
            <a:stretch/>
          </p:blipFill>
          <p:spPr>
            <a:xfrm>
              <a:off x="237704" y="2576875"/>
              <a:ext cx="1970534" cy="1531213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2454056" y="2738591"/>
              <a:ext cx="689141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914400"/>
              <a:r>
                <a:rPr lang="es-MX" altLang="es-MX" sz="28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Para la </a:t>
              </a:r>
              <a:r>
                <a:rPr lang="es-MX" altLang="es-MX" sz="28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evaluación </a:t>
              </a:r>
              <a:r>
                <a:rPr lang="es-MX" altLang="es-MX" sz="28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 recursos federales se verificará el </a:t>
              </a:r>
              <a:r>
                <a:rPr lang="es-MX" altLang="es-MX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cumplimiento </a:t>
              </a:r>
              <a:r>
                <a:rPr lang="es-MX" altLang="es-MX" sz="28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 objetivos y metas</a:t>
              </a:r>
              <a:r>
                <a:rPr lang="es-MX" altLang="es-MX" sz="28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con base en </a:t>
              </a:r>
              <a:r>
                <a:rPr lang="es-MX" altLang="es-MX" sz="28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indicadores estratégicos y de gestión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61374" y="2716560"/>
              <a:ext cx="17071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/>
              <a:r>
                <a:rPr lang="es-MX" altLang="es-MX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LFPRH</a:t>
              </a:r>
            </a:p>
            <a:p>
              <a:pPr lvl="0" algn="ctr" defTabSz="914400"/>
              <a:r>
                <a:rPr lang="es-MX" altLang="es-MX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Art. 85 y 110</a:t>
              </a:r>
              <a:endParaRPr lang="es-MX" altLang="es-MX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45"/>
            <a:stretch/>
          </p:blipFill>
          <p:spPr>
            <a:xfrm>
              <a:off x="248423" y="4949262"/>
              <a:ext cx="1970534" cy="1960480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2477763" y="5400807"/>
              <a:ext cx="68914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914400"/>
              <a:r>
                <a:rPr lang="es-MX" altLang="es-MX" sz="28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El </a:t>
              </a:r>
              <a:r>
                <a:rPr lang="es-MX" altLang="es-MX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CONEVAL</a:t>
              </a:r>
              <a:r>
                <a:rPr lang="es-MX" altLang="es-MX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en </a:t>
              </a:r>
              <a:r>
                <a:rPr lang="es-MX" altLang="es-MX" sz="28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 </a:t>
              </a:r>
              <a:r>
                <a:rPr lang="es-MX" altLang="es-MX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social, </a:t>
              </a:r>
              <a:r>
                <a:rPr lang="es-MX" altLang="es-MX" sz="2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 la SHCP están a cargo de la evaluación a nivel federal. </a:t>
              </a:r>
              <a:endParaRPr lang="es-MX" altLang="es-MX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672093" y="5088947"/>
              <a:ext cx="170711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/>
              <a:r>
                <a:rPr lang="es-MX" altLang="es-MX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LFPRH</a:t>
              </a:r>
            </a:p>
            <a:p>
              <a:pPr lvl="0" algn="ctr" defTabSz="914400"/>
              <a:r>
                <a:rPr lang="es-MX" altLang="es-MX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Art. 6</a:t>
              </a:r>
            </a:p>
            <a:p>
              <a:pPr lvl="0" algn="ctr" defTabSz="914400"/>
              <a:r>
                <a:rPr lang="es-MX" altLang="es-MX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LGDS</a:t>
              </a:r>
              <a:endParaRPr lang="es-MX" altLang="es-MX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ctr" defTabSz="914400"/>
              <a:r>
                <a:rPr lang="es-MX" altLang="es-MX" sz="2400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Art. 72</a:t>
              </a:r>
            </a:p>
            <a:p>
              <a:pPr lvl="0" algn="ctr" defTabSz="914400"/>
              <a:endParaRPr lang="es-MX" altLang="es-MX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754236" y="7416944"/>
              <a:ext cx="103546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s-MX" altLang="es-MX" sz="1800" dirty="0" err="1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LFPRH</a:t>
              </a:r>
              <a:r>
                <a:rPr lang="es-MX" altLang="es-MX" sz="18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Ley Federal de Presupuesto y Responsabilidad Hacendaria</a:t>
              </a:r>
            </a:p>
            <a:p>
              <a:pPr defTabSz="914400"/>
              <a:r>
                <a:rPr lang="es-MX" altLang="es-MX" sz="1800" dirty="0" err="1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LGDS</a:t>
              </a:r>
              <a:r>
                <a:rPr lang="es-MX" altLang="es-MX" sz="1800" dirty="0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Ley General de Desarrollo Social </a:t>
              </a:r>
              <a:endParaRPr lang="es-MX" altLang="es-MX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072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3621911" y="1101530"/>
            <a:ext cx="8984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s-MX" alt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 panose="020B0A04020102020204" pitchFamily="34" charset="0"/>
              </a:rPr>
              <a:t>En cuanto a los recursos propios de los estados, se establece lo siguiente</a:t>
            </a:r>
            <a:endParaRPr lang="es-MX" alt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 Black" panose="020B0A040201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708573" y="4005740"/>
            <a:ext cx="3012148" cy="3054906"/>
            <a:chOff x="3910112" y="2356520"/>
            <a:chExt cx="5480050" cy="5489576"/>
          </a:xfrm>
        </p:grpSpPr>
        <p:grpSp>
          <p:nvGrpSpPr>
            <p:cNvPr id="6" name="Grupo 5"/>
            <p:cNvGrpSpPr/>
            <p:nvPr/>
          </p:nvGrpSpPr>
          <p:grpSpPr>
            <a:xfrm>
              <a:off x="3910112" y="2356520"/>
              <a:ext cx="5480050" cy="5489576"/>
              <a:chOff x="3354387" y="1085850"/>
              <a:chExt cx="5480050" cy="5489576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289425" y="4164013"/>
                <a:ext cx="4532313" cy="2411413"/>
              </a:xfrm>
              <a:custGeom>
                <a:avLst/>
                <a:gdLst>
                  <a:gd name="T0" fmla="*/ 2841 w 2855"/>
                  <a:gd name="T1" fmla="*/ 100 h 1519"/>
                  <a:gd name="T2" fmla="*/ 2795 w 2855"/>
                  <a:gd name="T3" fmla="*/ 297 h 1519"/>
                  <a:gd name="T4" fmla="*/ 2726 w 2855"/>
                  <a:gd name="T5" fmla="*/ 485 h 1519"/>
                  <a:gd name="T6" fmla="*/ 2636 w 2855"/>
                  <a:gd name="T7" fmla="*/ 662 h 1519"/>
                  <a:gd name="T8" fmla="*/ 2526 w 2855"/>
                  <a:gd name="T9" fmla="*/ 825 h 1519"/>
                  <a:gd name="T10" fmla="*/ 2397 w 2855"/>
                  <a:gd name="T11" fmla="*/ 976 h 1519"/>
                  <a:gd name="T12" fmla="*/ 2250 w 2855"/>
                  <a:gd name="T13" fmla="*/ 1111 h 1519"/>
                  <a:gd name="T14" fmla="*/ 2090 w 2855"/>
                  <a:gd name="T15" fmla="*/ 1230 h 1519"/>
                  <a:gd name="T16" fmla="*/ 1915 w 2855"/>
                  <a:gd name="T17" fmla="*/ 1330 h 1519"/>
                  <a:gd name="T18" fmla="*/ 1727 w 2855"/>
                  <a:gd name="T19" fmla="*/ 1410 h 1519"/>
                  <a:gd name="T20" fmla="*/ 1528 w 2855"/>
                  <a:gd name="T21" fmla="*/ 1470 h 1519"/>
                  <a:gd name="T22" fmla="*/ 1320 w 2855"/>
                  <a:gd name="T23" fmla="*/ 1506 h 1519"/>
                  <a:gd name="T24" fmla="*/ 1106 w 2855"/>
                  <a:gd name="T25" fmla="*/ 1519 h 1519"/>
                  <a:gd name="T26" fmla="*/ 887 w 2855"/>
                  <a:gd name="T27" fmla="*/ 1506 h 1519"/>
                  <a:gd name="T28" fmla="*/ 676 w 2855"/>
                  <a:gd name="T29" fmla="*/ 1468 h 1519"/>
                  <a:gd name="T30" fmla="*/ 475 w 2855"/>
                  <a:gd name="T31" fmla="*/ 1407 h 1519"/>
                  <a:gd name="T32" fmla="*/ 312 w 2855"/>
                  <a:gd name="T33" fmla="*/ 1316 h 1519"/>
                  <a:gd name="T34" fmla="*/ 201 w 2855"/>
                  <a:gd name="T35" fmla="*/ 1211 h 1519"/>
                  <a:gd name="T36" fmla="*/ 118 w 2855"/>
                  <a:gd name="T37" fmla="*/ 1106 h 1519"/>
                  <a:gd name="T38" fmla="*/ 61 w 2855"/>
                  <a:gd name="T39" fmla="*/ 1006 h 1519"/>
                  <a:gd name="T40" fmla="*/ 24 w 2855"/>
                  <a:gd name="T41" fmla="*/ 907 h 1519"/>
                  <a:gd name="T42" fmla="*/ 4 w 2855"/>
                  <a:gd name="T43" fmla="*/ 814 h 1519"/>
                  <a:gd name="T44" fmla="*/ 0 w 2855"/>
                  <a:gd name="T45" fmla="*/ 727 h 1519"/>
                  <a:gd name="T46" fmla="*/ 7 w 2855"/>
                  <a:gd name="T47" fmla="*/ 647 h 1519"/>
                  <a:gd name="T48" fmla="*/ 1987 w 2855"/>
                  <a:gd name="T49" fmla="*/ 652 h 1519"/>
                  <a:gd name="T50" fmla="*/ 2005 w 2855"/>
                  <a:gd name="T51" fmla="*/ 652 h 1519"/>
                  <a:gd name="T52" fmla="*/ 2038 w 2855"/>
                  <a:gd name="T53" fmla="*/ 650 h 1519"/>
                  <a:gd name="T54" fmla="*/ 2085 w 2855"/>
                  <a:gd name="T55" fmla="*/ 646 h 1519"/>
                  <a:gd name="T56" fmla="*/ 2144 w 2855"/>
                  <a:gd name="T57" fmla="*/ 637 h 1519"/>
                  <a:gd name="T58" fmla="*/ 2212 w 2855"/>
                  <a:gd name="T59" fmla="*/ 623 h 1519"/>
                  <a:gd name="T60" fmla="*/ 2286 w 2855"/>
                  <a:gd name="T61" fmla="*/ 603 h 1519"/>
                  <a:gd name="T62" fmla="*/ 2364 w 2855"/>
                  <a:gd name="T63" fmla="*/ 575 h 1519"/>
                  <a:gd name="T64" fmla="*/ 2445 w 2855"/>
                  <a:gd name="T65" fmla="*/ 538 h 1519"/>
                  <a:gd name="T66" fmla="*/ 2525 w 2855"/>
                  <a:gd name="T67" fmla="*/ 491 h 1519"/>
                  <a:gd name="T68" fmla="*/ 2602 w 2855"/>
                  <a:gd name="T69" fmla="*/ 433 h 1519"/>
                  <a:gd name="T70" fmla="*/ 2674 w 2855"/>
                  <a:gd name="T71" fmla="*/ 362 h 1519"/>
                  <a:gd name="T72" fmla="*/ 2739 w 2855"/>
                  <a:gd name="T73" fmla="*/ 278 h 1519"/>
                  <a:gd name="T74" fmla="*/ 2795 w 2855"/>
                  <a:gd name="T75" fmla="*/ 179 h 1519"/>
                  <a:gd name="T76" fmla="*/ 2838 w 2855"/>
                  <a:gd name="T77" fmla="*/ 63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55" h="1519">
                    <a:moveTo>
                      <a:pt x="2855" y="0"/>
                    </a:moveTo>
                    <a:lnTo>
                      <a:pt x="2841" y="100"/>
                    </a:lnTo>
                    <a:lnTo>
                      <a:pt x="2821" y="200"/>
                    </a:lnTo>
                    <a:lnTo>
                      <a:pt x="2795" y="297"/>
                    </a:lnTo>
                    <a:lnTo>
                      <a:pt x="2763" y="393"/>
                    </a:lnTo>
                    <a:lnTo>
                      <a:pt x="2726" y="485"/>
                    </a:lnTo>
                    <a:lnTo>
                      <a:pt x="2684" y="575"/>
                    </a:lnTo>
                    <a:lnTo>
                      <a:pt x="2636" y="662"/>
                    </a:lnTo>
                    <a:lnTo>
                      <a:pt x="2583" y="746"/>
                    </a:lnTo>
                    <a:lnTo>
                      <a:pt x="2526" y="825"/>
                    </a:lnTo>
                    <a:lnTo>
                      <a:pt x="2463" y="903"/>
                    </a:lnTo>
                    <a:lnTo>
                      <a:pt x="2397" y="976"/>
                    </a:lnTo>
                    <a:lnTo>
                      <a:pt x="2325" y="1045"/>
                    </a:lnTo>
                    <a:lnTo>
                      <a:pt x="2250" y="1111"/>
                    </a:lnTo>
                    <a:lnTo>
                      <a:pt x="2171" y="1173"/>
                    </a:lnTo>
                    <a:lnTo>
                      <a:pt x="2090" y="1230"/>
                    </a:lnTo>
                    <a:lnTo>
                      <a:pt x="2004" y="1282"/>
                    </a:lnTo>
                    <a:lnTo>
                      <a:pt x="1915" y="1330"/>
                    </a:lnTo>
                    <a:lnTo>
                      <a:pt x="1821" y="1372"/>
                    </a:lnTo>
                    <a:lnTo>
                      <a:pt x="1727" y="1410"/>
                    </a:lnTo>
                    <a:lnTo>
                      <a:pt x="1628" y="1443"/>
                    </a:lnTo>
                    <a:lnTo>
                      <a:pt x="1528" y="1470"/>
                    </a:lnTo>
                    <a:lnTo>
                      <a:pt x="1425" y="1491"/>
                    </a:lnTo>
                    <a:lnTo>
                      <a:pt x="1320" y="1506"/>
                    </a:lnTo>
                    <a:lnTo>
                      <a:pt x="1214" y="1516"/>
                    </a:lnTo>
                    <a:lnTo>
                      <a:pt x="1106" y="1519"/>
                    </a:lnTo>
                    <a:lnTo>
                      <a:pt x="996" y="1516"/>
                    </a:lnTo>
                    <a:lnTo>
                      <a:pt x="887" y="1506"/>
                    </a:lnTo>
                    <a:lnTo>
                      <a:pt x="781" y="1490"/>
                    </a:lnTo>
                    <a:lnTo>
                      <a:pt x="676" y="1468"/>
                    </a:lnTo>
                    <a:lnTo>
                      <a:pt x="574" y="1440"/>
                    </a:lnTo>
                    <a:lnTo>
                      <a:pt x="475" y="1407"/>
                    </a:lnTo>
                    <a:lnTo>
                      <a:pt x="378" y="1368"/>
                    </a:lnTo>
                    <a:lnTo>
                      <a:pt x="312" y="1316"/>
                    </a:lnTo>
                    <a:lnTo>
                      <a:pt x="253" y="1263"/>
                    </a:lnTo>
                    <a:lnTo>
                      <a:pt x="201" y="1211"/>
                    </a:lnTo>
                    <a:lnTo>
                      <a:pt x="157" y="1159"/>
                    </a:lnTo>
                    <a:lnTo>
                      <a:pt x="118" y="1106"/>
                    </a:lnTo>
                    <a:lnTo>
                      <a:pt x="87" y="1056"/>
                    </a:lnTo>
                    <a:lnTo>
                      <a:pt x="61" y="1006"/>
                    </a:lnTo>
                    <a:lnTo>
                      <a:pt x="40" y="955"/>
                    </a:lnTo>
                    <a:lnTo>
                      <a:pt x="24" y="907"/>
                    </a:lnTo>
                    <a:lnTo>
                      <a:pt x="11" y="860"/>
                    </a:lnTo>
                    <a:lnTo>
                      <a:pt x="4" y="814"/>
                    </a:lnTo>
                    <a:lnTo>
                      <a:pt x="1" y="770"/>
                    </a:lnTo>
                    <a:lnTo>
                      <a:pt x="0" y="727"/>
                    </a:lnTo>
                    <a:lnTo>
                      <a:pt x="2" y="686"/>
                    </a:lnTo>
                    <a:lnTo>
                      <a:pt x="7" y="647"/>
                    </a:lnTo>
                    <a:lnTo>
                      <a:pt x="1984" y="652"/>
                    </a:lnTo>
                    <a:lnTo>
                      <a:pt x="1987" y="652"/>
                    </a:lnTo>
                    <a:lnTo>
                      <a:pt x="1993" y="652"/>
                    </a:lnTo>
                    <a:lnTo>
                      <a:pt x="2005" y="652"/>
                    </a:lnTo>
                    <a:lnTo>
                      <a:pt x="2019" y="651"/>
                    </a:lnTo>
                    <a:lnTo>
                      <a:pt x="2038" y="650"/>
                    </a:lnTo>
                    <a:lnTo>
                      <a:pt x="2060" y="648"/>
                    </a:lnTo>
                    <a:lnTo>
                      <a:pt x="2085" y="646"/>
                    </a:lnTo>
                    <a:lnTo>
                      <a:pt x="2114" y="642"/>
                    </a:lnTo>
                    <a:lnTo>
                      <a:pt x="2144" y="637"/>
                    </a:lnTo>
                    <a:lnTo>
                      <a:pt x="2178" y="630"/>
                    </a:lnTo>
                    <a:lnTo>
                      <a:pt x="2212" y="623"/>
                    </a:lnTo>
                    <a:lnTo>
                      <a:pt x="2248" y="614"/>
                    </a:lnTo>
                    <a:lnTo>
                      <a:pt x="2286" y="603"/>
                    </a:lnTo>
                    <a:lnTo>
                      <a:pt x="2324" y="590"/>
                    </a:lnTo>
                    <a:lnTo>
                      <a:pt x="2364" y="575"/>
                    </a:lnTo>
                    <a:lnTo>
                      <a:pt x="2404" y="558"/>
                    </a:lnTo>
                    <a:lnTo>
                      <a:pt x="2445" y="538"/>
                    </a:lnTo>
                    <a:lnTo>
                      <a:pt x="2485" y="516"/>
                    </a:lnTo>
                    <a:lnTo>
                      <a:pt x="2525" y="491"/>
                    </a:lnTo>
                    <a:lnTo>
                      <a:pt x="2563" y="464"/>
                    </a:lnTo>
                    <a:lnTo>
                      <a:pt x="2602" y="433"/>
                    </a:lnTo>
                    <a:lnTo>
                      <a:pt x="2639" y="400"/>
                    </a:lnTo>
                    <a:lnTo>
                      <a:pt x="2674" y="362"/>
                    </a:lnTo>
                    <a:lnTo>
                      <a:pt x="2708" y="322"/>
                    </a:lnTo>
                    <a:lnTo>
                      <a:pt x="2739" y="278"/>
                    </a:lnTo>
                    <a:lnTo>
                      <a:pt x="2768" y="230"/>
                    </a:lnTo>
                    <a:lnTo>
                      <a:pt x="2795" y="179"/>
                    </a:lnTo>
                    <a:lnTo>
                      <a:pt x="2818" y="123"/>
                    </a:lnTo>
                    <a:lnTo>
                      <a:pt x="2838" y="63"/>
                    </a:lnTo>
                    <a:lnTo>
                      <a:pt x="28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300537" y="3611563"/>
                <a:ext cx="4533900" cy="1587500"/>
              </a:xfrm>
              <a:custGeom>
                <a:avLst/>
                <a:gdLst>
                  <a:gd name="T0" fmla="*/ 2854 w 2856"/>
                  <a:gd name="T1" fmla="*/ 88 h 1000"/>
                  <a:gd name="T2" fmla="*/ 2854 w 2856"/>
                  <a:gd name="T3" fmla="*/ 263 h 1000"/>
                  <a:gd name="T4" fmla="*/ 2831 w 2856"/>
                  <a:gd name="T5" fmla="*/ 411 h 1000"/>
                  <a:gd name="T6" fmla="*/ 2788 w 2856"/>
                  <a:gd name="T7" fmla="*/ 527 h 1000"/>
                  <a:gd name="T8" fmla="*/ 2732 w 2856"/>
                  <a:gd name="T9" fmla="*/ 626 h 1000"/>
                  <a:gd name="T10" fmla="*/ 2667 w 2856"/>
                  <a:gd name="T11" fmla="*/ 710 h 1000"/>
                  <a:gd name="T12" fmla="*/ 2595 w 2856"/>
                  <a:gd name="T13" fmla="*/ 781 h 1000"/>
                  <a:gd name="T14" fmla="*/ 2518 w 2856"/>
                  <a:gd name="T15" fmla="*/ 839 h 1000"/>
                  <a:gd name="T16" fmla="*/ 2438 w 2856"/>
                  <a:gd name="T17" fmla="*/ 886 h 1000"/>
                  <a:gd name="T18" fmla="*/ 2357 w 2856"/>
                  <a:gd name="T19" fmla="*/ 923 h 1000"/>
                  <a:gd name="T20" fmla="*/ 2279 w 2856"/>
                  <a:gd name="T21" fmla="*/ 951 h 1000"/>
                  <a:gd name="T22" fmla="*/ 2205 w 2856"/>
                  <a:gd name="T23" fmla="*/ 971 h 1000"/>
                  <a:gd name="T24" fmla="*/ 2137 w 2856"/>
                  <a:gd name="T25" fmla="*/ 985 h 1000"/>
                  <a:gd name="T26" fmla="*/ 2078 w 2856"/>
                  <a:gd name="T27" fmla="*/ 994 h 1000"/>
                  <a:gd name="T28" fmla="*/ 2031 w 2856"/>
                  <a:gd name="T29" fmla="*/ 998 h 1000"/>
                  <a:gd name="T30" fmla="*/ 1998 w 2856"/>
                  <a:gd name="T31" fmla="*/ 1000 h 1000"/>
                  <a:gd name="T32" fmla="*/ 1980 w 2856"/>
                  <a:gd name="T33" fmla="*/ 1000 h 1000"/>
                  <a:gd name="T34" fmla="*/ 0 w 2856"/>
                  <a:gd name="T35" fmla="*/ 995 h 1000"/>
                  <a:gd name="T36" fmla="*/ 15 w 2856"/>
                  <a:gd name="T37" fmla="*/ 923 h 1000"/>
                  <a:gd name="T38" fmla="*/ 36 w 2856"/>
                  <a:gd name="T39" fmla="*/ 861 h 1000"/>
                  <a:gd name="T40" fmla="*/ 58 w 2856"/>
                  <a:gd name="T41" fmla="*/ 811 h 1000"/>
                  <a:gd name="T42" fmla="*/ 77 w 2856"/>
                  <a:gd name="T43" fmla="*/ 773 h 1000"/>
                  <a:gd name="T44" fmla="*/ 91 w 2856"/>
                  <a:gd name="T45" fmla="*/ 749 h 1000"/>
                  <a:gd name="T46" fmla="*/ 98 w 2856"/>
                  <a:gd name="T47" fmla="*/ 741 h 1000"/>
                  <a:gd name="T48" fmla="*/ 440 w 2856"/>
                  <a:gd name="T49" fmla="*/ 583 h 1000"/>
                  <a:gd name="T50" fmla="*/ 1948 w 2856"/>
                  <a:gd name="T51" fmla="*/ 745 h 1000"/>
                  <a:gd name="T52" fmla="*/ 1956 w 2856"/>
                  <a:gd name="T53" fmla="*/ 745 h 1000"/>
                  <a:gd name="T54" fmla="*/ 1979 w 2856"/>
                  <a:gd name="T55" fmla="*/ 745 h 1000"/>
                  <a:gd name="T56" fmla="*/ 2016 w 2856"/>
                  <a:gd name="T57" fmla="*/ 744 h 1000"/>
                  <a:gd name="T58" fmla="*/ 2063 w 2856"/>
                  <a:gd name="T59" fmla="*/ 741 h 1000"/>
                  <a:gd name="T60" fmla="*/ 2118 w 2856"/>
                  <a:gd name="T61" fmla="*/ 735 h 1000"/>
                  <a:gd name="T62" fmla="*/ 2182 w 2856"/>
                  <a:gd name="T63" fmla="*/ 725 h 1000"/>
                  <a:gd name="T64" fmla="*/ 2251 w 2856"/>
                  <a:gd name="T65" fmla="*/ 709 h 1000"/>
                  <a:gd name="T66" fmla="*/ 2325 w 2856"/>
                  <a:gd name="T67" fmla="*/ 688 h 1000"/>
                  <a:gd name="T68" fmla="*/ 2400 w 2856"/>
                  <a:gd name="T69" fmla="*/ 660 h 1000"/>
                  <a:gd name="T70" fmla="*/ 2475 w 2856"/>
                  <a:gd name="T71" fmla="*/ 624 h 1000"/>
                  <a:gd name="T72" fmla="*/ 2547 w 2856"/>
                  <a:gd name="T73" fmla="*/ 579 h 1000"/>
                  <a:gd name="T74" fmla="*/ 2616 w 2856"/>
                  <a:gd name="T75" fmla="*/ 524 h 1000"/>
                  <a:gd name="T76" fmla="*/ 2680 w 2856"/>
                  <a:gd name="T77" fmla="*/ 458 h 1000"/>
                  <a:gd name="T78" fmla="*/ 2737 w 2856"/>
                  <a:gd name="T79" fmla="*/ 380 h 1000"/>
                  <a:gd name="T80" fmla="*/ 2783 w 2856"/>
                  <a:gd name="T81" fmla="*/ 289 h 1000"/>
                  <a:gd name="T82" fmla="*/ 2818 w 2856"/>
                  <a:gd name="T83" fmla="*/ 184 h 1000"/>
                  <a:gd name="T84" fmla="*/ 2840 w 2856"/>
                  <a:gd name="T85" fmla="*/ 65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56" h="1000">
                    <a:moveTo>
                      <a:pt x="2847" y="0"/>
                    </a:moveTo>
                    <a:lnTo>
                      <a:pt x="2854" y="88"/>
                    </a:lnTo>
                    <a:lnTo>
                      <a:pt x="2856" y="177"/>
                    </a:lnTo>
                    <a:lnTo>
                      <a:pt x="2854" y="263"/>
                    </a:lnTo>
                    <a:lnTo>
                      <a:pt x="2848" y="348"/>
                    </a:lnTo>
                    <a:lnTo>
                      <a:pt x="2831" y="411"/>
                    </a:lnTo>
                    <a:lnTo>
                      <a:pt x="2811" y="471"/>
                    </a:lnTo>
                    <a:lnTo>
                      <a:pt x="2788" y="527"/>
                    </a:lnTo>
                    <a:lnTo>
                      <a:pt x="2761" y="578"/>
                    </a:lnTo>
                    <a:lnTo>
                      <a:pt x="2732" y="626"/>
                    </a:lnTo>
                    <a:lnTo>
                      <a:pt x="2701" y="670"/>
                    </a:lnTo>
                    <a:lnTo>
                      <a:pt x="2667" y="710"/>
                    </a:lnTo>
                    <a:lnTo>
                      <a:pt x="2632" y="748"/>
                    </a:lnTo>
                    <a:lnTo>
                      <a:pt x="2595" y="781"/>
                    </a:lnTo>
                    <a:lnTo>
                      <a:pt x="2556" y="812"/>
                    </a:lnTo>
                    <a:lnTo>
                      <a:pt x="2518" y="839"/>
                    </a:lnTo>
                    <a:lnTo>
                      <a:pt x="2478" y="864"/>
                    </a:lnTo>
                    <a:lnTo>
                      <a:pt x="2438" y="886"/>
                    </a:lnTo>
                    <a:lnTo>
                      <a:pt x="2397" y="906"/>
                    </a:lnTo>
                    <a:lnTo>
                      <a:pt x="2357" y="923"/>
                    </a:lnTo>
                    <a:lnTo>
                      <a:pt x="2317" y="938"/>
                    </a:lnTo>
                    <a:lnTo>
                      <a:pt x="2279" y="951"/>
                    </a:lnTo>
                    <a:lnTo>
                      <a:pt x="2241" y="962"/>
                    </a:lnTo>
                    <a:lnTo>
                      <a:pt x="2205" y="971"/>
                    </a:lnTo>
                    <a:lnTo>
                      <a:pt x="2171" y="978"/>
                    </a:lnTo>
                    <a:lnTo>
                      <a:pt x="2137" y="985"/>
                    </a:lnTo>
                    <a:lnTo>
                      <a:pt x="2107" y="990"/>
                    </a:lnTo>
                    <a:lnTo>
                      <a:pt x="2078" y="994"/>
                    </a:lnTo>
                    <a:lnTo>
                      <a:pt x="2053" y="996"/>
                    </a:lnTo>
                    <a:lnTo>
                      <a:pt x="2031" y="998"/>
                    </a:lnTo>
                    <a:lnTo>
                      <a:pt x="2012" y="999"/>
                    </a:lnTo>
                    <a:lnTo>
                      <a:pt x="1998" y="1000"/>
                    </a:lnTo>
                    <a:lnTo>
                      <a:pt x="1986" y="1000"/>
                    </a:lnTo>
                    <a:lnTo>
                      <a:pt x="1980" y="1000"/>
                    </a:lnTo>
                    <a:lnTo>
                      <a:pt x="1977" y="1000"/>
                    </a:lnTo>
                    <a:lnTo>
                      <a:pt x="0" y="995"/>
                    </a:lnTo>
                    <a:lnTo>
                      <a:pt x="7" y="958"/>
                    </a:lnTo>
                    <a:lnTo>
                      <a:pt x="15" y="923"/>
                    </a:lnTo>
                    <a:lnTo>
                      <a:pt x="25" y="890"/>
                    </a:lnTo>
                    <a:lnTo>
                      <a:pt x="36" y="861"/>
                    </a:lnTo>
                    <a:lnTo>
                      <a:pt x="46" y="834"/>
                    </a:lnTo>
                    <a:lnTo>
                      <a:pt x="58" y="811"/>
                    </a:lnTo>
                    <a:lnTo>
                      <a:pt x="67" y="790"/>
                    </a:lnTo>
                    <a:lnTo>
                      <a:pt x="77" y="773"/>
                    </a:lnTo>
                    <a:lnTo>
                      <a:pt x="85" y="759"/>
                    </a:lnTo>
                    <a:lnTo>
                      <a:pt x="91" y="749"/>
                    </a:lnTo>
                    <a:lnTo>
                      <a:pt x="96" y="743"/>
                    </a:lnTo>
                    <a:lnTo>
                      <a:pt x="98" y="741"/>
                    </a:lnTo>
                    <a:lnTo>
                      <a:pt x="352" y="741"/>
                    </a:lnTo>
                    <a:lnTo>
                      <a:pt x="440" y="583"/>
                    </a:lnTo>
                    <a:lnTo>
                      <a:pt x="532" y="741"/>
                    </a:lnTo>
                    <a:lnTo>
                      <a:pt x="1948" y="745"/>
                    </a:lnTo>
                    <a:lnTo>
                      <a:pt x="1951" y="745"/>
                    </a:lnTo>
                    <a:lnTo>
                      <a:pt x="1956" y="745"/>
                    </a:lnTo>
                    <a:lnTo>
                      <a:pt x="1966" y="745"/>
                    </a:lnTo>
                    <a:lnTo>
                      <a:pt x="1979" y="745"/>
                    </a:lnTo>
                    <a:lnTo>
                      <a:pt x="1996" y="745"/>
                    </a:lnTo>
                    <a:lnTo>
                      <a:pt x="2016" y="744"/>
                    </a:lnTo>
                    <a:lnTo>
                      <a:pt x="2038" y="743"/>
                    </a:lnTo>
                    <a:lnTo>
                      <a:pt x="2063" y="741"/>
                    </a:lnTo>
                    <a:lnTo>
                      <a:pt x="2089" y="738"/>
                    </a:lnTo>
                    <a:lnTo>
                      <a:pt x="2118" y="735"/>
                    </a:lnTo>
                    <a:lnTo>
                      <a:pt x="2150" y="730"/>
                    </a:lnTo>
                    <a:lnTo>
                      <a:pt x="2182" y="725"/>
                    </a:lnTo>
                    <a:lnTo>
                      <a:pt x="2217" y="717"/>
                    </a:lnTo>
                    <a:lnTo>
                      <a:pt x="2251" y="709"/>
                    </a:lnTo>
                    <a:lnTo>
                      <a:pt x="2288" y="700"/>
                    </a:lnTo>
                    <a:lnTo>
                      <a:pt x="2325" y="688"/>
                    </a:lnTo>
                    <a:lnTo>
                      <a:pt x="2362" y="676"/>
                    </a:lnTo>
                    <a:lnTo>
                      <a:pt x="2400" y="660"/>
                    </a:lnTo>
                    <a:lnTo>
                      <a:pt x="2437" y="643"/>
                    </a:lnTo>
                    <a:lnTo>
                      <a:pt x="2475" y="624"/>
                    </a:lnTo>
                    <a:lnTo>
                      <a:pt x="2511" y="602"/>
                    </a:lnTo>
                    <a:lnTo>
                      <a:pt x="2547" y="579"/>
                    </a:lnTo>
                    <a:lnTo>
                      <a:pt x="2582" y="553"/>
                    </a:lnTo>
                    <a:lnTo>
                      <a:pt x="2616" y="524"/>
                    </a:lnTo>
                    <a:lnTo>
                      <a:pt x="2650" y="492"/>
                    </a:lnTo>
                    <a:lnTo>
                      <a:pt x="2680" y="458"/>
                    </a:lnTo>
                    <a:lnTo>
                      <a:pt x="2709" y="420"/>
                    </a:lnTo>
                    <a:lnTo>
                      <a:pt x="2737" y="380"/>
                    </a:lnTo>
                    <a:lnTo>
                      <a:pt x="2761" y="336"/>
                    </a:lnTo>
                    <a:lnTo>
                      <a:pt x="2783" y="289"/>
                    </a:lnTo>
                    <a:lnTo>
                      <a:pt x="2803" y="239"/>
                    </a:lnTo>
                    <a:lnTo>
                      <a:pt x="2818" y="184"/>
                    </a:lnTo>
                    <a:lnTo>
                      <a:pt x="2831" y="126"/>
                    </a:lnTo>
                    <a:lnTo>
                      <a:pt x="2840" y="65"/>
                    </a:lnTo>
                    <a:lnTo>
                      <a:pt x="284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5113337" y="1085850"/>
                <a:ext cx="3695700" cy="3578225"/>
              </a:xfrm>
              <a:custGeom>
                <a:avLst/>
                <a:gdLst>
                  <a:gd name="T0" fmla="*/ 725 w 2328"/>
                  <a:gd name="T1" fmla="*/ 3 h 2254"/>
                  <a:gd name="T2" fmla="*/ 905 w 2328"/>
                  <a:gd name="T3" fmla="*/ 23 h 2254"/>
                  <a:gd name="T4" fmla="*/ 1081 w 2328"/>
                  <a:gd name="T5" fmla="*/ 62 h 2254"/>
                  <a:gd name="T6" fmla="*/ 1253 w 2328"/>
                  <a:gd name="T7" fmla="*/ 118 h 2254"/>
                  <a:gd name="T8" fmla="*/ 1418 w 2328"/>
                  <a:gd name="T9" fmla="*/ 194 h 2254"/>
                  <a:gd name="T10" fmla="*/ 1574 w 2328"/>
                  <a:gd name="T11" fmla="*/ 287 h 2254"/>
                  <a:gd name="T12" fmla="*/ 1720 w 2328"/>
                  <a:gd name="T13" fmla="*/ 397 h 2254"/>
                  <a:gd name="T14" fmla="*/ 1856 w 2328"/>
                  <a:gd name="T15" fmla="*/ 523 h 2254"/>
                  <a:gd name="T16" fmla="*/ 1978 w 2328"/>
                  <a:gd name="T17" fmla="*/ 665 h 2254"/>
                  <a:gd name="T18" fmla="*/ 2085 w 2328"/>
                  <a:gd name="T19" fmla="*/ 824 h 2254"/>
                  <a:gd name="T20" fmla="*/ 2181 w 2328"/>
                  <a:gd name="T21" fmla="*/ 1004 h 2254"/>
                  <a:gd name="T22" fmla="*/ 2255 w 2328"/>
                  <a:gd name="T23" fmla="*/ 1200 h 2254"/>
                  <a:gd name="T24" fmla="*/ 2303 w 2328"/>
                  <a:gd name="T25" fmla="*/ 1399 h 2254"/>
                  <a:gd name="T26" fmla="*/ 2328 w 2328"/>
                  <a:gd name="T27" fmla="*/ 1600 h 2254"/>
                  <a:gd name="T28" fmla="*/ 2297 w 2328"/>
                  <a:gd name="T29" fmla="*/ 1739 h 2254"/>
                  <a:gd name="T30" fmla="*/ 2255 w 2328"/>
                  <a:gd name="T31" fmla="*/ 1858 h 2254"/>
                  <a:gd name="T32" fmla="*/ 2205 w 2328"/>
                  <a:gd name="T33" fmla="*/ 1960 h 2254"/>
                  <a:gd name="T34" fmla="*/ 2148 w 2328"/>
                  <a:gd name="T35" fmla="*/ 2043 h 2254"/>
                  <a:gd name="T36" fmla="*/ 2087 w 2328"/>
                  <a:gd name="T37" fmla="*/ 2113 h 2254"/>
                  <a:gd name="T38" fmla="*/ 2022 w 2328"/>
                  <a:gd name="T39" fmla="*/ 2167 h 2254"/>
                  <a:gd name="T40" fmla="*/ 1956 w 2328"/>
                  <a:gd name="T41" fmla="*/ 2210 h 2254"/>
                  <a:gd name="T42" fmla="*/ 1890 w 2328"/>
                  <a:gd name="T43" fmla="*/ 2241 h 2254"/>
                  <a:gd name="T44" fmla="*/ 971 w 2328"/>
                  <a:gd name="T45" fmla="*/ 562 h 2254"/>
                  <a:gd name="T46" fmla="*/ 966 w 2328"/>
                  <a:gd name="T47" fmla="*/ 553 h 2254"/>
                  <a:gd name="T48" fmla="*/ 952 w 2328"/>
                  <a:gd name="T49" fmla="*/ 530 h 2254"/>
                  <a:gd name="T50" fmla="*/ 930 w 2328"/>
                  <a:gd name="T51" fmla="*/ 495 h 2254"/>
                  <a:gd name="T52" fmla="*/ 898 w 2328"/>
                  <a:gd name="T53" fmla="*/ 450 h 2254"/>
                  <a:gd name="T54" fmla="*/ 857 w 2328"/>
                  <a:gd name="T55" fmla="*/ 398 h 2254"/>
                  <a:gd name="T56" fmla="*/ 807 w 2328"/>
                  <a:gd name="T57" fmla="*/ 343 h 2254"/>
                  <a:gd name="T58" fmla="*/ 747 w 2328"/>
                  <a:gd name="T59" fmla="*/ 287 h 2254"/>
                  <a:gd name="T60" fmla="*/ 678 w 2328"/>
                  <a:gd name="T61" fmla="*/ 233 h 2254"/>
                  <a:gd name="T62" fmla="*/ 599 w 2328"/>
                  <a:gd name="T63" fmla="*/ 183 h 2254"/>
                  <a:gd name="T64" fmla="*/ 512 w 2328"/>
                  <a:gd name="T65" fmla="*/ 143 h 2254"/>
                  <a:gd name="T66" fmla="*/ 415 w 2328"/>
                  <a:gd name="T67" fmla="*/ 111 h 2254"/>
                  <a:gd name="T68" fmla="*/ 308 w 2328"/>
                  <a:gd name="T69" fmla="*/ 92 h 2254"/>
                  <a:gd name="T70" fmla="*/ 193 w 2328"/>
                  <a:gd name="T71" fmla="*/ 90 h 2254"/>
                  <a:gd name="T72" fmla="*/ 67 w 2328"/>
                  <a:gd name="T73" fmla="*/ 107 h 2254"/>
                  <a:gd name="T74" fmla="*/ 89 w 2328"/>
                  <a:gd name="T75" fmla="*/ 90 h 2254"/>
                  <a:gd name="T76" fmla="*/ 269 w 2328"/>
                  <a:gd name="T77" fmla="*/ 40 h 2254"/>
                  <a:gd name="T78" fmla="*/ 451 w 2328"/>
                  <a:gd name="T79" fmla="*/ 9 h 2254"/>
                  <a:gd name="T80" fmla="*/ 634 w 2328"/>
                  <a:gd name="T81" fmla="*/ 0 h 2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28" h="2254">
                    <a:moveTo>
                      <a:pt x="634" y="0"/>
                    </a:moveTo>
                    <a:lnTo>
                      <a:pt x="725" y="3"/>
                    </a:lnTo>
                    <a:lnTo>
                      <a:pt x="815" y="10"/>
                    </a:lnTo>
                    <a:lnTo>
                      <a:pt x="905" y="23"/>
                    </a:lnTo>
                    <a:lnTo>
                      <a:pt x="993" y="40"/>
                    </a:lnTo>
                    <a:lnTo>
                      <a:pt x="1081" y="62"/>
                    </a:lnTo>
                    <a:lnTo>
                      <a:pt x="1168" y="88"/>
                    </a:lnTo>
                    <a:lnTo>
                      <a:pt x="1253" y="118"/>
                    </a:lnTo>
                    <a:lnTo>
                      <a:pt x="1336" y="154"/>
                    </a:lnTo>
                    <a:lnTo>
                      <a:pt x="1418" y="194"/>
                    </a:lnTo>
                    <a:lnTo>
                      <a:pt x="1497" y="238"/>
                    </a:lnTo>
                    <a:lnTo>
                      <a:pt x="1574" y="287"/>
                    </a:lnTo>
                    <a:lnTo>
                      <a:pt x="1649" y="340"/>
                    </a:lnTo>
                    <a:lnTo>
                      <a:pt x="1720" y="397"/>
                    </a:lnTo>
                    <a:lnTo>
                      <a:pt x="1790" y="458"/>
                    </a:lnTo>
                    <a:lnTo>
                      <a:pt x="1856" y="523"/>
                    </a:lnTo>
                    <a:lnTo>
                      <a:pt x="1919" y="592"/>
                    </a:lnTo>
                    <a:lnTo>
                      <a:pt x="1978" y="665"/>
                    </a:lnTo>
                    <a:lnTo>
                      <a:pt x="2034" y="743"/>
                    </a:lnTo>
                    <a:lnTo>
                      <a:pt x="2085" y="824"/>
                    </a:lnTo>
                    <a:lnTo>
                      <a:pt x="2133" y="909"/>
                    </a:lnTo>
                    <a:lnTo>
                      <a:pt x="2181" y="1004"/>
                    </a:lnTo>
                    <a:lnTo>
                      <a:pt x="2220" y="1101"/>
                    </a:lnTo>
                    <a:lnTo>
                      <a:pt x="2255" y="1200"/>
                    </a:lnTo>
                    <a:lnTo>
                      <a:pt x="2282" y="1298"/>
                    </a:lnTo>
                    <a:lnTo>
                      <a:pt x="2303" y="1399"/>
                    </a:lnTo>
                    <a:lnTo>
                      <a:pt x="2319" y="1500"/>
                    </a:lnTo>
                    <a:lnTo>
                      <a:pt x="2328" y="1600"/>
                    </a:lnTo>
                    <a:lnTo>
                      <a:pt x="2314" y="1672"/>
                    </a:lnTo>
                    <a:lnTo>
                      <a:pt x="2297" y="1739"/>
                    </a:lnTo>
                    <a:lnTo>
                      <a:pt x="2277" y="1801"/>
                    </a:lnTo>
                    <a:lnTo>
                      <a:pt x="2255" y="1858"/>
                    </a:lnTo>
                    <a:lnTo>
                      <a:pt x="2231" y="1911"/>
                    </a:lnTo>
                    <a:lnTo>
                      <a:pt x="2205" y="1960"/>
                    </a:lnTo>
                    <a:lnTo>
                      <a:pt x="2177" y="2004"/>
                    </a:lnTo>
                    <a:lnTo>
                      <a:pt x="2148" y="2043"/>
                    </a:lnTo>
                    <a:lnTo>
                      <a:pt x="2118" y="2080"/>
                    </a:lnTo>
                    <a:lnTo>
                      <a:pt x="2087" y="2113"/>
                    </a:lnTo>
                    <a:lnTo>
                      <a:pt x="2055" y="2141"/>
                    </a:lnTo>
                    <a:lnTo>
                      <a:pt x="2022" y="2167"/>
                    </a:lnTo>
                    <a:lnTo>
                      <a:pt x="1989" y="2190"/>
                    </a:lnTo>
                    <a:lnTo>
                      <a:pt x="1956" y="2210"/>
                    </a:lnTo>
                    <a:lnTo>
                      <a:pt x="1923" y="2227"/>
                    </a:lnTo>
                    <a:lnTo>
                      <a:pt x="1890" y="2241"/>
                    </a:lnTo>
                    <a:lnTo>
                      <a:pt x="1859" y="2254"/>
                    </a:lnTo>
                    <a:lnTo>
                      <a:pt x="971" y="562"/>
                    </a:lnTo>
                    <a:lnTo>
                      <a:pt x="970" y="560"/>
                    </a:lnTo>
                    <a:lnTo>
                      <a:pt x="966" y="553"/>
                    </a:lnTo>
                    <a:lnTo>
                      <a:pt x="961" y="544"/>
                    </a:lnTo>
                    <a:lnTo>
                      <a:pt x="952" y="530"/>
                    </a:lnTo>
                    <a:lnTo>
                      <a:pt x="943" y="513"/>
                    </a:lnTo>
                    <a:lnTo>
                      <a:pt x="930" y="495"/>
                    </a:lnTo>
                    <a:lnTo>
                      <a:pt x="915" y="473"/>
                    </a:lnTo>
                    <a:lnTo>
                      <a:pt x="898" y="450"/>
                    </a:lnTo>
                    <a:lnTo>
                      <a:pt x="879" y="424"/>
                    </a:lnTo>
                    <a:lnTo>
                      <a:pt x="857" y="398"/>
                    </a:lnTo>
                    <a:lnTo>
                      <a:pt x="833" y="371"/>
                    </a:lnTo>
                    <a:lnTo>
                      <a:pt x="807" y="343"/>
                    </a:lnTo>
                    <a:lnTo>
                      <a:pt x="777" y="315"/>
                    </a:lnTo>
                    <a:lnTo>
                      <a:pt x="747" y="287"/>
                    </a:lnTo>
                    <a:lnTo>
                      <a:pt x="713" y="260"/>
                    </a:lnTo>
                    <a:lnTo>
                      <a:pt x="678" y="233"/>
                    </a:lnTo>
                    <a:lnTo>
                      <a:pt x="640" y="207"/>
                    </a:lnTo>
                    <a:lnTo>
                      <a:pt x="599" y="183"/>
                    </a:lnTo>
                    <a:lnTo>
                      <a:pt x="557" y="161"/>
                    </a:lnTo>
                    <a:lnTo>
                      <a:pt x="512" y="143"/>
                    </a:lnTo>
                    <a:lnTo>
                      <a:pt x="464" y="125"/>
                    </a:lnTo>
                    <a:lnTo>
                      <a:pt x="415" y="111"/>
                    </a:lnTo>
                    <a:lnTo>
                      <a:pt x="362" y="100"/>
                    </a:lnTo>
                    <a:lnTo>
                      <a:pt x="308" y="92"/>
                    </a:lnTo>
                    <a:lnTo>
                      <a:pt x="251" y="89"/>
                    </a:lnTo>
                    <a:lnTo>
                      <a:pt x="193" y="90"/>
                    </a:lnTo>
                    <a:lnTo>
                      <a:pt x="131" y="96"/>
                    </a:lnTo>
                    <a:lnTo>
                      <a:pt x="67" y="107"/>
                    </a:lnTo>
                    <a:lnTo>
                      <a:pt x="0" y="124"/>
                    </a:lnTo>
                    <a:lnTo>
                      <a:pt x="89" y="90"/>
                    </a:lnTo>
                    <a:lnTo>
                      <a:pt x="179" y="62"/>
                    </a:lnTo>
                    <a:lnTo>
                      <a:pt x="269" y="40"/>
                    </a:lnTo>
                    <a:lnTo>
                      <a:pt x="360" y="22"/>
                    </a:lnTo>
                    <a:lnTo>
                      <a:pt x="451" y="9"/>
                    </a:lnTo>
                    <a:lnTo>
                      <a:pt x="543" y="2"/>
                    </a:lnTo>
                    <a:lnTo>
                      <a:pt x="63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625975" y="1227138"/>
                <a:ext cx="3438525" cy="3497263"/>
              </a:xfrm>
              <a:custGeom>
                <a:avLst/>
                <a:gdLst>
                  <a:gd name="T0" fmla="*/ 615 w 2166"/>
                  <a:gd name="T1" fmla="*/ 3 h 2203"/>
                  <a:gd name="T2" fmla="*/ 722 w 2166"/>
                  <a:gd name="T3" fmla="*/ 22 h 2203"/>
                  <a:gd name="T4" fmla="*/ 819 w 2166"/>
                  <a:gd name="T5" fmla="*/ 54 h 2203"/>
                  <a:gd name="T6" fmla="*/ 906 w 2166"/>
                  <a:gd name="T7" fmla="*/ 94 h 2203"/>
                  <a:gd name="T8" fmla="*/ 985 w 2166"/>
                  <a:gd name="T9" fmla="*/ 144 h 2203"/>
                  <a:gd name="T10" fmla="*/ 1054 w 2166"/>
                  <a:gd name="T11" fmla="*/ 198 h 2203"/>
                  <a:gd name="T12" fmla="*/ 1114 w 2166"/>
                  <a:gd name="T13" fmla="*/ 254 h 2203"/>
                  <a:gd name="T14" fmla="*/ 1164 w 2166"/>
                  <a:gd name="T15" fmla="*/ 309 h 2203"/>
                  <a:gd name="T16" fmla="*/ 1205 w 2166"/>
                  <a:gd name="T17" fmla="*/ 361 h 2203"/>
                  <a:gd name="T18" fmla="*/ 1237 w 2166"/>
                  <a:gd name="T19" fmla="*/ 406 h 2203"/>
                  <a:gd name="T20" fmla="*/ 1259 w 2166"/>
                  <a:gd name="T21" fmla="*/ 441 h 2203"/>
                  <a:gd name="T22" fmla="*/ 1273 w 2166"/>
                  <a:gd name="T23" fmla="*/ 464 h 2203"/>
                  <a:gd name="T24" fmla="*/ 1278 w 2166"/>
                  <a:gd name="T25" fmla="*/ 473 h 2203"/>
                  <a:gd name="T26" fmla="*/ 2122 w 2166"/>
                  <a:gd name="T27" fmla="*/ 2179 h 2203"/>
                  <a:gd name="T28" fmla="*/ 2042 w 2166"/>
                  <a:gd name="T29" fmla="*/ 2195 h 2203"/>
                  <a:gd name="T30" fmla="*/ 1976 w 2166"/>
                  <a:gd name="T31" fmla="*/ 2202 h 2203"/>
                  <a:gd name="T32" fmla="*/ 1927 w 2166"/>
                  <a:gd name="T33" fmla="*/ 2203 h 2203"/>
                  <a:gd name="T34" fmla="*/ 1900 w 2166"/>
                  <a:gd name="T35" fmla="*/ 2201 h 2203"/>
                  <a:gd name="T36" fmla="*/ 1781 w 2166"/>
                  <a:gd name="T37" fmla="*/ 1982 h 2203"/>
                  <a:gd name="T38" fmla="*/ 1700 w 2166"/>
                  <a:gd name="T39" fmla="*/ 1830 h 2203"/>
                  <a:gd name="T40" fmla="*/ 1063 w 2166"/>
                  <a:gd name="T41" fmla="*/ 615 h 2203"/>
                  <a:gd name="T42" fmla="*/ 1056 w 2166"/>
                  <a:gd name="T43" fmla="*/ 599 h 2203"/>
                  <a:gd name="T44" fmla="*/ 1040 w 2166"/>
                  <a:gd name="T45" fmla="*/ 572 h 2203"/>
                  <a:gd name="T46" fmla="*/ 1017 w 2166"/>
                  <a:gd name="T47" fmla="*/ 533 h 2203"/>
                  <a:gd name="T48" fmla="*/ 987 w 2166"/>
                  <a:gd name="T49" fmla="*/ 487 h 2203"/>
                  <a:gd name="T50" fmla="*/ 948 w 2166"/>
                  <a:gd name="T51" fmla="*/ 435 h 2203"/>
                  <a:gd name="T52" fmla="*/ 901 w 2166"/>
                  <a:gd name="T53" fmla="*/ 379 h 2203"/>
                  <a:gd name="T54" fmla="*/ 847 w 2166"/>
                  <a:gd name="T55" fmla="*/ 324 h 2203"/>
                  <a:gd name="T56" fmla="*/ 785 w 2166"/>
                  <a:gd name="T57" fmla="*/ 270 h 2203"/>
                  <a:gd name="T58" fmla="*/ 715 w 2166"/>
                  <a:gd name="T59" fmla="*/ 220 h 2203"/>
                  <a:gd name="T60" fmla="*/ 637 w 2166"/>
                  <a:gd name="T61" fmla="*/ 177 h 2203"/>
                  <a:gd name="T62" fmla="*/ 551 w 2166"/>
                  <a:gd name="T63" fmla="*/ 144 h 2203"/>
                  <a:gd name="T64" fmla="*/ 457 w 2166"/>
                  <a:gd name="T65" fmla="*/ 122 h 2203"/>
                  <a:gd name="T66" fmla="*/ 355 w 2166"/>
                  <a:gd name="T67" fmla="*/ 113 h 2203"/>
                  <a:gd name="T68" fmla="*/ 245 w 2166"/>
                  <a:gd name="T69" fmla="*/ 122 h 2203"/>
                  <a:gd name="T70" fmla="*/ 126 w 2166"/>
                  <a:gd name="T71" fmla="*/ 149 h 2203"/>
                  <a:gd name="T72" fmla="*/ 0 w 2166"/>
                  <a:gd name="T73" fmla="*/ 197 h 2203"/>
                  <a:gd name="T74" fmla="*/ 153 w 2166"/>
                  <a:gd name="T75" fmla="*/ 106 h 2203"/>
                  <a:gd name="T76" fmla="*/ 307 w 2166"/>
                  <a:gd name="T77" fmla="*/ 35 h 2203"/>
                  <a:gd name="T78" fmla="*/ 438 w 2166"/>
                  <a:gd name="T79" fmla="*/ 7 h 2203"/>
                  <a:gd name="T80" fmla="*/ 558 w 2166"/>
                  <a:gd name="T81" fmla="*/ 0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66" h="2203">
                    <a:moveTo>
                      <a:pt x="558" y="0"/>
                    </a:moveTo>
                    <a:lnTo>
                      <a:pt x="615" y="3"/>
                    </a:lnTo>
                    <a:lnTo>
                      <a:pt x="669" y="11"/>
                    </a:lnTo>
                    <a:lnTo>
                      <a:pt x="722" y="22"/>
                    </a:lnTo>
                    <a:lnTo>
                      <a:pt x="771" y="36"/>
                    </a:lnTo>
                    <a:lnTo>
                      <a:pt x="819" y="54"/>
                    </a:lnTo>
                    <a:lnTo>
                      <a:pt x="864" y="72"/>
                    </a:lnTo>
                    <a:lnTo>
                      <a:pt x="906" y="94"/>
                    </a:lnTo>
                    <a:lnTo>
                      <a:pt x="947" y="118"/>
                    </a:lnTo>
                    <a:lnTo>
                      <a:pt x="985" y="144"/>
                    </a:lnTo>
                    <a:lnTo>
                      <a:pt x="1020" y="171"/>
                    </a:lnTo>
                    <a:lnTo>
                      <a:pt x="1054" y="198"/>
                    </a:lnTo>
                    <a:lnTo>
                      <a:pt x="1084" y="226"/>
                    </a:lnTo>
                    <a:lnTo>
                      <a:pt x="1114" y="254"/>
                    </a:lnTo>
                    <a:lnTo>
                      <a:pt x="1140" y="282"/>
                    </a:lnTo>
                    <a:lnTo>
                      <a:pt x="1164" y="309"/>
                    </a:lnTo>
                    <a:lnTo>
                      <a:pt x="1186" y="335"/>
                    </a:lnTo>
                    <a:lnTo>
                      <a:pt x="1205" y="361"/>
                    </a:lnTo>
                    <a:lnTo>
                      <a:pt x="1222" y="384"/>
                    </a:lnTo>
                    <a:lnTo>
                      <a:pt x="1237" y="406"/>
                    </a:lnTo>
                    <a:lnTo>
                      <a:pt x="1250" y="424"/>
                    </a:lnTo>
                    <a:lnTo>
                      <a:pt x="1259" y="441"/>
                    </a:lnTo>
                    <a:lnTo>
                      <a:pt x="1268" y="455"/>
                    </a:lnTo>
                    <a:lnTo>
                      <a:pt x="1273" y="464"/>
                    </a:lnTo>
                    <a:lnTo>
                      <a:pt x="1277" y="471"/>
                    </a:lnTo>
                    <a:lnTo>
                      <a:pt x="1278" y="473"/>
                    </a:lnTo>
                    <a:lnTo>
                      <a:pt x="2166" y="2165"/>
                    </a:lnTo>
                    <a:lnTo>
                      <a:pt x="2122" y="2179"/>
                    </a:lnTo>
                    <a:lnTo>
                      <a:pt x="2081" y="2188"/>
                    </a:lnTo>
                    <a:lnTo>
                      <a:pt x="2042" y="2195"/>
                    </a:lnTo>
                    <a:lnTo>
                      <a:pt x="2008" y="2200"/>
                    </a:lnTo>
                    <a:lnTo>
                      <a:pt x="1976" y="2202"/>
                    </a:lnTo>
                    <a:lnTo>
                      <a:pt x="1949" y="2203"/>
                    </a:lnTo>
                    <a:lnTo>
                      <a:pt x="1927" y="2203"/>
                    </a:lnTo>
                    <a:lnTo>
                      <a:pt x="1910" y="2202"/>
                    </a:lnTo>
                    <a:lnTo>
                      <a:pt x="1900" y="2201"/>
                    </a:lnTo>
                    <a:lnTo>
                      <a:pt x="1896" y="2201"/>
                    </a:lnTo>
                    <a:lnTo>
                      <a:pt x="1781" y="1982"/>
                    </a:lnTo>
                    <a:lnTo>
                      <a:pt x="1602" y="1981"/>
                    </a:lnTo>
                    <a:lnTo>
                      <a:pt x="1700" y="1830"/>
                    </a:lnTo>
                    <a:lnTo>
                      <a:pt x="1064" y="617"/>
                    </a:lnTo>
                    <a:lnTo>
                      <a:pt x="1063" y="615"/>
                    </a:lnTo>
                    <a:lnTo>
                      <a:pt x="1060" y="609"/>
                    </a:lnTo>
                    <a:lnTo>
                      <a:pt x="1056" y="599"/>
                    </a:lnTo>
                    <a:lnTo>
                      <a:pt x="1049" y="587"/>
                    </a:lnTo>
                    <a:lnTo>
                      <a:pt x="1040" y="572"/>
                    </a:lnTo>
                    <a:lnTo>
                      <a:pt x="1030" y="553"/>
                    </a:lnTo>
                    <a:lnTo>
                      <a:pt x="1017" y="533"/>
                    </a:lnTo>
                    <a:lnTo>
                      <a:pt x="1003" y="511"/>
                    </a:lnTo>
                    <a:lnTo>
                      <a:pt x="987" y="487"/>
                    </a:lnTo>
                    <a:lnTo>
                      <a:pt x="968" y="461"/>
                    </a:lnTo>
                    <a:lnTo>
                      <a:pt x="948" y="435"/>
                    </a:lnTo>
                    <a:lnTo>
                      <a:pt x="926" y="408"/>
                    </a:lnTo>
                    <a:lnTo>
                      <a:pt x="901" y="379"/>
                    </a:lnTo>
                    <a:lnTo>
                      <a:pt x="876" y="352"/>
                    </a:lnTo>
                    <a:lnTo>
                      <a:pt x="847" y="324"/>
                    </a:lnTo>
                    <a:lnTo>
                      <a:pt x="817" y="297"/>
                    </a:lnTo>
                    <a:lnTo>
                      <a:pt x="785" y="270"/>
                    </a:lnTo>
                    <a:lnTo>
                      <a:pt x="751" y="244"/>
                    </a:lnTo>
                    <a:lnTo>
                      <a:pt x="715" y="220"/>
                    </a:lnTo>
                    <a:lnTo>
                      <a:pt x="677" y="198"/>
                    </a:lnTo>
                    <a:lnTo>
                      <a:pt x="637" y="177"/>
                    </a:lnTo>
                    <a:lnTo>
                      <a:pt x="595" y="159"/>
                    </a:lnTo>
                    <a:lnTo>
                      <a:pt x="551" y="144"/>
                    </a:lnTo>
                    <a:lnTo>
                      <a:pt x="505" y="131"/>
                    </a:lnTo>
                    <a:lnTo>
                      <a:pt x="457" y="122"/>
                    </a:lnTo>
                    <a:lnTo>
                      <a:pt x="407" y="115"/>
                    </a:lnTo>
                    <a:lnTo>
                      <a:pt x="355" y="113"/>
                    </a:lnTo>
                    <a:lnTo>
                      <a:pt x="300" y="115"/>
                    </a:lnTo>
                    <a:lnTo>
                      <a:pt x="245" y="122"/>
                    </a:lnTo>
                    <a:lnTo>
                      <a:pt x="186" y="133"/>
                    </a:lnTo>
                    <a:lnTo>
                      <a:pt x="126" y="149"/>
                    </a:lnTo>
                    <a:lnTo>
                      <a:pt x="65" y="171"/>
                    </a:lnTo>
                    <a:lnTo>
                      <a:pt x="0" y="197"/>
                    </a:lnTo>
                    <a:lnTo>
                      <a:pt x="75" y="150"/>
                    </a:lnTo>
                    <a:lnTo>
                      <a:pt x="153" y="106"/>
                    </a:lnTo>
                    <a:lnTo>
                      <a:pt x="229" y="68"/>
                    </a:lnTo>
                    <a:lnTo>
                      <a:pt x="307" y="35"/>
                    </a:lnTo>
                    <a:lnTo>
                      <a:pt x="374" y="18"/>
                    </a:lnTo>
                    <a:lnTo>
                      <a:pt x="438" y="7"/>
                    </a:lnTo>
                    <a:lnTo>
                      <a:pt x="500" y="1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354387" y="1447800"/>
                <a:ext cx="2554288" cy="4487863"/>
              </a:xfrm>
              <a:custGeom>
                <a:avLst/>
                <a:gdLst>
                  <a:gd name="T0" fmla="*/ 1217 w 1609"/>
                  <a:gd name="T1" fmla="*/ 3 h 2827"/>
                  <a:gd name="T2" fmla="*/ 1309 w 1609"/>
                  <a:gd name="T3" fmla="*/ 14 h 2827"/>
                  <a:gd name="T4" fmla="*/ 1392 w 1609"/>
                  <a:gd name="T5" fmla="*/ 37 h 2827"/>
                  <a:gd name="T6" fmla="*/ 1465 w 1609"/>
                  <a:gd name="T7" fmla="*/ 68 h 2827"/>
                  <a:gd name="T8" fmla="*/ 1529 w 1609"/>
                  <a:gd name="T9" fmla="*/ 103 h 2827"/>
                  <a:gd name="T10" fmla="*/ 1585 w 1609"/>
                  <a:gd name="T11" fmla="*/ 144 h 2827"/>
                  <a:gd name="T12" fmla="*/ 537 w 1609"/>
                  <a:gd name="T13" fmla="*/ 1760 h 2827"/>
                  <a:gd name="T14" fmla="*/ 530 w 1609"/>
                  <a:gd name="T15" fmla="*/ 1769 h 2827"/>
                  <a:gd name="T16" fmla="*/ 514 w 1609"/>
                  <a:gd name="T17" fmla="*/ 1795 h 2827"/>
                  <a:gd name="T18" fmla="*/ 490 w 1609"/>
                  <a:gd name="T19" fmla="*/ 1838 h 2827"/>
                  <a:gd name="T20" fmla="*/ 464 w 1609"/>
                  <a:gd name="T21" fmla="*/ 1895 h 2827"/>
                  <a:gd name="T22" fmla="*/ 436 w 1609"/>
                  <a:gd name="T23" fmla="*/ 1964 h 2827"/>
                  <a:gd name="T24" fmla="*/ 411 w 1609"/>
                  <a:gd name="T25" fmla="*/ 2044 h 2827"/>
                  <a:gd name="T26" fmla="*/ 391 w 1609"/>
                  <a:gd name="T27" fmla="*/ 2133 h 2827"/>
                  <a:gd name="T28" fmla="*/ 379 w 1609"/>
                  <a:gd name="T29" fmla="*/ 2230 h 2827"/>
                  <a:gd name="T30" fmla="*/ 380 w 1609"/>
                  <a:gd name="T31" fmla="*/ 2333 h 2827"/>
                  <a:gd name="T32" fmla="*/ 395 w 1609"/>
                  <a:gd name="T33" fmla="*/ 2440 h 2827"/>
                  <a:gd name="T34" fmla="*/ 428 w 1609"/>
                  <a:gd name="T35" fmla="*/ 2550 h 2827"/>
                  <a:gd name="T36" fmla="*/ 482 w 1609"/>
                  <a:gd name="T37" fmla="*/ 2661 h 2827"/>
                  <a:gd name="T38" fmla="*/ 560 w 1609"/>
                  <a:gd name="T39" fmla="*/ 2772 h 2827"/>
                  <a:gd name="T40" fmla="*/ 536 w 1609"/>
                  <a:gd name="T41" fmla="*/ 2762 h 2827"/>
                  <a:gd name="T42" fmla="*/ 400 w 1609"/>
                  <a:gd name="T43" fmla="*/ 2621 h 2827"/>
                  <a:gd name="T44" fmla="*/ 285 w 1609"/>
                  <a:gd name="T45" fmla="*/ 2468 h 2827"/>
                  <a:gd name="T46" fmla="*/ 189 w 1609"/>
                  <a:gd name="T47" fmla="*/ 2305 h 2827"/>
                  <a:gd name="T48" fmla="*/ 111 w 1609"/>
                  <a:gd name="T49" fmla="*/ 2133 h 2827"/>
                  <a:gd name="T50" fmla="*/ 54 w 1609"/>
                  <a:gd name="T51" fmla="*/ 1953 h 2827"/>
                  <a:gd name="T52" fmla="*/ 17 w 1609"/>
                  <a:gd name="T53" fmla="*/ 1768 h 2827"/>
                  <a:gd name="T54" fmla="*/ 0 w 1609"/>
                  <a:gd name="T55" fmla="*/ 1581 h 2827"/>
                  <a:gd name="T56" fmla="*/ 4 w 1609"/>
                  <a:gd name="T57" fmla="*/ 1391 h 2827"/>
                  <a:gd name="T58" fmla="*/ 30 w 1609"/>
                  <a:gd name="T59" fmla="*/ 1202 h 2827"/>
                  <a:gd name="T60" fmla="*/ 77 w 1609"/>
                  <a:gd name="T61" fmla="*/ 1015 h 2827"/>
                  <a:gd name="T62" fmla="*/ 146 w 1609"/>
                  <a:gd name="T63" fmla="*/ 831 h 2827"/>
                  <a:gd name="T64" fmla="*/ 237 w 1609"/>
                  <a:gd name="T65" fmla="*/ 654 h 2827"/>
                  <a:gd name="T66" fmla="*/ 345 w 1609"/>
                  <a:gd name="T67" fmla="*/ 492 h 2827"/>
                  <a:gd name="T68" fmla="*/ 463 w 1609"/>
                  <a:gd name="T69" fmla="*/ 349 h 2827"/>
                  <a:gd name="T70" fmla="*/ 594 w 1609"/>
                  <a:gd name="T71" fmla="*/ 224 h 2827"/>
                  <a:gd name="T72" fmla="*/ 735 w 1609"/>
                  <a:gd name="T73" fmla="*/ 114 h 2827"/>
                  <a:gd name="T74" fmla="*/ 876 w 1609"/>
                  <a:gd name="T75" fmla="*/ 43 h 2827"/>
                  <a:gd name="T76" fmla="*/ 1001 w 1609"/>
                  <a:gd name="T77" fmla="*/ 15 h 2827"/>
                  <a:gd name="T78" fmla="*/ 1114 w 1609"/>
                  <a:gd name="T79" fmla="*/ 1 h 2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09" h="2827">
                    <a:moveTo>
                      <a:pt x="1166" y="0"/>
                    </a:moveTo>
                    <a:lnTo>
                      <a:pt x="1217" y="3"/>
                    </a:lnTo>
                    <a:lnTo>
                      <a:pt x="1264" y="7"/>
                    </a:lnTo>
                    <a:lnTo>
                      <a:pt x="1309" y="14"/>
                    </a:lnTo>
                    <a:lnTo>
                      <a:pt x="1352" y="25"/>
                    </a:lnTo>
                    <a:lnTo>
                      <a:pt x="1392" y="37"/>
                    </a:lnTo>
                    <a:lnTo>
                      <a:pt x="1429" y="51"/>
                    </a:lnTo>
                    <a:lnTo>
                      <a:pt x="1465" y="68"/>
                    </a:lnTo>
                    <a:lnTo>
                      <a:pt x="1498" y="84"/>
                    </a:lnTo>
                    <a:lnTo>
                      <a:pt x="1529" y="103"/>
                    </a:lnTo>
                    <a:lnTo>
                      <a:pt x="1557" y="123"/>
                    </a:lnTo>
                    <a:lnTo>
                      <a:pt x="1585" y="144"/>
                    </a:lnTo>
                    <a:lnTo>
                      <a:pt x="1609" y="165"/>
                    </a:lnTo>
                    <a:lnTo>
                      <a:pt x="537" y="1760"/>
                    </a:lnTo>
                    <a:lnTo>
                      <a:pt x="534" y="1762"/>
                    </a:lnTo>
                    <a:lnTo>
                      <a:pt x="530" y="1769"/>
                    </a:lnTo>
                    <a:lnTo>
                      <a:pt x="523" y="1780"/>
                    </a:lnTo>
                    <a:lnTo>
                      <a:pt x="514" y="1795"/>
                    </a:lnTo>
                    <a:lnTo>
                      <a:pt x="503" y="1815"/>
                    </a:lnTo>
                    <a:lnTo>
                      <a:pt x="490" y="1838"/>
                    </a:lnTo>
                    <a:lnTo>
                      <a:pt x="478" y="1865"/>
                    </a:lnTo>
                    <a:lnTo>
                      <a:pt x="464" y="1895"/>
                    </a:lnTo>
                    <a:lnTo>
                      <a:pt x="450" y="1927"/>
                    </a:lnTo>
                    <a:lnTo>
                      <a:pt x="436" y="1964"/>
                    </a:lnTo>
                    <a:lnTo>
                      <a:pt x="423" y="2003"/>
                    </a:lnTo>
                    <a:lnTo>
                      <a:pt x="411" y="2044"/>
                    </a:lnTo>
                    <a:lnTo>
                      <a:pt x="400" y="2088"/>
                    </a:lnTo>
                    <a:lnTo>
                      <a:pt x="391" y="2133"/>
                    </a:lnTo>
                    <a:lnTo>
                      <a:pt x="384" y="2181"/>
                    </a:lnTo>
                    <a:lnTo>
                      <a:pt x="379" y="2230"/>
                    </a:lnTo>
                    <a:lnTo>
                      <a:pt x="378" y="2281"/>
                    </a:lnTo>
                    <a:lnTo>
                      <a:pt x="380" y="2333"/>
                    </a:lnTo>
                    <a:lnTo>
                      <a:pt x="386" y="2386"/>
                    </a:lnTo>
                    <a:lnTo>
                      <a:pt x="395" y="2440"/>
                    </a:lnTo>
                    <a:lnTo>
                      <a:pt x="409" y="2495"/>
                    </a:lnTo>
                    <a:lnTo>
                      <a:pt x="428" y="2550"/>
                    </a:lnTo>
                    <a:lnTo>
                      <a:pt x="453" y="2605"/>
                    </a:lnTo>
                    <a:lnTo>
                      <a:pt x="482" y="2661"/>
                    </a:lnTo>
                    <a:lnTo>
                      <a:pt x="518" y="2717"/>
                    </a:lnTo>
                    <a:lnTo>
                      <a:pt x="560" y="2772"/>
                    </a:lnTo>
                    <a:lnTo>
                      <a:pt x="609" y="2827"/>
                    </a:lnTo>
                    <a:lnTo>
                      <a:pt x="536" y="2762"/>
                    </a:lnTo>
                    <a:lnTo>
                      <a:pt x="465" y="2692"/>
                    </a:lnTo>
                    <a:lnTo>
                      <a:pt x="400" y="2621"/>
                    </a:lnTo>
                    <a:lnTo>
                      <a:pt x="341" y="2546"/>
                    </a:lnTo>
                    <a:lnTo>
                      <a:pt x="285" y="2468"/>
                    </a:lnTo>
                    <a:lnTo>
                      <a:pt x="235" y="2388"/>
                    </a:lnTo>
                    <a:lnTo>
                      <a:pt x="189" y="2305"/>
                    </a:lnTo>
                    <a:lnTo>
                      <a:pt x="148" y="2220"/>
                    </a:lnTo>
                    <a:lnTo>
                      <a:pt x="111" y="2133"/>
                    </a:lnTo>
                    <a:lnTo>
                      <a:pt x="81" y="2044"/>
                    </a:lnTo>
                    <a:lnTo>
                      <a:pt x="54" y="1953"/>
                    </a:lnTo>
                    <a:lnTo>
                      <a:pt x="34" y="1861"/>
                    </a:lnTo>
                    <a:lnTo>
                      <a:pt x="17" y="1768"/>
                    </a:lnTo>
                    <a:lnTo>
                      <a:pt x="6" y="1675"/>
                    </a:lnTo>
                    <a:lnTo>
                      <a:pt x="0" y="1581"/>
                    </a:lnTo>
                    <a:lnTo>
                      <a:pt x="0" y="1486"/>
                    </a:lnTo>
                    <a:lnTo>
                      <a:pt x="4" y="1391"/>
                    </a:lnTo>
                    <a:lnTo>
                      <a:pt x="15" y="1297"/>
                    </a:lnTo>
                    <a:lnTo>
                      <a:pt x="30" y="1202"/>
                    </a:lnTo>
                    <a:lnTo>
                      <a:pt x="50" y="1108"/>
                    </a:lnTo>
                    <a:lnTo>
                      <a:pt x="77" y="1015"/>
                    </a:lnTo>
                    <a:lnTo>
                      <a:pt x="109" y="923"/>
                    </a:lnTo>
                    <a:lnTo>
                      <a:pt x="146" y="831"/>
                    </a:lnTo>
                    <a:lnTo>
                      <a:pt x="189" y="742"/>
                    </a:lnTo>
                    <a:lnTo>
                      <a:pt x="237" y="654"/>
                    </a:lnTo>
                    <a:lnTo>
                      <a:pt x="290" y="568"/>
                    </a:lnTo>
                    <a:lnTo>
                      <a:pt x="345" y="492"/>
                    </a:lnTo>
                    <a:lnTo>
                      <a:pt x="402" y="419"/>
                    </a:lnTo>
                    <a:lnTo>
                      <a:pt x="463" y="349"/>
                    </a:lnTo>
                    <a:lnTo>
                      <a:pt x="527" y="284"/>
                    </a:lnTo>
                    <a:lnTo>
                      <a:pt x="594" y="224"/>
                    </a:lnTo>
                    <a:lnTo>
                      <a:pt x="663" y="167"/>
                    </a:lnTo>
                    <a:lnTo>
                      <a:pt x="735" y="114"/>
                    </a:lnTo>
                    <a:lnTo>
                      <a:pt x="809" y="64"/>
                    </a:lnTo>
                    <a:lnTo>
                      <a:pt x="876" y="43"/>
                    </a:lnTo>
                    <a:lnTo>
                      <a:pt x="939" y="28"/>
                    </a:lnTo>
                    <a:lnTo>
                      <a:pt x="1001" y="15"/>
                    </a:lnTo>
                    <a:lnTo>
                      <a:pt x="1058" y="7"/>
                    </a:lnTo>
                    <a:lnTo>
                      <a:pt x="1114" y="1"/>
                    </a:lnTo>
                    <a:lnTo>
                      <a:pt x="116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954462" y="1709738"/>
                <a:ext cx="2206625" cy="4530725"/>
              </a:xfrm>
              <a:custGeom>
                <a:avLst/>
                <a:gdLst>
                  <a:gd name="T0" fmla="*/ 1260 w 1390"/>
                  <a:gd name="T1" fmla="*/ 28 h 2854"/>
                  <a:gd name="T2" fmla="*/ 1309 w 1390"/>
                  <a:gd name="T3" fmla="*/ 86 h 2854"/>
                  <a:gd name="T4" fmla="*/ 1346 w 1390"/>
                  <a:gd name="T5" fmla="*/ 137 h 2854"/>
                  <a:gd name="T6" fmla="*/ 1371 w 1390"/>
                  <a:gd name="T7" fmla="*/ 180 h 2854"/>
                  <a:gd name="T8" fmla="*/ 1386 w 1390"/>
                  <a:gd name="T9" fmla="*/ 210 h 2854"/>
                  <a:gd name="T10" fmla="*/ 1390 w 1390"/>
                  <a:gd name="T11" fmla="*/ 220 h 2854"/>
                  <a:gd name="T12" fmla="*/ 1335 w 1390"/>
                  <a:gd name="T13" fmla="*/ 586 h 2854"/>
                  <a:gd name="T14" fmla="*/ 387 w 1390"/>
                  <a:gd name="T15" fmla="*/ 1714 h 2854"/>
                  <a:gd name="T16" fmla="*/ 381 w 1390"/>
                  <a:gd name="T17" fmla="*/ 1722 h 2854"/>
                  <a:gd name="T18" fmla="*/ 365 w 1390"/>
                  <a:gd name="T19" fmla="*/ 1746 h 2854"/>
                  <a:gd name="T20" fmla="*/ 342 w 1390"/>
                  <a:gd name="T21" fmla="*/ 1782 h 2854"/>
                  <a:gd name="T22" fmla="*/ 315 w 1390"/>
                  <a:gd name="T23" fmla="*/ 1832 h 2854"/>
                  <a:gd name="T24" fmla="*/ 285 w 1390"/>
                  <a:gd name="T25" fmla="*/ 1892 h 2854"/>
                  <a:gd name="T26" fmla="*/ 257 w 1390"/>
                  <a:gd name="T27" fmla="*/ 1964 h 2854"/>
                  <a:gd name="T28" fmla="*/ 232 w 1390"/>
                  <a:gd name="T29" fmla="*/ 2042 h 2854"/>
                  <a:gd name="T30" fmla="*/ 212 w 1390"/>
                  <a:gd name="T31" fmla="*/ 2128 h 2854"/>
                  <a:gd name="T32" fmla="*/ 202 w 1390"/>
                  <a:gd name="T33" fmla="*/ 2219 h 2854"/>
                  <a:gd name="T34" fmla="*/ 202 w 1390"/>
                  <a:gd name="T35" fmla="*/ 2315 h 2854"/>
                  <a:gd name="T36" fmla="*/ 216 w 1390"/>
                  <a:gd name="T37" fmla="*/ 2413 h 2854"/>
                  <a:gd name="T38" fmla="*/ 247 w 1390"/>
                  <a:gd name="T39" fmla="*/ 2513 h 2854"/>
                  <a:gd name="T40" fmla="*/ 296 w 1390"/>
                  <a:gd name="T41" fmla="*/ 2613 h 2854"/>
                  <a:gd name="T42" fmla="*/ 367 w 1390"/>
                  <a:gd name="T43" fmla="*/ 2712 h 2854"/>
                  <a:gd name="T44" fmla="*/ 464 w 1390"/>
                  <a:gd name="T45" fmla="*/ 2807 h 2854"/>
                  <a:gd name="T46" fmla="*/ 444 w 1390"/>
                  <a:gd name="T47" fmla="*/ 2810 h 2854"/>
                  <a:gd name="T48" fmla="*/ 298 w 1390"/>
                  <a:gd name="T49" fmla="*/ 2713 h 2854"/>
                  <a:gd name="T50" fmla="*/ 182 w 1390"/>
                  <a:gd name="T51" fmla="*/ 2607 h 2854"/>
                  <a:gd name="T52" fmla="*/ 104 w 1390"/>
                  <a:gd name="T53" fmla="*/ 2496 h 2854"/>
                  <a:gd name="T54" fmla="*/ 50 w 1390"/>
                  <a:gd name="T55" fmla="*/ 2385 h 2854"/>
                  <a:gd name="T56" fmla="*/ 17 w 1390"/>
                  <a:gd name="T57" fmla="*/ 2275 h 2854"/>
                  <a:gd name="T58" fmla="*/ 2 w 1390"/>
                  <a:gd name="T59" fmla="*/ 2168 h 2854"/>
                  <a:gd name="T60" fmla="*/ 1 w 1390"/>
                  <a:gd name="T61" fmla="*/ 2065 h 2854"/>
                  <a:gd name="T62" fmla="*/ 13 w 1390"/>
                  <a:gd name="T63" fmla="*/ 1968 h 2854"/>
                  <a:gd name="T64" fmla="*/ 33 w 1390"/>
                  <a:gd name="T65" fmla="*/ 1879 h 2854"/>
                  <a:gd name="T66" fmla="*/ 58 w 1390"/>
                  <a:gd name="T67" fmla="*/ 1799 h 2854"/>
                  <a:gd name="T68" fmla="*/ 86 w 1390"/>
                  <a:gd name="T69" fmla="*/ 1730 h 2854"/>
                  <a:gd name="T70" fmla="*/ 112 w 1390"/>
                  <a:gd name="T71" fmla="*/ 1673 h 2854"/>
                  <a:gd name="T72" fmla="*/ 136 w 1390"/>
                  <a:gd name="T73" fmla="*/ 1630 h 2854"/>
                  <a:gd name="T74" fmla="*/ 152 w 1390"/>
                  <a:gd name="T75" fmla="*/ 1604 h 2854"/>
                  <a:gd name="T76" fmla="*/ 159 w 1390"/>
                  <a:gd name="T77" fmla="*/ 1595 h 2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90" h="2854">
                    <a:moveTo>
                      <a:pt x="1231" y="0"/>
                    </a:moveTo>
                    <a:lnTo>
                      <a:pt x="1260" y="28"/>
                    </a:lnTo>
                    <a:lnTo>
                      <a:pt x="1287" y="58"/>
                    </a:lnTo>
                    <a:lnTo>
                      <a:pt x="1309" y="86"/>
                    </a:lnTo>
                    <a:lnTo>
                      <a:pt x="1329" y="112"/>
                    </a:lnTo>
                    <a:lnTo>
                      <a:pt x="1346" y="137"/>
                    </a:lnTo>
                    <a:lnTo>
                      <a:pt x="1360" y="160"/>
                    </a:lnTo>
                    <a:lnTo>
                      <a:pt x="1371" y="180"/>
                    </a:lnTo>
                    <a:lnTo>
                      <a:pt x="1379" y="197"/>
                    </a:lnTo>
                    <a:lnTo>
                      <a:pt x="1386" y="210"/>
                    </a:lnTo>
                    <a:lnTo>
                      <a:pt x="1389" y="218"/>
                    </a:lnTo>
                    <a:lnTo>
                      <a:pt x="1390" y="220"/>
                    </a:lnTo>
                    <a:lnTo>
                      <a:pt x="1252" y="426"/>
                    </a:lnTo>
                    <a:lnTo>
                      <a:pt x="1335" y="586"/>
                    </a:lnTo>
                    <a:lnTo>
                      <a:pt x="1155" y="571"/>
                    </a:lnTo>
                    <a:lnTo>
                      <a:pt x="387" y="1714"/>
                    </a:lnTo>
                    <a:lnTo>
                      <a:pt x="385" y="1716"/>
                    </a:lnTo>
                    <a:lnTo>
                      <a:pt x="381" y="1722"/>
                    </a:lnTo>
                    <a:lnTo>
                      <a:pt x="374" y="1732"/>
                    </a:lnTo>
                    <a:lnTo>
                      <a:pt x="365" y="1746"/>
                    </a:lnTo>
                    <a:lnTo>
                      <a:pt x="355" y="1762"/>
                    </a:lnTo>
                    <a:lnTo>
                      <a:pt x="342" y="1782"/>
                    </a:lnTo>
                    <a:lnTo>
                      <a:pt x="329" y="1805"/>
                    </a:lnTo>
                    <a:lnTo>
                      <a:pt x="315" y="1832"/>
                    </a:lnTo>
                    <a:lnTo>
                      <a:pt x="300" y="1861"/>
                    </a:lnTo>
                    <a:lnTo>
                      <a:pt x="285" y="1892"/>
                    </a:lnTo>
                    <a:lnTo>
                      <a:pt x="271" y="1927"/>
                    </a:lnTo>
                    <a:lnTo>
                      <a:pt x="257" y="1964"/>
                    </a:lnTo>
                    <a:lnTo>
                      <a:pt x="243" y="2001"/>
                    </a:lnTo>
                    <a:lnTo>
                      <a:pt x="232" y="2042"/>
                    </a:lnTo>
                    <a:lnTo>
                      <a:pt x="221" y="2084"/>
                    </a:lnTo>
                    <a:lnTo>
                      <a:pt x="212" y="2128"/>
                    </a:lnTo>
                    <a:lnTo>
                      <a:pt x="206" y="2173"/>
                    </a:lnTo>
                    <a:lnTo>
                      <a:pt x="202" y="2219"/>
                    </a:lnTo>
                    <a:lnTo>
                      <a:pt x="200" y="2267"/>
                    </a:lnTo>
                    <a:lnTo>
                      <a:pt x="202" y="2315"/>
                    </a:lnTo>
                    <a:lnTo>
                      <a:pt x="207" y="2364"/>
                    </a:lnTo>
                    <a:lnTo>
                      <a:pt x="216" y="2413"/>
                    </a:lnTo>
                    <a:lnTo>
                      <a:pt x="229" y="2464"/>
                    </a:lnTo>
                    <a:lnTo>
                      <a:pt x="247" y="2513"/>
                    </a:lnTo>
                    <a:lnTo>
                      <a:pt x="269" y="2563"/>
                    </a:lnTo>
                    <a:lnTo>
                      <a:pt x="296" y="2613"/>
                    </a:lnTo>
                    <a:lnTo>
                      <a:pt x="329" y="2663"/>
                    </a:lnTo>
                    <a:lnTo>
                      <a:pt x="367" y="2712"/>
                    </a:lnTo>
                    <a:lnTo>
                      <a:pt x="412" y="2760"/>
                    </a:lnTo>
                    <a:lnTo>
                      <a:pt x="464" y="2807"/>
                    </a:lnTo>
                    <a:lnTo>
                      <a:pt x="521" y="2854"/>
                    </a:lnTo>
                    <a:lnTo>
                      <a:pt x="444" y="2810"/>
                    </a:lnTo>
                    <a:lnTo>
                      <a:pt x="367" y="2763"/>
                    </a:lnTo>
                    <a:lnTo>
                      <a:pt x="298" y="2713"/>
                    </a:lnTo>
                    <a:lnTo>
                      <a:pt x="231" y="2662"/>
                    </a:lnTo>
                    <a:lnTo>
                      <a:pt x="182" y="2607"/>
                    </a:lnTo>
                    <a:lnTo>
                      <a:pt x="140" y="2552"/>
                    </a:lnTo>
                    <a:lnTo>
                      <a:pt x="104" y="2496"/>
                    </a:lnTo>
                    <a:lnTo>
                      <a:pt x="75" y="2440"/>
                    </a:lnTo>
                    <a:lnTo>
                      <a:pt x="50" y="2385"/>
                    </a:lnTo>
                    <a:lnTo>
                      <a:pt x="31" y="2330"/>
                    </a:lnTo>
                    <a:lnTo>
                      <a:pt x="17" y="2275"/>
                    </a:lnTo>
                    <a:lnTo>
                      <a:pt x="8" y="2221"/>
                    </a:lnTo>
                    <a:lnTo>
                      <a:pt x="2" y="2168"/>
                    </a:lnTo>
                    <a:lnTo>
                      <a:pt x="0" y="2116"/>
                    </a:lnTo>
                    <a:lnTo>
                      <a:pt x="1" y="2065"/>
                    </a:lnTo>
                    <a:lnTo>
                      <a:pt x="6" y="2016"/>
                    </a:lnTo>
                    <a:lnTo>
                      <a:pt x="13" y="1968"/>
                    </a:lnTo>
                    <a:lnTo>
                      <a:pt x="22" y="1923"/>
                    </a:lnTo>
                    <a:lnTo>
                      <a:pt x="33" y="1879"/>
                    </a:lnTo>
                    <a:lnTo>
                      <a:pt x="45" y="1838"/>
                    </a:lnTo>
                    <a:lnTo>
                      <a:pt x="58" y="1799"/>
                    </a:lnTo>
                    <a:lnTo>
                      <a:pt x="72" y="1762"/>
                    </a:lnTo>
                    <a:lnTo>
                      <a:pt x="86" y="1730"/>
                    </a:lnTo>
                    <a:lnTo>
                      <a:pt x="100" y="1700"/>
                    </a:lnTo>
                    <a:lnTo>
                      <a:pt x="112" y="1673"/>
                    </a:lnTo>
                    <a:lnTo>
                      <a:pt x="125" y="1650"/>
                    </a:lnTo>
                    <a:lnTo>
                      <a:pt x="136" y="1630"/>
                    </a:lnTo>
                    <a:lnTo>
                      <a:pt x="145" y="1615"/>
                    </a:lnTo>
                    <a:lnTo>
                      <a:pt x="152" y="1604"/>
                    </a:lnTo>
                    <a:lnTo>
                      <a:pt x="156" y="1597"/>
                    </a:lnTo>
                    <a:lnTo>
                      <a:pt x="159" y="1595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 rot="18333560">
              <a:off x="3679455" y="3916334"/>
              <a:ext cx="2947691" cy="64633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federales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 rot="10599835" flipH="1" flipV="1">
              <a:off x="5164130" y="6213118"/>
              <a:ext cx="3554330" cy="95253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federalizados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 rot="3614407">
              <a:off x="6567743" y="3809374"/>
              <a:ext cx="3026251" cy="67295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estatales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0"/>
          <a:stretch/>
        </p:blipFill>
        <p:spPr>
          <a:xfrm>
            <a:off x="9298" y="3042293"/>
            <a:ext cx="1911396" cy="153452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151941" y="2934557"/>
            <a:ext cx="7208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…Los entes públicos </a:t>
            </a:r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deberá incluir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</a:t>
            </a:r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de la evaluación del desempeño de los programas federales, </a:t>
            </a:r>
            <a:r>
              <a:rPr lang="es-MX" altLang="es-MX" sz="28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las </a:t>
            </a:r>
            <a:r>
              <a:rPr lang="es-MX" altLang="es-MX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entidades </a:t>
            </a:r>
            <a:r>
              <a:rPr lang="es-MX" altLang="es-MX" sz="28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federativas y </a:t>
            </a:r>
            <a:r>
              <a:rPr lang="es-MX" altLang="es-MX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municipales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….[en la cuenta pública]</a:t>
            </a:r>
            <a:endParaRPr lang="es-MX" altLang="es-MX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03815" y="3366605"/>
            <a:ext cx="1358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s-MX" altLang="es-MX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LGCG</a:t>
            </a:r>
          </a:p>
          <a:p>
            <a:pPr lvl="0" algn="ctr" defTabSz="914400"/>
            <a:r>
              <a:rPr lang="es-MX" altLang="es-MX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54</a:t>
            </a:r>
            <a:endParaRPr lang="es-MX" altLang="es-MX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0"/>
          <a:stretch/>
        </p:blipFill>
        <p:spPr>
          <a:xfrm>
            <a:off x="50829" y="6510624"/>
            <a:ext cx="1911396" cy="1534528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151941" y="6448265"/>
            <a:ext cx="7208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entidad cuenta con normativa en materia de evaluación (leyes de desarrollo social, planeación, presupuesto).</a:t>
            </a:r>
            <a:endParaRPr lang="es-MX" altLang="es-MX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60444" y="6729149"/>
            <a:ext cx="1358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s-MX" altLang="es-MX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 local</a:t>
            </a:r>
            <a:endParaRPr lang="es-MX" altLang="es-MX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1467" y="8556790"/>
            <a:ext cx="628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s-MX" altLang="es-MX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LGCG</a:t>
            </a:r>
            <a:r>
              <a:rPr lang="es-MX" altLang="es-MX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Ley General de Contabilidad Gubernamental  </a:t>
            </a:r>
            <a:endParaRPr lang="es-MX" altLang="es-MX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28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3621911" y="1101530"/>
            <a:ext cx="8984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s-MX" altLang="es-MX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 panose="020B0A04020102020204" pitchFamily="34" charset="0"/>
              </a:rPr>
              <a:t>Sobre los recursos federalizados, la normativa establece:</a:t>
            </a:r>
            <a:endParaRPr lang="es-MX" altLang="es-MX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 Black" panose="020B0A040201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66427" y="3652664"/>
            <a:ext cx="2047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CPEUM</a:t>
            </a:r>
          </a:p>
          <a:p>
            <a:pPr lvl="0" algn="just" defTabSz="914400"/>
            <a:r>
              <a:rPr lang="es-MX" altLang="es-MX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134</a:t>
            </a:r>
            <a:endParaRPr lang="es-MX" altLang="es-MX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749077" y="4099576"/>
            <a:ext cx="2184654" cy="2243164"/>
            <a:chOff x="3910112" y="2356520"/>
            <a:chExt cx="5480050" cy="5489576"/>
          </a:xfrm>
        </p:grpSpPr>
        <p:grpSp>
          <p:nvGrpSpPr>
            <p:cNvPr id="6" name="Grupo 5"/>
            <p:cNvGrpSpPr/>
            <p:nvPr/>
          </p:nvGrpSpPr>
          <p:grpSpPr>
            <a:xfrm>
              <a:off x="3910112" y="2356520"/>
              <a:ext cx="5480050" cy="5489576"/>
              <a:chOff x="3354387" y="1085850"/>
              <a:chExt cx="5480050" cy="5489576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289425" y="4164013"/>
                <a:ext cx="4532313" cy="2411413"/>
              </a:xfrm>
              <a:custGeom>
                <a:avLst/>
                <a:gdLst>
                  <a:gd name="T0" fmla="*/ 2841 w 2855"/>
                  <a:gd name="T1" fmla="*/ 100 h 1519"/>
                  <a:gd name="T2" fmla="*/ 2795 w 2855"/>
                  <a:gd name="T3" fmla="*/ 297 h 1519"/>
                  <a:gd name="T4" fmla="*/ 2726 w 2855"/>
                  <a:gd name="T5" fmla="*/ 485 h 1519"/>
                  <a:gd name="T6" fmla="*/ 2636 w 2855"/>
                  <a:gd name="T7" fmla="*/ 662 h 1519"/>
                  <a:gd name="T8" fmla="*/ 2526 w 2855"/>
                  <a:gd name="T9" fmla="*/ 825 h 1519"/>
                  <a:gd name="T10" fmla="*/ 2397 w 2855"/>
                  <a:gd name="T11" fmla="*/ 976 h 1519"/>
                  <a:gd name="T12" fmla="*/ 2250 w 2855"/>
                  <a:gd name="T13" fmla="*/ 1111 h 1519"/>
                  <a:gd name="T14" fmla="*/ 2090 w 2855"/>
                  <a:gd name="T15" fmla="*/ 1230 h 1519"/>
                  <a:gd name="T16" fmla="*/ 1915 w 2855"/>
                  <a:gd name="T17" fmla="*/ 1330 h 1519"/>
                  <a:gd name="T18" fmla="*/ 1727 w 2855"/>
                  <a:gd name="T19" fmla="*/ 1410 h 1519"/>
                  <a:gd name="T20" fmla="*/ 1528 w 2855"/>
                  <a:gd name="T21" fmla="*/ 1470 h 1519"/>
                  <a:gd name="T22" fmla="*/ 1320 w 2855"/>
                  <a:gd name="T23" fmla="*/ 1506 h 1519"/>
                  <a:gd name="T24" fmla="*/ 1106 w 2855"/>
                  <a:gd name="T25" fmla="*/ 1519 h 1519"/>
                  <a:gd name="T26" fmla="*/ 887 w 2855"/>
                  <a:gd name="T27" fmla="*/ 1506 h 1519"/>
                  <a:gd name="T28" fmla="*/ 676 w 2855"/>
                  <a:gd name="T29" fmla="*/ 1468 h 1519"/>
                  <a:gd name="T30" fmla="*/ 475 w 2855"/>
                  <a:gd name="T31" fmla="*/ 1407 h 1519"/>
                  <a:gd name="T32" fmla="*/ 312 w 2855"/>
                  <a:gd name="T33" fmla="*/ 1316 h 1519"/>
                  <a:gd name="T34" fmla="*/ 201 w 2855"/>
                  <a:gd name="T35" fmla="*/ 1211 h 1519"/>
                  <a:gd name="T36" fmla="*/ 118 w 2855"/>
                  <a:gd name="T37" fmla="*/ 1106 h 1519"/>
                  <a:gd name="T38" fmla="*/ 61 w 2855"/>
                  <a:gd name="T39" fmla="*/ 1006 h 1519"/>
                  <a:gd name="T40" fmla="*/ 24 w 2855"/>
                  <a:gd name="T41" fmla="*/ 907 h 1519"/>
                  <a:gd name="T42" fmla="*/ 4 w 2855"/>
                  <a:gd name="T43" fmla="*/ 814 h 1519"/>
                  <a:gd name="T44" fmla="*/ 0 w 2855"/>
                  <a:gd name="T45" fmla="*/ 727 h 1519"/>
                  <a:gd name="T46" fmla="*/ 7 w 2855"/>
                  <a:gd name="T47" fmla="*/ 647 h 1519"/>
                  <a:gd name="T48" fmla="*/ 1987 w 2855"/>
                  <a:gd name="T49" fmla="*/ 652 h 1519"/>
                  <a:gd name="T50" fmla="*/ 2005 w 2855"/>
                  <a:gd name="T51" fmla="*/ 652 h 1519"/>
                  <a:gd name="T52" fmla="*/ 2038 w 2855"/>
                  <a:gd name="T53" fmla="*/ 650 h 1519"/>
                  <a:gd name="T54" fmla="*/ 2085 w 2855"/>
                  <a:gd name="T55" fmla="*/ 646 h 1519"/>
                  <a:gd name="T56" fmla="*/ 2144 w 2855"/>
                  <a:gd name="T57" fmla="*/ 637 h 1519"/>
                  <a:gd name="T58" fmla="*/ 2212 w 2855"/>
                  <a:gd name="T59" fmla="*/ 623 h 1519"/>
                  <a:gd name="T60" fmla="*/ 2286 w 2855"/>
                  <a:gd name="T61" fmla="*/ 603 h 1519"/>
                  <a:gd name="T62" fmla="*/ 2364 w 2855"/>
                  <a:gd name="T63" fmla="*/ 575 h 1519"/>
                  <a:gd name="T64" fmla="*/ 2445 w 2855"/>
                  <a:gd name="T65" fmla="*/ 538 h 1519"/>
                  <a:gd name="T66" fmla="*/ 2525 w 2855"/>
                  <a:gd name="T67" fmla="*/ 491 h 1519"/>
                  <a:gd name="T68" fmla="*/ 2602 w 2855"/>
                  <a:gd name="T69" fmla="*/ 433 h 1519"/>
                  <a:gd name="T70" fmla="*/ 2674 w 2855"/>
                  <a:gd name="T71" fmla="*/ 362 h 1519"/>
                  <a:gd name="T72" fmla="*/ 2739 w 2855"/>
                  <a:gd name="T73" fmla="*/ 278 h 1519"/>
                  <a:gd name="T74" fmla="*/ 2795 w 2855"/>
                  <a:gd name="T75" fmla="*/ 179 h 1519"/>
                  <a:gd name="T76" fmla="*/ 2838 w 2855"/>
                  <a:gd name="T77" fmla="*/ 63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55" h="1519">
                    <a:moveTo>
                      <a:pt x="2855" y="0"/>
                    </a:moveTo>
                    <a:lnTo>
                      <a:pt x="2841" y="100"/>
                    </a:lnTo>
                    <a:lnTo>
                      <a:pt x="2821" y="200"/>
                    </a:lnTo>
                    <a:lnTo>
                      <a:pt x="2795" y="297"/>
                    </a:lnTo>
                    <a:lnTo>
                      <a:pt x="2763" y="393"/>
                    </a:lnTo>
                    <a:lnTo>
                      <a:pt x="2726" y="485"/>
                    </a:lnTo>
                    <a:lnTo>
                      <a:pt x="2684" y="575"/>
                    </a:lnTo>
                    <a:lnTo>
                      <a:pt x="2636" y="662"/>
                    </a:lnTo>
                    <a:lnTo>
                      <a:pt x="2583" y="746"/>
                    </a:lnTo>
                    <a:lnTo>
                      <a:pt x="2526" y="825"/>
                    </a:lnTo>
                    <a:lnTo>
                      <a:pt x="2463" y="903"/>
                    </a:lnTo>
                    <a:lnTo>
                      <a:pt x="2397" y="976"/>
                    </a:lnTo>
                    <a:lnTo>
                      <a:pt x="2325" y="1045"/>
                    </a:lnTo>
                    <a:lnTo>
                      <a:pt x="2250" y="1111"/>
                    </a:lnTo>
                    <a:lnTo>
                      <a:pt x="2171" y="1173"/>
                    </a:lnTo>
                    <a:lnTo>
                      <a:pt x="2090" y="1230"/>
                    </a:lnTo>
                    <a:lnTo>
                      <a:pt x="2004" y="1282"/>
                    </a:lnTo>
                    <a:lnTo>
                      <a:pt x="1915" y="1330"/>
                    </a:lnTo>
                    <a:lnTo>
                      <a:pt x="1821" y="1372"/>
                    </a:lnTo>
                    <a:lnTo>
                      <a:pt x="1727" y="1410"/>
                    </a:lnTo>
                    <a:lnTo>
                      <a:pt x="1628" y="1443"/>
                    </a:lnTo>
                    <a:lnTo>
                      <a:pt x="1528" y="1470"/>
                    </a:lnTo>
                    <a:lnTo>
                      <a:pt x="1425" y="1491"/>
                    </a:lnTo>
                    <a:lnTo>
                      <a:pt x="1320" y="1506"/>
                    </a:lnTo>
                    <a:lnTo>
                      <a:pt x="1214" y="1516"/>
                    </a:lnTo>
                    <a:lnTo>
                      <a:pt x="1106" y="1519"/>
                    </a:lnTo>
                    <a:lnTo>
                      <a:pt x="996" y="1516"/>
                    </a:lnTo>
                    <a:lnTo>
                      <a:pt x="887" y="1506"/>
                    </a:lnTo>
                    <a:lnTo>
                      <a:pt x="781" y="1490"/>
                    </a:lnTo>
                    <a:lnTo>
                      <a:pt x="676" y="1468"/>
                    </a:lnTo>
                    <a:lnTo>
                      <a:pt x="574" y="1440"/>
                    </a:lnTo>
                    <a:lnTo>
                      <a:pt x="475" y="1407"/>
                    </a:lnTo>
                    <a:lnTo>
                      <a:pt x="378" y="1368"/>
                    </a:lnTo>
                    <a:lnTo>
                      <a:pt x="312" y="1316"/>
                    </a:lnTo>
                    <a:lnTo>
                      <a:pt x="253" y="1263"/>
                    </a:lnTo>
                    <a:lnTo>
                      <a:pt x="201" y="1211"/>
                    </a:lnTo>
                    <a:lnTo>
                      <a:pt x="157" y="1159"/>
                    </a:lnTo>
                    <a:lnTo>
                      <a:pt x="118" y="1106"/>
                    </a:lnTo>
                    <a:lnTo>
                      <a:pt x="87" y="1056"/>
                    </a:lnTo>
                    <a:lnTo>
                      <a:pt x="61" y="1006"/>
                    </a:lnTo>
                    <a:lnTo>
                      <a:pt x="40" y="955"/>
                    </a:lnTo>
                    <a:lnTo>
                      <a:pt x="24" y="907"/>
                    </a:lnTo>
                    <a:lnTo>
                      <a:pt x="11" y="860"/>
                    </a:lnTo>
                    <a:lnTo>
                      <a:pt x="4" y="814"/>
                    </a:lnTo>
                    <a:lnTo>
                      <a:pt x="1" y="770"/>
                    </a:lnTo>
                    <a:lnTo>
                      <a:pt x="0" y="727"/>
                    </a:lnTo>
                    <a:lnTo>
                      <a:pt x="2" y="686"/>
                    </a:lnTo>
                    <a:lnTo>
                      <a:pt x="7" y="647"/>
                    </a:lnTo>
                    <a:lnTo>
                      <a:pt x="1984" y="652"/>
                    </a:lnTo>
                    <a:lnTo>
                      <a:pt x="1987" y="652"/>
                    </a:lnTo>
                    <a:lnTo>
                      <a:pt x="1993" y="652"/>
                    </a:lnTo>
                    <a:lnTo>
                      <a:pt x="2005" y="652"/>
                    </a:lnTo>
                    <a:lnTo>
                      <a:pt x="2019" y="651"/>
                    </a:lnTo>
                    <a:lnTo>
                      <a:pt x="2038" y="650"/>
                    </a:lnTo>
                    <a:lnTo>
                      <a:pt x="2060" y="648"/>
                    </a:lnTo>
                    <a:lnTo>
                      <a:pt x="2085" y="646"/>
                    </a:lnTo>
                    <a:lnTo>
                      <a:pt x="2114" y="642"/>
                    </a:lnTo>
                    <a:lnTo>
                      <a:pt x="2144" y="637"/>
                    </a:lnTo>
                    <a:lnTo>
                      <a:pt x="2178" y="630"/>
                    </a:lnTo>
                    <a:lnTo>
                      <a:pt x="2212" y="623"/>
                    </a:lnTo>
                    <a:lnTo>
                      <a:pt x="2248" y="614"/>
                    </a:lnTo>
                    <a:lnTo>
                      <a:pt x="2286" y="603"/>
                    </a:lnTo>
                    <a:lnTo>
                      <a:pt x="2324" y="590"/>
                    </a:lnTo>
                    <a:lnTo>
                      <a:pt x="2364" y="575"/>
                    </a:lnTo>
                    <a:lnTo>
                      <a:pt x="2404" y="558"/>
                    </a:lnTo>
                    <a:lnTo>
                      <a:pt x="2445" y="538"/>
                    </a:lnTo>
                    <a:lnTo>
                      <a:pt x="2485" y="516"/>
                    </a:lnTo>
                    <a:lnTo>
                      <a:pt x="2525" y="491"/>
                    </a:lnTo>
                    <a:lnTo>
                      <a:pt x="2563" y="464"/>
                    </a:lnTo>
                    <a:lnTo>
                      <a:pt x="2602" y="433"/>
                    </a:lnTo>
                    <a:lnTo>
                      <a:pt x="2639" y="400"/>
                    </a:lnTo>
                    <a:lnTo>
                      <a:pt x="2674" y="362"/>
                    </a:lnTo>
                    <a:lnTo>
                      <a:pt x="2708" y="322"/>
                    </a:lnTo>
                    <a:lnTo>
                      <a:pt x="2739" y="278"/>
                    </a:lnTo>
                    <a:lnTo>
                      <a:pt x="2768" y="230"/>
                    </a:lnTo>
                    <a:lnTo>
                      <a:pt x="2795" y="179"/>
                    </a:lnTo>
                    <a:lnTo>
                      <a:pt x="2818" y="123"/>
                    </a:lnTo>
                    <a:lnTo>
                      <a:pt x="2838" y="63"/>
                    </a:lnTo>
                    <a:lnTo>
                      <a:pt x="28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300537" y="3611563"/>
                <a:ext cx="4533900" cy="1587500"/>
              </a:xfrm>
              <a:custGeom>
                <a:avLst/>
                <a:gdLst>
                  <a:gd name="T0" fmla="*/ 2854 w 2856"/>
                  <a:gd name="T1" fmla="*/ 88 h 1000"/>
                  <a:gd name="T2" fmla="*/ 2854 w 2856"/>
                  <a:gd name="T3" fmla="*/ 263 h 1000"/>
                  <a:gd name="T4" fmla="*/ 2831 w 2856"/>
                  <a:gd name="T5" fmla="*/ 411 h 1000"/>
                  <a:gd name="T6" fmla="*/ 2788 w 2856"/>
                  <a:gd name="T7" fmla="*/ 527 h 1000"/>
                  <a:gd name="T8" fmla="*/ 2732 w 2856"/>
                  <a:gd name="T9" fmla="*/ 626 h 1000"/>
                  <a:gd name="T10" fmla="*/ 2667 w 2856"/>
                  <a:gd name="T11" fmla="*/ 710 h 1000"/>
                  <a:gd name="T12" fmla="*/ 2595 w 2856"/>
                  <a:gd name="T13" fmla="*/ 781 h 1000"/>
                  <a:gd name="T14" fmla="*/ 2518 w 2856"/>
                  <a:gd name="T15" fmla="*/ 839 h 1000"/>
                  <a:gd name="T16" fmla="*/ 2438 w 2856"/>
                  <a:gd name="T17" fmla="*/ 886 h 1000"/>
                  <a:gd name="T18" fmla="*/ 2357 w 2856"/>
                  <a:gd name="T19" fmla="*/ 923 h 1000"/>
                  <a:gd name="T20" fmla="*/ 2279 w 2856"/>
                  <a:gd name="T21" fmla="*/ 951 h 1000"/>
                  <a:gd name="T22" fmla="*/ 2205 w 2856"/>
                  <a:gd name="T23" fmla="*/ 971 h 1000"/>
                  <a:gd name="T24" fmla="*/ 2137 w 2856"/>
                  <a:gd name="T25" fmla="*/ 985 h 1000"/>
                  <a:gd name="T26" fmla="*/ 2078 w 2856"/>
                  <a:gd name="T27" fmla="*/ 994 h 1000"/>
                  <a:gd name="T28" fmla="*/ 2031 w 2856"/>
                  <a:gd name="T29" fmla="*/ 998 h 1000"/>
                  <a:gd name="T30" fmla="*/ 1998 w 2856"/>
                  <a:gd name="T31" fmla="*/ 1000 h 1000"/>
                  <a:gd name="T32" fmla="*/ 1980 w 2856"/>
                  <a:gd name="T33" fmla="*/ 1000 h 1000"/>
                  <a:gd name="T34" fmla="*/ 0 w 2856"/>
                  <a:gd name="T35" fmla="*/ 995 h 1000"/>
                  <a:gd name="T36" fmla="*/ 15 w 2856"/>
                  <a:gd name="T37" fmla="*/ 923 h 1000"/>
                  <a:gd name="T38" fmla="*/ 36 w 2856"/>
                  <a:gd name="T39" fmla="*/ 861 h 1000"/>
                  <a:gd name="T40" fmla="*/ 58 w 2856"/>
                  <a:gd name="T41" fmla="*/ 811 h 1000"/>
                  <a:gd name="T42" fmla="*/ 77 w 2856"/>
                  <a:gd name="T43" fmla="*/ 773 h 1000"/>
                  <a:gd name="T44" fmla="*/ 91 w 2856"/>
                  <a:gd name="T45" fmla="*/ 749 h 1000"/>
                  <a:gd name="T46" fmla="*/ 98 w 2856"/>
                  <a:gd name="T47" fmla="*/ 741 h 1000"/>
                  <a:gd name="T48" fmla="*/ 440 w 2856"/>
                  <a:gd name="T49" fmla="*/ 583 h 1000"/>
                  <a:gd name="T50" fmla="*/ 1948 w 2856"/>
                  <a:gd name="T51" fmla="*/ 745 h 1000"/>
                  <a:gd name="T52" fmla="*/ 1956 w 2856"/>
                  <a:gd name="T53" fmla="*/ 745 h 1000"/>
                  <a:gd name="T54" fmla="*/ 1979 w 2856"/>
                  <a:gd name="T55" fmla="*/ 745 h 1000"/>
                  <a:gd name="T56" fmla="*/ 2016 w 2856"/>
                  <a:gd name="T57" fmla="*/ 744 h 1000"/>
                  <a:gd name="T58" fmla="*/ 2063 w 2856"/>
                  <a:gd name="T59" fmla="*/ 741 h 1000"/>
                  <a:gd name="T60" fmla="*/ 2118 w 2856"/>
                  <a:gd name="T61" fmla="*/ 735 h 1000"/>
                  <a:gd name="T62" fmla="*/ 2182 w 2856"/>
                  <a:gd name="T63" fmla="*/ 725 h 1000"/>
                  <a:gd name="T64" fmla="*/ 2251 w 2856"/>
                  <a:gd name="T65" fmla="*/ 709 h 1000"/>
                  <a:gd name="T66" fmla="*/ 2325 w 2856"/>
                  <a:gd name="T67" fmla="*/ 688 h 1000"/>
                  <a:gd name="T68" fmla="*/ 2400 w 2856"/>
                  <a:gd name="T69" fmla="*/ 660 h 1000"/>
                  <a:gd name="T70" fmla="*/ 2475 w 2856"/>
                  <a:gd name="T71" fmla="*/ 624 h 1000"/>
                  <a:gd name="T72" fmla="*/ 2547 w 2856"/>
                  <a:gd name="T73" fmla="*/ 579 h 1000"/>
                  <a:gd name="T74" fmla="*/ 2616 w 2856"/>
                  <a:gd name="T75" fmla="*/ 524 h 1000"/>
                  <a:gd name="T76" fmla="*/ 2680 w 2856"/>
                  <a:gd name="T77" fmla="*/ 458 h 1000"/>
                  <a:gd name="T78" fmla="*/ 2737 w 2856"/>
                  <a:gd name="T79" fmla="*/ 380 h 1000"/>
                  <a:gd name="T80" fmla="*/ 2783 w 2856"/>
                  <a:gd name="T81" fmla="*/ 289 h 1000"/>
                  <a:gd name="T82" fmla="*/ 2818 w 2856"/>
                  <a:gd name="T83" fmla="*/ 184 h 1000"/>
                  <a:gd name="T84" fmla="*/ 2840 w 2856"/>
                  <a:gd name="T85" fmla="*/ 65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56" h="1000">
                    <a:moveTo>
                      <a:pt x="2847" y="0"/>
                    </a:moveTo>
                    <a:lnTo>
                      <a:pt x="2854" y="88"/>
                    </a:lnTo>
                    <a:lnTo>
                      <a:pt x="2856" y="177"/>
                    </a:lnTo>
                    <a:lnTo>
                      <a:pt x="2854" y="263"/>
                    </a:lnTo>
                    <a:lnTo>
                      <a:pt x="2848" y="348"/>
                    </a:lnTo>
                    <a:lnTo>
                      <a:pt x="2831" y="411"/>
                    </a:lnTo>
                    <a:lnTo>
                      <a:pt x="2811" y="471"/>
                    </a:lnTo>
                    <a:lnTo>
                      <a:pt x="2788" y="527"/>
                    </a:lnTo>
                    <a:lnTo>
                      <a:pt x="2761" y="578"/>
                    </a:lnTo>
                    <a:lnTo>
                      <a:pt x="2732" y="626"/>
                    </a:lnTo>
                    <a:lnTo>
                      <a:pt x="2701" y="670"/>
                    </a:lnTo>
                    <a:lnTo>
                      <a:pt x="2667" y="710"/>
                    </a:lnTo>
                    <a:lnTo>
                      <a:pt x="2632" y="748"/>
                    </a:lnTo>
                    <a:lnTo>
                      <a:pt x="2595" y="781"/>
                    </a:lnTo>
                    <a:lnTo>
                      <a:pt x="2556" y="812"/>
                    </a:lnTo>
                    <a:lnTo>
                      <a:pt x="2518" y="839"/>
                    </a:lnTo>
                    <a:lnTo>
                      <a:pt x="2478" y="864"/>
                    </a:lnTo>
                    <a:lnTo>
                      <a:pt x="2438" y="886"/>
                    </a:lnTo>
                    <a:lnTo>
                      <a:pt x="2397" y="906"/>
                    </a:lnTo>
                    <a:lnTo>
                      <a:pt x="2357" y="923"/>
                    </a:lnTo>
                    <a:lnTo>
                      <a:pt x="2317" y="938"/>
                    </a:lnTo>
                    <a:lnTo>
                      <a:pt x="2279" y="951"/>
                    </a:lnTo>
                    <a:lnTo>
                      <a:pt x="2241" y="962"/>
                    </a:lnTo>
                    <a:lnTo>
                      <a:pt x="2205" y="971"/>
                    </a:lnTo>
                    <a:lnTo>
                      <a:pt x="2171" y="978"/>
                    </a:lnTo>
                    <a:lnTo>
                      <a:pt x="2137" y="985"/>
                    </a:lnTo>
                    <a:lnTo>
                      <a:pt x="2107" y="990"/>
                    </a:lnTo>
                    <a:lnTo>
                      <a:pt x="2078" y="994"/>
                    </a:lnTo>
                    <a:lnTo>
                      <a:pt x="2053" y="996"/>
                    </a:lnTo>
                    <a:lnTo>
                      <a:pt x="2031" y="998"/>
                    </a:lnTo>
                    <a:lnTo>
                      <a:pt x="2012" y="999"/>
                    </a:lnTo>
                    <a:lnTo>
                      <a:pt x="1998" y="1000"/>
                    </a:lnTo>
                    <a:lnTo>
                      <a:pt x="1986" y="1000"/>
                    </a:lnTo>
                    <a:lnTo>
                      <a:pt x="1980" y="1000"/>
                    </a:lnTo>
                    <a:lnTo>
                      <a:pt x="1977" y="1000"/>
                    </a:lnTo>
                    <a:lnTo>
                      <a:pt x="0" y="995"/>
                    </a:lnTo>
                    <a:lnTo>
                      <a:pt x="7" y="958"/>
                    </a:lnTo>
                    <a:lnTo>
                      <a:pt x="15" y="923"/>
                    </a:lnTo>
                    <a:lnTo>
                      <a:pt x="25" y="890"/>
                    </a:lnTo>
                    <a:lnTo>
                      <a:pt x="36" y="861"/>
                    </a:lnTo>
                    <a:lnTo>
                      <a:pt x="46" y="834"/>
                    </a:lnTo>
                    <a:lnTo>
                      <a:pt x="58" y="811"/>
                    </a:lnTo>
                    <a:lnTo>
                      <a:pt x="67" y="790"/>
                    </a:lnTo>
                    <a:lnTo>
                      <a:pt x="77" y="773"/>
                    </a:lnTo>
                    <a:lnTo>
                      <a:pt x="85" y="759"/>
                    </a:lnTo>
                    <a:lnTo>
                      <a:pt x="91" y="749"/>
                    </a:lnTo>
                    <a:lnTo>
                      <a:pt x="96" y="743"/>
                    </a:lnTo>
                    <a:lnTo>
                      <a:pt x="98" y="741"/>
                    </a:lnTo>
                    <a:lnTo>
                      <a:pt x="352" y="741"/>
                    </a:lnTo>
                    <a:lnTo>
                      <a:pt x="440" y="583"/>
                    </a:lnTo>
                    <a:lnTo>
                      <a:pt x="532" y="741"/>
                    </a:lnTo>
                    <a:lnTo>
                      <a:pt x="1948" y="745"/>
                    </a:lnTo>
                    <a:lnTo>
                      <a:pt x="1951" y="745"/>
                    </a:lnTo>
                    <a:lnTo>
                      <a:pt x="1956" y="745"/>
                    </a:lnTo>
                    <a:lnTo>
                      <a:pt x="1966" y="745"/>
                    </a:lnTo>
                    <a:lnTo>
                      <a:pt x="1979" y="745"/>
                    </a:lnTo>
                    <a:lnTo>
                      <a:pt x="1996" y="745"/>
                    </a:lnTo>
                    <a:lnTo>
                      <a:pt x="2016" y="744"/>
                    </a:lnTo>
                    <a:lnTo>
                      <a:pt x="2038" y="743"/>
                    </a:lnTo>
                    <a:lnTo>
                      <a:pt x="2063" y="741"/>
                    </a:lnTo>
                    <a:lnTo>
                      <a:pt x="2089" y="738"/>
                    </a:lnTo>
                    <a:lnTo>
                      <a:pt x="2118" y="735"/>
                    </a:lnTo>
                    <a:lnTo>
                      <a:pt x="2150" y="730"/>
                    </a:lnTo>
                    <a:lnTo>
                      <a:pt x="2182" y="725"/>
                    </a:lnTo>
                    <a:lnTo>
                      <a:pt x="2217" y="717"/>
                    </a:lnTo>
                    <a:lnTo>
                      <a:pt x="2251" y="709"/>
                    </a:lnTo>
                    <a:lnTo>
                      <a:pt x="2288" y="700"/>
                    </a:lnTo>
                    <a:lnTo>
                      <a:pt x="2325" y="688"/>
                    </a:lnTo>
                    <a:lnTo>
                      <a:pt x="2362" y="676"/>
                    </a:lnTo>
                    <a:lnTo>
                      <a:pt x="2400" y="660"/>
                    </a:lnTo>
                    <a:lnTo>
                      <a:pt x="2437" y="643"/>
                    </a:lnTo>
                    <a:lnTo>
                      <a:pt x="2475" y="624"/>
                    </a:lnTo>
                    <a:lnTo>
                      <a:pt x="2511" y="602"/>
                    </a:lnTo>
                    <a:lnTo>
                      <a:pt x="2547" y="579"/>
                    </a:lnTo>
                    <a:lnTo>
                      <a:pt x="2582" y="553"/>
                    </a:lnTo>
                    <a:lnTo>
                      <a:pt x="2616" y="524"/>
                    </a:lnTo>
                    <a:lnTo>
                      <a:pt x="2650" y="492"/>
                    </a:lnTo>
                    <a:lnTo>
                      <a:pt x="2680" y="458"/>
                    </a:lnTo>
                    <a:lnTo>
                      <a:pt x="2709" y="420"/>
                    </a:lnTo>
                    <a:lnTo>
                      <a:pt x="2737" y="380"/>
                    </a:lnTo>
                    <a:lnTo>
                      <a:pt x="2761" y="336"/>
                    </a:lnTo>
                    <a:lnTo>
                      <a:pt x="2783" y="289"/>
                    </a:lnTo>
                    <a:lnTo>
                      <a:pt x="2803" y="239"/>
                    </a:lnTo>
                    <a:lnTo>
                      <a:pt x="2818" y="184"/>
                    </a:lnTo>
                    <a:lnTo>
                      <a:pt x="2831" y="126"/>
                    </a:lnTo>
                    <a:lnTo>
                      <a:pt x="2840" y="65"/>
                    </a:lnTo>
                    <a:lnTo>
                      <a:pt x="2847" y="0"/>
                    </a:lnTo>
                    <a:close/>
                  </a:path>
                </a:pathLst>
              </a:custGeom>
              <a:solidFill>
                <a:srgbClr val="9FE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5113337" y="1085850"/>
                <a:ext cx="3695700" cy="3578225"/>
              </a:xfrm>
              <a:custGeom>
                <a:avLst/>
                <a:gdLst>
                  <a:gd name="T0" fmla="*/ 725 w 2328"/>
                  <a:gd name="T1" fmla="*/ 3 h 2254"/>
                  <a:gd name="T2" fmla="*/ 905 w 2328"/>
                  <a:gd name="T3" fmla="*/ 23 h 2254"/>
                  <a:gd name="T4" fmla="*/ 1081 w 2328"/>
                  <a:gd name="T5" fmla="*/ 62 h 2254"/>
                  <a:gd name="T6" fmla="*/ 1253 w 2328"/>
                  <a:gd name="T7" fmla="*/ 118 h 2254"/>
                  <a:gd name="T8" fmla="*/ 1418 w 2328"/>
                  <a:gd name="T9" fmla="*/ 194 h 2254"/>
                  <a:gd name="T10" fmla="*/ 1574 w 2328"/>
                  <a:gd name="T11" fmla="*/ 287 h 2254"/>
                  <a:gd name="T12" fmla="*/ 1720 w 2328"/>
                  <a:gd name="T13" fmla="*/ 397 h 2254"/>
                  <a:gd name="T14" fmla="*/ 1856 w 2328"/>
                  <a:gd name="T15" fmla="*/ 523 h 2254"/>
                  <a:gd name="T16" fmla="*/ 1978 w 2328"/>
                  <a:gd name="T17" fmla="*/ 665 h 2254"/>
                  <a:gd name="T18" fmla="*/ 2085 w 2328"/>
                  <a:gd name="T19" fmla="*/ 824 h 2254"/>
                  <a:gd name="T20" fmla="*/ 2181 w 2328"/>
                  <a:gd name="T21" fmla="*/ 1004 h 2254"/>
                  <a:gd name="T22" fmla="*/ 2255 w 2328"/>
                  <a:gd name="T23" fmla="*/ 1200 h 2254"/>
                  <a:gd name="T24" fmla="*/ 2303 w 2328"/>
                  <a:gd name="T25" fmla="*/ 1399 h 2254"/>
                  <a:gd name="T26" fmla="*/ 2328 w 2328"/>
                  <a:gd name="T27" fmla="*/ 1600 h 2254"/>
                  <a:gd name="T28" fmla="*/ 2297 w 2328"/>
                  <a:gd name="T29" fmla="*/ 1739 h 2254"/>
                  <a:gd name="T30" fmla="*/ 2255 w 2328"/>
                  <a:gd name="T31" fmla="*/ 1858 h 2254"/>
                  <a:gd name="T32" fmla="*/ 2205 w 2328"/>
                  <a:gd name="T33" fmla="*/ 1960 h 2254"/>
                  <a:gd name="T34" fmla="*/ 2148 w 2328"/>
                  <a:gd name="T35" fmla="*/ 2043 h 2254"/>
                  <a:gd name="T36" fmla="*/ 2087 w 2328"/>
                  <a:gd name="T37" fmla="*/ 2113 h 2254"/>
                  <a:gd name="T38" fmla="*/ 2022 w 2328"/>
                  <a:gd name="T39" fmla="*/ 2167 h 2254"/>
                  <a:gd name="T40" fmla="*/ 1956 w 2328"/>
                  <a:gd name="T41" fmla="*/ 2210 h 2254"/>
                  <a:gd name="T42" fmla="*/ 1890 w 2328"/>
                  <a:gd name="T43" fmla="*/ 2241 h 2254"/>
                  <a:gd name="T44" fmla="*/ 971 w 2328"/>
                  <a:gd name="T45" fmla="*/ 562 h 2254"/>
                  <a:gd name="T46" fmla="*/ 966 w 2328"/>
                  <a:gd name="T47" fmla="*/ 553 h 2254"/>
                  <a:gd name="T48" fmla="*/ 952 w 2328"/>
                  <a:gd name="T49" fmla="*/ 530 h 2254"/>
                  <a:gd name="T50" fmla="*/ 930 w 2328"/>
                  <a:gd name="T51" fmla="*/ 495 h 2254"/>
                  <a:gd name="T52" fmla="*/ 898 w 2328"/>
                  <a:gd name="T53" fmla="*/ 450 h 2254"/>
                  <a:gd name="T54" fmla="*/ 857 w 2328"/>
                  <a:gd name="T55" fmla="*/ 398 h 2254"/>
                  <a:gd name="T56" fmla="*/ 807 w 2328"/>
                  <a:gd name="T57" fmla="*/ 343 h 2254"/>
                  <a:gd name="T58" fmla="*/ 747 w 2328"/>
                  <a:gd name="T59" fmla="*/ 287 h 2254"/>
                  <a:gd name="T60" fmla="*/ 678 w 2328"/>
                  <a:gd name="T61" fmla="*/ 233 h 2254"/>
                  <a:gd name="T62" fmla="*/ 599 w 2328"/>
                  <a:gd name="T63" fmla="*/ 183 h 2254"/>
                  <a:gd name="T64" fmla="*/ 512 w 2328"/>
                  <a:gd name="T65" fmla="*/ 143 h 2254"/>
                  <a:gd name="T66" fmla="*/ 415 w 2328"/>
                  <a:gd name="T67" fmla="*/ 111 h 2254"/>
                  <a:gd name="T68" fmla="*/ 308 w 2328"/>
                  <a:gd name="T69" fmla="*/ 92 h 2254"/>
                  <a:gd name="T70" fmla="*/ 193 w 2328"/>
                  <a:gd name="T71" fmla="*/ 90 h 2254"/>
                  <a:gd name="T72" fmla="*/ 67 w 2328"/>
                  <a:gd name="T73" fmla="*/ 107 h 2254"/>
                  <a:gd name="T74" fmla="*/ 89 w 2328"/>
                  <a:gd name="T75" fmla="*/ 90 h 2254"/>
                  <a:gd name="T76" fmla="*/ 269 w 2328"/>
                  <a:gd name="T77" fmla="*/ 40 h 2254"/>
                  <a:gd name="T78" fmla="*/ 451 w 2328"/>
                  <a:gd name="T79" fmla="*/ 9 h 2254"/>
                  <a:gd name="T80" fmla="*/ 634 w 2328"/>
                  <a:gd name="T81" fmla="*/ 0 h 2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28" h="2254">
                    <a:moveTo>
                      <a:pt x="634" y="0"/>
                    </a:moveTo>
                    <a:lnTo>
                      <a:pt x="725" y="3"/>
                    </a:lnTo>
                    <a:lnTo>
                      <a:pt x="815" y="10"/>
                    </a:lnTo>
                    <a:lnTo>
                      <a:pt x="905" y="23"/>
                    </a:lnTo>
                    <a:lnTo>
                      <a:pt x="993" y="40"/>
                    </a:lnTo>
                    <a:lnTo>
                      <a:pt x="1081" y="62"/>
                    </a:lnTo>
                    <a:lnTo>
                      <a:pt x="1168" y="88"/>
                    </a:lnTo>
                    <a:lnTo>
                      <a:pt x="1253" y="118"/>
                    </a:lnTo>
                    <a:lnTo>
                      <a:pt x="1336" y="154"/>
                    </a:lnTo>
                    <a:lnTo>
                      <a:pt x="1418" y="194"/>
                    </a:lnTo>
                    <a:lnTo>
                      <a:pt x="1497" y="238"/>
                    </a:lnTo>
                    <a:lnTo>
                      <a:pt x="1574" y="287"/>
                    </a:lnTo>
                    <a:lnTo>
                      <a:pt x="1649" y="340"/>
                    </a:lnTo>
                    <a:lnTo>
                      <a:pt x="1720" y="397"/>
                    </a:lnTo>
                    <a:lnTo>
                      <a:pt x="1790" y="458"/>
                    </a:lnTo>
                    <a:lnTo>
                      <a:pt x="1856" y="523"/>
                    </a:lnTo>
                    <a:lnTo>
                      <a:pt x="1919" y="592"/>
                    </a:lnTo>
                    <a:lnTo>
                      <a:pt x="1978" y="665"/>
                    </a:lnTo>
                    <a:lnTo>
                      <a:pt x="2034" y="743"/>
                    </a:lnTo>
                    <a:lnTo>
                      <a:pt x="2085" y="824"/>
                    </a:lnTo>
                    <a:lnTo>
                      <a:pt x="2133" y="909"/>
                    </a:lnTo>
                    <a:lnTo>
                      <a:pt x="2181" y="1004"/>
                    </a:lnTo>
                    <a:lnTo>
                      <a:pt x="2220" y="1101"/>
                    </a:lnTo>
                    <a:lnTo>
                      <a:pt x="2255" y="1200"/>
                    </a:lnTo>
                    <a:lnTo>
                      <a:pt x="2282" y="1298"/>
                    </a:lnTo>
                    <a:lnTo>
                      <a:pt x="2303" y="1399"/>
                    </a:lnTo>
                    <a:lnTo>
                      <a:pt x="2319" y="1500"/>
                    </a:lnTo>
                    <a:lnTo>
                      <a:pt x="2328" y="1600"/>
                    </a:lnTo>
                    <a:lnTo>
                      <a:pt x="2314" y="1672"/>
                    </a:lnTo>
                    <a:lnTo>
                      <a:pt x="2297" y="1739"/>
                    </a:lnTo>
                    <a:lnTo>
                      <a:pt x="2277" y="1801"/>
                    </a:lnTo>
                    <a:lnTo>
                      <a:pt x="2255" y="1858"/>
                    </a:lnTo>
                    <a:lnTo>
                      <a:pt x="2231" y="1911"/>
                    </a:lnTo>
                    <a:lnTo>
                      <a:pt x="2205" y="1960"/>
                    </a:lnTo>
                    <a:lnTo>
                      <a:pt x="2177" y="2004"/>
                    </a:lnTo>
                    <a:lnTo>
                      <a:pt x="2148" y="2043"/>
                    </a:lnTo>
                    <a:lnTo>
                      <a:pt x="2118" y="2080"/>
                    </a:lnTo>
                    <a:lnTo>
                      <a:pt x="2087" y="2113"/>
                    </a:lnTo>
                    <a:lnTo>
                      <a:pt x="2055" y="2141"/>
                    </a:lnTo>
                    <a:lnTo>
                      <a:pt x="2022" y="2167"/>
                    </a:lnTo>
                    <a:lnTo>
                      <a:pt x="1989" y="2190"/>
                    </a:lnTo>
                    <a:lnTo>
                      <a:pt x="1956" y="2210"/>
                    </a:lnTo>
                    <a:lnTo>
                      <a:pt x="1923" y="2227"/>
                    </a:lnTo>
                    <a:lnTo>
                      <a:pt x="1890" y="2241"/>
                    </a:lnTo>
                    <a:lnTo>
                      <a:pt x="1859" y="2254"/>
                    </a:lnTo>
                    <a:lnTo>
                      <a:pt x="971" y="562"/>
                    </a:lnTo>
                    <a:lnTo>
                      <a:pt x="970" y="560"/>
                    </a:lnTo>
                    <a:lnTo>
                      <a:pt x="966" y="553"/>
                    </a:lnTo>
                    <a:lnTo>
                      <a:pt x="961" y="544"/>
                    </a:lnTo>
                    <a:lnTo>
                      <a:pt x="952" y="530"/>
                    </a:lnTo>
                    <a:lnTo>
                      <a:pt x="943" y="513"/>
                    </a:lnTo>
                    <a:lnTo>
                      <a:pt x="930" y="495"/>
                    </a:lnTo>
                    <a:lnTo>
                      <a:pt x="915" y="473"/>
                    </a:lnTo>
                    <a:lnTo>
                      <a:pt x="898" y="450"/>
                    </a:lnTo>
                    <a:lnTo>
                      <a:pt x="879" y="424"/>
                    </a:lnTo>
                    <a:lnTo>
                      <a:pt x="857" y="398"/>
                    </a:lnTo>
                    <a:lnTo>
                      <a:pt x="833" y="371"/>
                    </a:lnTo>
                    <a:lnTo>
                      <a:pt x="807" y="343"/>
                    </a:lnTo>
                    <a:lnTo>
                      <a:pt x="777" y="315"/>
                    </a:lnTo>
                    <a:lnTo>
                      <a:pt x="747" y="287"/>
                    </a:lnTo>
                    <a:lnTo>
                      <a:pt x="713" y="260"/>
                    </a:lnTo>
                    <a:lnTo>
                      <a:pt x="678" y="233"/>
                    </a:lnTo>
                    <a:lnTo>
                      <a:pt x="640" y="207"/>
                    </a:lnTo>
                    <a:lnTo>
                      <a:pt x="599" y="183"/>
                    </a:lnTo>
                    <a:lnTo>
                      <a:pt x="557" y="161"/>
                    </a:lnTo>
                    <a:lnTo>
                      <a:pt x="512" y="143"/>
                    </a:lnTo>
                    <a:lnTo>
                      <a:pt x="464" y="125"/>
                    </a:lnTo>
                    <a:lnTo>
                      <a:pt x="415" y="111"/>
                    </a:lnTo>
                    <a:lnTo>
                      <a:pt x="362" y="100"/>
                    </a:lnTo>
                    <a:lnTo>
                      <a:pt x="308" y="92"/>
                    </a:lnTo>
                    <a:lnTo>
                      <a:pt x="251" y="89"/>
                    </a:lnTo>
                    <a:lnTo>
                      <a:pt x="193" y="90"/>
                    </a:lnTo>
                    <a:lnTo>
                      <a:pt x="131" y="96"/>
                    </a:lnTo>
                    <a:lnTo>
                      <a:pt x="67" y="107"/>
                    </a:lnTo>
                    <a:lnTo>
                      <a:pt x="0" y="124"/>
                    </a:lnTo>
                    <a:lnTo>
                      <a:pt x="89" y="90"/>
                    </a:lnTo>
                    <a:lnTo>
                      <a:pt x="179" y="62"/>
                    </a:lnTo>
                    <a:lnTo>
                      <a:pt x="269" y="40"/>
                    </a:lnTo>
                    <a:lnTo>
                      <a:pt x="360" y="22"/>
                    </a:lnTo>
                    <a:lnTo>
                      <a:pt x="451" y="9"/>
                    </a:lnTo>
                    <a:lnTo>
                      <a:pt x="543" y="2"/>
                    </a:lnTo>
                    <a:lnTo>
                      <a:pt x="63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625975" y="1227138"/>
                <a:ext cx="3438525" cy="3497263"/>
              </a:xfrm>
              <a:custGeom>
                <a:avLst/>
                <a:gdLst>
                  <a:gd name="T0" fmla="*/ 615 w 2166"/>
                  <a:gd name="T1" fmla="*/ 3 h 2203"/>
                  <a:gd name="T2" fmla="*/ 722 w 2166"/>
                  <a:gd name="T3" fmla="*/ 22 h 2203"/>
                  <a:gd name="T4" fmla="*/ 819 w 2166"/>
                  <a:gd name="T5" fmla="*/ 54 h 2203"/>
                  <a:gd name="T6" fmla="*/ 906 w 2166"/>
                  <a:gd name="T7" fmla="*/ 94 h 2203"/>
                  <a:gd name="T8" fmla="*/ 985 w 2166"/>
                  <a:gd name="T9" fmla="*/ 144 h 2203"/>
                  <a:gd name="T10" fmla="*/ 1054 w 2166"/>
                  <a:gd name="T11" fmla="*/ 198 h 2203"/>
                  <a:gd name="T12" fmla="*/ 1114 w 2166"/>
                  <a:gd name="T13" fmla="*/ 254 h 2203"/>
                  <a:gd name="T14" fmla="*/ 1164 w 2166"/>
                  <a:gd name="T15" fmla="*/ 309 h 2203"/>
                  <a:gd name="T16" fmla="*/ 1205 w 2166"/>
                  <a:gd name="T17" fmla="*/ 361 h 2203"/>
                  <a:gd name="T18" fmla="*/ 1237 w 2166"/>
                  <a:gd name="T19" fmla="*/ 406 h 2203"/>
                  <a:gd name="T20" fmla="*/ 1259 w 2166"/>
                  <a:gd name="T21" fmla="*/ 441 h 2203"/>
                  <a:gd name="T22" fmla="*/ 1273 w 2166"/>
                  <a:gd name="T23" fmla="*/ 464 h 2203"/>
                  <a:gd name="T24" fmla="*/ 1278 w 2166"/>
                  <a:gd name="T25" fmla="*/ 473 h 2203"/>
                  <a:gd name="T26" fmla="*/ 2122 w 2166"/>
                  <a:gd name="T27" fmla="*/ 2179 h 2203"/>
                  <a:gd name="T28" fmla="*/ 2042 w 2166"/>
                  <a:gd name="T29" fmla="*/ 2195 h 2203"/>
                  <a:gd name="T30" fmla="*/ 1976 w 2166"/>
                  <a:gd name="T31" fmla="*/ 2202 h 2203"/>
                  <a:gd name="T32" fmla="*/ 1927 w 2166"/>
                  <a:gd name="T33" fmla="*/ 2203 h 2203"/>
                  <a:gd name="T34" fmla="*/ 1900 w 2166"/>
                  <a:gd name="T35" fmla="*/ 2201 h 2203"/>
                  <a:gd name="T36" fmla="*/ 1781 w 2166"/>
                  <a:gd name="T37" fmla="*/ 1982 h 2203"/>
                  <a:gd name="T38" fmla="*/ 1700 w 2166"/>
                  <a:gd name="T39" fmla="*/ 1830 h 2203"/>
                  <a:gd name="T40" fmla="*/ 1063 w 2166"/>
                  <a:gd name="T41" fmla="*/ 615 h 2203"/>
                  <a:gd name="T42" fmla="*/ 1056 w 2166"/>
                  <a:gd name="T43" fmla="*/ 599 h 2203"/>
                  <a:gd name="T44" fmla="*/ 1040 w 2166"/>
                  <a:gd name="T45" fmla="*/ 572 h 2203"/>
                  <a:gd name="T46" fmla="*/ 1017 w 2166"/>
                  <a:gd name="T47" fmla="*/ 533 h 2203"/>
                  <a:gd name="T48" fmla="*/ 987 w 2166"/>
                  <a:gd name="T49" fmla="*/ 487 h 2203"/>
                  <a:gd name="T50" fmla="*/ 948 w 2166"/>
                  <a:gd name="T51" fmla="*/ 435 h 2203"/>
                  <a:gd name="T52" fmla="*/ 901 w 2166"/>
                  <a:gd name="T53" fmla="*/ 379 h 2203"/>
                  <a:gd name="T54" fmla="*/ 847 w 2166"/>
                  <a:gd name="T55" fmla="*/ 324 h 2203"/>
                  <a:gd name="T56" fmla="*/ 785 w 2166"/>
                  <a:gd name="T57" fmla="*/ 270 h 2203"/>
                  <a:gd name="T58" fmla="*/ 715 w 2166"/>
                  <a:gd name="T59" fmla="*/ 220 h 2203"/>
                  <a:gd name="T60" fmla="*/ 637 w 2166"/>
                  <a:gd name="T61" fmla="*/ 177 h 2203"/>
                  <a:gd name="T62" fmla="*/ 551 w 2166"/>
                  <a:gd name="T63" fmla="*/ 144 h 2203"/>
                  <a:gd name="T64" fmla="*/ 457 w 2166"/>
                  <a:gd name="T65" fmla="*/ 122 h 2203"/>
                  <a:gd name="T66" fmla="*/ 355 w 2166"/>
                  <a:gd name="T67" fmla="*/ 113 h 2203"/>
                  <a:gd name="T68" fmla="*/ 245 w 2166"/>
                  <a:gd name="T69" fmla="*/ 122 h 2203"/>
                  <a:gd name="T70" fmla="*/ 126 w 2166"/>
                  <a:gd name="T71" fmla="*/ 149 h 2203"/>
                  <a:gd name="T72" fmla="*/ 0 w 2166"/>
                  <a:gd name="T73" fmla="*/ 197 h 2203"/>
                  <a:gd name="T74" fmla="*/ 153 w 2166"/>
                  <a:gd name="T75" fmla="*/ 106 h 2203"/>
                  <a:gd name="T76" fmla="*/ 307 w 2166"/>
                  <a:gd name="T77" fmla="*/ 35 h 2203"/>
                  <a:gd name="T78" fmla="*/ 438 w 2166"/>
                  <a:gd name="T79" fmla="*/ 7 h 2203"/>
                  <a:gd name="T80" fmla="*/ 558 w 2166"/>
                  <a:gd name="T81" fmla="*/ 0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66" h="2203">
                    <a:moveTo>
                      <a:pt x="558" y="0"/>
                    </a:moveTo>
                    <a:lnTo>
                      <a:pt x="615" y="3"/>
                    </a:lnTo>
                    <a:lnTo>
                      <a:pt x="669" y="11"/>
                    </a:lnTo>
                    <a:lnTo>
                      <a:pt x="722" y="22"/>
                    </a:lnTo>
                    <a:lnTo>
                      <a:pt x="771" y="36"/>
                    </a:lnTo>
                    <a:lnTo>
                      <a:pt x="819" y="54"/>
                    </a:lnTo>
                    <a:lnTo>
                      <a:pt x="864" y="72"/>
                    </a:lnTo>
                    <a:lnTo>
                      <a:pt x="906" y="94"/>
                    </a:lnTo>
                    <a:lnTo>
                      <a:pt x="947" y="118"/>
                    </a:lnTo>
                    <a:lnTo>
                      <a:pt x="985" y="144"/>
                    </a:lnTo>
                    <a:lnTo>
                      <a:pt x="1020" y="171"/>
                    </a:lnTo>
                    <a:lnTo>
                      <a:pt x="1054" y="198"/>
                    </a:lnTo>
                    <a:lnTo>
                      <a:pt x="1084" y="226"/>
                    </a:lnTo>
                    <a:lnTo>
                      <a:pt x="1114" y="254"/>
                    </a:lnTo>
                    <a:lnTo>
                      <a:pt x="1140" y="282"/>
                    </a:lnTo>
                    <a:lnTo>
                      <a:pt x="1164" y="309"/>
                    </a:lnTo>
                    <a:lnTo>
                      <a:pt x="1186" y="335"/>
                    </a:lnTo>
                    <a:lnTo>
                      <a:pt x="1205" y="361"/>
                    </a:lnTo>
                    <a:lnTo>
                      <a:pt x="1222" y="384"/>
                    </a:lnTo>
                    <a:lnTo>
                      <a:pt x="1237" y="406"/>
                    </a:lnTo>
                    <a:lnTo>
                      <a:pt x="1250" y="424"/>
                    </a:lnTo>
                    <a:lnTo>
                      <a:pt x="1259" y="441"/>
                    </a:lnTo>
                    <a:lnTo>
                      <a:pt x="1268" y="455"/>
                    </a:lnTo>
                    <a:lnTo>
                      <a:pt x="1273" y="464"/>
                    </a:lnTo>
                    <a:lnTo>
                      <a:pt x="1277" y="471"/>
                    </a:lnTo>
                    <a:lnTo>
                      <a:pt x="1278" y="473"/>
                    </a:lnTo>
                    <a:lnTo>
                      <a:pt x="2166" y="2165"/>
                    </a:lnTo>
                    <a:lnTo>
                      <a:pt x="2122" y="2179"/>
                    </a:lnTo>
                    <a:lnTo>
                      <a:pt x="2081" y="2188"/>
                    </a:lnTo>
                    <a:lnTo>
                      <a:pt x="2042" y="2195"/>
                    </a:lnTo>
                    <a:lnTo>
                      <a:pt x="2008" y="2200"/>
                    </a:lnTo>
                    <a:lnTo>
                      <a:pt x="1976" y="2202"/>
                    </a:lnTo>
                    <a:lnTo>
                      <a:pt x="1949" y="2203"/>
                    </a:lnTo>
                    <a:lnTo>
                      <a:pt x="1927" y="2203"/>
                    </a:lnTo>
                    <a:lnTo>
                      <a:pt x="1910" y="2202"/>
                    </a:lnTo>
                    <a:lnTo>
                      <a:pt x="1900" y="2201"/>
                    </a:lnTo>
                    <a:lnTo>
                      <a:pt x="1896" y="2201"/>
                    </a:lnTo>
                    <a:lnTo>
                      <a:pt x="1781" y="1982"/>
                    </a:lnTo>
                    <a:lnTo>
                      <a:pt x="1602" y="1981"/>
                    </a:lnTo>
                    <a:lnTo>
                      <a:pt x="1700" y="1830"/>
                    </a:lnTo>
                    <a:lnTo>
                      <a:pt x="1064" y="617"/>
                    </a:lnTo>
                    <a:lnTo>
                      <a:pt x="1063" y="615"/>
                    </a:lnTo>
                    <a:lnTo>
                      <a:pt x="1060" y="609"/>
                    </a:lnTo>
                    <a:lnTo>
                      <a:pt x="1056" y="599"/>
                    </a:lnTo>
                    <a:lnTo>
                      <a:pt x="1049" y="587"/>
                    </a:lnTo>
                    <a:lnTo>
                      <a:pt x="1040" y="572"/>
                    </a:lnTo>
                    <a:lnTo>
                      <a:pt x="1030" y="553"/>
                    </a:lnTo>
                    <a:lnTo>
                      <a:pt x="1017" y="533"/>
                    </a:lnTo>
                    <a:lnTo>
                      <a:pt x="1003" y="511"/>
                    </a:lnTo>
                    <a:lnTo>
                      <a:pt x="987" y="487"/>
                    </a:lnTo>
                    <a:lnTo>
                      <a:pt x="968" y="461"/>
                    </a:lnTo>
                    <a:lnTo>
                      <a:pt x="948" y="435"/>
                    </a:lnTo>
                    <a:lnTo>
                      <a:pt x="926" y="408"/>
                    </a:lnTo>
                    <a:lnTo>
                      <a:pt x="901" y="379"/>
                    </a:lnTo>
                    <a:lnTo>
                      <a:pt x="876" y="352"/>
                    </a:lnTo>
                    <a:lnTo>
                      <a:pt x="847" y="324"/>
                    </a:lnTo>
                    <a:lnTo>
                      <a:pt x="817" y="297"/>
                    </a:lnTo>
                    <a:lnTo>
                      <a:pt x="785" y="270"/>
                    </a:lnTo>
                    <a:lnTo>
                      <a:pt x="751" y="244"/>
                    </a:lnTo>
                    <a:lnTo>
                      <a:pt x="715" y="220"/>
                    </a:lnTo>
                    <a:lnTo>
                      <a:pt x="677" y="198"/>
                    </a:lnTo>
                    <a:lnTo>
                      <a:pt x="637" y="177"/>
                    </a:lnTo>
                    <a:lnTo>
                      <a:pt x="595" y="159"/>
                    </a:lnTo>
                    <a:lnTo>
                      <a:pt x="551" y="144"/>
                    </a:lnTo>
                    <a:lnTo>
                      <a:pt x="505" y="131"/>
                    </a:lnTo>
                    <a:lnTo>
                      <a:pt x="457" y="122"/>
                    </a:lnTo>
                    <a:lnTo>
                      <a:pt x="407" y="115"/>
                    </a:lnTo>
                    <a:lnTo>
                      <a:pt x="355" y="113"/>
                    </a:lnTo>
                    <a:lnTo>
                      <a:pt x="300" y="115"/>
                    </a:lnTo>
                    <a:lnTo>
                      <a:pt x="245" y="122"/>
                    </a:lnTo>
                    <a:lnTo>
                      <a:pt x="186" y="133"/>
                    </a:lnTo>
                    <a:lnTo>
                      <a:pt x="126" y="149"/>
                    </a:lnTo>
                    <a:lnTo>
                      <a:pt x="65" y="171"/>
                    </a:lnTo>
                    <a:lnTo>
                      <a:pt x="0" y="197"/>
                    </a:lnTo>
                    <a:lnTo>
                      <a:pt x="75" y="150"/>
                    </a:lnTo>
                    <a:lnTo>
                      <a:pt x="153" y="106"/>
                    </a:lnTo>
                    <a:lnTo>
                      <a:pt x="229" y="68"/>
                    </a:lnTo>
                    <a:lnTo>
                      <a:pt x="307" y="35"/>
                    </a:lnTo>
                    <a:lnTo>
                      <a:pt x="374" y="18"/>
                    </a:lnTo>
                    <a:lnTo>
                      <a:pt x="438" y="7"/>
                    </a:lnTo>
                    <a:lnTo>
                      <a:pt x="500" y="1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354387" y="1447800"/>
                <a:ext cx="2554288" cy="4487863"/>
              </a:xfrm>
              <a:custGeom>
                <a:avLst/>
                <a:gdLst>
                  <a:gd name="T0" fmla="*/ 1217 w 1609"/>
                  <a:gd name="T1" fmla="*/ 3 h 2827"/>
                  <a:gd name="T2" fmla="*/ 1309 w 1609"/>
                  <a:gd name="T3" fmla="*/ 14 h 2827"/>
                  <a:gd name="T4" fmla="*/ 1392 w 1609"/>
                  <a:gd name="T5" fmla="*/ 37 h 2827"/>
                  <a:gd name="T6" fmla="*/ 1465 w 1609"/>
                  <a:gd name="T7" fmla="*/ 68 h 2827"/>
                  <a:gd name="T8" fmla="*/ 1529 w 1609"/>
                  <a:gd name="T9" fmla="*/ 103 h 2827"/>
                  <a:gd name="T10" fmla="*/ 1585 w 1609"/>
                  <a:gd name="T11" fmla="*/ 144 h 2827"/>
                  <a:gd name="T12" fmla="*/ 537 w 1609"/>
                  <a:gd name="T13" fmla="*/ 1760 h 2827"/>
                  <a:gd name="T14" fmla="*/ 530 w 1609"/>
                  <a:gd name="T15" fmla="*/ 1769 h 2827"/>
                  <a:gd name="T16" fmla="*/ 514 w 1609"/>
                  <a:gd name="T17" fmla="*/ 1795 h 2827"/>
                  <a:gd name="T18" fmla="*/ 490 w 1609"/>
                  <a:gd name="T19" fmla="*/ 1838 h 2827"/>
                  <a:gd name="T20" fmla="*/ 464 w 1609"/>
                  <a:gd name="T21" fmla="*/ 1895 h 2827"/>
                  <a:gd name="T22" fmla="*/ 436 w 1609"/>
                  <a:gd name="T23" fmla="*/ 1964 h 2827"/>
                  <a:gd name="T24" fmla="*/ 411 w 1609"/>
                  <a:gd name="T25" fmla="*/ 2044 h 2827"/>
                  <a:gd name="T26" fmla="*/ 391 w 1609"/>
                  <a:gd name="T27" fmla="*/ 2133 h 2827"/>
                  <a:gd name="T28" fmla="*/ 379 w 1609"/>
                  <a:gd name="T29" fmla="*/ 2230 h 2827"/>
                  <a:gd name="T30" fmla="*/ 380 w 1609"/>
                  <a:gd name="T31" fmla="*/ 2333 h 2827"/>
                  <a:gd name="T32" fmla="*/ 395 w 1609"/>
                  <a:gd name="T33" fmla="*/ 2440 h 2827"/>
                  <a:gd name="T34" fmla="*/ 428 w 1609"/>
                  <a:gd name="T35" fmla="*/ 2550 h 2827"/>
                  <a:gd name="T36" fmla="*/ 482 w 1609"/>
                  <a:gd name="T37" fmla="*/ 2661 h 2827"/>
                  <a:gd name="T38" fmla="*/ 560 w 1609"/>
                  <a:gd name="T39" fmla="*/ 2772 h 2827"/>
                  <a:gd name="T40" fmla="*/ 536 w 1609"/>
                  <a:gd name="T41" fmla="*/ 2762 h 2827"/>
                  <a:gd name="T42" fmla="*/ 400 w 1609"/>
                  <a:gd name="T43" fmla="*/ 2621 h 2827"/>
                  <a:gd name="T44" fmla="*/ 285 w 1609"/>
                  <a:gd name="T45" fmla="*/ 2468 h 2827"/>
                  <a:gd name="T46" fmla="*/ 189 w 1609"/>
                  <a:gd name="T47" fmla="*/ 2305 h 2827"/>
                  <a:gd name="T48" fmla="*/ 111 w 1609"/>
                  <a:gd name="T49" fmla="*/ 2133 h 2827"/>
                  <a:gd name="T50" fmla="*/ 54 w 1609"/>
                  <a:gd name="T51" fmla="*/ 1953 h 2827"/>
                  <a:gd name="T52" fmla="*/ 17 w 1609"/>
                  <a:gd name="T53" fmla="*/ 1768 h 2827"/>
                  <a:gd name="T54" fmla="*/ 0 w 1609"/>
                  <a:gd name="T55" fmla="*/ 1581 h 2827"/>
                  <a:gd name="T56" fmla="*/ 4 w 1609"/>
                  <a:gd name="T57" fmla="*/ 1391 h 2827"/>
                  <a:gd name="T58" fmla="*/ 30 w 1609"/>
                  <a:gd name="T59" fmla="*/ 1202 h 2827"/>
                  <a:gd name="T60" fmla="*/ 77 w 1609"/>
                  <a:gd name="T61" fmla="*/ 1015 h 2827"/>
                  <a:gd name="T62" fmla="*/ 146 w 1609"/>
                  <a:gd name="T63" fmla="*/ 831 h 2827"/>
                  <a:gd name="T64" fmla="*/ 237 w 1609"/>
                  <a:gd name="T65" fmla="*/ 654 h 2827"/>
                  <a:gd name="T66" fmla="*/ 345 w 1609"/>
                  <a:gd name="T67" fmla="*/ 492 h 2827"/>
                  <a:gd name="T68" fmla="*/ 463 w 1609"/>
                  <a:gd name="T69" fmla="*/ 349 h 2827"/>
                  <a:gd name="T70" fmla="*/ 594 w 1609"/>
                  <a:gd name="T71" fmla="*/ 224 h 2827"/>
                  <a:gd name="T72" fmla="*/ 735 w 1609"/>
                  <a:gd name="T73" fmla="*/ 114 h 2827"/>
                  <a:gd name="T74" fmla="*/ 876 w 1609"/>
                  <a:gd name="T75" fmla="*/ 43 h 2827"/>
                  <a:gd name="T76" fmla="*/ 1001 w 1609"/>
                  <a:gd name="T77" fmla="*/ 15 h 2827"/>
                  <a:gd name="T78" fmla="*/ 1114 w 1609"/>
                  <a:gd name="T79" fmla="*/ 1 h 2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09" h="2827">
                    <a:moveTo>
                      <a:pt x="1166" y="0"/>
                    </a:moveTo>
                    <a:lnTo>
                      <a:pt x="1217" y="3"/>
                    </a:lnTo>
                    <a:lnTo>
                      <a:pt x="1264" y="7"/>
                    </a:lnTo>
                    <a:lnTo>
                      <a:pt x="1309" y="14"/>
                    </a:lnTo>
                    <a:lnTo>
                      <a:pt x="1352" y="25"/>
                    </a:lnTo>
                    <a:lnTo>
                      <a:pt x="1392" y="37"/>
                    </a:lnTo>
                    <a:lnTo>
                      <a:pt x="1429" y="51"/>
                    </a:lnTo>
                    <a:lnTo>
                      <a:pt x="1465" y="68"/>
                    </a:lnTo>
                    <a:lnTo>
                      <a:pt x="1498" y="84"/>
                    </a:lnTo>
                    <a:lnTo>
                      <a:pt x="1529" y="103"/>
                    </a:lnTo>
                    <a:lnTo>
                      <a:pt x="1557" y="123"/>
                    </a:lnTo>
                    <a:lnTo>
                      <a:pt x="1585" y="144"/>
                    </a:lnTo>
                    <a:lnTo>
                      <a:pt x="1609" y="165"/>
                    </a:lnTo>
                    <a:lnTo>
                      <a:pt x="537" y="1760"/>
                    </a:lnTo>
                    <a:lnTo>
                      <a:pt x="534" y="1762"/>
                    </a:lnTo>
                    <a:lnTo>
                      <a:pt x="530" y="1769"/>
                    </a:lnTo>
                    <a:lnTo>
                      <a:pt x="523" y="1780"/>
                    </a:lnTo>
                    <a:lnTo>
                      <a:pt x="514" y="1795"/>
                    </a:lnTo>
                    <a:lnTo>
                      <a:pt x="503" y="1815"/>
                    </a:lnTo>
                    <a:lnTo>
                      <a:pt x="490" y="1838"/>
                    </a:lnTo>
                    <a:lnTo>
                      <a:pt x="478" y="1865"/>
                    </a:lnTo>
                    <a:lnTo>
                      <a:pt x="464" y="1895"/>
                    </a:lnTo>
                    <a:lnTo>
                      <a:pt x="450" y="1927"/>
                    </a:lnTo>
                    <a:lnTo>
                      <a:pt x="436" y="1964"/>
                    </a:lnTo>
                    <a:lnTo>
                      <a:pt x="423" y="2003"/>
                    </a:lnTo>
                    <a:lnTo>
                      <a:pt x="411" y="2044"/>
                    </a:lnTo>
                    <a:lnTo>
                      <a:pt x="400" y="2088"/>
                    </a:lnTo>
                    <a:lnTo>
                      <a:pt x="391" y="2133"/>
                    </a:lnTo>
                    <a:lnTo>
                      <a:pt x="384" y="2181"/>
                    </a:lnTo>
                    <a:lnTo>
                      <a:pt x="379" y="2230"/>
                    </a:lnTo>
                    <a:lnTo>
                      <a:pt x="378" y="2281"/>
                    </a:lnTo>
                    <a:lnTo>
                      <a:pt x="380" y="2333"/>
                    </a:lnTo>
                    <a:lnTo>
                      <a:pt x="386" y="2386"/>
                    </a:lnTo>
                    <a:lnTo>
                      <a:pt x="395" y="2440"/>
                    </a:lnTo>
                    <a:lnTo>
                      <a:pt x="409" y="2495"/>
                    </a:lnTo>
                    <a:lnTo>
                      <a:pt x="428" y="2550"/>
                    </a:lnTo>
                    <a:lnTo>
                      <a:pt x="453" y="2605"/>
                    </a:lnTo>
                    <a:lnTo>
                      <a:pt x="482" y="2661"/>
                    </a:lnTo>
                    <a:lnTo>
                      <a:pt x="518" y="2717"/>
                    </a:lnTo>
                    <a:lnTo>
                      <a:pt x="560" y="2772"/>
                    </a:lnTo>
                    <a:lnTo>
                      <a:pt x="609" y="2827"/>
                    </a:lnTo>
                    <a:lnTo>
                      <a:pt x="536" y="2762"/>
                    </a:lnTo>
                    <a:lnTo>
                      <a:pt x="465" y="2692"/>
                    </a:lnTo>
                    <a:lnTo>
                      <a:pt x="400" y="2621"/>
                    </a:lnTo>
                    <a:lnTo>
                      <a:pt x="341" y="2546"/>
                    </a:lnTo>
                    <a:lnTo>
                      <a:pt x="285" y="2468"/>
                    </a:lnTo>
                    <a:lnTo>
                      <a:pt x="235" y="2388"/>
                    </a:lnTo>
                    <a:lnTo>
                      <a:pt x="189" y="2305"/>
                    </a:lnTo>
                    <a:lnTo>
                      <a:pt x="148" y="2220"/>
                    </a:lnTo>
                    <a:lnTo>
                      <a:pt x="111" y="2133"/>
                    </a:lnTo>
                    <a:lnTo>
                      <a:pt x="81" y="2044"/>
                    </a:lnTo>
                    <a:lnTo>
                      <a:pt x="54" y="1953"/>
                    </a:lnTo>
                    <a:lnTo>
                      <a:pt x="34" y="1861"/>
                    </a:lnTo>
                    <a:lnTo>
                      <a:pt x="17" y="1768"/>
                    </a:lnTo>
                    <a:lnTo>
                      <a:pt x="6" y="1675"/>
                    </a:lnTo>
                    <a:lnTo>
                      <a:pt x="0" y="1581"/>
                    </a:lnTo>
                    <a:lnTo>
                      <a:pt x="0" y="1486"/>
                    </a:lnTo>
                    <a:lnTo>
                      <a:pt x="4" y="1391"/>
                    </a:lnTo>
                    <a:lnTo>
                      <a:pt x="15" y="1297"/>
                    </a:lnTo>
                    <a:lnTo>
                      <a:pt x="30" y="1202"/>
                    </a:lnTo>
                    <a:lnTo>
                      <a:pt x="50" y="1108"/>
                    </a:lnTo>
                    <a:lnTo>
                      <a:pt x="77" y="1015"/>
                    </a:lnTo>
                    <a:lnTo>
                      <a:pt x="109" y="923"/>
                    </a:lnTo>
                    <a:lnTo>
                      <a:pt x="146" y="831"/>
                    </a:lnTo>
                    <a:lnTo>
                      <a:pt x="189" y="742"/>
                    </a:lnTo>
                    <a:lnTo>
                      <a:pt x="237" y="654"/>
                    </a:lnTo>
                    <a:lnTo>
                      <a:pt x="290" y="568"/>
                    </a:lnTo>
                    <a:lnTo>
                      <a:pt x="345" y="492"/>
                    </a:lnTo>
                    <a:lnTo>
                      <a:pt x="402" y="419"/>
                    </a:lnTo>
                    <a:lnTo>
                      <a:pt x="463" y="349"/>
                    </a:lnTo>
                    <a:lnTo>
                      <a:pt x="527" y="284"/>
                    </a:lnTo>
                    <a:lnTo>
                      <a:pt x="594" y="224"/>
                    </a:lnTo>
                    <a:lnTo>
                      <a:pt x="663" y="167"/>
                    </a:lnTo>
                    <a:lnTo>
                      <a:pt x="735" y="114"/>
                    </a:lnTo>
                    <a:lnTo>
                      <a:pt x="809" y="64"/>
                    </a:lnTo>
                    <a:lnTo>
                      <a:pt x="876" y="43"/>
                    </a:lnTo>
                    <a:lnTo>
                      <a:pt x="939" y="28"/>
                    </a:lnTo>
                    <a:lnTo>
                      <a:pt x="1001" y="15"/>
                    </a:lnTo>
                    <a:lnTo>
                      <a:pt x="1058" y="7"/>
                    </a:lnTo>
                    <a:lnTo>
                      <a:pt x="1114" y="1"/>
                    </a:lnTo>
                    <a:lnTo>
                      <a:pt x="116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954462" y="1709738"/>
                <a:ext cx="2206625" cy="4530725"/>
              </a:xfrm>
              <a:custGeom>
                <a:avLst/>
                <a:gdLst>
                  <a:gd name="T0" fmla="*/ 1260 w 1390"/>
                  <a:gd name="T1" fmla="*/ 28 h 2854"/>
                  <a:gd name="T2" fmla="*/ 1309 w 1390"/>
                  <a:gd name="T3" fmla="*/ 86 h 2854"/>
                  <a:gd name="T4" fmla="*/ 1346 w 1390"/>
                  <a:gd name="T5" fmla="*/ 137 h 2854"/>
                  <a:gd name="T6" fmla="*/ 1371 w 1390"/>
                  <a:gd name="T7" fmla="*/ 180 h 2854"/>
                  <a:gd name="T8" fmla="*/ 1386 w 1390"/>
                  <a:gd name="T9" fmla="*/ 210 h 2854"/>
                  <a:gd name="T10" fmla="*/ 1390 w 1390"/>
                  <a:gd name="T11" fmla="*/ 220 h 2854"/>
                  <a:gd name="T12" fmla="*/ 1335 w 1390"/>
                  <a:gd name="T13" fmla="*/ 586 h 2854"/>
                  <a:gd name="T14" fmla="*/ 387 w 1390"/>
                  <a:gd name="T15" fmla="*/ 1714 h 2854"/>
                  <a:gd name="T16" fmla="*/ 381 w 1390"/>
                  <a:gd name="T17" fmla="*/ 1722 h 2854"/>
                  <a:gd name="T18" fmla="*/ 365 w 1390"/>
                  <a:gd name="T19" fmla="*/ 1746 h 2854"/>
                  <a:gd name="T20" fmla="*/ 342 w 1390"/>
                  <a:gd name="T21" fmla="*/ 1782 h 2854"/>
                  <a:gd name="T22" fmla="*/ 315 w 1390"/>
                  <a:gd name="T23" fmla="*/ 1832 h 2854"/>
                  <a:gd name="T24" fmla="*/ 285 w 1390"/>
                  <a:gd name="T25" fmla="*/ 1892 h 2854"/>
                  <a:gd name="T26" fmla="*/ 257 w 1390"/>
                  <a:gd name="T27" fmla="*/ 1964 h 2854"/>
                  <a:gd name="T28" fmla="*/ 232 w 1390"/>
                  <a:gd name="T29" fmla="*/ 2042 h 2854"/>
                  <a:gd name="T30" fmla="*/ 212 w 1390"/>
                  <a:gd name="T31" fmla="*/ 2128 h 2854"/>
                  <a:gd name="T32" fmla="*/ 202 w 1390"/>
                  <a:gd name="T33" fmla="*/ 2219 h 2854"/>
                  <a:gd name="T34" fmla="*/ 202 w 1390"/>
                  <a:gd name="T35" fmla="*/ 2315 h 2854"/>
                  <a:gd name="T36" fmla="*/ 216 w 1390"/>
                  <a:gd name="T37" fmla="*/ 2413 h 2854"/>
                  <a:gd name="T38" fmla="*/ 247 w 1390"/>
                  <a:gd name="T39" fmla="*/ 2513 h 2854"/>
                  <a:gd name="T40" fmla="*/ 296 w 1390"/>
                  <a:gd name="T41" fmla="*/ 2613 h 2854"/>
                  <a:gd name="T42" fmla="*/ 367 w 1390"/>
                  <a:gd name="T43" fmla="*/ 2712 h 2854"/>
                  <a:gd name="T44" fmla="*/ 464 w 1390"/>
                  <a:gd name="T45" fmla="*/ 2807 h 2854"/>
                  <a:gd name="T46" fmla="*/ 444 w 1390"/>
                  <a:gd name="T47" fmla="*/ 2810 h 2854"/>
                  <a:gd name="T48" fmla="*/ 298 w 1390"/>
                  <a:gd name="T49" fmla="*/ 2713 h 2854"/>
                  <a:gd name="T50" fmla="*/ 182 w 1390"/>
                  <a:gd name="T51" fmla="*/ 2607 h 2854"/>
                  <a:gd name="T52" fmla="*/ 104 w 1390"/>
                  <a:gd name="T53" fmla="*/ 2496 h 2854"/>
                  <a:gd name="T54" fmla="*/ 50 w 1390"/>
                  <a:gd name="T55" fmla="*/ 2385 h 2854"/>
                  <a:gd name="T56" fmla="*/ 17 w 1390"/>
                  <a:gd name="T57" fmla="*/ 2275 h 2854"/>
                  <a:gd name="T58" fmla="*/ 2 w 1390"/>
                  <a:gd name="T59" fmla="*/ 2168 h 2854"/>
                  <a:gd name="T60" fmla="*/ 1 w 1390"/>
                  <a:gd name="T61" fmla="*/ 2065 h 2854"/>
                  <a:gd name="T62" fmla="*/ 13 w 1390"/>
                  <a:gd name="T63" fmla="*/ 1968 h 2854"/>
                  <a:gd name="T64" fmla="*/ 33 w 1390"/>
                  <a:gd name="T65" fmla="*/ 1879 h 2854"/>
                  <a:gd name="T66" fmla="*/ 58 w 1390"/>
                  <a:gd name="T67" fmla="*/ 1799 h 2854"/>
                  <a:gd name="T68" fmla="*/ 86 w 1390"/>
                  <a:gd name="T69" fmla="*/ 1730 h 2854"/>
                  <a:gd name="T70" fmla="*/ 112 w 1390"/>
                  <a:gd name="T71" fmla="*/ 1673 h 2854"/>
                  <a:gd name="T72" fmla="*/ 136 w 1390"/>
                  <a:gd name="T73" fmla="*/ 1630 h 2854"/>
                  <a:gd name="T74" fmla="*/ 152 w 1390"/>
                  <a:gd name="T75" fmla="*/ 1604 h 2854"/>
                  <a:gd name="T76" fmla="*/ 159 w 1390"/>
                  <a:gd name="T77" fmla="*/ 1595 h 2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90" h="2854">
                    <a:moveTo>
                      <a:pt x="1231" y="0"/>
                    </a:moveTo>
                    <a:lnTo>
                      <a:pt x="1260" y="28"/>
                    </a:lnTo>
                    <a:lnTo>
                      <a:pt x="1287" y="58"/>
                    </a:lnTo>
                    <a:lnTo>
                      <a:pt x="1309" y="86"/>
                    </a:lnTo>
                    <a:lnTo>
                      <a:pt x="1329" y="112"/>
                    </a:lnTo>
                    <a:lnTo>
                      <a:pt x="1346" y="137"/>
                    </a:lnTo>
                    <a:lnTo>
                      <a:pt x="1360" y="160"/>
                    </a:lnTo>
                    <a:lnTo>
                      <a:pt x="1371" y="180"/>
                    </a:lnTo>
                    <a:lnTo>
                      <a:pt x="1379" y="197"/>
                    </a:lnTo>
                    <a:lnTo>
                      <a:pt x="1386" y="210"/>
                    </a:lnTo>
                    <a:lnTo>
                      <a:pt x="1389" y="218"/>
                    </a:lnTo>
                    <a:lnTo>
                      <a:pt x="1390" y="220"/>
                    </a:lnTo>
                    <a:lnTo>
                      <a:pt x="1252" y="426"/>
                    </a:lnTo>
                    <a:lnTo>
                      <a:pt x="1335" y="586"/>
                    </a:lnTo>
                    <a:lnTo>
                      <a:pt x="1155" y="571"/>
                    </a:lnTo>
                    <a:lnTo>
                      <a:pt x="387" y="1714"/>
                    </a:lnTo>
                    <a:lnTo>
                      <a:pt x="385" y="1716"/>
                    </a:lnTo>
                    <a:lnTo>
                      <a:pt x="381" y="1722"/>
                    </a:lnTo>
                    <a:lnTo>
                      <a:pt x="374" y="1732"/>
                    </a:lnTo>
                    <a:lnTo>
                      <a:pt x="365" y="1746"/>
                    </a:lnTo>
                    <a:lnTo>
                      <a:pt x="355" y="1762"/>
                    </a:lnTo>
                    <a:lnTo>
                      <a:pt x="342" y="1782"/>
                    </a:lnTo>
                    <a:lnTo>
                      <a:pt x="329" y="1805"/>
                    </a:lnTo>
                    <a:lnTo>
                      <a:pt x="315" y="1832"/>
                    </a:lnTo>
                    <a:lnTo>
                      <a:pt x="300" y="1861"/>
                    </a:lnTo>
                    <a:lnTo>
                      <a:pt x="285" y="1892"/>
                    </a:lnTo>
                    <a:lnTo>
                      <a:pt x="271" y="1927"/>
                    </a:lnTo>
                    <a:lnTo>
                      <a:pt x="257" y="1964"/>
                    </a:lnTo>
                    <a:lnTo>
                      <a:pt x="243" y="2001"/>
                    </a:lnTo>
                    <a:lnTo>
                      <a:pt x="232" y="2042"/>
                    </a:lnTo>
                    <a:lnTo>
                      <a:pt x="221" y="2084"/>
                    </a:lnTo>
                    <a:lnTo>
                      <a:pt x="212" y="2128"/>
                    </a:lnTo>
                    <a:lnTo>
                      <a:pt x="206" y="2173"/>
                    </a:lnTo>
                    <a:lnTo>
                      <a:pt x="202" y="2219"/>
                    </a:lnTo>
                    <a:lnTo>
                      <a:pt x="200" y="2267"/>
                    </a:lnTo>
                    <a:lnTo>
                      <a:pt x="202" y="2315"/>
                    </a:lnTo>
                    <a:lnTo>
                      <a:pt x="207" y="2364"/>
                    </a:lnTo>
                    <a:lnTo>
                      <a:pt x="216" y="2413"/>
                    </a:lnTo>
                    <a:lnTo>
                      <a:pt x="229" y="2464"/>
                    </a:lnTo>
                    <a:lnTo>
                      <a:pt x="247" y="2513"/>
                    </a:lnTo>
                    <a:lnTo>
                      <a:pt x="269" y="2563"/>
                    </a:lnTo>
                    <a:lnTo>
                      <a:pt x="296" y="2613"/>
                    </a:lnTo>
                    <a:lnTo>
                      <a:pt x="329" y="2663"/>
                    </a:lnTo>
                    <a:lnTo>
                      <a:pt x="367" y="2712"/>
                    </a:lnTo>
                    <a:lnTo>
                      <a:pt x="412" y="2760"/>
                    </a:lnTo>
                    <a:lnTo>
                      <a:pt x="464" y="2807"/>
                    </a:lnTo>
                    <a:lnTo>
                      <a:pt x="521" y="2854"/>
                    </a:lnTo>
                    <a:lnTo>
                      <a:pt x="444" y="2810"/>
                    </a:lnTo>
                    <a:lnTo>
                      <a:pt x="367" y="2763"/>
                    </a:lnTo>
                    <a:lnTo>
                      <a:pt x="298" y="2713"/>
                    </a:lnTo>
                    <a:lnTo>
                      <a:pt x="231" y="2662"/>
                    </a:lnTo>
                    <a:lnTo>
                      <a:pt x="182" y="2607"/>
                    </a:lnTo>
                    <a:lnTo>
                      <a:pt x="140" y="2552"/>
                    </a:lnTo>
                    <a:lnTo>
                      <a:pt x="104" y="2496"/>
                    </a:lnTo>
                    <a:lnTo>
                      <a:pt x="75" y="2440"/>
                    </a:lnTo>
                    <a:lnTo>
                      <a:pt x="50" y="2385"/>
                    </a:lnTo>
                    <a:lnTo>
                      <a:pt x="31" y="2330"/>
                    </a:lnTo>
                    <a:lnTo>
                      <a:pt x="17" y="2275"/>
                    </a:lnTo>
                    <a:lnTo>
                      <a:pt x="8" y="2221"/>
                    </a:lnTo>
                    <a:lnTo>
                      <a:pt x="2" y="2168"/>
                    </a:lnTo>
                    <a:lnTo>
                      <a:pt x="0" y="2116"/>
                    </a:lnTo>
                    <a:lnTo>
                      <a:pt x="1" y="2065"/>
                    </a:lnTo>
                    <a:lnTo>
                      <a:pt x="6" y="2016"/>
                    </a:lnTo>
                    <a:lnTo>
                      <a:pt x="13" y="1968"/>
                    </a:lnTo>
                    <a:lnTo>
                      <a:pt x="22" y="1923"/>
                    </a:lnTo>
                    <a:lnTo>
                      <a:pt x="33" y="1879"/>
                    </a:lnTo>
                    <a:lnTo>
                      <a:pt x="45" y="1838"/>
                    </a:lnTo>
                    <a:lnTo>
                      <a:pt x="58" y="1799"/>
                    </a:lnTo>
                    <a:lnTo>
                      <a:pt x="72" y="1762"/>
                    </a:lnTo>
                    <a:lnTo>
                      <a:pt x="86" y="1730"/>
                    </a:lnTo>
                    <a:lnTo>
                      <a:pt x="100" y="1700"/>
                    </a:lnTo>
                    <a:lnTo>
                      <a:pt x="112" y="1673"/>
                    </a:lnTo>
                    <a:lnTo>
                      <a:pt x="125" y="1650"/>
                    </a:lnTo>
                    <a:lnTo>
                      <a:pt x="136" y="1630"/>
                    </a:lnTo>
                    <a:lnTo>
                      <a:pt x="145" y="1615"/>
                    </a:lnTo>
                    <a:lnTo>
                      <a:pt x="152" y="1604"/>
                    </a:lnTo>
                    <a:lnTo>
                      <a:pt x="156" y="1597"/>
                    </a:lnTo>
                    <a:lnTo>
                      <a:pt x="159" y="1595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 rot="18333560">
              <a:off x="3679455" y="3916334"/>
              <a:ext cx="2947691" cy="64633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federales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 rot="10599835" flipH="1" flipV="1">
              <a:off x="5164130" y="6213118"/>
              <a:ext cx="3554330" cy="95253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federalizados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 rot="3614407">
              <a:off x="6567743" y="3809374"/>
              <a:ext cx="3026251" cy="67295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s-MX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estatales</a:t>
              </a:r>
              <a:endPara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2"/>
          <a:stretch/>
        </p:blipFill>
        <p:spPr>
          <a:xfrm>
            <a:off x="102394" y="2375182"/>
            <a:ext cx="2408249" cy="138604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605835" y="2284512"/>
            <a:ext cx="8037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recursos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federalizados </a:t>
            </a:r>
            <a:r>
              <a:rPr lang="es-MX" altLang="es-MX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serán evaluados</a:t>
            </a:r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instancias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técnicas.</a:t>
            </a:r>
            <a:endParaRPr lang="es-MX" altLang="es-MX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24736" y="2420977"/>
            <a:ext cx="1707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s-MX" altLang="es-MX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LFPRH</a:t>
            </a:r>
          </a:p>
          <a:p>
            <a:pPr lvl="0" algn="ctr" defTabSz="914400"/>
            <a:r>
              <a:rPr lang="es-MX" altLang="es-MX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Arts. 85 y 110</a:t>
            </a:r>
            <a:endParaRPr lang="es-MX" altLang="es-MX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2"/>
          <a:stretch/>
        </p:blipFill>
        <p:spPr>
          <a:xfrm>
            <a:off x="92213" y="3860666"/>
            <a:ext cx="2408249" cy="1232158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814555" y="3825355"/>
            <a:ext cx="1707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s-MX" altLang="es-MX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LCF</a:t>
            </a:r>
          </a:p>
          <a:p>
            <a:pPr lvl="0" algn="ctr" defTabSz="914400"/>
            <a:r>
              <a:rPr lang="es-MX" altLang="es-MX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33, 45, 47, 49</a:t>
            </a:r>
            <a:endParaRPr lang="es-MX" altLang="es-MX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641240" y="3554979"/>
            <a:ext cx="8037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ejercicio de los Fondos de Aportaciones Federales deberá sujetarse a la </a:t>
            </a:r>
            <a:r>
              <a:rPr lang="es-MX" altLang="es-MX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del desempeño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art. 110 de la LFPRH.</a:t>
            </a:r>
            <a:endParaRPr lang="es-MX" altLang="es-MX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662915" y="5779075"/>
            <a:ext cx="80730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SHCP </a:t>
            </a:r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el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CONEVAL </a:t>
            </a:r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enviarán al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CONAC </a:t>
            </a:r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</a:t>
            </a:r>
            <a:r>
              <a:rPr lang="es-MX" altLang="es-MX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riterios </a:t>
            </a:r>
            <a:r>
              <a:rPr lang="es-MX" altLang="es-MX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lineamientos de </a:t>
            </a:r>
            <a:r>
              <a:rPr lang="es-MX" altLang="es-MX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</a:t>
            </a:r>
            <a:r>
              <a:rPr lang="es-MX" alt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recursos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federalizados. El CONAC establecerá los </a:t>
            </a:r>
            <a:r>
              <a:rPr lang="es-MX" altLang="es-MX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formatos para difusión </a:t>
            </a:r>
            <a:r>
              <a:rPr lang="es-MX" altLang="es-MX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resultados.</a:t>
            </a:r>
            <a:endParaRPr lang="es-MX" altLang="es-MX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2"/>
          <a:stretch/>
        </p:blipFill>
        <p:spPr>
          <a:xfrm>
            <a:off x="92213" y="5813555"/>
            <a:ext cx="2408249" cy="1232158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779453" y="5963970"/>
            <a:ext cx="1707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s-MX" altLang="es-MX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LGCG</a:t>
            </a:r>
          </a:p>
          <a:p>
            <a:pPr lvl="0" algn="ctr" defTabSz="914400"/>
            <a:r>
              <a:rPr lang="es-MX" altLang="es-MX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79</a:t>
            </a:r>
            <a:endParaRPr lang="es-MX" altLang="es-MX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40489" y="8122482"/>
            <a:ext cx="10354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MX" alt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LFPRH</a:t>
            </a:r>
            <a:r>
              <a:rPr lang="es-MX" altLang="es-MX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Ley Federal de Presupuesto y Responsabilidad Hacendaria</a:t>
            </a:r>
          </a:p>
          <a:p>
            <a:pPr defTabSz="914400"/>
            <a:r>
              <a:rPr lang="es-MX" alt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LGDS</a:t>
            </a:r>
            <a:r>
              <a:rPr lang="es-MX" altLang="es-MX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Ley General de Desarrollo Social </a:t>
            </a:r>
          </a:p>
          <a:p>
            <a:pPr defTabSz="914400"/>
            <a:endParaRPr lang="es-MX" altLang="es-MX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740489" y="8684933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s-MX" alt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LGCG</a:t>
            </a:r>
            <a:r>
              <a:rPr lang="es-MX" altLang="es-MX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Ley General de Contabilidad Gubernamental  </a:t>
            </a:r>
            <a:endParaRPr lang="es-MX" altLang="es-MX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27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04" y="6460976"/>
            <a:ext cx="8884938" cy="184709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18" y="4804792"/>
            <a:ext cx="8884938" cy="184709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20" y="1524560"/>
            <a:ext cx="8884938" cy="184709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2090058" y="2123746"/>
            <a:ext cx="8884938" cy="5915473"/>
            <a:chOff x="1646333" y="2314653"/>
            <a:chExt cx="8884938" cy="591547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333" y="3339516"/>
              <a:ext cx="8884938" cy="1847092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2125787" y="2314653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125787" y="3954140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125787" y="5589329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125787" y="7214463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5103010" y="1964083"/>
            <a:ext cx="5246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la evaluación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401483" y="3364632"/>
            <a:ext cx="6573513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en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M&amp;E </a:t>
            </a:r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Gobierno Federal y en 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entidades federativas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273518" y="6719589"/>
            <a:ext cx="6905934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del CONEVAL para la evaluación </a:t>
            </a:r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Ramo General 33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612576" y="4940387"/>
            <a:ext cx="6151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de las entidades federativas en la evaluación del gasto federalizado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191300" tIns="191300" rIns="191300" bIns="191300" numCol="1" spcCol="1270" anchor="ctr" anchorCtr="0">
        <a:noAutofit/>
      </a:bodyPr>
      <a:lstStyle>
        <a:defPPr algn="just" defTabSz="1066800">
          <a:lnSpc>
            <a:spcPct val="90000"/>
          </a:lnSpc>
          <a:spcAft>
            <a:spcPct val="35000"/>
          </a:spcAft>
          <a:defRPr sz="20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shade val="80000"/>
            <a:hueOff val="306246"/>
            <a:satOff val="-4392"/>
            <a:lumOff val="25615"/>
            <a:alphaOff val="0"/>
          </a:schemeClr>
        </a:fillRef>
        <a:effectRef idx="0">
          <a:schemeClr val="accent1">
            <a:shade val="80000"/>
            <a:hueOff val="306246"/>
            <a:satOff val="-4392"/>
            <a:lumOff val="25615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iseño personaliz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191300" tIns="191300" rIns="191300" bIns="191300" numCol="1" spcCol="1270" anchor="ctr" anchorCtr="0">
        <a:noAutofit/>
      </a:bodyPr>
      <a:lstStyle>
        <a:defPPr algn="just" defTabSz="1066800">
          <a:lnSpc>
            <a:spcPct val="90000"/>
          </a:lnSpc>
          <a:spcAft>
            <a:spcPct val="35000"/>
          </a:spcAft>
          <a:defRPr sz="20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shade val="80000"/>
            <a:hueOff val="306246"/>
            <a:satOff val="-4392"/>
            <a:lumOff val="25615"/>
            <a:alphaOff val="0"/>
          </a:schemeClr>
        </a:fillRef>
        <a:effectRef idx="0">
          <a:schemeClr val="accent1">
            <a:shade val="80000"/>
            <a:hueOff val="306246"/>
            <a:satOff val="-4392"/>
            <a:lumOff val="25615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4892</TotalTime>
  <Words>2172</Words>
  <Application>Microsoft Office PowerPoint</Application>
  <PresentationFormat>Personalizado</PresentationFormat>
  <Paragraphs>337</Paragraphs>
  <Slides>31</Slides>
  <Notes>3</Notes>
  <HiddenSlides>2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Century Gothic</vt:lpstr>
      <vt:lpstr>Helvetica Light</vt:lpstr>
      <vt:lpstr>Helvetica Neue</vt:lpstr>
      <vt:lpstr>Tahoma</vt:lpstr>
      <vt:lpstr>Times New Roman</vt:lpstr>
      <vt:lpstr>Diseño personalizado</vt:lpstr>
      <vt:lpstr>1_Diseño personalizado</vt:lpstr>
      <vt:lpstr>2_Diseño personalizado</vt:lpstr>
      <vt:lpstr>5_Diseño personalizado</vt:lpstr>
      <vt:lpstr>Fecha 00/00/2016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requieren sistemas de M&amp;E en las entidades federativas</vt:lpstr>
      <vt:lpstr>Hay retos técnicos e institucionales  que limitan su alcance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Edgar A. Martínez Mendoza</dc:creator>
  <cp:keywords>Evaluación;Monitoreo;Estados;Entidades Federativas;Indcadores;Diagnostico</cp:keywords>
  <cp:lastModifiedBy>Gamaliel Cortés</cp:lastModifiedBy>
  <cp:revision>523</cp:revision>
  <cp:lastPrinted>2016-09-07T00:46:31Z</cp:lastPrinted>
  <dcterms:modified xsi:type="dcterms:W3CDTF">2016-12-05T16:10:38Z</dcterms:modified>
</cp:coreProperties>
</file>