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64" r:id="rId4"/>
    <p:sldId id="262" r:id="rId5"/>
    <p:sldId id="265" r:id="rId6"/>
    <p:sldId id="266" r:id="rId7"/>
    <p:sldId id="267" r:id="rId8"/>
    <p:sldId id="268" r:id="rId9"/>
    <p:sldId id="261" r:id="rId10"/>
    <p:sldId id="269" r:id="rId11"/>
    <p:sldId id="260" r:id="rId12"/>
    <p:sldId id="270" r:id="rId13"/>
    <p:sldId id="271" r:id="rId14"/>
    <p:sldId id="272" r:id="rId15"/>
    <p:sldId id="274" r:id="rId16"/>
    <p:sldId id="273" r:id="rId17"/>
    <p:sldId id="275" r:id="rId1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63978" autoAdjust="0"/>
  </p:normalViewPr>
  <p:slideViewPr>
    <p:cSldViewPr snapToGrid="0" snapToObjects="1">
      <p:cViewPr varScale="1">
        <p:scale>
          <a:sx n="45" d="100"/>
          <a:sy n="45" d="100"/>
        </p:scale>
        <p:origin x="-21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gomez\Google%20Drive\DERI\11.%20Sistema%20_ASM\Fichas%20AM_2015\SAM_descarga_02sept201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7"/>
  <c:pivotSource>
    <c:name>[SAM_descarga_02sept2016.xls]Hoja5!Tabla dinámica4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261091255165255"/>
          <c:y val="0"/>
          <c:w val="0.62837264580454499"/>
          <c:h val="1"/>
        </c:manualLayout>
      </c:layout>
      <c:pieChart>
        <c:varyColors val="1"/>
        <c:ser>
          <c:idx val="0"/>
          <c:order val="0"/>
          <c:tx>
            <c:strRef>
              <c:f>Hoja5!$B$1:$B$2</c:f>
              <c:strCache>
                <c:ptCount val="1"/>
                <c:pt idx="0">
                  <c:v>Total</c:v>
                </c:pt>
              </c:strCache>
            </c:strRef>
          </c:tx>
          <c:explosion val="4"/>
          <c:dLbls>
            <c:dLbl>
              <c:idx val="0"/>
              <c:layout/>
              <c:dLblPos val="ctr"/>
              <c:showCatName val="1"/>
              <c:showPercent val="1"/>
            </c:dLbl>
            <c:dLbl>
              <c:idx val="1"/>
              <c:layout>
                <c:manualLayout>
                  <c:x val="-6.4516240399163508E-4"/>
                  <c:y val="-3.0366077191170782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es-MX"/>
                </a:p>
              </c:txPr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2.4548105811812816E-2"/>
                  <c:y val="-3.1674196463147035E-3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es-MX"/>
                </a:p>
              </c:txPr>
              <c:showCatName val="1"/>
              <c:showPercent val="1"/>
            </c:dLbl>
            <c:dLbl>
              <c:idx val="3"/>
              <c:layout>
                <c:manualLayout>
                  <c:x val="-0.1388564989071798"/>
                  <c:y val="-2.5816445075513117E-7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es-MX"/>
                </a:p>
              </c:txPr>
              <c:dLblPos val="bestFit"/>
              <c:showCatName val="1"/>
              <c:showPercent val="1"/>
            </c:dLbl>
            <c:showCatName val="1"/>
            <c:showPercent val="1"/>
          </c:dLbls>
          <c:cat>
            <c:strRef>
              <c:f>Hoja5!$A$3:$A$7</c:f>
              <c:strCache>
                <c:ptCount val="4"/>
                <c:pt idx="0">
                  <c:v>Corregir actividades o procesos del programa</c:v>
                </c:pt>
                <c:pt idx="1">
                  <c:v>Modificar apoyos del programa</c:v>
                </c:pt>
                <c:pt idx="2">
                  <c:v>Modificar la coordinación o la interacción con otros programas</c:v>
                </c:pt>
                <c:pt idx="3">
                  <c:v>Reorientar sustancialmente el programa</c:v>
                </c:pt>
              </c:strCache>
            </c:strRef>
          </c:cat>
          <c:val>
            <c:numRef>
              <c:f>Hoja5!$B$3:$B$7</c:f>
              <c:numCache>
                <c:formatCode>General</c:formatCode>
                <c:ptCount val="4"/>
                <c:pt idx="0">
                  <c:v>140</c:v>
                </c:pt>
                <c:pt idx="1">
                  <c:v>15</c:v>
                </c:pt>
                <c:pt idx="2">
                  <c:v>3</c:v>
                </c:pt>
                <c:pt idx="3">
                  <c:v>19</c:v>
                </c:pt>
              </c:numCache>
            </c:numRef>
          </c:val>
        </c:ser>
        <c:firstSliceAng val="169"/>
      </c:pieChart>
    </c:plotArea>
    <c:plotVisOnly val="1"/>
    <c:dispBlanksAs val="zero"/>
  </c:chart>
  <c:txPr>
    <a:bodyPr/>
    <a:lstStyle/>
    <a:p>
      <a:pPr>
        <a:defRPr sz="1800"/>
      </a:pPr>
      <a:endParaRPr lang="es-MX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C09240-B77E-44A8-8069-759301E97CA4}" type="doc">
      <dgm:prSet loTypeId="urn:microsoft.com/office/officeart/2005/8/layout/radial2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2D1D52E3-8C1D-4BDD-ADF0-E77FBA090F25}">
      <dgm:prSet phldrT="[Texto]" custT="1"/>
      <dgm:spPr/>
      <dgm:t>
        <a:bodyPr/>
        <a:lstStyle/>
        <a:p>
          <a:r>
            <a:rPr lang="es-MX" sz="1200" smtClean="0"/>
            <a:t>Uso de la evidencia</a:t>
          </a:r>
          <a:endParaRPr lang="es-MX" sz="1200" dirty="0"/>
        </a:p>
      </dgm:t>
    </dgm:pt>
    <dgm:pt modelId="{D788BB54-0A84-4FCA-9CF4-26E5144E53E6}" type="parTrans" cxnId="{3C582337-5CF0-40F2-B345-6460F5DB3AA5}">
      <dgm:prSet/>
      <dgm:spPr/>
      <dgm:t>
        <a:bodyPr/>
        <a:lstStyle/>
        <a:p>
          <a:endParaRPr lang="es-MX" sz="2000">
            <a:solidFill>
              <a:schemeClr val="accent6">
                <a:lumMod val="50000"/>
              </a:schemeClr>
            </a:solidFill>
          </a:endParaRPr>
        </a:p>
      </dgm:t>
    </dgm:pt>
    <dgm:pt modelId="{214C5E81-9536-4242-802E-FFE137384C48}" type="sibTrans" cxnId="{3C582337-5CF0-40F2-B345-6460F5DB3AA5}">
      <dgm:prSet/>
      <dgm:spPr/>
      <dgm:t>
        <a:bodyPr/>
        <a:lstStyle/>
        <a:p>
          <a:endParaRPr lang="es-MX" sz="2000">
            <a:solidFill>
              <a:schemeClr val="accent6">
                <a:lumMod val="50000"/>
              </a:schemeClr>
            </a:solidFill>
          </a:endParaRPr>
        </a:p>
      </dgm:t>
    </dgm:pt>
    <dgm:pt modelId="{C420D781-0243-48C4-A2A7-FCA379B08B83}">
      <dgm:prSet phldrT="[Texto]" custT="1"/>
      <dgm:spPr/>
      <dgm:t>
        <a:bodyPr/>
        <a:lstStyle/>
        <a:p>
          <a:r>
            <a:rPr lang="es-MX" sz="1200" smtClean="0"/>
            <a:t> Se había generado información a partir de evaluaciones</a:t>
          </a:r>
          <a:endParaRPr lang="es-MX" sz="1200" dirty="0"/>
        </a:p>
      </dgm:t>
    </dgm:pt>
    <dgm:pt modelId="{975DC05B-B1EF-41FD-A0A3-2656C01B6F98}" type="parTrans" cxnId="{CFC31048-C1E6-4085-AC46-244429DD221C}">
      <dgm:prSet/>
      <dgm:spPr/>
      <dgm:t>
        <a:bodyPr/>
        <a:lstStyle/>
        <a:p>
          <a:endParaRPr lang="es-MX" sz="2000">
            <a:solidFill>
              <a:schemeClr val="accent6">
                <a:lumMod val="50000"/>
              </a:schemeClr>
            </a:solidFill>
          </a:endParaRPr>
        </a:p>
      </dgm:t>
    </dgm:pt>
    <dgm:pt modelId="{BBDCEBBC-6867-49E9-AD45-FCF4D4311D43}" type="sibTrans" cxnId="{CFC31048-C1E6-4085-AC46-244429DD221C}">
      <dgm:prSet/>
      <dgm:spPr/>
      <dgm:t>
        <a:bodyPr/>
        <a:lstStyle/>
        <a:p>
          <a:endParaRPr lang="es-MX" sz="2000">
            <a:solidFill>
              <a:schemeClr val="accent6">
                <a:lumMod val="50000"/>
              </a:schemeClr>
            </a:solidFill>
          </a:endParaRPr>
        </a:p>
      </dgm:t>
    </dgm:pt>
    <dgm:pt modelId="{74EDF3BB-3299-4142-97DE-1A7735132541}">
      <dgm:prSet phldrT="[Texto]" custT="1"/>
      <dgm:spPr/>
      <dgm:t>
        <a:bodyPr/>
        <a:lstStyle/>
        <a:p>
          <a:r>
            <a:rPr lang="es-MX" sz="1200" smtClean="0"/>
            <a:t> Había una oportunidad para aprovechar la información</a:t>
          </a:r>
          <a:endParaRPr lang="es-MX" sz="1200" dirty="0"/>
        </a:p>
      </dgm:t>
    </dgm:pt>
    <dgm:pt modelId="{DB15F38D-A2B7-4A89-A0E7-5CFBDD454FBC}" type="parTrans" cxnId="{F60A8DAF-BDCF-4FC4-A5E7-C3DEAF5E6683}">
      <dgm:prSet/>
      <dgm:spPr/>
      <dgm:t>
        <a:bodyPr/>
        <a:lstStyle/>
        <a:p>
          <a:endParaRPr lang="es-MX" sz="2000">
            <a:solidFill>
              <a:schemeClr val="accent6">
                <a:lumMod val="50000"/>
              </a:schemeClr>
            </a:solidFill>
          </a:endParaRPr>
        </a:p>
      </dgm:t>
    </dgm:pt>
    <dgm:pt modelId="{C5A82B7B-5508-4D21-8D5E-BE2E4C7BF618}" type="sibTrans" cxnId="{F60A8DAF-BDCF-4FC4-A5E7-C3DEAF5E6683}">
      <dgm:prSet/>
      <dgm:spPr/>
      <dgm:t>
        <a:bodyPr/>
        <a:lstStyle/>
        <a:p>
          <a:endParaRPr lang="es-MX" sz="2000">
            <a:solidFill>
              <a:schemeClr val="accent6">
                <a:lumMod val="50000"/>
              </a:schemeClr>
            </a:solidFill>
          </a:endParaRPr>
        </a:p>
      </dgm:t>
    </dgm:pt>
    <dgm:pt modelId="{C302C8DA-1CFD-46F8-9B45-EB659BBCCFC4}">
      <dgm:prSet phldrT="[Texto]" custT="1"/>
      <dgm:spPr/>
      <dgm:t>
        <a:bodyPr/>
        <a:lstStyle/>
        <a:p>
          <a:r>
            <a:rPr lang="es-MX" sz="1200" smtClean="0"/>
            <a:t>Automatizar el proceso</a:t>
          </a:r>
          <a:endParaRPr lang="es-MX" sz="1200" dirty="0"/>
        </a:p>
      </dgm:t>
    </dgm:pt>
    <dgm:pt modelId="{7912EE6F-A130-4979-8872-0FB8F5196CEB}" type="parTrans" cxnId="{FBB62A58-8AFB-4459-8383-EF66B9EAAE24}">
      <dgm:prSet/>
      <dgm:spPr/>
      <dgm:t>
        <a:bodyPr/>
        <a:lstStyle/>
        <a:p>
          <a:endParaRPr lang="es-MX" sz="2000">
            <a:solidFill>
              <a:schemeClr val="accent6">
                <a:lumMod val="50000"/>
              </a:schemeClr>
            </a:solidFill>
          </a:endParaRPr>
        </a:p>
      </dgm:t>
    </dgm:pt>
    <dgm:pt modelId="{0B8DA59B-56E6-40A1-B57B-A040461B9951}" type="sibTrans" cxnId="{FBB62A58-8AFB-4459-8383-EF66B9EAAE24}">
      <dgm:prSet/>
      <dgm:spPr/>
      <dgm:t>
        <a:bodyPr/>
        <a:lstStyle/>
        <a:p>
          <a:endParaRPr lang="es-MX" sz="2000">
            <a:solidFill>
              <a:schemeClr val="accent6">
                <a:lumMod val="50000"/>
              </a:schemeClr>
            </a:solidFill>
          </a:endParaRPr>
        </a:p>
      </dgm:t>
    </dgm:pt>
    <dgm:pt modelId="{4134D2B9-89A7-497F-BA3D-1490A529A679}">
      <dgm:prSet phldrT="[Texto]" custT="1"/>
      <dgm:spPr/>
      <dgm:t>
        <a:bodyPr/>
        <a:lstStyle/>
        <a:p>
          <a:r>
            <a:rPr lang="es-MX" sz="1200" smtClean="0"/>
            <a:t> Plataforma para evaluadores que ofrecen recomendaciones</a:t>
          </a:r>
          <a:endParaRPr lang="es-MX" sz="1200" dirty="0"/>
        </a:p>
      </dgm:t>
    </dgm:pt>
    <dgm:pt modelId="{44866459-20BC-455F-8263-33E4CF8FDFE2}" type="parTrans" cxnId="{881E745A-3C39-4865-882F-568EB9B66B56}">
      <dgm:prSet/>
      <dgm:spPr/>
      <dgm:t>
        <a:bodyPr/>
        <a:lstStyle/>
        <a:p>
          <a:endParaRPr lang="es-MX" sz="2000">
            <a:solidFill>
              <a:schemeClr val="accent6">
                <a:lumMod val="50000"/>
              </a:schemeClr>
            </a:solidFill>
          </a:endParaRPr>
        </a:p>
      </dgm:t>
    </dgm:pt>
    <dgm:pt modelId="{C636E1DD-FCEE-4C1F-8E58-68FDECAC4B8D}" type="sibTrans" cxnId="{881E745A-3C39-4865-882F-568EB9B66B56}">
      <dgm:prSet/>
      <dgm:spPr/>
      <dgm:t>
        <a:bodyPr/>
        <a:lstStyle/>
        <a:p>
          <a:endParaRPr lang="es-MX" sz="2000">
            <a:solidFill>
              <a:schemeClr val="accent6">
                <a:lumMod val="50000"/>
              </a:schemeClr>
            </a:solidFill>
          </a:endParaRPr>
        </a:p>
      </dgm:t>
    </dgm:pt>
    <dgm:pt modelId="{AD12A2D3-669D-43D3-949F-1D64687662CD}">
      <dgm:prSet phldrT="[Texto]" custT="1"/>
      <dgm:spPr/>
      <dgm:t>
        <a:bodyPr/>
        <a:lstStyle/>
        <a:p>
          <a:r>
            <a:rPr lang="es-MX" sz="1200" smtClean="0"/>
            <a:t>Transparencia </a:t>
          </a:r>
          <a:endParaRPr lang="es-MX" sz="1200" dirty="0"/>
        </a:p>
      </dgm:t>
    </dgm:pt>
    <dgm:pt modelId="{DC33DF52-F7CB-4698-B0CB-2F819086352F}" type="parTrans" cxnId="{1310236C-97D7-4146-AB8F-94CC7AFC470A}">
      <dgm:prSet/>
      <dgm:spPr/>
      <dgm:t>
        <a:bodyPr/>
        <a:lstStyle/>
        <a:p>
          <a:endParaRPr lang="es-MX" sz="2000">
            <a:solidFill>
              <a:schemeClr val="accent6">
                <a:lumMod val="50000"/>
              </a:schemeClr>
            </a:solidFill>
          </a:endParaRPr>
        </a:p>
      </dgm:t>
    </dgm:pt>
    <dgm:pt modelId="{DE0ED0E8-ED20-4150-80B3-BC955A364588}" type="sibTrans" cxnId="{1310236C-97D7-4146-AB8F-94CC7AFC470A}">
      <dgm:prSet/>
      <dgm:spPr/>
      <dgm:t>
        <a:bodyPr/>
        <a:lstStyle/>
        <a:p>
          <a:endParaRPr lang="es-MX" sz="2000">
            <a:solidFill>
              <a:schemeClr val="accent6">
                <a:lumMod val="50000"/>
              </a:schemeClr>
            </a:solidFill>
          </a:endParaRPr>
        </a:p>
      </dgm:t>
    </dgm:pt>
    <dgm:pt modelId="{7E158100-1318-48C3-800C-15958BE52640}">
      <dgm:prSet phldrT="[Texto]" custT="1"/>
      <dgm:spPr/>
      <dgm:t>
        <a:bodyPr/>
        <a:lstStyle/>
        <a:p>
          <a:r>
            <a:rPr lang="es-MX" sz="1200" smtClean="0"/>
            <a:t> Información abierta para ciudadanos y expertos</a:t>
          </a:r>
          <a:endParaRPr lang="es-MX" sz="1200" dirty="0"/>
        </a:p>
      </dgm:t>
    </dgm:pt>
    <dgm:pt modelId="{8074B4B4-7954-4F95-8E33-42A65240ED1B}" type="parTrans" cxnId="{B4A45781-748A-4C56-B524-9BE6113A4A70}">
      <dgm:prSet/>
      <dgm:spPr/>
      <dgm:t>
        <a:bodyPr/>
        <a:lstStyle/>
        <a:p>
          <a:endParaRPr lang="es-MX" sz="2000">
            <a:solidFill>
              <a:schemeClr val="accent6">
                <a:lumMod val="50000"/>
              </a:schemeClr>
            </a:solidFill>
          </a:endParaRPr>
        </a:p>
      </dgm:t>
    </dgm:pt>
    <dgm:pt modelId="{FC83E366-A258-4E7E-B684-369D3B8D2674}" type="sibTrans" cxnId="{B4A45781-748A-4C56-B524-9BE6113A4A70}">
      <dgm:prSet/>
      <dgm:spPr/>
      <dgm:t>
        <a:bodyPr/>
        <a:lstStyle/>
        <a:p>
          <a:endParaRPr lang="es-MX" sz="2000">
            <a:solidFill>
              <a:schemeClr val="accent6">
                <a:lumMod val="50000"/>
              </a:schemeClr>
            </a:solidFill>
          </a:endParaRPr>
        </a:p>
      </dgm:t>
    </dgm:pt>
    <dgm:pt modelId="{0046006A-EEFB-45E5-96C2-D65AA99B889A}">
      <dgm:prSet phldrT="[Texto]" custT="1"/>
      <dgm:spPr/>
      <dgm:t>
        <a:bodyPr/>
        <a:lstStyle/>
        <a:p>
          <a:r>
            <a:rPr lang="es-MX" sz="1200" smtClean="0"/>
            <a:t> Información sobre toma de decisiones (compromisos de mejora)</a:t>
          </a:r>
          <a:endParaRPr lang="es-MX" sz="1200" dirty="0"/>
        </a:p>
      </dgm:t>
    </dgm:pt>
    <dgm:pt modelId="{9EA9AB94-29E8-4FAA-BE76-57F739BF5A87}" type="parTrans" cxnId="{7429536A-3836-4D12-9E55-C671C3425453}">
      <dgm:prSet/>
      <dgm:spPr/>
      <dgm:t>
        <a:bodyPr/>
        <a:lstStyle/>
        <a:p>
          <a:endParaRPr lang="es-MX" sz="2000">
            <a:solidFill>
              <a:schemeClr val="accent6">
                <a:lumMod val="50000"/>
              </a:schemeClr>
            </a:solidFill>
          </a:endParaRPr>
        </a:p>
      </dgm:t>
    </dgm:pt>
    <dgm:pt modelId="{8501B143-3CB6-43D4-A3EA-668A640D788F}" type="sibTrans" cxnId="{7429536A-3836-4D12-9E55-C671C3425453}">
      <dgm:prSet/>
      <dgm:spPr/>
      <dgm:t>
        <a:bodyPr/>
        <a:lstStyle/>
        <a:p>
          <a:endParaRPr lang="es-MX" sz="2000">
            <a:solidFill>
              <a:schemeClr val="accent6">
                <a:lumMod val="50000"/>
              </a:schemeClr>
            </a:solidFill>
          </a:endParaRPr>
        </a:p>
      </dgm:t>
    </dgm:pt>
    <dgm:pt modelId="{23ADF754-A941-480E-866F-018D313D397C}">
      <dgm:prSet phldrT="[Texto]" custT="1"/>
      <dgm:spPr/>
      <dgm:t>
        <a:bodyPr/>
        <a:lstStyle/>
        <a:p>
          <a:r>
            <a:rPr lang="es-MX" sz="1200" smtClean="0"/>
            <a:t> Plataforma para tomadores de decisiones que asumen compromisos y reportan avances</a:t>
          </a:r>
          <a:endParaRPr lang="es-MX" sz="1200" dirty="0"/>
        </a:p>
      </dgm:t>
    </dgm:pt>
    <dgm:pt modelId="{63698953-FA2A-4555-B581-8F6AEE3FEE18}" type="parTrans" cxnId="{1595F030-3991-4714-AF87-9580090D6B05}">
      <dgm:prSet/>
      <dgm:spPr/>
      <dgm:t>
        <a:bodyPr/>
        <a:lstStyle/>
        <a:p>
          <a:endParaRPr lang="es-MX" sz="2000"/>
        </a:p>
      </dgm:t>
    </dgm:pt>
    <dgm:pt modelId="{625F7176-175E-4567-8741-BB9008B40EDD}" type="sibTrans" cxnId="{1595F030-3991-4714-AF87-9580090D6B05}">
      <dgm:prSet/>
      <dgm:spPr/>
      <dgm:t>
        <a:bodyPr/>
        <a:lstStyle/>
        <a:p>
          <a:endParaRPr lang="es-MX" sz="2000"/>
        </a:p>
      </dgm:t>
    </dgm:pt>
    <dgm:pt modelId="{A9440F4F-6343-483A-9392-83B87C266496}">
      <dgm:prSet phldrT="[Texto]" custT="1"/>
      <dgm:spPr/>
      <dgm:t>
        <a:bodyPr/>
        <a:lstStyle/>
        <a:p>
          <a:r>
            <a:rPr lang="es-MX" sz="1200" smtClean="0"/>
            <a:t> Avances sobre decisiones implementadas</a:t>
          </a:r>
          <a:endParaRPr lang="es-MX" sz="1200" dirty="0"/>
        </a:p>
      </dgm:t>
    </dgm:pt>
    <dgm:pt modelId="{9216EB22-E7E0-4E15-B2E4-A5D8C9970524}" type="parTrans" cxnId="{3730018D-43D6-49F3-B6A1-4ECA78E48BEA}">
      <dgm:prSet/>
      <dgm:spPr/>
      <dgm:t>
        <a:bodyPr/>
        <a:lstStyle/>
        <a:p>
          <a:endParaRPr lang="es-MX" sz="2000"/>
        </a:p>
      </dgm:t>
    </dgm:pt>
    <dgm:pt modelId="{30D648CA-2C28-4EA3-9400-F35086FD0F59}" type="sibTrans" cxnId="{3730018D-43D6-49F3-B6A1-4ECA78E48BEA}">
      <dgm:prSet/>
      <dgm:spPr/>
      <dgm:t>
        <a:bodyPr/>
        <a:lstStyle/>
        <a:p>
          <a:endParaRPr lang="es-MX" sz="2000"/>
        </a:p>
      </dgm:t>
    </dgm:pt>
    <dgm:pt modelId="{EAD6D19C-2D60-4D0E-89B3-E9D41D7BAE7B}" type="pres">
      <dgm:prSet presAssocID="{1BC09240-B77E-44A8-8069-759301E97CA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1091FC-37F6-4708-9863-E12DA19314F9}" type="pres">
      <dgm:prSet presAssocID="{1BC09240-B77E-44A8-8069-759301E97CA4}" presName="cycle" presStyleCnt="0"/>
      <dgm:spPr/>
      <dgm:t>
        <a:bodyPr/>
        <a:lstStyle/>
        <a:p>
          <a:endParaRPr lang="es-MX"/>
        </a:p>
      </dgm:t>
    </dgm:pt>
    <dgm:pt modelId="{C71B1F8F-6869-4371-8947-89BCDB4DDF62}" type="pres">
      <dgm:prSet presAssocID="{1BC09240-B77E-44A8-8069-759301E97CA4}" presName="centerShape" presStyleCnt="0"/>
      <dgm:spPr/>
      <dgm:t>
        <a:bodyPr/>
        <a:lstStyle/>
        <a:p>
          <a:endParaRPr lang="es-MX"/>
        </a:p>
      </dgm:t>
    </dgm:pt>
    <dgm:pt modelId="{F1F92D05-25FC-4A33-A4B5-470CB946CF02}" type="pres">
      <dgm:prSet presAssocID="{1BC09240-B77E-44A8-8069-759301E97CA4}" presName="connSite" presStyleLbl="node1" presStyleIdx="0" presStyleCnt="4"/>
      <dgm:spPr/>
      <dgm:t>
        <a:bodyPr/>
        <a:lstStyle/>
        <a:p>
          <a:endParaRPr lang="es-MX"/>
        </a:p>
      </dgm:t>
    </dgm:pt>
    <dgm:pt modelId="{39844476-8454-4089-8882-C74AE762C9C5}" type="pres">
      <dgm:prSet presAssocID="{1BC09240-B77E-44A8-8069-759301E97CA4}" presName="visible" presStyleLbl="node1" presStyleIdx="0" presStyleCnt="4"/>
      <dgm:spPr>
        <a:blipFill rotWithShape="0">
          <a:blip xmlns:r="http://schemas.openxmlformats.org/officeDocument/2006/relationships" r:embed="rId1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5D791D42-AF81-4751-9CD9-3DCD3B8BD82D}" type="pres">
      <dgm:prSet presAssocID="{D788BB54-0A84-4FCA-9CF4-26E5144E53E6}" presName="Name25" presStyleLbl="parChTrans1D1" presStyleIdx="0" presStyleCnt="3"/>
      <dgm:spPr/>
      <dgm:t>
        <a:bodyPr/>
        <a:lstStyle/>
        <a:p>
          <a:endParaRPr lang="es-ES"/>
        </a:p>
      </dgm:t>
    </dgm:pt>
    <dgm:pt modelId="{537A7243-BE54-4FB1-A5F1-6E6D5D2951A5}" type="pres">
      <dgm:prSet presAssocID="{2D1D52E3-8C1D-4BDD-ADF0-E77FBA090F25}" presName="node" presStyleCnt="0"/>
      <dgm:spPr/>
      <dgm:t>
        <a:bodyPr/>
        <a:lstStyle/>
        <a:p>
          <a:endParaRPr lang="es-MX"/>
        </a:p>
      </dgm:t>
    </dgm:pt>
    <dgm:pt modelId="{5E203238-F9C9-4814-9CE3-8C94CDB22023}" type="pres">
      <dgm:prSet presAssocID="{2D1D52E3-8C1D-4BDD-ADF0-E77FBA090F25}" presName="parentNode" presStyleLbl="node1" presStyleIdx="1" presStyleCnt="4" custScaleX="110573" custLinFactNeighborX="4925" custLinFactNeighborY="-11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166633-62E9-4526-98CE-E5F0BF611778}" type="pres">
      <dgm:prSet presAssocID="{2D1D52E3-8C1D-4BDD-ADF0-E77FBA090F25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8AB90A-E27C-42A1-A0B1-F66FAD2638C1}" type="pres">
      <dgm:prSet presAssocID="{7912EE6F-A130-4979-8872-0FB8F5196CEB}" presName="Name25" presStyleLbl="parChTrans1D1" presStyleIdx="1" presStyleCnt="3"/>
      <dgm:spPr/>
      <dgm:t>
        <a:bodyPr/>
        <a:lstStyle/>
        <a:p>
          <a:endParaRPr lang="es-ES"/>
        </a:p>
      </dgm:t>
    </dgm:pt>
    <dgm:pt modelId="{5BF7B80B-4171-4FCB-B746-C119E88245DF}" type="pres">
      <dgm:prSet presAssocID="{C302C8DA-1CFD-46F8-9B45-EB659BBCCFC4}" presName="node" presStyleCnt="0"/>
      <dgm:spPr/>
      <dgm:t>
        <a:bodyPr/>
        <a:lstStyle/>
        <a:p>
          <a:endParaRPr lang="es-MX"/>
        </a:p>
      </dgm:t>
    </dgm:pt>
    <dgm:pt modelId="{E11E657F-CC85-4395-BC07-8DDCE6698E7C}" type="pres">
      <dgm:prSet presAssocID="{C302C8DA-1CFD-46F8-9B45-EB659BBCCFC4}" presName="parentNode" presStyleLbl="node1" presStyleIdx="2" presStyleCnt="4" custScaleX="110573" custLinFactNeighborX="4925" custLinFactNeighborY="-11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C2668E-49AB-49C0-B6E6-CFF452BDA53D}" type="pres">
      <dgm:prSet presAssocID="{C302C8DA-1CFD-46F8-9B45-EB659BBCCFC4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7FF4D78-DAED-4AEF-BAA3-01DB8281C549}" type="pres">
      <dgm:prSet presAssocID="{DC33DF52-F7CB-4698-B0CB-2F819086352F}" presName="Name25" presStyleLbl="parChTrans1D1" presStyleIdx="2" presStyleCnt="3"/>
      <dgm:spPr/>
      <dgm:t>
        <a:bodyPr/>
        <a:lstStyle/>
        <a:p>
          <a:endParaRPr lang="es-ES"/>
        </a:p>
      </dgm:t>
    </dgm:pt>
    <dgm:pt modelId="{6A36AA84-87B4-476D-BAAB-B7183E97C0B0}" type="pres">
      <dgm:prSet presAssocID="{AD12A2D3-669D-43D3-949F-1D64687662CD}" presName="node" presStyleCnt="0"/>
      <dgm:spPr/>
      <dgm:t>
        <a:bodyPr/>
        <a:lstStyle/>
        <a:p>
          <a:endParaRPr lang="es-MX"/>
        </a:p>
      </dgm:t>
    </dgm:pt>
    <dgm:pt modelId="{4A266626-8BF0-4AC8-B3E0-D50AE327928D}" type="pres">
      <dgm:prSet presAssocID="{AD12A2D3-669D-43D3-949F-1D64687662CD}" presName="parentNode" presStyleLbl="node1" presStyleIdx="3" presStyleCnt="4" custScaleX="110573" custLinFactNeighborX="4925" custLinFactNeighborY="-11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EC1EA5-9142-4B5C-A0CE-B06CA3D5BBB9}" type="pres">
      <dgm:prSet presAssocID="{AD12A2D3-669D-43D3-949F-1D64687662CD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24E01F9-1D8D-4FD6-91BD-4345444E14FA}" type="presOf" srcId="{AD12A2D3-669D-43D3-949F-1D64687662CD}" destId="{4A266626-8BF0-4AC8-B3E0-D50AE327928D}" srcOrd="0" destOrd="0" presId="urn:microsoft.com/office/officeart/2005/8/layout/radial2"/>
    <dgm:cxn modelId="{CFC31048-C1E6-4085-AC46-244429DD221C}" srcId="{2D1D52E3-8C1D-4BDD-ADF0-E77FBA090F25}" destId="{C420D781-0243-48C4-A2A7-FCA379B08B83}" srcOrd="0" destOrd="0" parTransId="{975DC05B-B1EF-41FD-A0A3-2656C01B6F98}" sibTransId="{BBDCEBBC-6867-49E9-AD45-FCF4D4311D43}"/>
    <dgm:cxn modelId="{F60A8DAF-BDCF-4FC4-A5E7-C3DEAF5E6683}" srcId="{2D1D52E3-8C1D-4BDD-ADF0-E77FBA090F25}" destId="{74EDF3BB-3299-4142-97DE-1A7735132541}" srcOrd="1" destOrd="0" parTransId="{DB15F38D-A2B7-4A89-A0E7-5CFBDD454FBC}" sibTransId="{C5A82B7B-5508-4D21-8D5E-BE2E4C7BF618}"/>
    <dgm:cxn modelId="{7429536A-3836-4D12-9E55-C671C3425453}" srcId="{AD12A2D3-669D-43D3-949F-1D64687662CD}" destId="{0046006A-EEFB-45E5-96C2-D65AA99B889A}" srcOrd="1" destOrd="0" parTransId="{9EA9AB94-29E8-4FAA-BE76-57F739BF5A87}" sibTransId="{8501B143-3CB6-43D4-A3EA-668A640D788F}"/>
    <dgm:cxn modelId="{3730018D-43D6-49F3-B6A1-4ECA78E48BEA}" srcId="{AD12A2D3-669D-43D3-949F-1D64687662CD}" destId="{A9440F4F-6343-483A-9392-83B87C266496}" srcOrd="2" destOrd="0" parTransId="{9216EB22-E7E0-4E15-B2E4-A5D8C9970524}" sibTransId="{30D648CA-2C28-4EA3-9400-F35086FD0F59}"/>
    <dgm:cxn modelId="{FBB62A58-8AFB-4459-8383-EF66B9EAAE24}" srcId="{1BC09240-B77E-44A8-8069-759301E97CA4}" destId="{C302C8DA-1CFD-46F8-9B45-EB659BBCCFC4}" srcOrd="1" destOrd="0" parTransId="{7912EE6F-A130-4979-8872-0FB8F5196CEB}" sibTransId="{0B8DA59B-56E6-40A1-B57B-A040461B9951}"/>
    <dgm:cxn modelId="{286F00F2-74D2-40F6-9C02-5D43AD99C41E}" type="presOf" srcId="{2D1D52E3-8C1D-4BDD-ADF0-E77FBA090F25}" destId="{5E203238-F9C9-4814-9CE3-8C94CDB22023}" srcOrd="0" destOrd="0" presId="urn:microsoft.com/office/officeart/2005/8/layout/radial2"/>
    <dgm:cxn modelId="{9A270EE9-8427-4B49-8FA8-2652D3451A40}" type="presOf" srcId="{C302C8DA-1CFD-46F8-9B45-EB659BBCCFC4}" destId="{E11E657F-CC85-4395-BC07-8DDCE6698E7C}" srcOrd="0" destOrd="0" presId="urn:microsoft.com/office/officeart/2005/8/layout/radial2"/>
    <dgm:cxn modelId="{1595F030-3991-4714-AF87-9580090D6B05}" srcId="{C302C8DA-1CFD-46F8-9B45-EB659BBCCFC4}" destId="{23ADF754-A941-480E-866F-018D313D397C}" srcOrd="1" destOrd="0" parTransId="{63698953-FA2A-4555-B581-8F6AEE3FEE18}" sibTransId="{625F7176-175E-4567-8741-BB9008B40EDD}"/>
    <dgm:cxn modelId="{B5C5332B-BC06-4AAD-B2BF-8B07C86456E7}" type="presOf" srcId="{7912EE6F-A130-4979-8872-0FB8F5196CEB}" destId="{0C8AB90A-E27C-42A1-A0B1-F66FAD2638C1}" srcOrd="0" destOrd="0" presId="urn:microsoft.com/office/officeart/2005/8/layout/radial2"/>
    <dgm:cxn modelId="{7906B824-E259-4FBC-8030-1A13CBACA10C}" type="presOf" srcId="{1BC09240-B77E-44A8-8069-759301E97CA4}" destId="{EAD6D19C-2D60-4D0E-89B3-E9D41D7BAE7B}" srcOrd="0" destOrd="0" presId="urn:microsoft.com/office/officeart/2005/8/layout/radial2"/>
    <dgm:cxn modelId="{1310236C-97D7-4146-AB8F-94CC7AFC470A}" srcId="{1BC09240-B77E-44A8-8069-759301E97CA4}" destId="{AD12A2D3-669D-43D3-949F-1D64687662CD}" srcOrd="2" destOrd="0" parTransId="{DC33DF52-F7CB-4698-B0CB-2F819086352F}" sibTransId="{DE0ED0E8-ED20-4150-80B3-BC955A364588}"/>
    <dgm:cxn modelId="{B4A45781-748A-4C56-B524-9BE6113A4A70}" srcId="{AD12A2D3-669D-43D3-949F-1D64687662CD}" destId="{7E158100-1318-48C3-800C-15958BE52640}" srcOrd="0" destOrd="0" parTransId="{8074B4B4-7954-4F95-8E33-42A65240ED1B}" sibTransId="{FC83E366-A258-4E7E-B684-369D3B8D2674}"/>
    <dgm:cxn modelId="{1F8ED3EC-2A72-462C-B17F-D9BE504C076B}" type="presOf" srcId="{D788BB54-0A84-4FCA-9CF4-26E5144E53E6}" destId="{5D791D42-AF81-4751-9CD9-3DCD3B8BD82D}" srcOrd="0" destOrd="0" presId="urn:microsoft.com/office/officeart/2005/8/layout/radial2"/>
    <dgm:cxn modelId="{80DE0554-47C0-480D-AB83-2D53F569A34A}" type="presOf" srcId="{74EDF3BB-3299-4142-97DE-1A7735132541}" destId="{EF166633-62E9-4526-98CE-E5F0BF611778}" srcOrd="0" destOrd="1" presId="urn:microsoft.com/office/officeart/2005/8/layout/radial2"/>
    <dgm:cxn modelId="{56AB4987-7A3F-41AA-BE22-5368E4665C5A}" type="presOf" srcId="{C420D781-0243-48C4-A2A7-FCA379B08B83}" destId="{EF166633-62E9-4526-98CE-E5F0BF611778}" srcOrd="0" destOrd="0" presId="urn:microsoft.com/office/officeart/2005/8/layout/radial2"/>
    <dgm:cxn modelId="{881E745A-3C39-4865-882F-568EB9B66B56}" srcId="{C302C8DA-1CFD-46F8-9B45-EB659BBCCFC4}" destId="{4134D2B9-89A7-497F-BA3D-1490A529A679}" srcOrd="0" destOrd="0" parTransId="{44866459-20BC-455F-8263-33E4CF8FDFE2}" sibTransId="{C636E1DD-FCEE-4C1F-8E58-68FDECAC4B8D}"/>
    <dgm:cxn modelId="{26B636A1-49FF-4858-A754-6E304CD57EE2}" type="presOf" srcId="{7E158100-1318-48C3-800C-15958BE52640}" destId="{7CEC1EA5-9142-4B5C-A0CE-B06CA3D5BBB9}" srcOrd="0" destOrd="0" presId="urn:microsoft.com/office/officeart/2005/8/layout/radial2"/>
    <dgm:cxn modelId="{780C99E0-54BB-4C09-A823-F67E1BD4D806}" type="presOf" srcId="{DC33DF52-F7CB-4698-B0CB-2F819086352F}" destId="{A7FF4D78-DAED-4AEF-BAA3-01DB8281C549}" srcOrd="0" destOrd="0" presId="urn:microsoft.com/office/officeart/2005/8/layout/radial2"/>
    <dgm:cxn modelId="{27C12CAD-012E-41E0-BFEA-F03B8F25C439}" type="presOf" srcId="{4134D2B9-89A7-497F-BA3D-1490A529A679}" destId="{EFC2668E-49AB-49C0-B6E6-CFF452BDA53D}" srcOrd="0" destOrd="0" presId="urn:microsoft.com/office/officeart/2005/8/layout/radial2"/>
    <dgm:cxn modelId="{C322DE71-4E1E-4626-86FB-1BF7126BB7F2}" type="presOf" srcId="{A9440F4F-6343-483A-9392-83B87C266496}" destId="{7CEC1EA5-9142-4B5C-A0CE-B06CA3D5BBB9}" srcOrd="0" destOrd="2" presId="urn:microsoft.com/office/officeart/2005/8/layout/radial2"/>
    <dgm:cxn modelId="{3C582337-5CF0-40F2-B345-6460F5DB3AA5}" srcId="{1BC09240-B77E-44A8-8069-759301E97CA4}" destId="{2D1D52E3-8C1D-4BDD-ADF0-E77FBA090F25}" srcOrd="0" destOrd="0" parTransId="{D788BB54-0A84-4FCA-9CF4-26E5144E53E6}" sibTransId="{214C5E81-9536-4242-802E-FFE137384C48}"/>
    <dgm:cxn modelId="{8062ABD7-2005-4B32-96FC-1869D1C34771}" type="presOf" srcId="{23ADF754-A941-480E-866F-018D313D397C}" destId="{EFC2668E-49AB-49C0-B6E6-CFF452BDA53D}" srcOrd="0" destOrd="1" presId="urn:microsoft.com/office/officeart/2005/8/layout/radial2"/>
    <dgm:cxn modelId="{D15E336F-2DA2-4394-BB56-0B7CB3152AB8}" type="presOf" srcId="{0046006A-EEFB-45E5-96C2-D65AA99B889A}" destId="{7CEC1EA5-9142-4B5C-A0CE-B06CA3D5BBB9}" srcOrd="0" destOrd="1" presId="urn:microsoft.com/office/officeart/2005/8/layout/radial2"/>
    <dgm:cxn modelId="{273E2ED2-DF1A-4B7C-B4E2-30EA50B80267}" type="presParOf" srcId="{EAD6D19C-2D60-4D0E-89B3-E9D41D7BAE7B}" destId="{121091FC-37F6-4708-9863-E12DA19314F9}" srcOrd="0" destOrd="0" presId="urn:microsoft.com/office/officeart/2005/8/layout/radial2"/>
    <dgm:cxn modelId="{8054168B-2C62-4F4F-BBFA-149DF515BCF3}" type="presParOf" srcId="{121091FC-37F6-4708-9863-E12DA19314F9}" destId="{C71B1F8F-6869-4371-8947-89BCDB4DDF62}" srcOrd="0" destOrd="0" presId="urn:microsoft.com/office/officeart/2005/8/layout/radial2"/>
    <dgm:cxn modelId="{E6F37A56-9374-434C-9B38-E38CFE79E2AD}" type="presParOf" srcId="{C71B1F8F-6869-4371-8947-89BCDB4DDF62}" destId="{F1F92D05-25FC-4A33-A4B5-470CB946CF02}" srcOrd="0" destOrd="0" presId="urn:microsoft.com/office/officeart/2005/8/layout/radial2"/>
    <dgm:cxn modelId="{3C041514-EC71-4676-95DB-57BDE163DBBA}" type="presParOf" srcId="{C71B1F8F-6869-4371-8947-89BCDB4DDF62}" destId="{39844476-8454-4089-8882-C74AE762C9C5}" srcOrd="1" destOrd="0" presId="urn:microsoft.com/office/officeart/2005/8/layout/radial2"/>
    <dgm:cxn modelId="{B71315CF-B894-4E06-AA88-1E1A9FF88BC1}" type="presParOf" srcId="{121091FC-37F6-4708-9863-E12DA19314F9}" destId="{5D791D42-AF81-4751-9CD9-3DCD3B8BD82D}" srcOrd="1" destOrd="0" presId="urn:microsoft.com/office/officeart/2005/8/layout/radial2"/>
    <dgm:cxn modelId="{D0F26DFE-40F7-455B-9365-8B6FBD983E06}" type="presParOf" srcId="{121091FC-37F6-4708-9863-E12DA19314F9}" destId="{537A7243-BE54-4FB1-A5F1-6E6D5D2951A5}" srcOrd="2" destOrd="0" presId="urn:microsoft.com/office/officeart/2005/8/layout/radial2"/>
    <dgm:cxn modelId="{9496F539-1533-4E04-88AB-05CBE4F13B3B}" type="presParOf" srcId="{537A7243-BE54-4FB1-A5F1-6E6D5D2951A5}" destId="{5E203238-F9C9-4814-9CE3-8C94CDB22023}" srcOrd="0" destOrd="0" presId="urn:microsoft.com/office/officeart/2005/8/layout/radial2"/>
    <dgm:cxn modelId="{5B88C65C-BC9E-4646-A8D1-0E7EDDF7FE38}" type="presParOf" srcId="{537A7243-BE54-4FB1-A5F1-6E6D5D2951A5}" destId="{EF166633-62E9-4526-98CE-E5F0BF611778}" srcOrd="1" destOrd="0" presId="urn:microsoft.com/office/officeart/2005/8/layout/radial2"/>
    <dgm:cxn modelId="{FD6E1CB3-3241-4F1B-93EA-383FE8F803E2}" type="presParOf" srcId="{121091FC-37F6-4708-9863-E12DA19314F9}" destId="{0C8AB90A-E27C-42A1-A0B1-F66FAD2638C1}" srcOrd="3" destOrd="0" presId="urn:microsoft.com/office/officeart/2005/8/layout/radial2"/>
    <dgm:cxn modelId="{2442E4AE-4F59-4D14-8146-0A9CBC4CD446}" type="presParOf" srcId="{121091FC-37F6-4708-9863-E12DA19314F9}" destId="{5BF7B80B-4171-4FCB-B746-C119E88245DF}" srcOrd="4" destOrd="0" presId="urn:microsoft.com/office/officeart/2005/8/layout/radial2"/>
    <dgm:cxn modelId="{2EB39BE0-D6B1-47FA-B65A-0BB2E6AB3FCD}" type="presParOf" srcId="{5BF7B80B-4171-4FCB-B746-C119E88245DF}" destId="{E11E657F-CC85-4395-BC07-8DDCE6698E7C}" srcOrd="0" destOrd="0" presId="urn:microsoft.com/office/officeart/2005/8/layout/radial2"/>
    <dgm:cxn modelId="{08BEE8AE-ACE6-40FA-879E-8740919AB2EF}" type="presParOf" srcId="{5BF7B80B-4171-4FCB-B746-C119E88245DF}" destId="{EFC2668E-49AB-49C0-B6E6-CFF452BDA53D}" srcOrd="1" destOrd="0" presId="urn:microsoft.com/office/officeart/2005/8/layout/radial2"/>
    <dgm:cxn modelId="{322C0512-B9E7-4DA7-B310-B1505BFAB500}" type="presParOf" srcId="{121091FC-37F6-4708-9863-E12DA19314F9}" destId="{A7FF4D78-DAED-4AEF-BAA3-01DB8281C549}" srcOrd="5" destOrd="0" presId="urn:microsoft.com/office/officeart/2005/8/layout/radial2"/>
    <dgm:cxn modelId="{5A6640D4-E015-4FCA-860C-B55C721DF494}" type="presParOf" srcId="{121091FC-37F6-4708-9863-E12DA19314F9}" destId="{6A36AA84-87B4-476D-BAAB-B7183E97C0B0}" srcOrd="6" destOrd="0" presId="urn:microsoft.com/office/officeart/2005/8/layout/radial2"/>
    <dgm:cxn modelId="{D6BD1A94-BF21-4D0A-8BC7-919A16B0A544}" type="presParOf" srcId="{6A36AA84-87B4-476D-BAAB-B7183E97C0B0}" destId="{4A266626-8BF0-4AC8-B3E0-D50AE327928D}" srcOrd="0" destOrd="0" presId="urn:microsoft.com/office/officeart/2005/8/layout/radial2"/>
    <dgm:cxn modelId="{357CD7B8-DB9C-47F3-9A33-9EE77A711496}" type="presParOf" srcId="{6A36AA84-87B4-476D-BAAB-B7183E97C0B0}" destId="{7CEC1EA5-9142-4B5C-A0CE-B06CA3D5BBB9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FF4D78-DAED-4AEF-BAA3-01DB8281C549}">
      <dsp:nvSpPr>
        <dsp:cNvPr id="0" name=""/>
        <dsp:cNvSpPr/>
      </dsp:nvSpPr>
      <dsp:spPr>
        <a:xfrm rot="2515859">
          <a:off x="1875996" y="3637801"/>
          <a:ext cx="757622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757622" y="3260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AB90A-E27C-42A1-A0B1-F66FAD2638C1}">
      <dsp:nvSpPr>
        <dsp:cNvPr id="0" name=""/>
        <dsp:cNvSpPr/>
      </dsp:nvSpPr>
      <dsp:spPr>
        <a:xfrm rot="21597717">
          <a:off x="1972990" y="2637101"/>
          <a:ext cx="805480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805480" y="3260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91D42-AF81-4751-9CD9-3DCD3B8BD82D}">
      <dsp:nvSpPr>
        <dsp:cNvPr id="0" name=""/>
        <dsp:cNvSpPr/>
      </dsp:nvSpPr>
      <dsp:spPr>
        <a:xfrm rot="19081007">
          <a:off x="1875597" y="1635977"/>
          <a:ext cx="758928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758928" y="3260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44476-8454-4089-8882-C74AE762C9C5}">
      <dsp:nvSpPr>
        <dsp:cNvPr id="0" name=""/>
        <dsp:cNvSpPr/>
      </dsp:nvSpPr>
      <dsp:spPr>
        <a:xfrm>
          <a:off x="-46016" y="1482877"/>
          <a:ext cx="2375302" cy="237530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03238-F9C9-4814-9CE3-8C94CDB22023}">
      <dsp:nvSpPr>
        <dsp:cNvPr id="0" name=""/>
        <dsp:cNvSpPr/>
      </dsp:nvSpPr>
      <dsp:spPr>
        <a:xfrm>
          <a:off x="2307743" y="199547"/>
          <a:ext cx="1575866" cy="14251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smtClean="0"/>
            <a:t>Uso de la evidencia</a:t>
          </a:r>
          <a:endParaRPr lang="es-MX" sz="1200" kern="1200" dirty="0"/>
        </a:p>
      </dsp:txBody>
      <dsp:txXfrm>
        <a:off x="2307743" y="199547"/>
        <a:ext cx="1575866" cy="1425181"/>
      </dsp:txXfrm>
    </dsp:sp>
    <dsp:sp modelId="{EF166633-62E9-4526-98CE-E5F0BF611778}">
      <dsp:nvSpPr>
        <dsp:cNvPr id="0" name=""/>
        <dsp:cNvSpPr/>
      </dsp:nvSpPr>
      <dsp:spPr>
        <a:xfrm>
          <a:off x="3837771" y="199547"/>
          <a:ext cx="2363799" cy="1425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smtClean="0"/>
            <a:t> Se había generado información a partir de evaluaciones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smtClean="0"/>
            <a:t> Había una oportunidad para aprovechar la información</a:t>
          </a:r>
          <a:endParaRPr lang="es-MX" sz="1200" kern="1200" dirty="0"/>
        </a:p>
      </dsp:txBody>
      <dsp:txXfrm>
        <a:off x="3837771" y="199547"/>
        <a:ext cx="2363799" cy="1425181"/>
      </dsp:txXfrm>
    </dsp:sp>
    <dsp:sp modelId="{E11E657F-CC85-4395-BC07-8DDCE6698E7C}">
      <dsp:nvSpPr>
        <dsp:cNvPr id="0" name=""/>
        <dsp:cNvSpPr/>
      </dsp:nvSpPr>
      <dsp:spPr>
        <a:xfrm>
          <a:off x="2778470" y="1956327"/>
          <a:ext cx="1575866" cy="14251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smtClean="0"/>
            <a:t>Automatizar el proceso</a:t>
          </a:r>
          <a:endParaRPr lang="es-MX" sz="1200" kern="1200" dirty="0"/>
        </a:p>
      </dsp:txBody>
      <dsp:txXfrm>
        <a:off x="2778470" y="1956327"/>
        <a:ext cx="1575866" cy="1425181"/>
      </dsp:txXfrm>
    </dsp:sp>
    <dsp:sp modelId="{EFC2668E-49AB-49C0-B6E6-CFF452BDA53D}">
      <dsp:nvSpPr>
        <dsp:cNvPr id="0" name=""/>
        <dsp:cNvSpPr/>
      </dsp:nvSpPr>
      <dsp:spPr>
        <a:xfrm>
          <a:off x="4308499" y="1956327"/>
          <a:ext cx="2363799" cy="1425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smtClean="0"/>
            <a:t> Plataforma para evaluadores que ofrecen recomendaciones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smtClean="0"/>
            <a:t> Plataforma para tomadores de decisiones que asumen compromisos y reportan avances</a:t>
          </a:r>
          <a:endParaRPr lang="es-MX" sz="1200" kern="1200" dirty="0"/>
        </a:p>
      </dsp:txBody>
      <dsp:txXfrm>
        <a:off x="4308499" y="1956327"/>
        <a:ext cx="2363799" cy="1425181"/>
      </dsp:txXfrm>
    </dsp:sp>
    <dsp:sp modelId="{4A266626-8BF0-4AC8-B3E0-D50AE327928D}">
      <dsp:nvSpPr>
        <dsp:cNvPr id="0" name=""/>
        <dsp:cNvSpPr/>
      </dsp:nvSpPr>
      <dsp:spPr>
        <a:xfrm>
          <a:off x="2307743" y="3713107"/>
          <a:ext cx="1575866" cy="14251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smtClean="0"/>
            <a:t>Transparencia </a:t>
          </a:r>
          <a:endParaRPr lang="es-MX" sz="1200" kern="1200" dirty="0"/>
        </a:p>
      </dsp:txBody>
      <dsp:txXfrm>
        <a:off x="2307743" y="3713107"/>
        <a:ext cx="1575866" cy="1425181"/>
      </dsp:txXfrm>
    </dsp:sp>
    <dsp:sp modelId="{7CEC1EA5-9142-4B5C-A0CE-B06CA3D5BBB9}">
      <dsp:nvSpPr>
        <dsp:cNvPr id="0" name=""/>
        <dsp:cNvSpPr/>
      </dsp:nvSpPr>
      <dsp:spPr>
        <a:xfrm>
          <a:off x="3837771" y="3713107"/>
          <a:ext cx="2363799" cy="1425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smtClean="0"/>
            <a:t> Información abierta para ciudadanos y expertos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smtClean="0"/>
            <a:t> Información sobre toma de decisiones (compromisos de mejora)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smtClean="0"/>
            <a:t> Avances sobre decisiones implementadas</a:t>
          </a:r>
          <a:endParaRPr lang="es-MX" sz="1200" kern="1200" dirty="0"/>
        </a:p>
      </dsp:txBody>
      <dsp:txXfrm>
        <a:off x="3837771" y="3713107"/>
        <a:ext cx="2363799" cy="1425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ABCD6-CB20-5948-9A05-03FE92DC1141}" type="datetime1">
              <a:rPr lang="es-MX" smtClean="0"/>
              <a:pPr/>
              <a:t>09/09/2016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852C5-8551-6143-9CC5-3930A05E19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67927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DD47-3E86-D043-BBD2-836B7106877F}" type="datetime1">
              <a:rPr lang="es-MX" smtClean="0"/>
              <a:pPr/>
              <a:t>09/09/2016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28088-E402-9E40-8D39-0110B79330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400129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ortada-Template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838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Slide Titulo Ponencia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Conector recto 8"/>
          <p:cNvCxnSpPr/>
          <p:nvPr userDrawn="1"/>
        </p:nvCxnSpPr>
        <p:spPr>
          <a:xfrm>
            <a:off x="704647" y="4556705"/>
            <a:ext cx="75052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>
            <a:spLocks noGrp="1"/>
          </p:cNvSpPr>
          <p:nvPr>
            <p:ph type="ctrTitle" hasCustomPrompt="1"/>
          </p:nvPr>
        </p:nvSpPr>
        <p:spPr>
          <a:xfrm>
            <a:off x="511277" y="3383935"/>
            <a:ext cx="7862256" cy="1172769"/>
          </a:xfrm>
        </p:spPr>
        <p:txBody>
          <a:bodyPr>
            <a:normAutofit/>
          </a:bodyPr>
          <a:lstStyle>
            <a:lvl1pPr>
              <a:defRPr sz="3200" b="0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s-ES_tradnl" dirty="0" smtClean="0"/>
              <a:t>T</a:t>
            </a:r>
            <a:r>
              <a:rPr lang="es-ES" dirty="0" smtClean="0"/>
              <a:t>Í</a:t>
            </a:r>
            <a:r>
              <a:rPr lang="es-ES_tradnl" dirty="0" smtClean="0"/>
              <a:t>TULO DE LA PONENCIA / TALLER</a:t>
            </a:r>
            <a:endParaRPr lang="es-ES" dirty="0"/>
          </a:p>
        </p:txBody>
      </p:sp>
      <p:sp>
        <p:nvSpPr>
          <p:cNvPr id="14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11281" y="4656121"/>
            <a:ext cx="7862255" cy="64483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DEAD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Ponente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84395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318773"/>
            <a:ext cx="7772400" cy="811163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009D96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T</a:t>
            </a:r>
            <a:r>
              <a:rPr lang="es-ES" dirty="0" smtClean="0"/>
              <a:t>í</a:t>
            </a:r>
            <a:r>
              <a:rPr lang="es-ES_tradnl" dirty="0" err="1" smtClean="0"/>
              <a:t>tulo</a:t>
            </a:r>
            <a:r>
              <a:rPr lang="es-ES_tradnl" dirty="0" smtClean="0"/>
              <a:t> de tema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52839"/>
            <a:ext cx="6400800" cy="6448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Subtema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16" y="0"/>
            <a:ext cx="9357032" cy="1734472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685800" y="3129942"/>
            <a:ext cx="7772400" cy="1229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93667" y="6444764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9D96"/>
                </a:solidFill>
              </a:defRPr>
            </a:lvl1pPr>
          </a:lstStyle>
          <a:p>
            <a:fld id="{6FA07E81-0E39-814A-9B61-69349160A62E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35466" y="6476840"/>
            <a:ext cx="4978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31859C"/>
                </a:solidFill>
              </a:defRPr>
            </a:lvl1pPr>
          </a:lstStyle>
          <a:p>
            <a:r>
              <a:rPr lang="es-ES_tradnl" dirty="0" smtClean="0"/>
              <a:t>Sistema de Agendas de Mejora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13925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4067" y="1083737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6" descr="Logo-sol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3" y="98641"/>
            <a:ext cx="1617541" cy="612560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2187925" y="1"/>
            <a:ext cx="6956077" cy="774139"/>
          </a:xfrm>
          <a:prstGeom prst="rect">
            <a:avLst/>
          </a:prstGeom>
          <a:solidFill>
            <a:srgbClr val="009D9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 userDrawn="1"/>
        </p:nvSpPr>
        <p:spPr>
          <a:xfrm flipV="1">
            <a:off x="8194" y="774140"/>
            <a:ext cx="9144000" cy="10257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Slide Plantilla Subnacionales header-01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456" y="-34428"/>
            <a:ext cx="6964544" cy="8085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2133" y="-34427"/>
            <a:ext cx="6773061" cy="911139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Sistema de Agendas de Mejora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05718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8229600" cy="55509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D96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dirty="0" smtClean="0"/>
              <a:t>Sistema de Agendas de Mejora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72280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Sistema de Agendas de Mejora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67125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43"/>
            <a:ext cx="8229600" cy="555095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rgbClr val="009D96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Diapositiva libre</a:t>
            </a:r>
            <a:endParaRPr lang="es-ES" dirty="0"/>
          </a:p>
        </p:txBody>
      </p:sp>
      <p:pic>
        <p:nvPicPr>
          <p:cNvPr id="2" name="Imagen 1" descr="Re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2" y="423336"/>
            <a:ext cx="7365813" cy="6427991"/>
          </a:xfrm>
          <a:prstGeom prst="rect">
            <a:avLst/>
          </a:prstGeom>
        </p:spPr>
      </p:pic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Sistema de Agendas de Mejora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39241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ortada-Cierre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838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-1" y="6486204"/>
            <a:ext cx="5469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31859C"/>
                </a:solidFill>
              </a:defRPr>
            </a:lvl1pPr>
          </a:lstStyle>
          <a:p>
            <a:r>
              <a:rPr lang="es-ES" dirty="0" smtClean="0"/>
              <a:t>Aquí va el nombre de la ponencia entrar al padrón de diapositiva para cambiar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86800" y="6492876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9D96"/>
                </a:solidFill>
              </a:defRPr>
            </a:lvl1pPr>
          </a:lstStyle>
          <a:p>
            <a:fld id="{6FA07E81-0E39-814A-9B61-69349160A62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76055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2" r:id="rId5"/>
    <p:sldLayoutId id="2147483653" r:id="rId6"/>
    <p:sldLayoutId id="2147483655" r:id="rId7"/>
    <p:sldLayoutId id="2147483662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023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MX" dirty="0" smtClean="0"/>
              <a:t>¿Qué es una Agenda de Mejora?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493059" y="2067074"/>
            <a:ext cx="25061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/>
              <a:t>Mecanismo que permite a los programas públicos </a:t>
            </a:r>
            <a:r>
              <a:rPr lang="es-ES" sz="1600" b="1" i="1" dirty="0" smtClean="0"/>
              <a:t>comunicar los compromisos </a:t>
            </a:r>
            <a:r>
              <a:rPr lang="es-ES" sz="1600" dirty="0" smtClean="0"/>
              <a:t>de mejora que se adoptan luego de un proceso de evaluación, así como los avances logrados en la mejora de la gestión que se deriva del uso de evaluaciones.</a:t>
            </a:r>
            <a:endParaRPr lang="es-ES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17604" t="7728" r="16146" b="5370"/>
          <a:stretch>
            <a:fillRect/>
          </a:stretch>
        </p:blipFill>
        <p:spPr bwMode="auto">
          <a:xfrm>
            <a:off x="2842942" y="1473200"/>
            <a:ext cx="5843859" cy="4311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s-MX" sz="2800" b="1" dirty="0" smtClean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  <a:t>Cómo se integra una Agenda de Mejora</a:t>
            </a:r>
            <a:endParaRPr lang="es-ES" dirty="0"/>
          </a:p>
        </p:txBody>
      </p:sp>
      <p:sp>
        <p:nvSpPr>
          <p:cNvPr id="6" name="Rectángulo 249"/>
          <p:cNvSpPr/>
          <p:nvPr/>
        </p:nvSpPr>
        <p:spPr>
          <a:xfrm>
            <a:off x="0" y="2993947"/>
            <a:ext cx="9144000" cy="3282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Proceso alternativo"/>
          <p:cNvSpPr/>
          <p:nvPr/>
        </p:nvSpPr>
        <p:spPr>
          <a:xfrm>
            <a:off x="8154948" y="1542903"/>
            <a:ext cx="807281" cy="35328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bg1"/>
                </a:solidFill>
              </a:rPr>
              <a:t>INICIO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10" name="9 Decisión"/>
          <p:cNvSpPr/>
          <p:nvPr/>
        </p:nvSpPr>
        <p:spPr>
          <a:xfrm>
            <a:off x="615261" y="4280961"/>
            <a:ext cx="1861138" cy="1122771"/>
          </a:xfrm>
          <a:prstGeom prst="flowChartDecision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800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cxnSp>
        <p:nvCxnSpPr>
          <p:cNvPr id="11" name="7 Conector angular"/>
          <p:cNvCxnSpPr>
            <a:stCxn id="9" idx="2"/>
            <a:endCxn id="24" idx="3"/>
          </p:cNvCxnSpPr>
          <p:nvPr/>
        </p:nvCxnSpPr>
        <p:spPr>
          <a:xfrm rot="5400000">
            <a:off x="8153687" y="1818101"/>
            <a:ext cx="326801" cy="48299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11 Proceso"/>
          <p:cNvSpPr/>
          <p:nvPr/>
        </p:nvSpPr>
        <p:spPr>
          <a:xfrm>
            <a:off x="3648616" y="4943797"/>
            <a:ext cx="2902441" cy="123017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Redactar una </a:t>
            </a:r>
            <a:r>
              <a:rPr lang="es-MX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justificación </a:t>
            </a: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sobre por qué no es un Compromiso de Mejora, y definir un tipo de justificación: </a:t>
            </a:r>
          </a:p>
          <a:p>
            <a:pPr marL="228600" indent="-228600">
              <a:buAutoNum type="arabicParenR"/>
            </a:pP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Incompetencia</a:t>
            </a:r>
          </a:p>
          <a:p>
            <a:pPr marL="228600" indent="-228600">
              <a:buAutoNum type="arabicParenR"/>
            </a:pP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Impertinencia</a:t>
            </a:r>
          </a:p>
          <a:p>
            <a:pPr marL="228600" indent="-228600">
              <a:buAutoNum type="arabicParenR"/>
            </a:pP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Cancelación del Programa</a:t>
            </a:r>
            <a:endParaRPr lang="es-MX"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3" name="12 Proceso alternativo"/>
          <p:cNvSpPr/>
          <p:nvPr/>
        </p:nvSpPr>
        <p:spPr>
          <a:xfrm>
            <a:off x="7601734" y="5412949"/>
            <a:ext cx="779554" cy="292067"/>
          </a:xfrm>
          <a:prstGeom prst="flowChartAlternateProcess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bg1"/>
                </a:solidFill>
              </a:rPr>
              <a:t>FIN</a:t>
            </a:r>
            <a:endParaRPr lang="es-MX" sz="1600" b="1" dirty="0">
              <a:solidFill>
                <a:schemeClr val="bg1"/>
              </a:solidFill>
            </a:endParaRPr>
          </a:p>
        </p:txBody>
      </p:sp>
      <p:cxnSp>
        <p:nvCxnSpPr>
          <p:cNvPr id="14" name="13 Conector recto de flecha"/>
          <p:cNvCxnSpPr>
            <a:stCxn id="22" idx="3"/>
          </p:cNvCxnSpPr>
          <p:nvPr/>
        </p:nvCxnSpPr>
        <p:spPr>
          <a:xfrm>
            <a:off x="4959280" y="3633205"/>
            <a:ext cx="4816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5183 Conector angular"/>
          <p:cNvCxnSpPr>
            <a:stCxn id="16" idx="2"/>
            <a:endCxn id="13" idx="1"/>
          </p:cNvCxnSpPr>
          <p:nvPr/>
        </p:nvCxnSpPr>
        <p:spPr>
          <a:xfrm rot="16200000" flipH="1">
            <a:off x="7010895" y="4968143"/>
            <a:ext cx="821803" cy="35988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15 Proceso"/>
          <p:cNvSpPr/>
          <p:nvPr/>
        </p:nvSpPr>
        <p:spPr>
          <a:xfrm>
            <a:off x="5440967" y="3143824"/>
            <a:ext cx="3601768" cy="1593357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Definir cada una de las </a:t>
            </a: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actividades</a:t>
            </a:r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 a realizar para cumplir con el Compromiso de Mejora</a:t>
            </a:r>
          </a:p>
          <a:p>
            <a:pPr algn="ctr"/>
            <a:endParaRPr lang="es-MX" sz="140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itchFamily="34" charset="0"/>
            </a:endParaRPr>
          </a:p>
          <a:p>
            <a:pPr marL="171450" indent="-171450" algn="ctr">
              <a:buFontTx/>
              <a:buChar char="-"/>
            </a:pPr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Área y responsable</a:t>
            </a:r>
          </a:p>
          <a:p>
            <a:pPr marL="171450" indent="-171450" algn="ctr">
              <a:buFontTx/>
              <a:buChar char="-"/>
            </a:pPr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Fechas de inico y término</a:t>
            </a:r>
            <a:endParaRPr lang="es-MX" sz="140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itchFamily="34" charset="0"/>
            </a:endParaRPr>
          </a:p>
          <a:p>
            <a:pPr marL="171450" indent="-171450" algn="ctr">
              <a:buFontTx/>
              <a:buChar char="-"/>
            </a:pPr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Resultados esperados de implementación</a:t>
            </a:r>
          </a:p>
          <a:p>
            <a:pPr marL="171450" indent="-171450" algn="ctr">
              <a:buFontTx/>
              <a:buChar char="-"/>
            </a:pPr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Médios de verificación para cumplimiento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500160" y="4388074"/>
            <a:ext cx="2091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Franklin Gothic Book" pitchFamily="34" charset="0"/>
              </a:rPr>
              <a:t>¿La </a:t>
            </a:r>
          </a:p>
          <a:p>
            <a:pPr algn="ctr"/>
            <a:r>
              <a:rPr lang="es-MX" sz="1200" b="1" dirty="0" smtClean="0">
                <a:latin typeface="Franklin Gothic Book" pitchFamily="34" charset="0"/>
              </a:rPr>
              <a:t>recomendación </a:t>
            </a:r>
          </a:p>
          <a:p>
            <a:pPr algn="ctr"/>
            <a:r>
              <a:rPr lang="es-MX" sz="1200" b="1" dirty="0" smtClean="0">
                <a:latin typeface="Franklin Gothic Book" pitchFamily="34" charset="0"/>
              </a:rPr>
              <a:t>es un Aspecto</a:t>
            </a:r>
          </a:p>
          <a:p>
            <a:pPr algn="ctr"/>
            <a:r>
              <a:rPr lang="es-MX" sz="1200" b="1" dirty="0" smtClean="0">
                <a:latin typeface="Franklin Gothic Book" pitchFamily="34" charset="0"/>
              </a:rPr>
              <a:t>de Mejora?</a:t>
            </a:r>
          </a:p>
          <a:p>
            <a:pPr algn="ctr"/>
            <a:endParaRPr lang="es-MX" sz="1200" b="1" dirty="0"/>
          </a:p>
        </p:txBody>
      </p:sp>
      <p:cxnSp>
        <p:nvCxnSpPr>
          <p:cNvPr id="18" name="30 Conector angular"/>
          <p:cNvCxnSpPr>
            <a:stCxn id="10" idx="2"/>
            <a:endCxn id="12" idx="1"/>
          </p:cNvCxnSpPr>
          <p:nvPr/>
        </p:nvCxnSpPr>
        <p:spPr>
          <a:xfrm rot="16200000" flipH="1">
            <a:off x="2519644" y="4429921"/>
            <a:ext cx="155159" cy="210278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18 Proceso alternativo"/>
          <p:cNvSpPr/>
          <p:nvPr/>
        </p:nvSpPr>
        <p:spPr>
          <a:xfrm>
            <a:off x="2092695" y="5475716"/>
            <a:ext cx="498804" cy="143733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</a:t>
            </a:r>
            <a:endParaRPr lang="es-MX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30 Conector angular"/>
          <p:cNvCxnSpPr>
            <a:stCxn id="10" idx="3"/>
            <a:endCxn id="22" idx="1"/>
          </p:cNvCxnSpPr>
          <p:nvPr/>
        </p:nvCxnSpPr>
        <p:spPr>
          <a:xfrm flipV="1">
            <a:off x="2476399" y="3633205"/>
            <a:ext cx="943474" cy="120913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20 Proceso alternativo"/>
          <p:cNvSpPr/>
          <p:nvPr/>
        </p:nvSpPr>
        <p:spPr>
          <a:xfrm>
            <a:off x="2710214" y="3582348"/>
            <a:ext cx="498804" cy="143733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Sí</a:t>
            </a:r>
            <a:endParaRPr lang="es-MX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Proceso"/>
          <p:cNvSpPr/>
          <p:nvPr/>
        </p:nvSpPr>
        <p:spPr>
          <a:xfrm>
            <a:off x="3419881" y="3165719"/>
            <a:ext cx="1539399" cy="934972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Redactar el </a:t>
            </a: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Compromiso de Mejora </a:t>
            </a:r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por cada recomendación</a:t>
            </a:r>
            <a:endParaRPr lang="es-MX" sz="140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23" name="22 Proceso"/>
          <p:cNvSpPr/>
          <p:nvPr/>
        </p:nvSpPr>
        <p:spPr>
          <a:xfrm>
            <a:off x="4328467" y="1768468"/>
            <a:ext cx="1763062" cy="909057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Revisión de los hallazgos a partir de un </a:t>
            </a: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análisis FODA</a:t>
            </a:r>
            <a:endParaRPr lang="es-MX" sz="1400" b="1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24" name="23 Proceso"/>
          <p:cNvSpPr/>
          <p:nvPr/>
        </p:nvSpPr>
        <p:spPr>
          <a:xfrm>
            <a:off x="6312528" y="1768468"/>
            <a:ext cx="1763062" cy="909057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Realizar la </a:t>
            </a: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investigación </a:t>
            </a:r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evaluativa</a:t>
            </a:r>
            <a:endParaRPr lang="es-MX" sz="140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itchFamily="34" charset="0"/>
            </a:endParaRPr>
          </a:p>
        </p:txBody>
      </p:sp>
      <p:cxnSp>
        <p:nvCxnSpPr>
          <p:cNvPr id="25" name="24 Conector recto"/>
          <p:cNvCxnSpPr/>
          <p:nvPr/>
        </p:nvCxnSpPr>
        <p:spPr>
          <a:xfrm>
            <a:off x="120653" y="2993943"/>
            <a:ext cx="8841571" cy="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25 Proceso"/>
          <p:cNvSpPr/>
          <p:nvPr/>
        </p:nvSpPr>
        <p:spPr>
          <a:xfrm rot="16200000">
            <a:off x="-1050405" y="4317440"/>
            <a:ext cx="2699957" cy="357851"/>
          </a:xfrm>
          <a:prstGeom prst="flowChartProcess">
            <a:avLst/>
          </a:prstGeom>
          <a:solidFill>
            <a:srgbClr val="2C9C89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rgbClr val="FFFFFF"/>
                </a:solidFill>
                <a:latin typeface="Franklin Gothic Book" pitchFamily="34" charset="0"/>
              </a:rPr>
              <a:t>Dependencia</a:t>
            </a:r>
            <a:endParaRPr lang="es-MX" sz="1400" dirty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27" name="26 Proceso"/>
          <p:cNvSpPr/>
          <p:nvPr/>
        </p:nvSpPr>
        <p:spPr>
          <a:xfrm rot="16200000">
            <a:off x="-456074" y="1926024"/>
            <a:ext cx="1511300" cy="357851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Franklin Gothic Book" pitchFamily="34" charset="0"/>
              </a:rPr>
              <a:t>Evaluador</a:t>
            </a:r>
            <a:endParaRPr lang="es-MX" sz="14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28" name="27 Proceso"/>
          <p:cNvSpPr/>
          <p:nvPr/>
        </p:nvSpPr>
        <p:spPr>
          <a:xfrm>
            <a:off x="2178576" y="1768466"/>
            <a:ext cx="1763062" cy="909057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Presenta las </a:t>
            </a: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Recomendaciones</a:t>
            </a:r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 a la dependencia evaluada</a:t>
            </a:r>
            <a:endParaRPr lang="es-MX" sz="1400" b="1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itchFamily="34" charset="0"/>
            </a:endParaRPr>
          </a:p>
        </p:txBody>
      </p:sp>
      <p:cxnSp>
        <p:nvCxnSpPr>
          <p:cNvPr id="29" name="28 Conector recto de flecha"/>
          <p:cNvCxnSpPr>
            <a:stCxn id="23" idx="1"/>
            <a:endCxn id="28" idx="3"/>
          </p:cNvCxnSpPr>
          <p:nvPr/>
        </p:nvCxnSpPr>
        <p:spPr>
          <a:xfrm flipH="1" flipV="1">
            <a:off x="3941639" y="2222996"/>
            <a:ext cx="38682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stCxn id="24" idx="1"/>
            <a:endCxn id="23" idx="3"/>
          </p:cNvCxnSpPr>
          <p:nvPr/>
        </p:nvCxnSpPr>
        <p:spPr>
          <a:xfrm flipH="1">
            <a:off x="6091537" y="2222991"/>
            <a:ext cx="2209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112 Conector angular"/>
          <p:cNvCxnSpPr>
            <a:stCxn id="28" idx="1"/>
            <a:endCxn id="32" idx="0"/>
          </p:cNvCxnSpPr>
          <p:nvPr/>
        </p:nvCxnSpPr>
        <p:spPr>
          <a:xfrm rot="10800000" flipV="1">
            <a:off x="1646074" y="2222994"/>
            <a:ext cx="532502" cy="92083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31 Proceso"/>
          <p:cNvSpPr/>
          <p:nvPr/>
        </p:nvSpPr>
        <p:spPr>
          <a:xfrm>
            <a:off x="700649" y="3143826"/>
            <a:ext cx="1890850" cy="79667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Análisis de la recomendación: clara, justificable, relevante o factible. </a:t>
            </a:r>
            <a:endParaRPr lang="es-MX" sz="1400" b="1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itchFamily="34" charset="0"/>
            </a:endParaRPr>
          </a:p>
        </p:txBody>
      </p:sp>
      <p:cxnSp>
        <p:nvCxnSpPr>
          <p:cNvPr id="33" name="112 Conector angular"/>
          <p:cNvCxnSpPr>
            <a:endCxn id="10" idx="0"/>
          </p:cNvCxnSpPr>
          <p:nvPr/>
        </p:nvCxnSpPr>
        <p:spPr>
          <a:xfrm rot="16200000" flipH="1">
            <a:off x="1375603" y="4110730"/>
            <a:ext cx="340459" cy="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52 Conector recto de flecha"/>
          <p:cNvCxnSpPr>
            <a:endCxn id="13" idx="1"/>
          </p:cNvCxnSpPr>
          <p:nvPr/>
        </p:nvCxnSpPr>
        <p:spPr>
          <a:xfrm>
            <a:off x="6551056" y="5558985"/>
            <a:ext cx="105067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824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Cronología y resultados alcanzados</a:t>
            </a:r>
            <a:endParaRPr lang="es-MX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dirty="0" smtClean="0"/>
              <a:t>Sistema de Agendas de Mejora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 smtClean="0"/>
              <a:t>Cronología del desarrollo del Sistema de Agendas de Mejora</a:t>
            </a:r>
            <a:endParaRPr lang="es-MX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Sistema de Agendas de Mejora</a:t>
            </a:r>
            <a:endParaRPr lang="es-ES" dirty="0"/>
          </a:p>
        </p:txBody>
      </p:sp>
      <p:sp>
        <p:nvSpPr>
          <p:cNvPr id="6" name="AutoShape 4" descr="Mostrando reconocimiento Coneval.JPG"/>
          <p:cNvSpPr>
            <a:spLocks noChangeAspect="1" noChangeArrowheads="1"/>
          </p:cNvSpPr>
          <p:nvPr/>
        </p:nvSpPr>
        <p:spPr bwMode="auto">
          <a:xfrm>
            <a:off x="155574" y="829733"/>
            <a:ext cx="304800" cy="30480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8 CuadroTexto"/>
          <p:cNvSpPr txBox="1"/>
          <p:nvPr/>
        </p:nvSpPr>
        <p:spPr>
          <a:xfrm flipV="1">
            <a:off x="155575" y="3478322"/>
            <a:ext cx="898842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endParaRPr lang="es-ES" sz="2800" dirty="0">
              <a:solidFill>
                <a:prstClr val="black"/>
              </a:solidFill>
            </a:endParaRPr>
          </a:p>
        </p:txBody>
      </p:sp>
      <p:cxnSp>
        <p:nvCxnSpPr>
          <p:cNvPr id="8" name="Conector recto 12"/>
          <p:cNvCxnSpPr/>
          <p:nvPr/>
        </p:nvCxnSpPr>
        <p:spPr>
          <a:xfrm>
            <a:off x="239491" y="3752285"/>
            <a:ext cx="8904508" cy="1520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Elipse 15"/>
          <p:cNvSpPr/>
          <p:nvPr/>
        </p:nvSpPr>
        <p:spPr>
          <a:xfrm>
            <a:off x="3960522" y="3782319"/>
            <a:ext cx="468000" cy="26287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cs typeface="Avenir Black"/>
              </a:rPr>
              <a:t>3</a:t>
            </a:r>
          </a:p>
        </p:txBody>
      </p:sp>
      <p:sp>
        <p:nvSpPr>
          <p:cNvPr id="10" name="Elipse 16"/>
          <p:cNvSpPr/>
          <p:nvPr/>
        </p:nvSpPr>
        <p:spPr>
          <a:xfrm>
            <a:off x="5351486" y="3775341"/>
            <a:ext cx="468000" cy="26287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cs typeface="Avenir Black"/>
              </a:rPr>
              <a:t>4</a:t>
            </a:r>
          </a:p>
        </p:txBody>
      </p:sp>
      <p:sp>
        <p:nvSpPr>
          <p:cNvPr id="11" name="Elipse 17"/>
          <p:cNvSpPr/>
          <p:nvPr/>
        </p:nvSpPr>
        <p:spPr>
          <a:xfrm>
            <a:off x="6789999" y="3771736"/>
            <a:ext cx="468000" cy="26287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cs typeface="Avenir Black"/>
              </a:rPr>
              <a:t>5</a:t>
            </a:r>
          </a:p>
        </p:txBody>
      </p:sp>
      <p:sp>
        <p:nvSpPr>
          <p:cNvPr id="12" name="Elipse 13"/>
          <p:cNvSpPr/>
          <p:nvPr/>
        </p:nvSpPr>
        <p:spPr>
          <a:xfrm>
            <a:off x="1109140" y="3778379"/>
            <a:ext cx="468000" cy="26287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cs typeface="Avenir Black"/>
              </a:rPr>
              <a:t>1</a:t>
            </a:r>
          </a:p>
        </p:txBody>
      </p:sp>
      <p:sp>
        <p:nvSpPr>
          <p:cNvPr id="13" name="Rectángulo redondeado 41"/>
          <p:cNvSpPr/>
          <p:nvPr/>
        </p:nvSpPr>
        <p:spPr>
          <a:xfrm>
            <a:off x="212118" y="1667441"/>
            <a:ext cx="2961451" cy="132196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600" b="1" dirty="0" smtClean="0">
                <a:solidFill>
                  <a:schemeClr val="accent5">
                    <a:lumMod val="50000"/>
                  </a:schemeClr>
                </a:solidFill>
              </a:rPr>
              <a:t>Valoración de los procesos de mejora implementados entre 2013 y 2014 e identificación de retos en el uso</a:t>
            </a:r>
            <a:endParaRPr lang="es-E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2471571" y="3803049"/>
            <a:ext cx="468000" cy="26287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cs typeface="Avenir Black"/>
              </a:rPr>
              <a:t>2</a:t>
            </a:r>
          </a:p>
        </p:txBody>
      </p:sp>
      <p:sp>
        <p:nvSpPr>
          <p:cNvPr id="15" name="Rectángulo redondeado 41"/>
          <p:cNvSpPr/>
          <p:nvPr/>
        </p:nvSpPr>
        <p:spPr>
          <a:xfrm>
            <a:off x="570837" y="4370650"/>
            <a:ext cx="2604295" cy="134419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600" b="1" dirty="0" smtClean="0">
                <a:solidFill>
                  <a:schemeClr val="accent5">
                    <a:lumMod val="50000"/>
                  </a:schemeClr>
                </a:solidFill>
              </a:rPr>
              <a:t>Definición de criterios para la calificación de recomendaciones y definición de compromisos</a:t>
            </a:r>
            <a:endParaRPr lang="es-E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6" name="Conector recto 43"/>
          <p:cNvCxnSpPr>
            <a:endCxn id="14" idx="4"/>
          </p:cNvCxnSpPr>
          <p:nvPr/>
        </p:nvCxnSpPr>
        <p:spPr>
          <a:xfrm flipV="1">
            <a:off x="2705571" y="4065921"/>
            <a:ext cx="0" cy="304723"/>
          </a:xfrm>
          <a:prstGeom prst="line">
            <a:avLst/>
          </a:prstGeom>
          <a:ln w="19050">
            <a:solidFill>
              <a:srgbClr val="164E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ángulo redondeado 56"/>
          <p:cNvSpPr/>
          <p:nvPr/>
        </p:nvSpPr>
        <p:spPr>
          <a:xfrm>
            <a:off x="7024007" y="1787547"/>
            <a:ext cx="1919069" cy="13327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600" b="1" dirty="0" smtClean="0">
                <a:solidFill>
                  <a:schemeClr val="bg1"/>
                </a:solidFill>
              </a:rPr>
              <a:t>Implementación del Sistema de Agendas de Mejora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8" name="Rectángulo redondeado 46"/>
          <p:cNvSpPr/>
          <p:nvPr/>
        </p:nvSpPr>
        <p:spPr>
          <a:xfrm>
            <a:off x="3960522" y="1819595"/>
            <a:ext cx="2772257" cy="105945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600" b="1" dirty="0" smtClean="0">
                <a:solidFill>
                  <a:schemeClr val="accent5">
                    <a:lumMod val="50000"/>
                  </a:schemeClr>
                </a:solidFill>
              </a:rPr>
              <a:t>Piloto, revisión y ajuste de la herramienta con áreas responsables del Gobierno de Jalisco</a:t>
            </a:r>
            <a:endParaRPr lang="es-E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Rectángulo redondeado 44"/>
          <p:cNvSpPr/>
          <p:nvPr/>
        </p:nvSpPr>
        <p:spPr>
          <a:xfrm>
            <a:off x="3650156" y="4432521"/>
            <a:ext cx="2346059" cy="128217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600" b="1" dirty="0" smtClean="0">
                <a:solidFill>
                  <a:schemeClr val="accent5">
                    <a:lumMod val="50000"/>
                  </a:schemeClr>
                </a:solidFill>
              </a:rPr>
              <a:t>Desarrollo de la plataforma informática para el Sistema de Agendas de Mejora</a:t>
            </a:r>
            <a:endParaRPr lang="es-E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Rectángulo redondeado 50"/>
          <p:cNvSpPr/>
          <p:nvPr/>
        </p:nvSpPr>
        <p:spPr>
          <a:xfrm>
            <a:off x="6383562" y="4432519"/>
            <a:ext cx="1913068" cy="114352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600" b="1" dirty="0" smtClean="0">
                <a:solidFill>
                  <a:schemeClr val="accent5">
                    <a:lumMod val="50000"/>
                  </a:schemeClr>
                </a:solidFill>
              </a:rPr>
              <a:t>Capacitación a responsables de programas</a:t>
            </a:r>
            <a:endParaRPr lang="es-E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Elipse 17"/>
          <p:cNvSpPr/>
          <p:nvPr/>
        </p:nvSpPr>
        <p:spPr>
          <a:xfrm>
            <a:off x="8061068" y="3790458"/>
            <a:ext cx="468000" cy="26287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400" b="1" dirty="0" smtClean="0">
                <a:solidFill>
                  <a:schemeClr val="accent6">
                    <a:lumMod val="50000"/>
                  </a:schemeClr>
                </a:solidFill>
                <a:cs typeface="Avenir Black"/>
              </a:rPr>
              <a:t>6</a:t>
            </a:r>
            <a:endParaRPr lang="es-ES" sz="1400" b="1" dirty="0">
              <a:solidFill>
                <a:schemeClr val="accent6">
                  <a:lumMod val="50000"/>
                </a:schemeClr>
              </a:solidFill>
              <a:cs typeface="Avenir Black"/>
            </a:endParaRPr>
          </a:p>
        </p:txBody>
      </p:sp>
      <p:cxnSp>
        <p:nvCxnSpPr>
          <p:cNvPr id="22" name="Conector recto 43"/>
          <p:cNvCxnSpPr>
            <a:stCxn id="9" idx="4"/>
          </p:cNvCxnSpPr>
          <p:nvPr/>
        </p:nvCxnSpPr>
        <p:spPr>
          <a:xfrm>
            <a:off x="4194522" y="4045198"/>
            <a:ext cx="0" cy="387327"/>
          </a:xfrm>
          <a:prstGeom prst="line">
            <a:avLst/>
          </a:prstGeom>
          <a:ln w="19050">
            <a:solidFill>
              <a:srgbClr val="164E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43"/>
          <p:cNvCxnSpPr>
            <a:stCxn id="11" idx="4"/>
          </p:cNvCxnSpPr>
          <p:nvPr/>
        </p:nvCxnSpPr>
        <p:spPr>
          <a:xfrm>
            <a:off x="7023999" y="4034620"/>
            <a:ext cx="0" cy="397905"/>
          </a:xfrm>
          <a:prstGeom prst="line">
            <a:avLst/>
          </a:prstGeom>
          <a:ln w="19050">
            <a:solidFill>
              <a:srgbClr val="164E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ángulo 63"/>
          <p:cNvSpPr/>
          <p:nvPr/>
        </p:nvSpPr>
        <p:spPr>
          <a:xfrm>
            <a:off x="155574" y="3478323"/>
            <a:ext cx="6084569" cy="27395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70"/>
          <p:cNvSpPr/>
          <p:nvPr/>
        </p:nvSpPr>
        <p:spPr>
          <a:xfrm>
            <a:off x="6240151" y="3478323"/>
            <a:ext cx="2903855" cy="2739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36"/>
          <p:cNvSpPr txBox="1"/>
          <p:nvPr/>
        </p:nvSpPr>
        <p:spPr>
          <a:xfrm>
            <a:off x="1577140" y="3458252"/>
            <a:ext cx="1875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FFFFFF"/>
                </a:solidFill>
              </a:rPr>
              <a:t>2014</a:t>
            </a: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27" name="CuadroTexto 68"/>
          <p:cNvSpPr txBox="1"/>
          <p:nvPr/>
        </p:nvSpPr>
        <p:spPr>
          <a:xfrm>
            <a:off x="6653988" y="3479193"/>
            <a:ext cx="1875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FFFFFF"/>
                </a:solidFill>
              </a:rPr>
              <a:t>2015</a:t>
            </a:r>
            <a:endParaRPr lang="es-ES" sz="1400" dirty="0">
              <a:solidFill>
                <a:srgbClr val="FFFFFF"/>
              </a:solidFill>
            </a:endParaRPr>
          </a:p>
        </p:txBody>
      </p:sp>
      <p:cxnSp>
        <p:nvCxnSpPr>
          <p:cNvPr id="28" name="Conector recto 43"/>
          <p:cNvCxnSpPr/>
          <p:nvPr/>
        </p:nvCxnSpPr>
        <p:spPr>
          <a:xfrm>
            <a:off x="8296630" y="3120292"/>
            <a:ext cx="0" cy="631993"/>
          </a:xfrm>
          <a:prstGeom prst="line">
            <a:avLst/>
          </a:prstGeom>
          <a:ln w="19050">
            <a:solidFill>
              <a:srgbClr val="164E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43"/>
          <p:cNvCxnSpPr>
            <a:endCxn id="10" idx="0"/>
          </p:cNvCxnSpPr>
          <p:nvPr/>
        </p:nvCxnSpPr>
        <p:spPr>
          <a:xfrm>
            <a:off x="5585486" y="2879045"/>
            <a:ext cx="0" cy="896291"/>
          </a:xfrm>
          <a:prstGeom prst="line">
            <a:avLst/>
          </a:prstGeom>
          <a:ln w="19050">
            <a:solidFill>
              <a:srgbClr val="164E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43"/>
          <p:cNvCxnSpPr>
            <a:endCxn id="12" idx="0"/>
          </p:cNvCxnSpPr>
          <p:nvPr/>
        </p:nvCxnSpPr>
        <p:spPr>
          <a:xfrm>
            <a:off x="1343140" y="2989403"/>
            <a:ext cx="0" cy="788972"/>
          </a:xfrm>
          <a:prstGeom prst="line">
            <a:avLst/>
          </a:prstGeom>
          <a:ln w="19050">
            <a:solidFill>
              <a:srgbClr val="164E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Sistema de Agendas de Mejora</a:t>
            </a:r>
            <a:endParaRPr lang="es-ES" dirty="0"/>
          </a:p>
        </p:txBody>
      </p:sp>
      <p:sp>
        <p:nvSpPr>
          <p:cNvPr id="5" name="3 Título"/>
          <p:cNvSpPr txBox="1">
            <a:spLocks/>
          </p:cNvSpPr>
          <p:nvPr/>
        </p:nvSpPr>
        <p:spPr>
          <a:xfrm>
            <a:off x="49461" y="53468"/>
            <a:ext cx="3224778" cy="891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Resultados</a:t>
            </a:r>
            <a:endParaRPr kumimoji="0" lang="es-MX" sz="4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27500" t="11481" r="20313" b="76852"/>
          <a:stretch>
            <a:fillRect/>
          </a:stretch>
        </p:blipFill>
        <p:spPr bwMode="auto">
          <a:xfrm>
            <a:off x="992837" y="1073686"/>
            <a:ext cx="7407092" cy="93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6 Grupo"/>
          <p:cNvGrpSpPr/>
          <p:nvPr/>
        </p:nvGrpSpPr>
        <p:grpSpPr>
          <a:xfrm>
            <a:off x="143122" y="2175441"/>
            <a:ext cx="3698690" cy="4010200"/>
            <a:chOff x="165100" y="1257300"/>
            <a:chExt cx="3109140" cy="330993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/>
            <a:srcRect l="56751" t="26618" r="12000" b="14121"/>
            <a:stretch>
              <a:fillRect/>
            </a:stretch>
          </p:blipFill>
          <p:spPr bwMode="auto">
            <a:xfrm>
              <a:off x="165100" y="1257300"/>
              <a:ext cx="3102790" cy="330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Conector fuera de página"/>
            <p:cNvSpPr/>
            <p:nvPr/>
          </p:nvSpPr>
          <p:spPr>
            <a:xfrm>
              <a:off x="2605405" y="2691130"/>
              <a:ext cx="662485" cy="242570"/>
            </a:xfrm>
            <a:prstGeom prst="flowChartOffpageConnector">
              <a:avLst/>
            </a:prstGeom>
            <a:solidFill>
              <a:schemeClr val="accent5">
                <a:lumMod val="50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44%</a:t>
              </a:r>
              <a:endParaRPr lang="es-MX" sz="1400" dirty="0"/>
            </a:p>
          </p:txBody>
        </p:sp>
        <p:sp>
          <p:nvSpPr>
            <p:cNvPr id="10" name="9 Conector fuera de página"/>
            <p:cNvSpPr/>
            <p:nvPr/>
          </p:nvSpPr>
          <p:spPr>
            <a:xfrm>
              <a:off x="2605405" y="1585595"/>
              <a:ext cx="662485" cy="242570"/>
            </a:xfrm>
            <a:prstGeom prst="flowChartOffpageConnector">
              <a:avLst/>
            </a:prstGeom>
            <a:solidFill>
              <a:schemeClr val="accent5">
                <a:lumMod val="50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60%</a:t>
              </a:r>
              <a:endParaRPr lang="es-MX" sz="1400" dirty="0"/>
            </a:p>
          </p:txBody>
        </p:sp>
        <p:sp>
          <p:nvSpPr>
            <p:cNvPr id="11" name="10 Conector fuera de página"/>
            <p:cNvSpPr/>
            <p:nvPr/>
          </p:nvSpPr>
          <p:spPr>
            <a:xfrm>
              <a:off x="2611755" y="3834130"/>
              <a:ext cx="662485" cy="242570"/>
            </a:xfrm>
            <a:prstGeom prst="flowChartOffpageConnector">
              <a:avLst/>
            </a:prstGeom>
            <a:solidFill>
              <a:schemeClr val="accent5">
                <a:lumMod val="50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33%</a:t>
              </a:r>
              <a:endParaRPr lang="es-MX" sz="1400" dirty="0"/>
            </a:p>
          </p:txBody>
        </p:sp>
      </p:grpSp>
      <p:graphicFrame>
        <p:nvGraphicFramePr>
          <p:cNvPr id="12" name="1 Gráfico"/>
          <p:cNvGraphicFramePr/>
          <p:nvPr>
            <p:extLst>
              <p:ext uri="{D42A27DB-BD31-4B8C-83A1-F6EECF244321}">
                <p14:modId xmlns="" xmlns:p14="http://schemas.microsoft.com/office/powerpoint/2010/main" val="3498630736"/>
              </p:ext>
            </p:extLst>
          </p:nvPr>
        </p:nvGraphicFramePr>
        <p:xfrm>
          <a:off x="1992467" y="2175443"/>
          <a:ext cx="6951738" cy="387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Retos </a:t>
            </a:r>
            <a:r>
              <a:rPr lang="es-MX" smtClean="0"/>
              <a:t>y desafíos</a:t>
            </a:r>
            <a:endParaRPr lang="es-MX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Sistema de Agendas de Mejora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66870" y="473439"/>
            <a:ext cx="8229600" cy="555095"/>
          </a:xfrm>
        </p:spPr>
        <p:txBody>
          <a:bodyPr>
            <a:noAutofit/>
          </a:bodyPr>
          <a:lstStyle/>
          <a:p>
            <a:r>
              <a:rPr lang="es-MX" sz="4000" dirty="0" smtClean="0"/>
              <a:t>Retos </a:t>
            </a:r>
            <a:r>
              <a:rPr lang="es-MX" sz="4000" smtClean="0"/>
              <a:t>y desafíos</a:t>
            </a:r>
            <a:endParaRPr lang="es-MX" sz="4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Sistema de Agendas de Mejora</a:t>
            </a:r>
            <a:endParaRPr lang="es-ES" dirty="0"/>
          </a:p>
        </p:txBody>
      </p:sp>
      <p:sp>
        <p:nvSpPr>
          <p:cNvPr id="5" name="Pentágono 15"/>
          <p:cNvSpPr/>
          <p:nvPr/>
        </p:nvSpPr>
        <p:spPr>
          <a:xfrm>
            <a:off x="71720" y="2135902"/>
            <a:ext cx="8768955" cy="648351"/>
          </a:xfrm>
          <a:prstGeom prst="homePlate">
            <a:avLst>
              <a:gd name="adj" fmla="val 4410"/>
            </a:avLst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17"/>
          <p:cNvSpPr txBox="1"/>
          <p:nvPr/>
        </p:nvSpPr>
        <p:spPr>
          <a:xfrm>
            <a:off x="279285" y="3265407"/>
            <a:ext cx="2321330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>
              <a:lnSpc>
                <a:spcPts val="1620"/>
              </a:lnSpc>
              <a:spcBef>
                <a:spcPts val="1200"/>
              </a:spcBef>
              <a:buFont typeface="Arial"/>
              <a:buChar char="•"/>
            </a:pPr>
            <a:r>
              <a:rPr lang="es-MX" sz="2000" dirty="0"/>
              <a:t>Mantener los criterios de </a:t>
            </a:r>
            <a:r>
              <a:rPr lang="es-MX" sz="2000" b="1" dirty="0"/>
              <a:t>independencia técnica</a:t>
            </a:r>
          </a:p>
          <a:p>
            <a:pPr marL="285750" lvl="0" indent="-285750" algn="ctr">
              <a:lnSpc>
                <a:spcPts val="1620"/>
              </a:lnSpc>
              <a:spcBef>
                <a:spcPts val="1200"/>
              </a:spcBef>
              <a:buFont typeface="Arial"/>
              <a:buChar char="•"/>
            </a:pPr>
            <a:r>
              <a:rPr lang="es-MX" sz="2000" dirty="0"/>
              <a:t>Fortalecer las </a:t>
            </a:r>
            <a:r>
              <a:rPr lang="es-MX" sz="2000" b="1" i="1" dirty="0"/>
              <a:t>capacidades </a:t>
            </a:r>
            <a:r>
              <a:rPr lang="es-MX" sz="2000" dirty="0" smtClean="0"/>
              <a:t>evaluativas</a:t>
            </a:r>
          </a:p>
        </p:txBody>
      </p:sp>
      <p:sp>
        <p:nvSpPr>
          <p:cNvPr id="8" name="CuadroTexto 18"/>
          <p:cNvSpPr txBox="1"/>
          <p:nvPr/>
        </p:nvSpPr>
        <p:spPr>
          <a:xfrm>
            <a:off x="3038533" y="3265404"/>
            <a:ext cx="2923015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>
              <a:lnSpc>
                <a:spcPts val="1760"/>
              </a:lnSpc>
              <a:spcBef>
                <a:spcPts val="1200"/>
              </a:spcBef>
              <a:buFont typeface="Arial"/>
              <a:buChar char="•"/>
            </a:pPr>
            <a:r>
              <a:rPr lang="es-MX" sz="2000" dirty="0"/>
              <a:t>Intensificar la </a:t>
            </a:r>
            <a:r>
              <a:rPr lang="es-MX" sz="2000" b="1" i="1" dirty="0"/>
              <a:t>práctica</a:t>
            </a:r>
            <a:r>
              <a:rPr lang="es-MX" sz="2000" dirty="0"/>
              <a:t> evaluativa</a:t>
            </a:r>
          </a:p>
          <a:p>
            <a:pPr marL="285750" lvl="0" indent="-285750" algn="ctr">
              <a:lnSpc>
                <a:spcPts val="1760"/>
              </a:lnSpc>
              <a:spcBef>
                <a:spcPts val="1200"/>
              </a:spcBef>
              <a:buFont typeface="Arial"/>
              <a:buChar char="•"/>
            </a:pPr>
            <a:r>
              <a:rPr lang="es-MX" sz="2000" dirty="0"/>
              <a:t>Impulsar la </a:t>
            </a:r>
            <a:r>
              <a:rPr lang="es-MX" sz="2000" b="1" i="1" dirty="0"/>
              <a:t>apropiación</a:t>
            </a:r>
            <a:r>
              <a:rPr lang="es-MX" sz="2000" dirty="0"/>
              <a:t> del Sistema de Agendas de </a:t>
            </a:r>
            <a:r>
              <a:rPr lang="es-MX" sz="2000" dirty="0" smtClean="0"/>
              <a:t>Mejora</a:t>
            </a:r>
          </a:p>
          <a:p>
            <a:pPr marL="285750" lvl="0" indent="-285750" algn="ctr">
              <a:lnSpc>
                <a:spcPts val="1760"/>
              </a:lnSpc>
              <a:spcBef>
                <a:spcPts val="1200"/>
              </a:spcBef>
              <a:buFont typeface="Arial"/>
              <a:buChar char="•"/>
            </a:pPr>
            <a:r>
              <a:rPr lang="es-MX" sz="2000" dirty="0" smtClean="0"/>
              <a:t>Realizar ajustes en </a:t>
            </a:r>
            <a:r>
              <a:rPr lang="es-MX" sz="2000" b="1" dirty="0" smtClean="0"/>
              <a:t>normatividad</a:t>
            </a:r>
            <a:r>
              <a:rPr lang="es-MX" sz="2000" dirty="0" smtClean="0"/>
              <a:t> que de sustento a los avances en la práctica</a:t>
            </a:r>
            <a:endParaRPr lang="es-MX" sz="2000" dirty="0"/>
          </a:p>
        </p:txBody>
      </p:sp>
      <p:sp>
        <p:nvSpPr>
          <p:cNvPr id="9" name="CuadroTexto 19"/>
          <p:cNvSpPr txBox="1"/>
          <p:nvPr/>
        </p:nvSpPr>
        <p:spPr>
          <a:xfrm>
            <a:off x="6508922" y="3407746"/>
            <a:ext cx="22907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Evaluación y mejora como práctica de </a:t>
            </a:r>
            <a:r>
              <a:rPr lang="es-ES" sz="2000" b="1" dirty="0"/>
              <a:t>mejora continua </a:t>
            </a:r>
            <a:r>
              <a:rPr lang="es-ES" sz="2000" dirty="0"/>
              <a:t>en el gobierno</a:t>
            </a:r>
          </a:p>
        </p:txBody>
      </p:sp>
      <p:grpSp>
        <p:nvGrpSpPr>
          <p:cNvPr id="10" name="Agrupar 2"/>
          <p:cNvGrpSpPr/>
          <p:nvPr/>
        </p:nvGrpSpPr>
        <p:grpSpPr>
          <a:xfrm>
            <a:off x="366872" y="1792971"/>
            <a:ext cx="2069535" cy="1386655"/>
            <a:chOff x="766370" y="753023"/>
            <a:chExt cx="1586234" cy="1386654"/>
          </a:xfrm>
        </p:grpSpPr>
        <p:sp>
          <p:nvSpPr>
            <p:cNvPr id="11" name="Hexágono 14"/>
            <p:cNvSpPr/>
            <p:nvPr/>
          </p:nvSpPr>
          <p:spPr>
            <a:xfrm>
              <a:off x="774699" y="753023"/>
              <a:ext cx="1577905" cy="1386654"/>
            </a:xfrm>
            <a:prstGeom prst="hexagon">
              <a:avLst>
                <a:gd name="adj" fmla="val 23765"/>
                <a:gd name="vf" fmla="val 115470"/>
              </a:avLst>
            </a:prstGeom>
            <a:solidFill>
              <a:srgbClr val="CB00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766370" y="1148285"/>
              <a:ext cx="1582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rgbClr val="FFFFFF"/>
                  </a:solidFill>
                  <a:latin typeface="Avenir Heavy"/>
                  <a:cs typeface="Avenir Heavy"/>
                </a:rPr>
                <a:t>Corto </a:t>
              </a:r>
            </a:p>
            <a:p>
              <a:pPr algn="ctr"/>
              <a:r>
                <a:rPr lang="es-ES" sz="1400" dirty="0" smtClean="0">
                  <a:solidFill>
                    <a:srgbClr val="FFFFFF"/>
                  </a:solidFill>
                  <a:latin typeface="Avenir Heavy"/>
                  <a:cs typeface="Avenir Heavy"/>
                </a:rPr>
                <a:t>plazo</a:t>
              </a:r>
              <a:endParaRPr lang="es-ES" sz="1400" dirty="0">
                <a:solidFill>
                  <a:srgbClr val="FFFFFF"/>
                </a:solidFill>
                <a:latin typeface="Avenir Heavy"/>
                <a:cs typeface="Avenir Heavy"/>
              </a:endParaRPr>
            </a:p>
          </p:txBody>
        </p:sp>
      </p:grpSp>
      <p:grpSp>
        <p:nvGrpSpPr>
          <p:cNvPr id="13" name="Agrupar 3"/>
          <p:cNvGrpSpPr/>
          <p:nvPr/>
        </p:nvGrpSpPr>
        <p:grpSpPr>
          <a:xfrm>
            <a:off x="3556142" y="1792971"/>
            <a:ext cx="1943368" cy="1386655"/>
            <a:chOff x="2531670" y="753023"/>
            <a:chExt cx="1586234" cy="1386654"/>
          </a:xfrm>
        </p:grpSpPr>
        <p:sp>
          <p:nvSpPr>
            <p:cNvPr id="14" name="Hexágono 20"/>
            <p:cNvSpPr/>
            <p:nvPr/>
          </p:nvSpPr>
          <p:spPr>
            <a:xfrm>
              <a:off x="2539999" y="753023"/>
              <a:ext cx="1577905" cy="1386654"/>
            </a:xfrm>
            <a:prstGeom prst="hexagon">
              <a:avLst>
                <a:gd name="adj" fmla="val 23765"/>
                <a:gd name="vf" fmla="val 115470"/>
              </a:avLst>
            </a:prstGeom>
            <a:solidFill>
              <a:srgbClr val="CB00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21"/>
            <p:cNvSpPr txBox="1"/>
            <p:nvPr/>
          </p:nvSpPr>
          <p:spPr>
            <a:xfrm>
              <a:off x="2531670" y="1148285"/>
              <a:ext cx="1582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rgbClr val="FFFFFF"/>
                  </a:solidFill>
                  <a:latin typeface="Avenir Heavy"/>
                  <a:cs typeface="Avenir Heavy"/>
                </a:rPr>
                <a:t>Mediano</a:t>
              </a:r>
            </a:p>
            <a:p>
              <a:pPr algn="ctr"/>
              <a:r>
                <a:rPr lang="es-ES" sz="1400" dirty="0" smtClean="0">
                  <a:solidFill>
                    <a:srgbClr val="FFFFFF"/>
                  </a:solidFill>
                  <a:latin typeface="Avenir Heavy"/>
                  <a:cs typeface="Avenir Heavy"/>
                </a:rPr>
                <a:t>plazo</a:t>
              </a:r>
              <a:endParaRPr lang="es-ES" sz="1400" dirty="0">
                <a:solidFill>
                  <a:srgbClr val="FFFFFF"/>
                </a:solidFill>
                <a:latin typeface="Avenir Heavy"/>
                <a:cs typeface="Avenir Heavy"/>
              </a:endParaRPr>
            </a:p>
          </p:txBody>
        </p:sp>
      </p:grpSp>
      <p:grpSp>
        <p:nvGrpSpPr>
          <p:cNvPr id="16" name="Agrupar 6"/>
          <p:cNvGrpSpPr/>
          <p:nvPr/>
        </p:nvGrpSpPr>
        <p:grpSpPr>
          <a:xfrm>
            <a:off x="6508922" y="1772082"/>
            <a:ext cx="2093654" cy="1386655"/>
            <a:chOff x="4276059" y="753023"/>
            <a:chExt cx="1586234" cy="1386654"/>
          </a:xfrm>
        </p:grpSpPr>
        <p:sp>
          <p:nvSpPr>
            <p:cNvPr id="17" name="Hexágono 24"/>
            <p:cNvSpPr/>
            <p:nvPr/>
          </p:nvSpPr>
          <p:spPr>
            <a:xfrm>
              <a:off x="4284388" y="753023"/>
              <a:ext cx="1577905" cy="1386654"/>
            </a:xfrm>
            <a:prstGeom prst="hexagon">
              <a:avLst>
                <a:gd name="adj" fmla="val 23765"/>
                <a:gd name="vf" fmla="val 115470"/>
              </a:avLst>
            </a:prstGeom>
            <a:solidFill>
              <a:srgbClr val="CB00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CuadroTexto 25"/>
            <p:cNvSpPr txBox="1"/>
            <p:nvPr/>
          </p:nvSpPr>
          <p:spPr>
            <a:xfrm>
              <a:off x="4276059" y="1148285"/>
              <a:ext cx="1582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rgbClr val="FFFFFF"/>
                  </a:solidFill>
                  <a:latin typeface="Avenir Heavy"/>
                  <a:cs typeface="Avenir Heavy"/>
                </a:rPr>
                <a:t>Largo</a:t>
              </a:r>
            </a:p>
            <a:p>
              <a:pPr algn="ctr"/>
              <a:r>
                <a:rPr lang="es-ES" sz="1400" dirty="0" smtClean="0">
                  <a:solidFill>
                    <a:srgbClr val="FFFFFF"/>
                  </a:solidFill>
                  <a:latin typeface="Avenir Heavy"/>
                  <a:cs typeface="Avenir Heavy"/>
                </a:rPr>
                <a:t>plazo</a:t>
              </a:r>
              <a:endParaRPr lang="es-ES" sz="1400" dirty="0">
                <a:solidFill>
                  <a:srgbClr val="FFFFFF"/>
                </a:solidFill>
                <a:latin typeface="Avenir Heavy"/>
                <a:cs typeface="Avenir Heavy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Sistema de Agendas de Mejora</a:t>
            </a:r>
            <a:endParaRPr lang="es-ES" dirty="0"/>
          </a:p>
        </p:txBody>
      </p:sp>
      <p:pic>
        <p:nvPicPr>
          <p:cNvPr id="5" name="4 Imagen" descr="última diapositiva 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Medium"/>
                <a:cs typeface="Avenir Medium"/>
              </a:rPr>
              <a:t>Sistema de Agendas de Mejora</a:t>
            </a:r>
            <a:endParaRPr lang="es-ES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Mónica </a:t>
            </a:r>
            <a:r>
              <a:rPr lang="es-ES" dirty="0" err="1" smtClean="0"/>
              <a:t>Ballescá</a:t>
            </a:r>
            <a:r>
              <a:rPr lang="es-ES" dirty="0" smtClean="0"/>
              <a:t> Ramírez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6881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Estrategia EVALÚA Jalisco</a:t>
            </a:r>
          </a:p>
          <a:p>
            <a:r>
              <a:rPr lang="es-MX" dirty="0" smtClean="0"/>
              <a:t>Objetivos del Sistema de Agendas de Mejora</a:t>
            </a:r>
          </a:p>
          <a:p>
            <a:r>
              <a:rPr lang="es-MX" dirty="0" smtClean="0"/>
              <a:t>Qué  es una Agenda de Mejora (AM)</a:t>
            </a:r>
          </a:p>
          <a:p>
            <a:r>
              <a:rPr lang="es-MX" dirty="0" smtClean="0"/>
              <a:t>Cronología  y resultados alcanzados</a:t>
            </a:r>
          </a:p>
          <a:p>
            <a:r>
              <a:rPr lang="es-MX" dirty="0" smtClean="0"/>
              <a:t>Retos y desafíos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Contenido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9289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Estrategia evalúa </a:t>
            </a:r>
            <a:r>
              <a:rPr lang="es-MX" dirty="0" err="1" smtClean="0"/>
              <a:t>jalisco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08546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gráfico estrategia EVALÚ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0" y="647700"/>
            <a:ext cx="6337300" cy="563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457149" y="1854200"/>
            <a:ext cx="257815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00" dirty="0" smtClean="0"/>
              <a:t>En el 2013, el Gobierno del Estado puso en marcha una estrategia de evaluación en la gestión pública con el objetivo de </a:t>
            </a:r>
            <a:r>
              <a:rPr lang="es-ES" sz="1700" dirty="0" smtClean="0"/>
              <a:t>mejorar la práctica, basándose en rutinas serias de investigación enfocadas en desarrollar capacidades técnicas para la mejora en la toma de decisiones del gobierno. </a:t>
            </a:r>
            <a:endParaRPr lang="es-MX" sz="1700" dirty="0" smtClean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06400" y="363543"/>
            <a:ext cx="6248400" cy="555095"/>
          </a:xfrm>
        </p:spPr>
        <p:txBody>
          <a:bodyPr>
            <a:noAutofit/>
          </a:bodyPr>
          <a:lstStyle/>
          <a:p>
            <a:pPr algn="l"/>
            <a:r>
              <a:rPr lang="es-ES_tradnl" sz="3200" b="1" dirty="0" smtClean="0"/>
              <a:t>Componentes de estrategia </a:t>
            </a:r>
            <a:br>
              <a:rPr lang="es-ES_tradnl" sz="3200" b="1" dirty="0" smtClean="0"/>
            </a:br>
            <a:r>
              <a:rPr lang="es-ES_tradnl" sz="3200" b="1" dirty="0" smtClean="0"/>
              <a:t>Evalúa Jalisco</a:t>
            </a:r>
            <a:endParaRPr lang="es-ES_tradnl" sz="3200" dirty="0"/>
          </a:p>
        </p:txBody>
      </p:sp>
    </p:spTree>
    <p:extLst>
      <p:ext uri="{BB962C8B-B14F-4D97-AF65-F5344CB8AC3E}">
        <p14:creationId xmlns="" xmlns:p14="http://schemas.microsoft.com/office/powerpoint/2010/main" val="4262065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15159" t="17919" r="16429" b="9841"/>
          <a:stretch>
            <a:fillRect/>
          </a:stretch>
        </p:blipFill>
        <p:spPr bwMode="auto">
          <a:xfrm>
            <a:off x="0" y="698501"/>
            <a:ext cx="9144000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685800" y="2204473"/>
            <a:ext cx="7772400" cy="811163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Objetivos del Sistema de Agendas </a:t>
            </a:r>
            <a:r>
              <a:rPr lang="es-MX" smtClean="0"/>
              <a:t>de Mejora</a:t>
            </a:r>
            <a:endParaRPr lang="es-MX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Aquí va el nombre de la ponencia entrar al padrón de diapositiva para cambiar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0286" t="10534" r="20810" b="6215"/>
          <a:stretch>
            <a:fillRect/>
          </a:stretch>
        </p:blipFill>
        <p:spPr bwMode="auto">
          <a:xfrm>
            <a:off x="389107" y="1477311"/>
            <a:ext cx="3704721" cy="39269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252133" y="-9028"/>
            <a:ext cx="6773061" cy="741959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Objetivos del Sistema de Agendas de Mejora</a:t>
            </a:r>
            <a:endParaRPr lang="es-MX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2469102" y="707536"/>
          <a:ext cx="6556092" cy="5341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¿Qué es una agenda de mejora?</a:t>
            </a:r>
            <a:endParaRPr lang="es-MX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289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584</Words>
  <Application>Microsoft Office PowerPoint</Application>
  <PresentationFormat>Presentación en pantalla (4:3)</PresentationFormat>
  <Paragraphs>109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Sistema de Agendas de Mejora</vt:lpstr>
      <vt:lpstr>Contenido</vt:lpstr>
      <vt:lpstr>Estrategia evalúa jalisco</vt:lpstr>
      <vt:lpstr>Componentes de estrategia  Evalúa Jalisco</vt:lpstr>
      <vt:lpstr>Diapositiva 6</vt:lpstr>
      <vt:lpstr>Objetivos del Sistema de Agendas de Mejora</vt:lpstr>
      <vt:lpstr>Objetivos del Sistema de Agendas de Mejora</vt:lpstr>
      <vt:lpstr>¿Qué es una agenda de mejora?</vt:lpstr>
      <vt:lpstr>¿Qué es una Agenda de Mejora?</vt:lpstr>
      <vt:lpstr>Cómo se integra una Agenda de Mejora</vt:lpstr>
      <vt:lpstr>Cronología y resultados alcanzados</vt:lpstr>
      <vt:lpstr>Cronología del desarrollo del Sistema de Agendas de Mejora</vt:lpstr>
      <vt:lpstr>Diapositiva 14</vt:lpstr>
      <vt:lpstr>Retos y desafíos</vt:lpstr>
      <vt:lpstr>Retos y desafíos</vt:lpstr>
      <vt:lpstr>Diapositiva 17</vt:lpstr>
    </vt:vector>
  </TitlesOfParts>
  <Company>Subsecretaría de Planeación y Evaluación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Brenda Palomera</dc:creator>
  <cp:lastModifiedBy>GerardoLopez</cp:lastModifiedBy>
  <cp:revision>29</cp:revision>
  <dcterms:created xsi:type="dcterms:W3CDTF">2016-07-19T16:09:08Z</dcterms:created>
  <dcterms:modified xsi:type="dcterms:W3CDTF">2016-09-09T15:47:11Z</dcterms:modified>
</cp:coreProperties>
</file>