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2" r:id="rId4"/>
    <p:sldId id="261" r:id="rId5"/>
    <p:sldId id="264" r:id="rId6"/>
    <p:sldId id="267" r:id="rId7"/>
    <p:sldId id="273" r:id="rId8"/>
    <p:sldId id="268" r:id="rId9"/>
    <p:sldId id="274" r:id="rId10"/>
    <p:sldId id="269" r:id="rId11"/>
    <p:sldId id="271" r:id="rId12"/>
    <p:sldId id="270" r:id="rId13"/>
    <p:sldId id="277" r:id="rId14"/>
    <p:sldId id="276" r:id="rId15"/>
    <p:sldId id="275" r:id="rId16"/>
    <p:sldId id="278" r:id="rId17"/>
    <p:sldId id="279" r:id="rId18"/>
    <p:sldId id="282" r:id="rId19"/>
    <p:sldId id="283" r:id="rId20"/>
    <p:sldId id="281" r:id="rId21"/>
    <p:sldId id="263" r:id="rId2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A3FF"/>
    <a:srgbClr val="3399FF"/>
    <a:srgbClr val="1794AD"/>
    <a:srgbClr val="009D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raciliano\Downloads\PIB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5"/>
  <c:chart>
    <c:autoTitleDeleted val="1"/>
    <c:plotArea>
      <c:layout>
        <c:manualLayout>
          <c:layoutTarget val="inner"/>
          <c:xMode val="edge"/>
          <c:yMode val="edge"/>
          <c:x val="0.19902617686097229"/>
          <c:y val="5.0387596899224854E-2"/>
          <c:w val="0.75061904334201601"/>
          <c:h val="0.9145284746383446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Pt>
            <c:idx val="6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[PIB2014.xlsx]Hoja1!$H$4:$H$13</c:f>
              <c:strCache>
                <c:ptCount val="10"/>
                <c:pt idx="0">
                  <c:v>Tabasco</c:v>
                </c:pt>
                <c:pt idx="1">
                  <c:v>Puebla</c:v>
                </c:pt>
                <c:pt idx="2">
                  <c:v>Coahuila</c:v>
                </c:pt>
                <c:pt idx="3">
                  <c:v>Guanajuato</c:v>
                </c:pt>
                <c:pt idx="4">
                  <c:v>Campeche</c:v>
                </c:pt>
                <c:pt idx="5">
                  <c:v>Veracruz</c:v>
                </c:pt>
                <c:pt idx="6">
                  <c:v>Jalisco</c:v>
                </c:pt>
                <c:pt idx="7">
                  <c:v>Nuevo León</c:v>
                </c:pt>
                <c:pt idx="8">
                  <c:v>México</c:v>
                </c:pt>
                <c:pt idx="9">
                  <c:v>Distrito Federal</c:v>
                </c:pt>
              </c:strCache>
            </c:strRef>
          </c:cat>
          <c:val>
            <c:numRef>
              <c:f>[PIB2014.xlsx]Hoja1!$I$4:$I$13</c:f>
              <c:numCache>
                <c:formatCode>0.00%</c:formatCode>
                <c:ptCount val="10"/>
                <c:pt idx="0">
                  <c:v>3.1400000000000011E-2</c:v>
                </c:pt>
                <c:pt idx="1">
                  <c:v>3.1600000000000024E-2</c:v>
                </c:pt>
                <c:pt idx="2">
                  <c:v>3.4000000000000002E-2</c:v>
                </c:pt>
                <c:pt idx="3">
                  <c:v>4.2000000000000023E-2</c:v>
                </c:pt>
                <c:pt idx="4">
                  <c:v>4.2400000000000028E-2</c:v>
                </c:pt>
                <c:pt idx="5">
                  <c:v>5.1000000000000004E-2</c:v>
                </c:pt>
                <c:pt idx="6">
                  <c:v>6.5400000000000028E-2</c:v>
                </c:pt>
                <c:pt idx="7">
                  <c:v>7.2700000000000056E-2</c:v>
                </c:pt>
                <c:pt idx="8">
                  <c:v>9.3200000000000061E-2</c:v>
                </c:pt>
                <c:pt idx="9">
                  <c:v>0.16500000000000006</c:v>
                </c:pt>
              </c:numCache>
            </c:numRef>
          </c:val>
        </c:ser>
        <c:axId val="122102144"/>
        <c:axId val="122104448"/>
      </c:barChart>
      <c:catAx>
        <c:axId val="12210214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122104448"/>
        <c:crosses val="autoZero"/>
        <c:auto val="1"/>
        <c:lblAlgn val="ctr"/>
        <c:lblOffset val="100"/>
      </c:catAx>
      <c:valAx>
        <c:axId val="122104448"/>
        <c:scaling>
          <c:orientation val="minMax"/>
        </c:scaling>
        <c:delete val="1"/>
        <c:axPos val="b"/>
        <c:numFmt formatCode="#,##0.00" sourceLinked="0"/>
        <c:tickLblPos val="none"/>
        <c:crossAx val="12210214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2536E-DEC7-45BA-A15C-3CB292406E2E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DEE97DA2-E8CC-4849-B879-ABE5D4724315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/>
            </a:rPr>
            <a:t>Un instrumento de sociedad y gobierno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/>
          </a:endParaRPr>
        </a:p>
      </dgm:t>
    </dgm:pt>
    <dgm:pt modelId="{616A2A36-F84C-4C80-9976-1BD7E4D56CA5}" type="parTrans" cxnId="{47C2CF2A-4B92-46E0-A9B1-C2C09D49694D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E70C3CC2-EEC6-4F48-97E6-C51C6EA5D9FE}" type="sibTrans" cxnId="{47C2CF2A-4B92-46E0-A9B1-C2C09D49694D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93A1533F-25D3-42E4-9314-DA177C16C56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rPr>
            <a:t>Alineado con los ODS y el Plan Nacional de Desarrollo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69F3A4E5-C3A4-4FB6-A8E4-39453398B276}" type="parTrans" cxnId="{6905FA99-7179-4DDA-9BE5-4CA9827578E6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DC84FD9D-103E-4DEB-B3C3-85D139175B8A}" type="sibTrans" cxnId="{6905FA99-7179-4DDA-9BE5-4CA9827578E6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CE31AB81-D269-4FD3-B17A-0A777A7EC3EA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/>
            </a:rPr>
            <a:t>Atender los problemas más sentidos de la población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DC18FBCE-0AC6-4290-AD73-B9D08D509236}" type="parTrans" cxnId="{54A65BED-A0B5-4498-B08D-B6AA06138AC5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F3504F60-F634-4FCF-BCB2-525395F9E9CF}" type="sibTrans" cxnId="{54A65BED-A0B5-4498-B08D-B6AA06138AC5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45669B86-668A-499A-8357-900E096F865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rPr>
            <a:t>Seguimiento a corto, mediano y largo plazo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gm:t>
    </dgm:pt>
    <dgm:pt modelId="{C7D5FF52-CB20-47A7-A74E-33195C502F41}" type="parTrans" cxnId="{C7056632-D6F8-42F5-A146-AE1644101CA7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985324-52A3-4D42-B913-FCB4D6102DDA}" type="sibTrans" cxnId="{C7056632-D6F8-42F5-A146-AE1644101CA7}">
      <dgm:prSet/>
      <dgm:spPr/>
      <dgm:t>
        <a:bodyPr/>
        <a:lstStyle/>
        <a:p>
          <a:endParaRPr lang="es-MX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D1F3ADF-C87F-4D27-AD39-A200042FC3C4}" type="pres">
      <dgm:prSet presAssocID="{D852536E-DEC7-45BA-A15C-3CB292406E2E}" presName="compositeShape" presStyleCnt="0">
        <dgm:presLayoutVars>
          <dgm:chMax val="7"/>
          <dgm:dir/>
          <dgm:resizeHandles val="exact"/>
        </dgm:presLayoutVars>
      </dgm:prSet>
      <dgm:spPr/>
    </dgm:pt>
    <dgm:pt modelId="{963BFA4D-90A4-4C6D-BC73-987FFBA32184}" type="pres">
      <dgm:prSet presAssocID="{D852536E-DEC7-45BA-A15C-3CB292406E2E}" presName="wedge1" presStyleLbl="node1" presStyleIdx="0" presStyleCnt="4" custScaleX="101579" custScaleY="104896"/>
      <dgm:spPr/>
      <dgm:t>
        <a:bodyPr/>
        <a:lstStyle/>
        <a:p>
          <a:endParaRPr lang="es-MX"/>
        </a:p>
      </dgm:t>
    </dgm:pt>
    <dgm:pt modelId="{3F6699CE-6523-4450-AA10-9AC5BB1C78BA}" type="pres">
      <dgm:prSet presAssocID="{D852536E-DEC7-45BA-A15C-3CB292406E2E}" presName="dummy1a" presStyleCnt="0"/>
      <dgm:spPr/>
    </dgm:pt>
    <dgm:pt modelId="{A2D79230-DD26-451B-B4B3-58291B021967}" type="pres">
      <dgm:prSet presAssocID="{D852536E-DEC7-45BA-A15C-3CB292406E2E}" presName="dummy1b" presStyleCnt="0"/>
      <dgm:spPr/>
    </dgm:pt>
    <dgm:pt modelId="{3EDE9044-EB1C-4AB5-BC7F-4A4E900DE87C}" type="pres">
      <dgm:prSet presAssocID="{D852536E-DEC7-45BA-A15C-3CB292406E2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646BB7-47DC-4C04-94DD-76BC981B1012}" type="pres">
      <dgm:prSet presAssocID="{D852536E-DEC7-45BA-A15C-3CB292406E2E}" presName="wedge2" presStyleLbl="node1" presStyleIdx="1" presStyleCnt="4" custScaleX="101579" custScaleY="104896"/>
      <dgm:spPr/>
      <dgm:t>
        <a:bodyPr/>
        <a:lstStyle/>
        <a:p>
          <a:endParaRPr lang="es-MX"/>
        </a:p>
      </dgm:t>
    </dgm:pt>
    <dgm:pt modelId="{33748519-5325-4886-BCB0-D87431C614A7}" type="pres">
      <dgm:prSet presAssocID="{D852536E-DEC7-45BA-A15C-3CB292406E2E}" presName="dummy2a" presStyleCnt="0"/>
      <dgm:spPr/>
    </dgm:pt>
    <dgm:pt modelId="{E87D961D-F323-4580-A9C3-5865E6454436}" type="pres">
      <dgm:prSet presAssocID="{D852536E-DEC7-45BA-A15C-3CB292406E2E}" presName="dummy2b" presStyleCnt="0"/>
      <dgm:spPr/>
    </dgm:pt>
    <dgm:pt modelId="{692458A0-4BF5-4011-A06D-1EE3908DC8F7}" type="pres">
      <dgm:prSet presAssocID="{D852536E-DEC7-45BA-A15C-3CB292406E2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423CF8-81FA-44FB-82FF-EAFFD6F1F64B}" type="pres">
      <dgm:prSet presAssocID="{D852536E-DEC7-45BA-A15C-3CB292406E2E}" presName="wedge3" presStyleLbl="node1" presStyleIdx="2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BBC11A6B-5BBB-4308-A59F-B6EF772752C8}" type="pres">
      <dgm:prSet presAssocID="{D852536E-DEC7-45BA-A15C-3CB292406E2E}" presName="dummy3a" presStyleCnt="0"/>
      <dgm:spPr/>
    </dgm:pt>
    <dgm:pt modelId="{5D13D5D6-A98E-4D01-95F7-51831A2D9DE4}" type="pres">
      <dgm:prSet presAssocID="{D852536E-DEC7-45BA-A15C-3CB292406E2E}" presName="dummy3b" presStyleCnt="0"/>
      <dgm:spPr/>
    </dgm:pt>
    <dgm:pt modelId="{ABEB55B3-463C-41CC-BDBC-76AE282ADA43}" type="pres">
      <dgm:prSet presAssocID="{D852536E-DEC7-45BA-A15C-3CB292406E2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22767-3429-4763-8241-6F7D1D040B97}" type="pres">
      <dgm:prSet presAssocID="{D852536E-DEC7-45BA-A15C-3CB292406E2E}" presName="wedge4" presStyleLbl="node1" presStyleIdx="3" presStyleCnt="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03C402AE-5E6C-411C-9615-BC26C6D68640}" type="pres">
      <dgm:prSet presAssocID="{D852536E-DEC7-45BA-A15C-3CB292406E2E}" presName="dummy4a" presStyleCnt="0"/>
      <dgm:spPr/>
    </dgm:pt>
    <dgm:pt modelId="{181C62BD-C4BD-44D1-9220-3198DB7E41F6}" type="pres">
      <dgm:prSet presAssocID="{D852536E-DEC7-45BA-A15C-3CB292406E2E}" presName="dummy4b" presStyleCnt="0"/>
      <dgm:spPr/>
    </dgm:pt>
    <dgm:pt modelId="{A439B156-98E5-4319-9B96-34A5A4EA898E}" type="pres">
      <dgm:prSet presAssocID="{D852536E-DEC7-45BA-A15C-3CB292406E2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289344-F471-4C96-A2E6-CBFCBC424604}" type="pres">
      <dgm:prSet presAssocID="{E70C3CC2-EEC6-4F48-97E6-C51C6EA5D9FE}" presName="arrowWedge1" presStyleLbl="fgSibTrans2D1" presStyleIdx="0" presStyleCnt="4" custScaleX="101447" custScaleY="100965"/>
      <dgm:spPr/>
    </dgm:pt>
    <dgm:pt modelId="{F08102A3-0843-4612-A76B-E67E8AEDE68D}" type="pres">
      <dgm:prSet presAssocID="{F3504F60-F634-4FCF-BCB2-525395F9E9CF}" presName="arrowWedge2" presStyleLbl="fgSibTrans2D1" presStyleIdx="1" presStyleCnt="4"/>
      <dgm:spPr/>
    </dgm:pt>
    <dgm:pt modelId="{408BEDA0-8240-4493-A5E3-717CCB9F771E}" type="pres">
      <dgm:prSet presAssocID="{DC84FD9D-103E-4DEB-B3C3-85D139175B8A}" presName="arrowWedge3" presStyleLbl="fgSibTrans2D1" presStyleIdx="2" presStyleCnt="4"/>
      <dgm:spPr/>
    </dgm:pt>
    <dgm:pt modelId="{1E11C266-4FF4-4572-A7D9-CF3E9AF5EF07}" type="pres">
      <dgm:prSet presAssocID="{91985324-52A3-4D42-B913-FCB4D6102DDA}" presName="arrowWedge4" presStyleLbl="fgSibTrans2D1" presStyleIdx="3" presStyleCnt="4"/>
      <dgm:spPr/>
    </dgm:pt>
  </dgm:ptLst>
  <dgm:cxnLst>
    <dgm:cxn modelId="{EECD31AC-4D87-440F-AF5C-1EDB7EC1FB31}" type="presOf" srcId="{45669B86-668A-499A-8357-900E096F8655}" destId="{39722767-3429-4763-8241-6F7D1D040B97}" srcOrd="0" destOrd="0" presId="urn:microsoft.com/office/officeart/2005/8/layout/cycle8"/>
    <dgm:cxn modelId="{9CA6ECC5-74E1-4214-A9A9-E18440B5B983}" type="presOf" srcId="{CE31AB81-D269-4FD3-B17A-0A777A7EC3EA}" destId="{2F646BB7-47DC-4C04-94DD-76BC981B1012}" srcOrd="0" destOrd="0" presId="urn:microsoft.com/office/officeart/2005/8/layout/cycle8"/>
    <dgm:cxn modelId="{3657B666-48D7-4B29-9B51-8151B080C864}" type="presOf" srcId="{DEE97DA2-E8CC-4849-B879-ABE5D4724315}" destId="{3EDE9044-EB1C-4AB5-BC7F-4A4E900DE87C}" srcOrd="1" destOrd="0" presId="urn:microsoft.com/office/officeart/2005/8/layout/cycle8"/>
    <dgm:cxn modelId="{47C2CF2A-4B92-46E0-A9B1-C2C09D49694D}" srcId="{D852536E-DEC7-45BA-A15C-3CB292406E2E}" destId="{DEE97DA2-E8CC-4849-B879-ABE5D4724315}" srcOrd="0" destOrd="0" parTransId="{616A2A36-F84C-4C80-9976-1BD7E4D56CA5}" sibTransId="{E70C3CC2-EEC6-4F48-97E6-C51C6EA5D9FE}"/>
    <dgm:cxn modelId="{AD0373B9-B207-4A3F-936B-307A1495472F}" type="presOf" srcId="{D852536E-DEC7-45BA-A15C-3CB292406E2E}" destId="{1D1F3ADF-C87F-4D27-AD39-A200042FC3C4}" srcOrd="0" destOrd="0" presId="urn:microsoft.com/office/officeart/2005/8/layout/cycle8"/>
    <dgm:cxn modelId="{3D6E670A-0586-4CB2-9CD3-70DE61E09E05}" type="presOf" srcId="{DEE97DA2-E8CC-4849-B879-ABE5D4724315}" destId="{963BFA4D-90A4-4C6D-BC73-987FFBA32184}" srcOrd="0" destOrd="0" presId="urn:microsoft.com/office/officeart/2005/8/layout/cycle8"/>
    <dgm:cxn modelId="{9C7FA946-C4DA-433C-8BA3-000741294D6A}" type="presOf" srcId="{45669B86-668A-499A-8357-900E096F8655}" destId="{A439B156-98E5-4319-9B96-34A5A4EA898E}" srcOrd="1" destOrd="0" presId="urn:microsoft.com/office/officeart/2005/8/layout/cycle8"/>
    <dgm:cxn modelId="{C479BE45-AF55-4A4E-A9F6-FCC40EAD11D5}" type="presOf" srcId="{93A1533F-25D3-42E4-9314-DA177C16C562}" destId="{ABEB55B3-463C-41CC-BDBC-76AE282ADA43}" srcOrd="1" destOrd="0" presId="urn:microsoft.com/office/officeart/2005/8/layout/cycle8"/>
    <dgm:cxn modelId="{54A65BED-A0B5-4498-B08D-B6AA06138AC5}" srcId="{D852536E-DEC7-45BA-A15C-3CB292406E2E}" destId="{CE31AB81-D269-4FD3-B17A-0A777A7EC3EA}" srcOrd="1" destOrd="0" parTransId="{DC18FBCE-0AC6-4290-AD73-B9D08D509236}" sibTransId="{F3504F60-F634-4FCF-BCB2-525395F9E9CF}"/>
    <dgm:cxn modelId="{6905FA99-7179-4DDA-9BE5-4CA9827578E6}" srcId="{D852536E-DEC7-45BA-A15C-3CB292406E2E}" destId="{93A1533F-25D3-42E4-9314-DA177C16C562}" srcOrd="2" destOrd="0" parTransId="{69F3A4E5-C3A4-4FB6-A8E4-39453398B276}" sibTransId="{DC84FD9D-103E-4DEB-B3C3-85D139175B8A}"/>
    <dgm:cxn modelId="{ACAACBE7-3205-400A-B0E6-BCA7BD9BEB16}" type="presOf" srcId="{93A1533F-25D3-42E4-9314-DA177C16C562}" destId="{DC423CF8-81FA-44FB-82FF-EAFFD6F1F64B}" srcOrd="0" destOrd="0" presId="urn:microsoft.com/office/officeart/2005/8/layout/cycle8"/>
    <dgm:cxn modelId="{C7056632-D6F8-42F5-A146-AE1644101CA7}" srcId="{D852536E-DEC7-45BA-A15C-3CB292406E2E}" destId="{45669B86-668A-499A-8357-900E096F8655}" srcOrd="3" destOrd="0" parTransId="{C7D5FF52-CB20-47A7-A74E-33195C502F41}" sibTransId="{91985324-52A3-4D42-B913-FCB4D6102DDA}"/>
    <dgm:cxn modelId="{63DEE45C-8739-4613-9DEE-619FEE30FC71}" type="presOf" srcId="{CE31AB81-D269-4FD3-B17A-0A777A7EC3EA}" destId="{692458A0-4BF5-4011-A06D-1EE3908DC8F7}" srcOrd="1" destOrd="0" presId="urn:microsoft.com/office/officeart/2005/8/layout/cycle8"/>
    <dgm:cxn modelId="{5E57BCA0-B14D-4C82-A002-6821848DF3ED}" type="presParOf" srcId="{1D1F3ADF-C87F-4D27-AD39-A200042FC3C4}" destId="{963BFA4D-90A4-4C6D-BC73-987FFBA32184}" srcOrd="0" destOrd="0" presId="urn:microsoft.com/office/officeart/2005/8/layout/cycle8"/>
    <dgm:cxn modelId="{3A98FE9D-9174-4D90-B26A-242DFB33CEFC}" type="presParOf" srcId="{1D1F3ADF-C87F-4D27-AD39-A200042FC3C4}" destId="{3F6699CE-6523-4450-AA10-9AC5BB1C78BA}" srcOrd="1" destOrd="0" presId="urn:microsoft.com/office/officeart/2005/8/layout/cycle8"/>
    <dgm:cxn modelId="{354DA9C7-78CB-459A-A7E8-2EE6A996C6FB}" type="presParOf" srcId="{1D1F3ADF-C87F-4D27-AD39-A200042FC3C4}" destId="{A2D79230-DD26-451B-B4B3-58291B021967}" srcOrd="2" destOrd="0" presId="urn:microsoft.com/office/officeart/2005/8/layout/cycle8"/>
    <dgm:cxn modelId="{BB941262-D5CB-450B-8EA9-29696153819D}" type="presParOf" srcId="{1D1F3ADF-C87F-4D27-AD39-A200042FC3C4}" destId="{3EDE9044-EB1C-4AB5-BC7F-4A4E900DE87C}" srcOrd="3" destOrd="0" presId="urn:microsoft.com/office/officeart/2005/8/layout/cycle8"/>
    <dgm:cxn modelId="{463AA7E6-A49F-4B23-869F-E2B9905BF911}" type="presParOf" srcId="{1D1F3ADF-C87F-4D27-AD39-A200042FC3C4}" destId="{2F646BB7-47DC-4C04-94DD-76BC981B1012}" srcOrd="4" destOrd="0" presId="urn:microsoft.com/office/officeart/2005/8/layout/cycle8"/>
    <dgm:cxn modelId="{4A759A1D-2FFD-4D1A-9095-29BED2098926}" type="presParOf" srcId="{1D1F3ADF-C87F-4D27-AD39-A200042FC3C4}" destId="{33748519-5325-4886-BCB0-D87431C614A7}" srcOrd="5" destOrd="0" presId="urn:microsoft.com/office/officeart/2005/8/layout/cycle8"/>
    <dgm:cxn modelId="{7CE777FB-0BD1-48FC-8BE5-FA97263C59C2}" type="presParOf" srcId="{1D1F3ADF-C87F-4D27-AD39-A200042FC3C4}" destId="{E87D961D-F323-4580-A9C3-5865E6454436}" srcOrd="6" destOrd="0" presId="urn:microsoft.com/office/officeart/2005/8/layout/cycle8"/>
    <dgm:cxn modelId="{03E3F51C-5849-4153-8507-18156D64EC92}" type="presParOf" srcId="{1D1F3ADF-C87F-4D27-AD39-A200042FC3C4}" destId="{692458A0-4BF5-4011-A06D-1EE3908DC8F7}" srcOrd="7" destOrd="0" presId="urn:microsoft.com/office/officeart/2005/8/layout/cycle8"/>
    <dgm:cxn modelId="{EB2C14C4-5D74-4FED-B412-0E654E238355}" type="presParOf" srcId="{1D1F3ADF-C87F-4D27-AD39-A200042FC3C4}" destId="{DC423CF8-81FA-44FB-82FF-EAFFD6F1F64B}" srcOrd="8" destOrd="0" presId="urn:microsoft.com/office/officeart/2005/8/layout/cycle8"/>
    <dgm:cxn modelId="{F6505DE7-A54C-443D-B5A5-00EB948F1F91}" type="presParOf" srcId="{1D1F3ADF-C87F-4D27-AD39-A200042FC3C4}" destId="{BBC11A6B-5BBB-4308-A59F-B6EF772752C8}" srcOrd="9" destOrd="0" presId="urn:microsoft.com/office/officeart/2005/8/layout/cycle8"/>
    <dgm:cxn modelId="{57C4DE49-2673-481E-A991-E73CA2CFA9D1}" type="presParOf" srcId="{1D1F3ADF-C87F-4D27-AD39-A200042FC3C4}" destId="{5D13D5D6-A98E-4D01-95F7-51831A2D9DE4}" srcOrd="10" destOrd="0" presId="urn:microsoft.com/office/officeart/2005/8/layout/cycle8"/>
    <dgm:cxn modelId="{26A5D683-523E-4ED3-B77B-5D26170BF138}" type="presParOf" srcId="{1D1F3ADF-C87F-4D27-AD39-A200042FC3C4}" destId="{ABEB55B3-463C-41CC-BDBC-76AE282ADA43}" srcOrd="11" destOrd="0" presId="urn:microsoft.com/office/officeart/2005/8/layout/cycle8"/>
    <dgm:cxn modelId="{E5DAE6E4-948C-463D-A5B2-5A76BE0E2AC7}" type="presParOf" srcId="{1D1F3ADF-C87F-4D27-AD39-A200042FC3C4}" destId="{39722767-3429-4763-8241-6F7D1D040B97}" srcOrd="12" destOrd="0" presId="urn:microsoft.com/office/officeart/2005/8/layout/cycle8"/>
    <dgm:cxn modelId="{4348B4CE-5121-415F-AE6C-EE5ED4EE78B0}" type="presParOf" srcId="{1D1F3ADF-C87F-4D27-AD39-A200042FC3C4}" destId="{03C402AE-5E6C-411C-9615-BC26C6D68640}" srcOrd="13" destOrd="0" presId="urn:microsoft.com/office/officeart/2005/8/layout/cycle8"/>
    <dgm:cxn modelId="{44BF6E9C-2D71-4B0E-B27D-E4B8DD1FFB60}" type="presParOf" srcId="{1D1F3ADF-C87F-4D27-AD39-A200042FC3C4}" destId="{181C62BD-C4BD-44D1-9220-3198DB7E41F6}" srcOrd="14" destOrd="0" presId="urn:microsoft.com/office/officeart/2005/8/layout/cycle8"/>
    <dgm:cxn modelId="{ECFB15BD-11CB-4F09-A8D8-B3CF89A228FF}" type="presParOf" srcId="{1D1F3ADF-C87F-4D27-AD39-A200042FC3C4}" destId="{A439B156-98E5-4319-9B96-34A5A4EA898E}" srcOrd="15" destOrd="0" presId="urn:microsoft.com/office/officeart/2005/8/layout/cycle8"/>
    <dgm:cxn modelId="{EFA5444A-C0C2-430A-82B3-2D59145CAA11}" type="presParOf" srcId="{1D1F3ADF-C87F-4D27-AD39-A200042FC3C4}" destId="{7C289344-F471-4C96-A2E6-CBFCBC424604}" srcOrd="16" destOrd="0" presId="urn:microsoft.com/office/officeart/2005/8/layout/cycle8"/>
    <dgm:cxn modelId="{E062EAEA-A0D2-4C9D-BE98-5DB992F10650}" type="presParOf" srcId="{1D1F3ADF-C87F-4D27-AD39-A200042FC3C4}" destId="{F08102A3-0843-4612-A76B-E67E8AEDE68D}" srcOrd="17" destOrd="0" presId="urn:microsoft.com/office/officeart/2005/8/layout/cycle8"/>
    <dgm:cxn modelId="{009BC6EF-8E5D-4459-9BAC-556431AFE0C8}" type="presParOf" srcId="{1D1F3ADF-C87F-4D27-AD39-A200042FC3C4}" destId="{408BEDA0-8240-4493-A5E3-717CCB9F771E}" srcOrd="18" destOrd="0" presId="urn:microsoft.com/office/officeart/2005/8/layout/cycle8"/>
    <dgm:cxn modelId="{62EF0DD3-66C1-44AF-8ADD-BCA3F253BD1D}" type="presParOf" srcId="{1D1F3ADF-C87F-4D27-AD39-A200042FC3C4}" destId="{1E11C266-4FF4-4572-A7D9-CF3E9AF5EF07}" srcOrd="1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FA4D-90A4-4C6D-BC73-987FFBA32184}">
      <dsp:nvSpPr>
        <dsp:cNvPr id="0" name=""/>
        <dsp:cNvSpPr/>
      </dsp:nvSpPr>
      <dsp:spPr>
        <a:xfrm>
          <a:off x="1832626" y="209117"/>
          <a:ext cx="3935715" cy="4064233"/>
        </a:xfrm>
        <a:prstGeom prst="pie">
          <a:avLst>
            <a:gd name="adj1" fmla="val 16200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/>
            </a:rPr>
            <a:t>Un instrumento de sociedad y gobierno</a:t>
          </a:r>
          <a:endParaRPr lang="es-MX" sz="1700" b="1" kern="120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/>
          </a:endParaRPr>
        </a:p>
      </dsp:txBody>
      <dsp:txXfrm>
        <a:off x="3921834" y="1051478"/>
        <a:ext cx="1452466" cy="1112825"/>
      </dsp:txXfrm>
    </dsp:sp>
    <dsp:sp modelId="{2F646BB7-47DC-4C04-94DD-76BC981B1012}">
      <dsp:nvSpPr>
        <dsp:cNvPr id="0" name=""/>
        <dsp:cNvSpPr/>
      </dsp:nvSpPr>
      <dsp:spPr>
        <a:xfrm>
          <a:off x="1832626" y="339191"/>
          <a:ext cx="3935715" cy="4064233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/>
            </a:rPr>
            <a:t>Atender los problemas más sentidos de la población</a:t>
          </a:r>
          <a:endParaRPr lang="es-MX" sz="1700" b="1" kern="120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sp:txBody>
      <dsp:txXfrm>
        <a:off x="3921834" y="2448238"/>
        <a:ext cx="1452466" cy="1112825"/>
      </dsp:txXfrm>
    </dsp:sp>
    <dsp:sp modelId="{DC423CF8-81FA-44FB-82FF-EAFFD6F1F64B}">
      <dsp:nvSpPr>
        <dsp:cNvPr id="0" name=""/>
        <dsp:cNvSpPr/>
      </dsp:nvSpPr>
      <dsp:spPr>
        <a:xfrm>
          <a:off x="1733141" y="434040"/>
          <a:ext cx="3874536" cy="3874536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rPr>
            <a:t>Alineado con los ODS y el Plan Nacional de Desarrollo</a:t>
          </a:r>
          <a:endParaRPr lang="es-MX" sz="1700" b="1" kern="120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sp:txBody>
      <dsp:txXfrm>
        <a:off x="2121056" y="2444647"/>
        <a:ext cx="1429888" cy="1060884"/>
      </dsp:txXfrm>
    </dsp:sp>
    <dsp:sp modelId="{39722767-3429-4763-8241-6F7D1D040B97}">
      <dsp:nvSpPr>
        <dsp:cNvPr id="0" name=""/>
        <dsp:cNvSpPr/>
      </dsp:nvSpPr>
      <dsp:spPr>
        <a:xfrm>
          <a:off x="1733141" y="303966"/>
          <a:ext cx="3874536" cy="3874536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rPr>
            <a:t>Seguimiento a corto, mediano y largo plazo</a:t>
          </a:r>
          <a:endParaRPr lang="es-MX" sz="1700" b="1" kern="120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</a:endParaRPr>
        </a:p>
      </dsp:txBody>
      <dsp:txXfrm>
        <a:off x="2121056" y="1107010"/>
        <a:ext cx="1429888" cy="1060884"/>
      </dsp:txXfrm>
    </dsp:sp>
    <dsp:sp modelId="{7C289344-F471-4C96-A2E6-CBFCBC424604}">
      <dsp:nvSpPr>
        <dsp:cNvPr id="0" name=""/>
        <dsp:cNvSpPr/>
      </dsp:nvSpPr>
      <dsp:spPr>
        <a:xfrm>
          <a:off x="1591576" y="42223"/>
          <a:ext cx="4417246" cy="439625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102A3-0843-4612-A76B-E67E8AEDE68D}">
      <dsp:nvSpPr>
        <dsp:cNvPr id="0" name=""/>
        <dsp:cNvSpPr/>
      </dsp:nvSpPr>
      <dsp:spPr>
        <a:xfrm>
          <a:off x="1623079" y="193306"/>
          <a:ext cx="4354240" cy="435424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BEDA0-8240-4493-A5E3-717CCB9F771E}">
      <dsp:nvSpPr>
        <dsp:cNvPr id="0" name=""/>
        <dsp:cNvSpPr/>
      </dsp:nvSpPr>
      <dsp:spPr>
        <a:xfrm>
          <a:off x="1493289" y="194188"/>
          <a:ext cx="4354240" cy="435424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1C266-4FF4-4572-A7D9-CF3E9AF5EF07}">
      <dsp:nvSpPr>
        <dsp:cNvPr id="0" name=""/>
        <dsp:cNvSpPr/>
      </dsp:nvSpPr>
      <dsp:spPr>
        <a:xfrm>
          <a:off x="1493289" y="64114"/>
          <a:ext cx="4354240" cy="435424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pPr/>
              <a:t>09/09/2016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pPr/>
              <a:t>09/09/2016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38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Titulo Ponenci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" y="-1"/>
            <a:ext cx="9212995" cy="5215467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6" y="3417529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2537951"/>
            <a:ext cx="7862256" cy="879577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smtClean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78" y="3492091"/>
            <a:ext cx="7862255" cy="48362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4395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739080"/>
            <a:ext cx="7772400" cy="60837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err="1" smtClean="0"/>
              <a:t>tulo</a:t>
            </a:r>
            <a:r>
              <a:rPr lang="es-ES_tradnl" dirty="0" smtClean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9629"/>
            <a:ext cx="6400800" cy="483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Subtema</a:t>
            </a:r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685800" y="2347453"/>
            <a:ext cx="7772400" cy="921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5467" y="4857629"/>
            <a:ext cx="80209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4833573"/>
            <a:ext cx="431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Imagen 3" descr="Slide Plantilla Subnacionales interio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2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25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812801"/>
            <a:ext cx="8229600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-1" y="4864651"/>
            <a:ext cx="8593668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2187924" y="0"/>
            <a:ext cx="6956077" cy="580604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6" y="-25821"/>
            <a:ext cx="6964544" cy="60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3" y="-25821"/>
            <a:ext cx="6773061" cy="6833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4" name="Imagen 3" descr="Logo-sol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" y="52918"/>
            <a:ext cx="2006566" cy="759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718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-1" y="4864651"/>
            <a:ext cx="8522209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22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-1" y="4864651"/>
            <a:ext cx="8617307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7125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2" y="317502"/>
            <a:ext cx="7365813" cy="4820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4864651"/>
            <a:ext cx="54694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486965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23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Estructura del </a:t>
            </a:r>
            <a:r>
              <a:rPr lang="es-MX" sz="2800" dirty="0" err="1" smtClean="0"/>
              <a:t>PED</a:t>
            </a:r>
            <a:endParaRPr lang="es-ES" sz="2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69370" y="1079648"/>
            <a:ext cx="32083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400" dirty="0" smtClean="0">
                <a:latin typeface="Tw Cen MT" panose="020B0602020104020603" pitchFamily="34" charset="0"/>
                <a:cs typeface="Tahoma"/>
              </a:rPr>
              <a:t>Dimensiones</a:t>
            </a:r>
          </a:p>
          <a:p>
            <a:pPr>
              <a:spcAft>
                <a:spcPts val="1200"/>
              </a:spcAft>
            </a:pPr>
            <a:r>
              <a:rPr lang="es-MX" sz="2400" dirty="0" smtClean="0">
                <a:latin typeface="Tw Cen MT" panose="020B0602020104020603" pitchFamily="34" charset="0"/>
                <a:cs typeface="Tahoma"/>
              </a:rPr>
              <a:t>Temas</a:t>
            </a:r>
          </a:p>
          <a:p>
            <a:pPr>
              <a:spcAft>
                <a:spcPts val="1200"/>
              </a:spcAft>
            </a:pPr>
            <a:r>
              <a:rPr lang="es-MX" sz="2400" dirty="0" smtClean="0">
                <a:latin typeface="Tw Cen MT" panose="020B0602020104020603" pitchFamily="34" charset="0"/>
                <a:cs typeface="Tahoma"/>
              </a:rPr>
              <a:t>Problemas</a:t>
            </a:r>
          </a:p>
          <a:p>
            <a:pPr>
              <a:spcAft>
                <a:spcPts val="1200"/>
              </a:spcAft>
            </a:pPr>
            <a:r>
              <a:rPr lang="es-MX" sz="2400" dirty="0" smtClean="0">
                <a:latin typeface="Tw Cen MT" panose="020B0602020104020603" pitchFamily="34" charset="0"/>
                <a:cs typeface="Tahoma"/>
              </a:rPr>
              <a:t>Objetivos de desarrollo</a:t>
            </a:r>
          </a:p>
          <a:p>
            <a:pPr>
              <a:spcAft>
                <a:spcPts val="1200"/>
              </a:spcAft>
            </a:pPr>
            <a:r>
              <a:rPr lang="es-MX" sz="2400" dirty="0" smtClean="0">
                <a:latin typeface="Tw Cen MT" panose="020B0602020104020603" pitchFamily="34" charset="0"/>
                <a:cs typeface="Tahoma"/>
              </a:rPr>
              <a:t>Indicadores sectoriales y temáticos</a:t>
            </a:r>
          </a:p>
          <a:p>
            <a:pPr>
              <a:spcAft>
                <a:spcPts val="1200"/>
              </a:spcAft>
            </a:pPr>
            <a:endParaRPr lang="es-MX" sz="2400" dirty="0">
              <a:latin typeface="Tw Cen MT" panose="020B0602020104020603" pitchFamily="34" charset="0"/>
              <a:cs typeface="Tahoma"/>
            </a:endParaRPr>
          </a:p>
        </p:txBody>
      </p:sp>
      <p:sp>
        <p:nvSpPr>
          <p:cNvPr id="14" name="2048 CuadroTexto"/>
          <p:cNvSpPr txBox="1"/>
          <p:nvPr/>
        </p:nvSpPr>
        <p:spPr>
          <a:xfrm>
            <a:off x="4826734" y="1097780"/>
            <a:ext cx="865949" cy="26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6</a:t>
            </a:r>
          </a:p>
          <a:p>
            <a:pPr algn="r">
              <a:spcAft>
                <a:spcPts val="50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36</a:t>
            </a:r>
          </a:p>
          <a:p>
            <a:pPr algn="r">
              <a:spcAft>
                <a:spcPts val="50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111 </a:t>
            </a:r>
          </a:p>
          <a:p>
            <a:pPr algn="r">
              <a:spcAft>
                <a:spcPts val="50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36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160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pic>
        <p:nvPicPr>
          <p:cNvPr id="8" name="7 Imagen" descr="figura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2" y="990600"/>
            <a:ext cx="3568802" cy="3467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8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Un plan de todos </a:t>
            </a:r>
            <a:r>
              <a:rPr lang="es-MX" sz="2400" dirty="0" smtClean="0"/>
              <a:t>–</a:t>
            </a:r>
            <a:r>
              <a:rPr lang="es-MX" sz="2800" dirty="0" smtClean="0"/>
              <a:t> </a:t>
            </a:r>
            <a:r>
              <a:rPr lang="es-MX" sz="2000" dirty="0" smtClean="0"/>
              <a:t>Gobernanza para el desarrollo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13"/>
          <a:stretch/>
        </p:blipFill>
        <p:spPr bwMode="auto">
          <a:xfrm>
            <a:off x="3135138" y="657533"/>
            <a:ext cx="6008862" cy="438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84068" y="91895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Aplicaciones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Redes sociales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Consulta gubernamental y talleres intergubernamentales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Portal en línea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Entrevista con líderes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Grupos focales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Cuestionario a organizaciones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Encuesta de percepción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Foros regionales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Mesas sectoriales</a:t>
            </a:r>
          </a:p>
          <a:p>
            <a:pPr marL="285750" indent="-285750">
              <a:buBlip>
                <a:blip r:embed="rId3"/>
              </a:buBlip>
            </a:pPr>
            <a:r>
              <a:rPr lang="es-MX" dirty="0">
                <a:latin typeface="Tw Cen MT" panose="020B0602020104020603" pitchFamily="34" charset="0"/>
              </a:rPr>
              <a:t>Urna electrónica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4900" y="4560419"/>
            <a:ext cx="4272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Aproximadamente15 </a:t>
            </a:r>
            <a:r>
              <a:rPr lang="es-MX" sz="2000" b="1" dirty="0">
                <a:solidFill>
                  <a:srgbClr val="C00000"/>
                </a:solidFill>
                <a:latin typeface="Tw Cen MT" panose="020B0602020104020603" pitchFamily="34" charset="0"/>
              </a:rPr>
              <a:t>mil </a:t>
            </a:r>
            <a:r>
              <a:rPr lang="es-MX" sz="2000" b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interacciones</a:t>
            </a:r>
            <a:endParaRPr lang="es-MX" sz="2000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202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El modelo de planeación</a:t>
            </a:r>
            <a:endParaRPr lang="es-ES" sz="28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267744" y="1267497"/>
            <a:ext cx="2088232" cy="3791391"/>
          </a:xfrm>
          <a:prstGeom prst="roundRect">
            <a:avLst/>
          </a:prstGeom>
          <a:solidFill>
            <a:srgbClr val="A4A4A4">
              <a:lumMod val="20000"/>
              <a:lumOff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492342" y="2458339"/>
            <a:ext cx="1647610" cy="369332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Problemas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492342" y="4230690"/>
            <a:ext cx="1647610" cy="646331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Áreas de oportunidad</a:t>
            </a:r>
          </a:p>
        </p:txBody>
      </p:sp>
      <p:sp>
        <p:nvSpPr>
          <p:cNvPr id="37" name="36 CuadroTexto"/>
          <p:cNvSpPr txBox="1">
            <a:spLocks/>
          </p:cNvSpPr>
          <p:nvPr/>
        </p:nvSpPr>
        <p:spPr>
          <a:xfrm>
            <a:off x="4716016" y="2410082"/>
            <a:ext cx="2304256" cy="461664"/>
          </a:xfrm>
          <a:prstGeom prst="rect">
            <a:avLst/>
          </a:prstGeom>
          <a:solidFill>
            <a:srgbClr val="66666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rmAutofit/>
          </a:bodyPr>
          <a:lstStyle>
            <a:defPPr>
              <a:defRPr lang="es-MX"/>
            </a:defPPr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sectoriales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492342" y="3411961"/>
            <a:ext cx="1647610" cy="369332"/>
          </a:xfrm>
          <a:prstGeom prst="rect">
            <a:avLst/>
          </a:prstGeom>
          <a:solidFill>
            <a:srgbClr val="66666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702886" y="3427350"/>
            <a:ext cx="2304256" cy="338554"/>
          </a:xfrm>
          <a:prstGeom prst="rect">
            <a:avLst/>
          </a:prstGeom>
          <a:solidFill>
            <a:srgbClr val="66666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Estrategias</a:t>
            </a:r>
          </a:p>
        </p:txBody>
      </p:sp>
      <p:cxnSp>
        <p:nvCxnSpPr>
          <p:cNvPr id="40" name="39 Conector angular"/>
          <p:cNvCxnSpPr>
            <a:stCxn id="36" idx="3"/>
            <a:endCxn id="39" idx="2"/>
          </p:cNvCxnSpPr>
          <p:nvPr/>
        </p:nvCxnSpPr>
        <p:spPr>
          <a:xfrm flipV="1">
            <a:off x="4139952" y="3765904"/>
            <a:ext cx="1715062" cy="787952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40 Conector recto de flecha"/>
          <p:cNvCxnSpPr>
            <a:stCxn id="39" idx="0"/>
          </p:cNvCxnSpPr>
          <p:nvPr/>
        </p:nvCxnSpPr>
        <p:spPr>
          <a:xfrm flipV="1">
            <a:off x="5855014" y="2862792"/>
            <a:ext cx="0" cy="564558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42 CuadroTexto"/>
          <p:cNvSpPr txBox="1"/>
          <p:nvPr/>
        </p:nvSpPr>
        <p:spPr>
          <a:xfrm>
            <a:off x="2492342" y="1483521"/>
            <a:ext cx="1647610" cy="369332"/>
          </a:xfrm>
          <a:prstGeom prst="rect">
            <a:avLst/>
          </a:prstGeom>
          <a:solidFill>
            <a:srgbClr val="66666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Efectos</a:t>
            </a:r>
          </a:p>
        </p:txBody>
      </p:sp>
      <p:sp>
        <p:nvSpPr>
          <p:cNvPr id="44" name="43 Flecha derecha"/>
          <p:cNvSpPr/>
          <p:nvPr/>
        </p:nvSpPr>
        <p:spPr>
          <a:xfrm>
            <a:off x="1714480" y="2848253"/>
            <a:ext cx="522296" cy="571504"/>
          </a:xfrm>
          <a:prstGeom prst="rightArrow">
            <a:avLst/>
          </a:prstGeom>
          <a:solidFill>
            <a:srgbClr val="EB8F00"/>
          </a:solidFill>
          <a:ln w="25400" cap="flat" cmpd="sng" algn="ctr">
            <a:solidFill>
              <a:srgbClr val="EB8F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44 Conector recto de flecha"/>
          <p:cNvCxnSpPr>
            <a:stCxn id="35" idx="0"/>
            <a:endCxn id="43" idx="2"/>
          </p:cNvCxnSpPr>
          <p:nvPr/>
        </p:nvCxnSpPr>
        <p:spPr>
          <a:xfrm flipV="1">
            <a:off x="3316147" y="1852853"/>
            <a:ext cx="0" cy="605486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45 Conector recto de flecha"/>
          <p:cNvCxnSpPr>
            <a:stCxn id="38" idx="3"/>
            <a:endCxn id="39" idx="1"/>
          </p:cNvCxnSpPr>
          <p:nvPr/>
        </p:nvCxnSpPr>
        <p:spPr>
          <a:xfrm>
            <a:off x="4139952" y="3596627"/>
            <a:ext cx="562934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46 CuadroTexto"/>
          <p:cNvSpPr txBox="1"/>
          <p:nvPr/>
        </p:nvSpPr>
        <p:spPr>
          <a:xfrm>
            <a:off x="4702886" y="1435263"/>
            <a:ext cx="230425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>
            <a:defPPr>
              <a:defRPr lang="es-MX"/>
            </a:defPPr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de desarrollo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47 Conector recto de flecha"/>
          <p:cNvCxnSpPr>
            <a:stCxn id="35" idx="3"/>
            <a:endCxn id="37" idx="1"/>
          </p:cNvCxnSpPr>
          <p:nvPr/>
        </p:nvCxnSpPr>
        <p:spPr>
          <a:xfrm flipV="1">
            <a:off x="4139952" y="2640914"/>
            <a:ext cx="576064" cy="209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48 Conector recto de flecha"/>
          <p:cNvCxnSpPr>
            <a:stCxn id="43" idx="3"/>
            <a:endCxn id="47" idx="1"/>
          </p:cNvCxnSpPr>
          <p:nvPr/>
        </p:nvCxnSpPr>
        <p:spPr>
          <a:xfrm flipV="1">
            <a:off x="4139952" y="1666096"/>
            <a:ext cx="562934" cy="209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49 Conector recto de flecha"/>
          <p:cNvCxnSpPr>
            <a:stCxn id="37" idx="0"/>
            <a:endCxn id="47" idx="2"/>
          </p:cNvCxnSpPr>
          <p:nvPr/>
        </p:nvCxnSpPr>
        <p:spPr>
          <a:xfrm flipH="1" flipV="1">
            <a:off x="5855014" y="1896928"/>
            <a:ext cx="13130" cy="513154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50 CuadroTexto"/>
          <p:cNvSpPr txBox="1"/>
          <p:nvPr/>
        </p:nvSpPr>
        <p:spPr>
          <a:xfrm>
            <a:off x="4716016" y="691433"/>
            <a:ext cx="2291126" cy="369332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Visión de futuro</a:t>
            </a:r>
          </a:p>
        </p:txBody>
      </p:sp>
      <p:cxnSp>
        <p:nvCxnSpPr>
          <p:cNvPr id="52" name="51 Conector recto de flecha"/>
          <p:cNvCxnSpPr>
            <a:stCxn id="47" idx="0"/>
            <a:endCxn id="51" idx="2"/>
          </p:cNvCxnSpPr>
          <p:nvPr/>
        </p:nvCxnSpPr>
        <p:spPr>
          <a:xfrm flipV="1">
            <a:off x="5855014" y="1060765"/>
            <a:ext cx="6565" cy="374498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52 Rectángulo redondeado"/>
          <p:cNvSpPr/>
          <p:nvPr/>
        </p:nvSpPr>
        <p:spPr>
          <a:xfrm>
            <a:off x="7308304" y="1339505"/>
            <a:ext cx="1584176" cy="1532241"/>
          </a:xfrm>
          <a:prstGeom prst="roundRect">
            <a:avLst/>
          </a:prstGeom>
          <a:solidFill>
            <a:srgbClr val="A4A4A4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y metas</a:t>
            </a:r>
          </a:p>
        </p:txBody>
      </p:sp>
      <p:cxnSp>
        <p:nvCxnSpPr>
          <p:cNvPr id="54" name="53 Conector recto de flecha"/>
          <p:cNvCxnSpPr>
            <a:endCxn id="47" idx="3"/>
          </p:cNvCxnSpPr>
          <p:nvPr/>
        </p:nvCxnSpPr>
        <p:spPr>
          <a:xfrm flipH="1" flipV="1">
            <a:off x="7007142" y="1666096"/>
            <a:ext cx="301162" cy="209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5" name="54 Conector recto de flecha"/>
          <p:cNvCxnSpPr/>
          <p:nvPr/>
        </p:nvCxnSpPr>
        <p:spPr>
          <a:xfrm flipH="1" flipV="1">
            <a:off x="7020272" y="2638823"/>
            <a:ext cx="301162" cy="2091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55 Conector angular"/>
          <p:cNvCxnSpPr>
            <a:endCxn id="51" idx="1"/>
          </p:cNvCxnSpPr>
          <p:nvPr/>
        </p:nvCxnSpPr>
        <p:spPr>
          <a:xfrm rot="5400000" flipH="1" flipV="1">
            <a:off x="2017253" y="-207129"/>
            <a:ext cx="1615534" cy="3781991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56 Conector recto de flecha"/>
          <p:cNvCxnSpPr>
            <a:stCxn id="38" idx="0"/>
            <a:endCxn id="35" idx="2"/>
          </p:cNvCxnSpPr>
          <p:nvPr/>
        </p:nvCxnSpPr>
        <p:spPr>
          <a:xfrm flipV="1">
            <a:off x="3316147" y="2827671"/>
            <a:ext cx="0" cy="58429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1 Elipse"/>
          <p:cNvSpPr/>
          <p:nvPr/>
        </p:nvSpPr>
        <p:spPr>
          <a:xfrm>
            <a:off x="184734" y="2491634"/>
            <a:ext cx="1498580" cy="152105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Diagnóstico</a:t>
            </a:r>
            <a:endParaRPr lang="es-MX" sz="1200" b="1" dirty="0"/>
          </a:p>
        </p:txBody>
      </p:sp>
    </p:spTree>
    <p:extLst>
      <p:ext uri="{BB962C8B-B14F-4D97-AF65-F5344CB8AC3E}">
        <p14:creationId xmlns="" xmlns:p14="http://schemas.microsoft.com/office/powerpoint/2010/main" val="2129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Cadena de valor del </a:t>
            </a:r>
            <a:r>
              <a:rPr lang="es-MX" sz="2800" dirty="0" err="1" smtClean="0"/>
              <a:t>PED</a:t>
            </a:r>
            <a:endParaRPr lang="es-ES" sz="28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430365" y="2617361"/>
            <a:ext cx="21081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Objetivos</a:t>
            </a:r>
          </a:p>
          <a:p>
            <a:r>
              <a:rPr lang="es-MX" sz="1400" dirty="0">
                <a:solidFill>
                  <a:schemeClr val="bg1"/>
                </a:solidFill>
              </a:rPr>
              <a:t>(logros </a:t>
            </a:r>
            <a:r>
              <a:rPr lang="es-MX" sz="1400" dirty="0" smtClean="0">
                <a:solidFill>
                  <a:schemeClr val="bg1"/>
                </a:solidFill>
              </a:rPr>
              <a:t>a mediano y largo plazo)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11678" y="3479498"/>
            <a:ext cx="17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Estrategias</a:t>
            </a:r>
          </a:p>
          <a:p>
            <a:r>
              <a:rPr lang="es-MX" sz="1400" dirty="0" smtClean="0">
                <a:solidFill>
                  <a:schemeClr val="bg1"/>
                </a:solidFill>
              </a:rPr>
              <a:t>(logros intermedios)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82879" y="1702167"/>
            <a:ext cx="310337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s-MX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 PED </a:t>
            </a:r>
            <a:r>
              <a:rPr lang="es-MX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hace </a:t>
            </a:r>
            <a:r>
              <a:rPr lang="es-MX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énfasis </a:t>
            </a:r>
            <a:r>
              <a:rPr lang="es-MX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 los resultados y la </a:t>
            </a:r>
            <a:r>
              <a:rPr lang="es-MX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creación </a:t>
            </a:r>
            <a:r>
              <a:rPr lang="es-MX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</a:t>
            </a:r>
            <a:r>
              <a:rPr lang="es-MX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valor público</a:t>
            </a:r>
            <a:endParaRPr lang="es-MX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1" name="Conector recto 5"/>
          <p:cNvCxnSpPr/>
          <p:nvPr/>
        </p:nvCxnSpPr>
        <p:spPr>
          <a:xfrm>
            <a:off x="3390900" y="1327150"/>
            <a:ext cx="0" cy="238125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pic>
        <p:nvPicPr>
          <p:cNvPr id="16" name="15 Imagen" descr="figura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04" y="1238250"/>
            <a:ext cx="5525492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8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Sistema de seguimiento y evaluación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MIDE Jalisco</a:t>
            </a:r>
            <a:endParaRPr lang="es-E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9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pic>
        <p:nvPicPr>
          <p:cNvPr id="7" name="Imagen 4" descr="Logo-Mi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4" y="3309091"/>
            <a:ext cx="1448150" cy="935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8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Estructura del </a:t>
            </a:r>
            <a:r>
              <a:rPr lang="es-MX" sz="2800" dirty="0" err="1" smtClean="0"/>
              <a:t>PED</a:t>
            </a:r>
            <a:endParaRPr lang="es-ES" sz="2800" dirty="0"/>
          </a:p>
        </p:txBody>
      </p:sp>
      <p:sp>
        <p:nvSpPr>
          <p:cNvPr id="8" name="CuadroTexto 9"/>
          <p:cNvSpPr txBox="1"/>
          <p:nvPr/>
        </p:nvSpPr>
        <p:spPr>
          <a:xfrm>
            <a:off x="463900" y="4070432"/>
            <a:ext cx="562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  <a:latin typeface="Arial"/>
                <a:cs typeface="Arial"/>
              </a:rPr>
              <a:t>http://seplan.app.jalisco.gob.mx/indicadores</a:t>
            </a:r>
          </a:p>
        </p:txBody>
      </p:sp>
      <p:sp>
        <p:nvSpPr>
          <p:cNvPr id="10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sp>
        <p:nvSpPr>
          <p:cNvPr id="11" name="CuadroTexto 6"/>
          <p:cNvSpPr txBox="1"/>
          <p:nvPr/>
        </p:nvSpPr>
        <p:spPr>
          <a:xfrm>
            <a:off x="2987417" y="1566555"/>
            <a:ext cx="5693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 un sistema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público que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monitorea la evolución periódica de los indicadores y las metas establecidas en el Plan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Estatal de Desarrollo Jalisco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2013-2033 y vinculados a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él.</a:t>
            </a:r>
            <a:endParaRPr lang="es-E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 defTabSz="914400"/>
            <a:endParaRPr lang="es-E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4" descr="Logo-Mi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4" y="1719922"/>
            <a:ext cx="1603633" cy="1036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3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Estructura del </a:t>
            </a:r>
            <a:r>
              <a:rPr lang="es-MX" sz="2800" dirty="0" err="1" smtClean="0"/>
              <a:t>PED</a:t>
            </a:r>
            <a:endParaRPr lang="es-ES" sz="28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630811" y="1261864"/>
            <a:ext cx="1851916" cy="2025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b="1" dirty="0" smtClean="0">
                <a:solidFill>
                  <a:prstClr val="white"/>
                </a:solidFill>
                <a:latin typeface="Arial Rounded MT Bold" pitchFamily="34" charset="0"/>
              </a:rPr>
              <a:t>Cadena de valor público (modelo marco lógico)</a:t>
            </a:r>
            <a:endParaRPr lang="es-ES" b="1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760075" y="846959"/>
            <a:ext cx="5640102" cy="346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srgbClr val="158889"/>
                </a:solidFill>
                <a:latin typeface="Arial"/>
                <a:cs typeface="Arial"/>
              </a:rPr>
              <a:t>Cadena de valor público (modelo marco lógico)</a:t>
            </a:r>
            <a:endParaRPr lang="es-ES" sz="1400" b="1" dirty="0">
              <a:solidFill>
                <a:srgbClr val="158889"/>
              </a:solidFill>
              <a:latin typeface="Arial"/>
              <a:cs typeface="Arial"/>
            </a:endParaRPr>
          </a:p>
        </p:txBody>
      </p:sp>
      <p:sp>
        <p:nvSpPr>
          <p:cNvPr id="13" name="CuadroTexto 2"/>
          <p:cNvSpPr txBox="1"/>
          <p:nvPr/>
        </p:nvSpPr>
        <p:spPr>
          <a:xfrm rot="21349711">
            <a:off x="952218" y="1900563"/>
            <a:ext cx="70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prstClr val="white"/>
                </a:solidFill>
              </a:rPr>
              <a:t>Mayor nivel</a:t>
            </a:r>
            <a:endParaRPr lang="es-ES" sz="1400" dirty="0">
              <a:solidFill>
                <a:prstClr val="white"/>
              </a:solidFill>
            </a:endParaRPr>
          </a:p>
        </p:txBody>
      </p:sp>
      <p:pic>
        <p:nvPicPr>
          <p:cNvPr id="14" name="Imagen 2" descr="Metricas-MIDE-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0" y="1353653"/>
            <a:ext cx="8459380" cy="3472347"/>
          </a:xfrm>
          <a:prstGeom prst="rect">
            <a:avLst/>
          </a:prstGeom>
        </p:spPr>
      </p:pic>
      <p:sp>
        <p:nvSpPr>
          <p:cNvPr id="15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  <p:pic>
        <p:nvPicPr>
          <p:cNvPr id="9" name="Imagen 4" descr="Logo-M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9" y="3014540"/>
            <a:ext cx="842998" cy="544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Indicadores </a:t>
            </a:r>
            <a:r>
              <a:rPr lang="es-MX" sz="2800" dirty="0" err="1" smtClean="0"/>
              <a:t>PED</a:t>
            </a:r>
            <a:endParaRPr lang="es-ES" sz="2800" dirty="0"/>
          </a:p>
        </p:txBody>
      </p:sp>
      <p:pic>
        <p:nvPicPr>
          <p:cNvPr id="10" name="Imagen 2" descr="Indicadores_PED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17" y="625436"/>
            <a:ext cx="4506166" cy="44493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625393" y="4841971"/>
            <a:ext cx="1060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Jalisco</a:t>
            </a:r>
            <a:endParaRPr lang="es-MX" sz="1100" dirty="0"/>
          </a:p>
        </p:txBody>
      </p:sp>
    </p:spTree>
    <p:extLst>
      <p:ext uri="{BB962C8B-B14F-4D97-AF65-F5344CB8AC3E}">
        <p14:creationId xmlns="" xmlns:p14="http://schemas.microsoft.com/office/powerpoint/2010/main" val="68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Resultados y desafíos</a:t>
            </a:r>
            <a:endParaRPr lang="es-E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9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336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Resultados de la instrumentación del </a:t>
            </a:r>
            <a:r>
              <a:rPr lang="es-MX" sz="2400" dirty="0" err="1" smtClean="0"/>
              <a:t>PED</a:t>
            </a:r>
            <a:endParaRPr lang="es-ES" sz="24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353313" y="1098897"/>
            <a:ext cx="7540954" cy="293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400"/>
              </a:spcAft>
              <a:buNone/>
            </a:pPr>
            <a:r>
              <a:rPr lang="es-ES_tradnl" sz="2000" dirty="0">
                <a:latin typeface="Tw Cen MT" panose="020B0602020104020603" pitchFamily="34" charset="0"/>
              </a:rPr>
              <a:t>Se desplegaron 24 programas sectoriales y más de  80 planes institucionales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Se </a:t>
            </a:r>
            <a:r>
              <a:rPr lang="es-MX" sz="2000" dirty="0">
                <a:latin typeface="Tw Cen MT" panose="020B0602020104020603" pitchFamily="34" charset="0"/>
              </a:rPr>
              <a:t>consolidó un sistema de medición basado en indicadores, comunicables y monitoreables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Se </a:t>
            </a:r>
            <a:r>
              <a:rPr lang="es-MX" sz="2000" dirty="0">
                <a:latin typeface="Tw Cen MT" panose="020B0602020104020603" pitchFamily="34" charset="0"/>
              </a:rPr>
              <a:t>consolidó una política de bienestar en Jalisco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Se </a:t>
            </a:r>
            <a:r>
              <a:rPr lang="es-MX" sz="2000" dirty="0">
                <a:latin typeface="Tw Cen MT" panose="020B0602020104020603" pitchFamily="34" charset="0"/>
              </a:rPr>
              <a:t>consolidó una política metropolitana sostenible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ES_tradnl" sz="2000" dirty="0" smtClean="0">
                <a:latin typeface="Tw Cen MT" panose="020B0602020104020603" pitchFamily="34" charset="0"/>
              </a:rPr>
              <a:t>Se </a:t>
            </a:r>
            <a:r>
              <a:rPr lang="es-ES_tradnl" sz="2000" dirty="0">
                <a:latin typeface="Tw Cen MT" panose="020B0602020104020603" pitchFamily="34" charset="0"/>
              </a:rPr>
              <a:t>generaron más empleos</a:t>
            </a:r>
          </a:p>
          <a:p>
            <a:pPr marL="0" indent="0">
              <a:spcAft>
                <a:spcPts val="1400"/>
              </a:spcAft>
              <a:buNone/>
            </a:pPr>
            <a:endParaRPr lang="es-ES_tradnl" sz="2000" spc="-15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547846" y="1932940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15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17" name="Group 4"/>
          <p:cNvGrpSpPr/>
          <p:nvPr/>
        </p:nvGrpSpPr>
        <p:grpSpPr>
          <a:xfrm>
            <a:off x="547846" y="3330438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18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20" name="Group 4"/>
          <p:cNvGrpSpPr/>
          <p:nvPr/>
        </p:nvGrpSpPr>
        <p:grpSpPr>
          <a:xfrm>
            <a:off x="547846" y="1155970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21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27" name="Group 4"/>
          <p:cNvGrpSpPr/>
          <p:nvPr/>
        </p:nvGrpSpPr>
        <p:grpSpPr>
          <a:xfrm>
            <a:off x="547846" y="3934544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28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30" name="Group 4"/>
          <p:cNvGrpSpPr/>
          <p:nvPr/>
        </p:nvGrpSpPr>
        <p:grpSpPr>
          <a:xfrm>
            <a:off x="547846" y="2752689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31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33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447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Plan Estatal de Desarrollo Jalisco 2013-2033. Un plan estratégico integrado bajo el principio de gobernanza</a:t>
            </a:r>
            <a:endParaRPr lang="es-ES" sz="18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José Martínez </a:t>
            </a:r>
            <a:r>
              <a:rPr lang="es-ES" sz="2000" dirty="0" err="1" smtClean="0"/>
              <a:t>Graciliano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2688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Desafíos </a:t>
            </a:r>
            <a:r>
              <a:rPr lang="es-MX" sz="2400" dirty="0"/>
              <a:t>pendientes</a:t>
            </a:r>
            <a:endParaRPr lang="es-ES" sz="24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353313" y="1117947"/>
            <a:ext cx="7540954" cy="35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2000" dirty="0">
                <a:latin typeface="Tw Cen MT" panose="020B0602020104020603" pitchFamily="34" charset="0"/>
              </a:rPr>
              <a:t>Actualización del plan, </a:t>
            </a:r>
            <a:r>
              <a:rPr lang="es-MX" sz="2000" dirty="0" smtClean="0">
                <a:latin typeface="Tw Cen MT" panose="020B0602020104020603" pitchFamily="34" charset="0"/>
              </a:rPr>
              <a:t>estableciendo una </a:t>
            </a:r>
            <a:r>
              <a:rPr lang="es-MX" sz="2000" dirty="0">
                <a:latin typeface="Tw Cen MT" panose="020B0602020104020603" pitchFamily="34" charset="0"/>
              </a:rPr>
              <a:t>estructura más compacta y estratégica reforzando la prioridad de la educación y la </a:t>
            </a:r>
            <a:r>
              <a:rPr lang="es-MX" sz="2000" dirty="0" smtClean="0">
                <a:latin typeface="Tw Cen MT" panose="020B0602020104020603" pitchFamily="34" charset="0"/>
              </a:rPr>
              <a:t>innovación.</a:t>
            </a:r>
          </a:p>
          <a:p>
            <a:pPr marL="0" lvl="0" indent="0"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Mantener el monitoreo del plan actualizado.</a:t>
            </a:r>
          </a:p>
          <a:p>
            <a:pPr marL="0" lvl="0" indent="0"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Articular de mejor manera la planeación, el presupuesto, la ejecución, el control y la evaluación.</a:t>
            </a:r>
          </a:p>
          <a:p>
            <a:pPr marL="0" lvl="0" indent="0"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Profundizar el </a:t>
            </a:r>
            <a:r>
              <a:rPr lang="es-MX" sz="2000" dirty="0">
                <a:latin typeface="Tw Cen MT" panose="020B0602020104020603" pitchFamily="34" charset="0"/>
              </a:rPr>
              <a:t>despliegue del </a:t>
            </a:r>
            <a:r>
              <a:rPr lang="es-MX" sz="2000" i="1" dirty="0">
                <a:latin typeface="Tw Cen MT" panose="020B0602020104020603" pitchFamily="34" charset="0"/>
              </a:rPr>
              <a:t>Plan </a:t>
            </a:r>
            <a:r>
              <a:rPr lang="es-MX" sz="2000" dirty="0" smtClean="0">
                <a:latin typeface="Tw Cen MT" panose="020B0602020104020603" pitchFamily="34" charset="0"/>
              </a:rPr>
              <a:t>con la construcción </a:t>
            </a:r>
            <a:r>
              <a:rPr lang="es-MX" sz="2000" dirty="0">
                <a:latin typeface="Tw Cen MT" panose="020B0602020104020603" pitchFamily="34" charset="0"/>
              </a:rPr>
              <a:t>de agendas </a:t>
            </a:r>
            <a:r>
              <a:rPr lang="es-MX" sz="2000" dirty="0" smtClean="0">
                <a:latin typeface="Tw Cen MT" panose="020B0602020104020603" pitchFamily="34" charset="0"/>
              </a:rPr>
              <a:t>en temas específicos del desarrollo. </a:t>
            </a:r>
          </a:p>
          <a:p>
            <a:pPr marL="0" lvl="0" indent="0">
              <a:buNone/>
            </a:pPr>
            <a:r>
              <a:rPr lang="es-MX" sz="2000" dirty="0">
                <a:latin typeface="Tw Cen MT" panose="020B0602020104020603" pitchFamily="34" charset="0"/>
              </a:rPr>
              <a:t>Fortalecer la capacidad institucional. Hablar un lenguaje común de la </a:t>
            </a:r>
            <a:r>
              <a:rPr lang="es-MX" sz="2000" dirty="0" err="1">
                <a:latin typeface="Tw Cen MT" panose="020B0602020104020603" pitchFamily="34" charset="0"/>
              </a:rPr>
              <a:t>GpR</a:t>
            </a:r>
            <a:endParaRPr lang="es-MX" sz="20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w Cen MT" panose="020B0602020104020603" pitchFamily="34" charset="0"/>
              </a:rPr>
              <a:t>Socializar </a:t>
            </a:r>
            <a:r>
              <a:rPr lang="es-MX" sz="2000" dirty="0">
                <a:latin typeface="Tw Cen MT" panose="020B0602020104020603" pitchFamily="34" charset="0"/>
              </a:rPr>
              <a:t>los instrumentos de planeación</a:t>
            </a:r>
          </a:p>
          <a:p>
            <a:pPr marL="0" indent="0">
              <a:buNone/>
            </a:pPr>
            <a:endParaRPr lang="es-ES_tradnl" sz="2000" spc="-15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781926" y="1815900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15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7" name="Group 4"/>
          <p:cNvGrpSpPr/>
          <p:nvPr/>
        </p:nvGrpSpPr>
        <p:grpSpPr>
          <a:xfrm>
            <a:off x="781926" y="2868378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18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0" name="Group 4"/>
          <p:cNvGrpSpPr/>
          <p:nvPr/>
        </p:nvGrpSpPr>
        <p:grpSpPr>
          <a:xfrm>
            <a:off x="781926" y="1163285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21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7" name="Group 4"/>
          <p:cNvGrpSpPr/>
          <p:nvPr/>
        </p:nvGrpSpPr>
        <p:grpSpPr>
          <a:xfrm>
            <a:off x="781926" y="4160934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28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0" name="Group 4"/>
          <p:cNvGrpSpPr/>
          <p:nvPr/>
        </p:nvGrpSpPr>
        <p:grpSpPr>
          <a:xfrm>
            <a:off x="781926" y="2291844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31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3" name="Group 4"/>
          <p:cNvGrpSpPr/>
          <p:nvPr/>
        </p:nvGrpSpPr>
        <p:grpSpPr>
          <a:xfrm>
            <a:off x="802597" y="3514301"/>
            <a:ext cx="401862" cy="401159"/>
            <a:chOff x="1495163" y="4109963"/>
            <a:chExt cx="534878" cy="534878"/>
          </a:xfrm>
          <a:solidFill>
            <a:srgbClr val="CF3A42"/>
          </a:solidFill>
        </p:grpSpPr>
        <p:sp>
          <p:nvSpPr>
            <p:cNvPr id="24" name="Oval 47"/>
            <p:cNvSpPr/>
            <p:nvPr/>
          </p:nvSpPr>
          <p:spPr>
            <a:xfrm>
              <a:off x="1495163" y="4109963"/>
              <a:ext cx="534878" cy="53487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780" y="4302869"/>
              <a:ext cx="220693" cy="1681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6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112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94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958"/>
          <a:stretch/>
        </p:blipFill>
        <p:spPr bwMode="auto">
          <a:xfrm>
            <a:off x="4144737" y="3942761"/>
            <a:ext cx="841824" cy="74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946387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Jalisco</a:t>
            </a:r>
            <a:endParaRPr lang="es-ES" sz="4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9" y="3952146"/>
            <a:ext cx="1326986" cy="7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61" y="3920396"/>
            <a:ext cx="12954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85" y="3907820"/>
            <a:ext cx="502286" cy="7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80" y="3891961"/>
            <a:ext cx="2197862" cy="7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" y="4823941"/>
            <a:ext cx="8596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54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Ubicación geográfica</a:t>
            </a: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017588"/>
            <a:ext cx="635317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90500" y="2622252"/>
            <a:ext cx="3048000" cy="1613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000" b="0" dirty="0" smtClean="0">
                <a:latin typeface="Tw Cen MT" panose="020B0602020104020603" pitchFamily="34" charset="0"/>
              </a:rPr>
              <a:t>Jalisco se ubica en la región Centro Occidente del País, tiene 7.8 millones de habitantes, 6.5% de la población nacional. Es la cuarta entidad por población y representa 4% del territorio nacional.</a:t>
            </a:r>
            <a:endParaRPr lang="es-MX" sz="2000" b="0" dirty="0">
              <a:latin typeface="Tw Cen MT" panose="020B0602020104020603" pitchFamily="34" charset="0"/>
            </a:endParaRPr>
          </a:p>
        </p:txBody>
      </p:sp>
      <p:sp>
        <p:nvSpPr>
          <p:cNvPr id="10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28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8110193"/>
              </p:ext>
            </p:extLst>
          </p:nvPr>
        </p:nvGraphicFramePr>
        <p:xfrm>
          <a:off x="95003" y="1194707"/>
          <a:ext cx="806334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Participación en el PIB nacional de las 10 principales entidades, México </a:t>
            </a:r>
            <a:r>
              <a:rPr lang="es-ES" sz="2000" dirty="0" smtClean="0"/>
              <a:t>2014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5254996" y="2429069"/>
            <a:ext cx="3536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</a:rPr>
              <a:t>Jalisco es la 4ta economía del país,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</a:rPr>
              <a:t>líder del sector agropecuario (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</a:rPr>
              <a:t>aporta 12.6% del PIB nacional del sector),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</a:rPr>
              <a:t>quinto y cuarto lugar en los sectores secundario y terciario, respectivamente. </a:t>
            </a: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3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827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800" dirty="0" smtClean="0"/>
              <a:t>Los municipios y regiones de Jalisco</a:t>
            </a:r>
            <a:endParaRPr lang="es-ES" sz="18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19" y="603250"/>
            <a:ext cx="4553462" cy="43561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43461" y="1353716"/>
            <a:ext cx="2935471" cy="30469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</a:rPr>
              <a:t>A Jalisco lo conforman125 municipios, agrupados en 12 regiones administrativas</a:t>
            </a:r>
          </a:p>
        </p:txBody>
      </p:sp>
      <p:sp>
        <p:nvSpPr>
          <p:cNvPr id="12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313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Plan Estatal de Desarrollo Jalisco 2013-2033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Un plan para todos</a:t>
            </a:r>
            <a:endParaRPr lang="es-E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2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863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800" dirty="0" smtClean="0"/>
              <a:t>Planes y programas del Sistema Estatal de Planeación</a:t>
            </a:r>
            <a:endParaRPr lang="es-ES" sz="1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0669" y="2986263"/>
            <a:ext cx="242889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Planes regionales de desarrollo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Planes municipales de desarrollo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94251" y="2981627"/>
            <a:ext cx="2428892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Programas sectoriales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Programas especiales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94329" y="2938763"/>
            <a:ext cx="2888414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Plan General del Ejecutivo</a:t>
            </a:r>
            <a:endParaRPr lang="es-MX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 General del Legislativo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 General del Poder Judicial</a:t>
            </a:r>
            <a:endParaRPr lang="es-MX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Planes generales de los Ayuntamientos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Planes institucionales del Ejecutivo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2165" y="2426290"/>
            <a:ext cx="2357454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</a:rPr>
              <a:t>Territorial</a:t>
            </a:r>
            <a:endParaRPr lang="es-MX" sz="2000" dirty="0">
              <a:solidFill>
                <a:prstClr val="white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20122" y="2426290"/>
            <a:ext cx="2357454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</a:rPr>
              <a:t>Sectorial</a:t>
            </a:r>
            <a:endParaRPr lang="es-MX" sz="2000" dirty="0">
              <a:solidFill>
                <a:prstClr val="white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208643" y="2426290"/>
            <a:ext cx="2357454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</a:rPr>
              <a:t>Institucional</a:t>
            </a:r>
            <a:endParaRPr lang="es-MX" sz="2000" dirty="0">
              <a:solidFill>
                <a:prstClr val="white"/>
              </a:solidFill>
            </a:endParaRPr>
          </a:p>
        </p:txBody>
      </p:sp>
      <p:pic>
        <p:nvPicPr>
          <p:cNvPr id="21" name="Picture 1" descr="C:\Users\jgraciliano\Dropbox\Imagenes presentación congreso\diagramasped2033\Logo PED 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51" y="695708"/>
            <a:ext cx="1168192" cy="122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errar llave"/>
          <p:cNvSpPr/>
          <p:nvPr/>
        </p:nvSpPr>
        <p:spPr>
          <a:xfrm rot="16200000">
            <a:off x="4476945" y="-700704"/>
            <a:ext cx="386231" cy="571779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550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Las premisas del Plan Estatal</a:t>
            </a:r>
            <a:endParaRPr lang="es-ES" sz="2800" dirty="0"/>
          </a:p>
        </p:txBody>
      </p:sp>
      <p:sp>
        <p:nvSpPr>
          <p:cNvPr id="61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4655907"/>
            <a:ext cx="457200" cy="273844"/>
          </a:xfrm>
        </p:spPr>
        <p:txBody>
          <a:bodyPr/>
          <a:lstStyle/>
          <a:p>
            <a:fld id="{6FA07E81-0E39-814A-9B61-69349160A62E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3654514522"/>
              </p:ext>
            </p:extLst>
          </p:nvPr>
        </p:nvGraphicFramePr>
        <p:xfrm>
          <a:off x="963722" y="482308"/>
          <a:ext cx="7507178" cy="461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ie de página 4"/>
          <p:cNvSpPr txBox="1">
            <a:spLocks/>
          </p:cNvSpPr>
          <p:nvPr/>
        </p:nvSpPr>
        <p:spPr>
          <a:xfrm>
            <a:off x="152399" y="4841491"/>
            <a:ext cx="8593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000"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 Estatal de Desarrollo Jalisco 2013-2033. Un plan estratégico integrado bajo el principio de gobernanza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35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791</Words>
  <Application>Microsoft Office PowerPoint</Application>
  <PresentationFormat>Presentación en pantalla (16:9)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Plan Estatal de Desarrollo Jalisco 2013-2033. Un plan estratégico integrado bajo el principio de gobernanza</vt:lpstr>
      <vt:lpstr>Jalisco</vt:lpstr>
      <vt:lpstr>Ubicación geográfica</vt:lpstr>
      <vt:lpstr>Participación en el PIB nacional de las 10 principales entidades, México 2014</vt:lpstr>
      <vt:lpstr>Los municipios y regiones de Jalisco</vt:lpstr>
      <vt:lpstr>Plan Estatal de Desarrollo Jalisco 2013-2033</vt:lpstr>
      <vt:lpstr>Planes y programas del Sistema Estatal de Planeación</vt:lpstr>
      <vt:lpstr>Las premisas del Plan Estatal</vt:lpstr>
      <vt:lpstr>Estructura del PED</vt:lpstr>
      <vt:lpstr>Un plan de todos – Gobernanza para el desarrollo</vt:lpstr>
      <vt:lpstr>El modelo de planeación</vt:lpstr>
      <vt:lpstr>Cadena de valor del PED</vt:lpstr>
      <vt:lpstr>Sistema de seguimiento y evaluación</vt:lpstr>
      <vt:lpstr>Estructura del PED</vt:lpstr>
      <vt:lpstr>Estructura del PED</vt:lpstr>
      <vt:lpstr>Indicadores PED</vt:lpstr>
      <vt:lpstr>Resultados y desafíos</vt:lpstr>
      <vt:lpstr>Resultados de la instrumentación del PED</vt:lpstr>
      <vt:lpstr>Desafíos pendientes</vt:lpstr>
      <vt:lpstr>Diapositiva 21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GerardoLopez</cp:lastModifiedBy>
  <cp:revision>73</cp:revision>
  <dcterms:created xsi:type="dcterms:W3CDTF">2016-07-19T16:09:08Z</dcterms:created>
  <dcterms:modified xsi:type="dcterms:W3CDTF">2016-09-09T15:43:50Z</dcterms:modified>
</cp:coreProperties>
</file>