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4" r:id="rId2"/>
    <p:sldMasterId id="2147483803" r:id="rId3"/>
  </p:sldMasterIdLst>
  <p:notesMasterIdLst>
    <p:notesMasterId r:id="rId24"/>
  </p:notesMasterIdLst>
  <p:sldIdLst>
    <p:sldId id="256" r:id="rId4"/>
    <p:sldId id="408" r:id="rId5"/>
    <p:sldId id="409" r:id="rId6"/>
    <p:sldId id="400" r:id="rId7"/>
    <p:sldId id="410" r:id="rId8"/>
    <p:sldId id="428" r:id="rId9"/>
    <p:sldId id="412" r:id="rId10"/>
    <p:sldId id="413" r:id="rId11"/>
    <p:sldId id="425" r:id="rId12"/>
    <p:sldId id="414" r:id="rId13"/>
    <p:sldId id="415" r:id="rId14"/>
    <p:sldId id="419" r:id="rId15"/>
    <p:sldId id="420" r:id="rId16"/>
    <p:sldId id="418" r:id="rId17"/>
    <p:sldId id="421" r:id="rId18"/>
    <p:sldId id="422" r:id="rId19"/>
    <p:sldId id="427" r:id="rId20"/>
    <p:sldId id="423" r:id="rId21"/>
    <p:sldId id="426" r:id="rId22"/>
    <p:sldId id="385" r:id="rId2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BE44"/>
    <a:srgbClr val="FFFFFF"/>
    <a:srgbClr val="0F73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456" autoAdjust="0"/>
  </p:normalViewPr>
  <p:slideViewPr>
    <p:cSldViewPr snapToGrid="0" snapToObjects="1">
      <p:cViewPr varScale="1">
        <p:scale>
          <a:sx n="62" d="100"/>
          <a:sy n="62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odolfo%20Rivadeneyra\Documents\(PEGEM%202017)\Pastel%20Servidores%20P&#250;bl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178789337491003E-2"/>
          <c:y val="4.2038482900308496E-2"/>
          <c:w val="0.69232762971572803"/>
          <c:h val="0.9560249758377346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26-4DA1-BFD4-2BD10686CECD}"/>
              </c:ext>
            </c:extLst>
          </c:dPt>
          <c:dPt>
            <c:idx val="1"/>
            <c:spPr>
              <a:solidFill>
                <a:srgbClr val="FF4B4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6-4DA1-BFD4-2BD10686CECD}"/>
              </c:ext>
            </c:extLst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6-4DA1-BFD4-2BD10686CECD}"/>
              </c:ext>
            </c:extLst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26-4DA1-BFD4-2BD10686CECD}"/>
              </c:ext>
            </c:extLst>
          </c:dPt>
          <c:dLbls>
            <c:dLbl>
              <c:idx val="0"/>
              <c:layout>
                <c:manualLayout>
                  <c:x val="3.0092587107650354E-2"/>
                  <c:y val="8.1062989097082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Gotham Bold" panose="02000803030000020004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7569809425159"/>
                      <c:h val="0.20610654197921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26-4DA1-BFD4-2BD10686CECD}"/>
                </c:ext>
              </c:extLst>
            </c:dLbl>
            <c:dLbl>
              <c:idx val="1"/>
              <c:layout>
                <c:manualLayout>
                  <c:x val="-9.027776132295115E-2"/>
                  <c:y val="9.35886795934708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FF4B4B"/>
                        </a:solidFill>
                        <a:latin typeface="Gotham Bold" panose="02000803030000020004" pitchFamily="2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4B4B"/>
                        </a:solidFill>
                      </a:rPr>
                      <a:t>Educación </a:t>
                    </a:r>
                    <a:fld id="{1CD549CB-F37A-4274-BDA1-0C3B5735CE35}" type="PERCENTAGE">
                      <a:rPr lang="en-US" baseline="0" smtClean="0">
                        <a:solidFill>
                          <a:srgbClr val="FF4B4B"/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rgbClr val="FF4B4B"/>
                          </a:solidFill>
                          <a:latin typeface="Gotham Bold" panose="02000803030000020004" pitchFamily="2" charset="0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>
                      <a:solidFill>
                        <a:srgbClr val="FF4B4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26-4DA1-BFD4-2BD10686CECD}"/>
                </c:ext>
              </c:extLst>
            </c:dLbl>
            <c:dLbl>
              <c:idx val="2"/>
              <c:layout>
                <c:manualLayout>
                  <c:x val="0"/>
                  <c:y val="0.182519395190570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Gotham Bold" panose="02000803030000020004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6-4DA1-BFD4-2BD10686CECD}"/>
                </c:ext>
              </c:extLst>
            </c:dLbl>
            <c:dLbl>
              <c:idx val="3"/>
              <c:layout>
                <c:manualLayout>
                  <c:x val="-5.5555545429508357E-2"/>
                  <c:y val="8.53585193277135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Gotham Bold" panose="02000803030000020004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6-4DA1-BFD4-2BD10686C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Gotham Bold" panose="02000803030000020004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Hoja1!$C$8:$C$11</c:f>
              <c:strCache>
                <c:ptCount val="4"/>
                <c:pt idx="0">
                  <c:v>Administrativos</c:v>
                </c:pt>
                <c:pt idx="1">
                  <c:v>Maestros</c:v>
                </c:pt>
                <c:pt idx="2">
                  <c:v>Seguridad y justicia</c:v>
                </c:pt>
                <c:pt idx="3">
                  <c:v>Salud</c:v>
                </c:pt>
              </c:strCache>
            </c:strRef>
          </c:cat>
          <c:val>
            <c:numRef>
              <c:f>Hoja1!$D$8:$D$11</c:f>
              <c:numCache>
                <c:formatCode>General</c:formatCode>
                <c:ptCount val="4"/>
                <c:pt idx="0">
                  <c:v>15840</c:v>
                </c:pt>
                <c:pt idx="1">
                  <c:v>208030</c:v>
                </c:pt>
                <c:pt idx="2">
                  <c:v>31803</c:v>
                </c:pt>
                <c:pt idx="3">
                  <c:v>65583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26-4DA1-BFD4-2BD10686CECD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26-4DA1-BFD4-2BD10686CEC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826-4DA1-BFD4-2BD10686CEC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826-4DA1-BFD4-2BD10686CEC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826-4DA1-BFD4-2BD10686CE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Hoja1!$C$8:$C$11</c:f>
              <c:strCache>
                <c:ptCount val="4"/>
                <c:pt idx="0">
                  <c:v>Administrativos</c:v>
                </c:pt>
                <c:pt idx="1">
                  <c:v>Maestros</c:v>
                </c:pt>
                <c:pt idx="2">
                  <c:v>Seguridad y justicia</c:v>
                </c:pt>
                <c:pt idx="3">
                  <c:v>Salud</c:v>
                </c:pt>
              </c:strCache>
            </c:strRef>
          </c:cat>
          <c:val>
            <c:numRef>
              <c:f>Hoja1!$E$8:$E$11</c:f>
              <c:numCache>
                <c:formatCode>General</c:formatCode>
                <c:ptCount val="4"/>
                <c:pt idx="0">
                  <c:v>4.9306472097019223E-2</c:v>
                </c:pt>
                <c:pt idx="1">
                  <c:v>0.64755210797619345</c:v>
                </c:pt>
                <c:pt idx="2">
                  <c:v>9.8995816420549373E-2</c:v>
                </c:pt>
                <c:pt idx="3">
                  <c:v>0.20414560350623803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26-4DA1-BFD4-2BD10686CECD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75F07EFD-500D-4FEB-BA4C-345E0904AA33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880" y="4416510"/>
            <a:ext cx="5608640" cy="4183220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654" y="8829823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FDB4F6F3-40EA-4201-BE18-65E9416594A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09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49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65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Dar </a:t>
            </a:r>
            <a:r>
              <a:rPr lang="es-MX" dirty="0" err="1"/>
              <a:t>click</a:t>
            </a:r>
            <a:r>
              <a:rPr lang="es-MX" dirty="0"/>
              <a:t>  en el botón Generar árbol de objetivos, </a:t>
            </a:r>
          </a:p>
          <a:p>
            <a:r>
              <a:rPr lang="es-MX" dirty="0"/>
              <a:t>El árbol de Problemas se exportará completamente, y cambiará a tonos verdes</a:t>
            </a:r>
          </a:p>
          <a:p>
            <a:r>
              <a:rPr lang="es-MX" dirty="0"/>
              <a:t>Transforma el árbol del problema a el árbol de objetivos con textos editables</a:t>
            </a:r>
          </a:p>
          <a:p>
            <a:r>
              <a:rPr lang="es-MX" dirty="0"/>
              <a:t>Se modifican los textos a positivo</a:t>
            </a:r>
          </a:p>
          <a:p>
            <a:r>
              <a:rPr lang="es-MX" dirty="0"/>
              <a:t>Se seleccionan el objetivo principal, los fines y los medios más relevantes para que se transformen en el resumen narrativo de la </a:t>
            </a:r>
            <a:r>
              <a:rPr lang="es-MX" dirty="0" err="1"/>
              <a:t>mir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4424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8719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9861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2839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9147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7396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Versión beta (se tiene la instrumentación en proceso de liberación)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766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15543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1981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2178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8501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706 Indicadores en los Pp.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0490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958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955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3716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390"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6371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8526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Smart </a:t>
            </a:r>
            <a:r>
              <a:rPr lang="es-MX" dirty="0" err="1"/>
              <a:t>draws</a:t>
            </a:r>
            <a:r>
              <a:rPr lang="es-MX" dirty="0"/>
              <a:t> (Gráficos inteligentes)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Cada causa puede tener un nivel más inferior, para esto se le dará nivel, en el cuadro que aparece a la derecha de cada cuadro, y aparecerá un nodo en la parte inferior, éste servirá para conectar con otros niveles de causa.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6F3-40EA-4201-BE18-65E9416594A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937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834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636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1213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0"/>
            <a:ext cx="21971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391545" y="177800"/>
            <a:ext cx="1589655" cy="528137"/>
            <a:chOff x="7071745" y="292100"/>
            <a:chExt cx="1589655" cy="528137"/>
          </a:xfrm>
        </p:grpSpPr>
        <p:pic>
          <p:nvPicPr>
            <p:cNvPr id="8" name="Imagen 7" descr="escudo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1745" y="292100"/>
              <a:ext cx="789556" cy="528137"/>
            </a:xfrm>
            <a:prstGeom prst="rect">
              <a:avLst/>
            </a:prstGeom>
          </p:spPr>
        </p:pic>
        <p:pic>
          <p:nvPicPr>
            <p:cNvPr id="9" name="Imagen 8" descr="Logo en grand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1195" y="292100"/>
              <a:ext cx="670205" cy="528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761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856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07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0"/>
            <a:ext cx="21971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391545" y="177800"/>
            <a:ext cx="1589655" cy="528137"/>
            <a:chOff x="7071745" y="292100"/>
            <a:chExt cx="1589655" cy="528137"/>
          </a:xfrm>
        </p:grpSpPr>
        <p:pic>
          <p:nvPicPr>
            <p:cNvPr id="8" name="Imagen 7" descr="escudo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1745" y="292100"/>
              <a:ext cx="789556" cy="528137"/>
            </a:xfrm>
            <a:prstGeom prst="rect">
              <a:avLst/>
            </a:prstGeom>
          </p:spPr>
        </p:pic>
        <p:pic>
          <p:nvPicPr>
            <p:cNvPr id="9" name="Imagen 8" descr="Logo en grand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1195" y="292100"/>
              <a:ext cx="670205" cy="528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9380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32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834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2951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3520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5671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632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9088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7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0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132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551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513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38556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9371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21971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391545" y="177800"/>
            <a:ext cx="1589655" cy="528137"/>
            <a:chOff x="7071745" y="292100"/>
            <a:chExt cx="1589655" cy="528137"/>
          </a:xfrm>
        </p:grpSpPr>
        <p:pic>
          <p:nvPicPr>
            <p:cNvPr id="8" name="Imagen 7" descr="escu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1745" y="292100"/>
              <a:ext cx="789556" cy="528137"/>
            </a:xfrm>
            <a:prstGeom prst="rect">
              <a:avLst/>
            </a:prstGeom>
          </p:spPr>
        </p:pic>
        <p:pic>
          <p:nvPicPr>
            <p:cNvPr id="9" name="Imagen 8" descr="Logo en grand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1195" y="292100"/>
              <a:ext cx="670205" cy="528137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>
            <a:off x="0" y="0"/>
            <a:ext cx="21971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Agrupar 10"/>
          <p:cNvGrpSpPr/>
          <p:nvPr userDrawn="1"/>
        </p:nvGrpSpPr>
        <p:grpSpPr>
          <a:xfrm>
            <a:off x="391545" y="177800"/>
            <a:ext cx="1589655" cy="528137"/>
            <a:chOff x="7071745" y="292100"/>
            <a:chExt cx="1589655" cy="528137"/>
          </a:xfrm>
        </p:grpSpPr>
        <p:pic>
          <p:nvPicPr>
            <p:cNvPr id="15" name="Imagen 14" descr="escudo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1745" y="292100"/>
              <a:ext cx="789556" cy="528137"/>
            </a:xfrm>
            <a:prstGeom prst="rect">
              <a:avLst/>
            </a:prstGeom>
          </p:spPr>
        </p:pic>
        <p:pic>
          <p:nvPicPr>
            <p:cNvPr id="16" name="Imagen 15" descr="Logo en grand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1195" y="292100"/>
              <a:ext cx="670205" cy="528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58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33050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90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61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538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7904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9030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3878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27115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7638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174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86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13908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92661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05065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45056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0998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43667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21971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391545" y="177800"/>
            <a:ext cx="1589655" cy="528137"/>
            <a:chOff x="7071745" y="292100"/>
            <a:chExt cx="1589655" cy="528137"/>
          </a:xfrm>
        </p:grpSpPr>
        <p:pic>
          <p:nvPicPr>
            <p:cNvPr id="8" name="Imagen 7" descr="escu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1745" y="292100"/>
              <a:ext cx="789556" cy="528137"/>
            </a:xfrm>
            <a:prstGeom prst="rect">
              <a:avLst/>
            </a:prstGeom>
          </p:spPr>
        </p:pic>
        <p:pic>
          <p:nvPicPr>
            <p:cNvPr id="9" name="Imagen 8" descr="Logo en grand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1195" y="292100"/>
              <a:ext cx="670205" cy="528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6881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5146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49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64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09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738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86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1058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 descr="back2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1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06" r:id="rId15"/>
    <p:sldLayoutId id="2147483652" r:id="rId16"/>
    <p:sldLayoutId id="214748365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 descr="back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 descr="back2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801" r:id="rId15"/>
    <p:sldLayoutId id="214748380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2BDF89-E685-684B-AAF5-2F13EFFFD99F}" type="datetimeFigureOut">
              <a:rPr lang="es-ES" smtClean="0"/>
              <a:pPr/>
              <a:t>06/09/2016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5B24-93A3-A94D-A9C6-9ED85E2255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 descr="back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3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hugo.ayala@edomex.gob.m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ck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90456" y="3637656"/>
            <a:ext cx="8563087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Mejora de los sistemas de información del Gobierno del Estado de México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9631" y="5123152"/>
            <a:ext cx="802493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Sistema Integral de Evaluación del Desempeño</a:t>
            </a:r>
          </a:p>
          <a:p>
            <a:pPr algn="ctr"/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(SIED)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17071" y="6090761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Gotham Book" panose="02000603040000020004" pitchFamily="2" charset="0"/>
              </a:rPr>
              <a:t>Septiembre de 2016 </a:t>
            </a:r>
            <a:endParaRPr lang="es-ES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3"/>
          <a:srcRect t="9471" b="22445"/>
          <a:stretch/>
        </p:blipFill>
        <p:spPr bwMode="auto">
          <a:xfrm>
            <a:off x="423941" y="1686180"/>
            <a:ext cx="4005580" cy="1993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" t="17221" r="32597" b="25679"/>
          <a:stretch>
            <a:fillRect/>
          </a:stretch>
        </p:blipFill>
        <p:spPr bwMode="auto">
          <a:xfrm>
            <a:off x="4703265" y="4000818"/>
            <a:ext cx="3883026" cy="219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423942" y="1231653"/>
            <a:ext cx="4005580" cy="369332"/>
          </a:xfrm>
          <a:prstGeom prst="rect">
            <a:avLst/>
          </a:prstGeom>
          <a:noFill/>
          <a:ln w="57150">
            <a:solidFill>
              <a:srgbClr val="D91F1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/>
              <a:t>Análisis de Involucrados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48496" y="3447493"/>
            <a:ext cx="3937795" cy="369332"/>
          </a:xfrm>
          <a:prstGeom prst="rect">
            <a:avLst/>
          </a:prstGeom>
          <a:noFill/>
          <a:ln w="57150">
            <a:solidFill>
              <a:srgbClr val="D91F1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/>
              <a:t>Análisis de la población</a:t>
            </a:r>
          </a:p>
        </p:txBody>
      </p:sp>
      <p:sp>
        <p:nvSpPr>
          <p:cNvPr id="12" name="Abrir llave 11"/>
          <p:cNvSpPr/>
          <p:nvPr/>
        </p:nvSpPr>
        <p:spPr>
          <a:xfrm>
            <a:off x="4657329" y="1686180"/>
            <a:ext cx="182692" cy="1345674"/>
          </a:xfrm>
          <a:prstGeom prst="leftBrace">
            <a:avLst/>
          </a:prstGeom>
          <a:ln w="28575">
            <a:solidFill>
              <a:srgbClr val="D91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4921195" y="1574187"/>
            <a:ext cx="218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Beneficiarios</a:t>
            </a:r>
          </a:p>
          <a:p>
            <a:r>
              <a:rPr lang="es-MX" sz="2400" b="1" dirty="0"/>
              <a:t>Opositores</a:t>
            </a:r>
          </a:p>
          <a:p>
            <a:r>
              <a:rPr lang="es-MX" sz="2400" b="1" dirty="0"/>
              <a:t>Indiferentes</a:t>
            </a:r>
          </a:p>
          <a:p>
            <a:r>
              <a:rPr lang="es-MX" sz="2400" b="1" dirty="0"/>
              <a:t>Ejecutores</a:t>
            </a:r>
          </a:p>
        </p:txBody>
      </p:sp>
      <p:sp>
        <p:nvSpPr>
          <p:cNvPr id="14" name="Abrir llave 13"/>
          <p:cNvSpPr/>
          <p:nvPr/>
        </p:nvSpPr>
        <p:spPr>
          <a:xfrm rot="10800000">
            <a:off x="4224562" y="4423357"/>
            <a:ext cx="204277" cy="1345674"/>
          </a:xfrm>
          <a:prstGeom prst="leftBrace">
            <a:avLst/>
          </a:prstGeom>
          <a:ln w="28575">
            <a:solidFill>
              <a:srgbClr val="D91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1061195" y="4311364"/>
            <a:ext cx="3644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Población de Referencia</a:t>
            </a:r>
          </a:p>
          <a:p>
            <a:r>
              <a:rPr lang="es-MX" sz="2400" b="1" dirty="0"/>
              <a:t>Población Potencial</a:t>
            </a:r>
          </a:p>
          <a:p>
            <a:r>
              <a:rPr lang="es-MX" sz="2400" b="1" dirty="0"/>
              <a:t>Población Objetivo</a:t>
            </a:r>
          </a:p>
          <a:p>
            <a:r>
              <a:rPr lang="es-MX" sz="2400" b="1" dirty="0"/>
              <a:t>Población Atendida</a:t>
            </a:r>
          </a:p>
        </p:txBody>
      </p:sp>
      <p:sp>
        <p:nvSpPr>
          <p:cNvPr id="16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Involucrados y Población Objetivo</a:t>
            </a:r>
          </a:p>
        </p:txBody>
      </p:sp>
    </p:spTree>
    <p:extLst>
      <p:ext uri="{BB962C8B-B14F-4D97-AF65-F5344CB8AC3E}">
        <p14:creationId xmlns:p14="http://schemas.microsoft.com/office/powerpoint/2010/main" xmlns="" val="352827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334" t="10296" r="23416" b="14001"/>
          <a:stretch/>
        </p:blipFill>
        <p:spPr>
          <a:xfrm>
            <a:off x="787491" y="1875303"/>
            <a:ext cx="3176905" cy="257302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0" r="33673" b="86830"/>
          <a:stretch>
            <a:fillRect/>
          </a:stretch>
        </p:blipFill>
        <p:spPr bwMode="auto">
          <a:xfrm>
            <a:off x="5446712" y="1157753"/>
            <a:ext cx="2514600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5"/>
          <a:srcRect l="25907" t="9629" r="25953" b="18434"/>
          <a:stretch/>
        </p:blipFill>
        <p:spPr>
          <a:xfrm>
            <a:off x="5131128" y="1843840"/>
            <a:ext cx="3178175" cy="26714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161" y="1331862"/>
            <a:ext cx="4181567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Creación del árbol de objetivos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667250" y="1516528"/>
            <a:ext cx="600075" cy="0"/>
          </a:xfrm>
          <a:prstGeom prst="straightConnector1">
            <a:avLst/>
          </a:prstGeom>
          <a:noFill/>
          <a:ln w="57150">
            <a:solidFill>
              <a:srgbClr val="D91F11"/>
            </a:solidFill>
            <a:headEnd type="none" w="med" len="med"/>
            <a:tailEnd type="arrow" w="med" len="med"/>
          </a:ln>
        </p:spPr>
      </p:cxnSp>
      <p:cxnSp>
        <p:nvCxnSpPr>
          <p:cNvPr id="9" name="Conector recto de flecha 8"/>
          <p:cNvCxnSpPr/>
          <p:nvPr/>
        </p:nvCxnSpPr>
        <p:spPr>
          <a:xfrm>
            <a:off x="4067175" y="3179562"/>
            <a:ext cx="600075" cy="0"/>
          </a:xfrm>
          <a:prstGeom prst="straightConnector1">
            <a:avLst/>
          </a:prstGeom>
          <a:noFill/>
          <a:ln w="57150">
            <a:solidFill>
              <a:srgbClr val="D91F11"/>
            </a:solidFill>
            <a:headEnd type="none" w="med" len="med"/>
            <a:tailEnd type="arrow" w="med" len="med"/>
          </a:ln>
        </p:spPr>
      </p:cxnSp>
      <p:cxnSp>
        <p:nvCxnSpPr>
          <p:cNvPr id="10" name="Conector angular 9"/>
          <p:cNvCxnSpPr>
            <a:stCxn id="5" idx="2"/>
          </p:cNvCxnSpPr>
          <p:nvPr/>
        </p:nvCxnSpPr>
        <p:spPr>
          <a:xfrm rot="5400000">
            <a:off x="5313299" y="4199810"/>
            <a:ext cx="1091442" cy="1722392"/>
          </a:xfrm>
          <a:prstGeom prst="bentConnector2">
            <a:avLst/>
          </a:prstGeom>
          <a:noFill/>
          <a:ln w="57150">
            <a:solidFill>
              <a:srgbClr val="D91F11"/>
            </a:solidFill>
            <a:headEnd type="none" w="med" len="med"/>
            <a:tailEnd type="arrow" w="med" len="med"/>
          </a:ln>
        </p:spPr>
      </p:cxnSp>
      <p:sp>
        <p:nvSpPr>
          <p:cNvPr id="11" name="CuadroTexto 10"/>
          <p:cNvSpPr txBox="1"/>
          <p:nvPr/>
        </p:nvSpPr>
        <p:spPr>
          <a:xfrm>
            <a:off x="6704012" y="4742206"/>
            <a:ext cx="203041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Creación de la MIR</a:t>
            </a:r>
          </a:p>
          <a:p>
            <a:r>
              <a:rPr lang="es-MX" dirty="0">
                <a:solidFill>
                  <a:srgbClr val="C00000"/>
                </a:solidFill>
              </a:rPr>
              <a:t>Resumen Narrativo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966" y="1875303"/>
            <a:ext cx="658425" cy="658425"/>
          </a:xfrm>
          <a:prstGeom prst="rect">
            <a:avLst/>
          </a:prstGeom>
        </p:spPr>
      </p:pic>
      <p:sp>
        <p:nvSpPr>
          <p:cNvPr id="13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la MIR-MML</a:t>
            </a:r>
          </a:p>
        </p:txBody>
      </p:sp>
      <p:pic>
        <p:nvPicPr>
          <p:cNvPr id="14" name="Imagen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7" t="16703" r="47726" b="29239"/>
          <a:stretch/>
        </p:blipFill>
        <p:spPr bwMode="auto">
          <a:xfrm>
            <a:off x="505143" y="4657931"/>
            <a:ext cx="4162107" cy="2082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8949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12" t="39459" r="19347" b="24472"/>
          <a:stretch>
            <a:fillRect/>
          </a:stretch>
        </p:blipFill>
        <p:spPr bwMode="auto">
          <a:xfrm>
            <a:off x="88668" y="4224189"/>
            <a:ext cx="4170556" cy="1880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48278" y="3468782"/>
            <a:ext cx="255481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Precarga de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 Indicadores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51395" y="1296797"/>
            <a:ext cx="600075" cy="519351"/>
          </a:xfrm>
          <a:prstGeom prst="ellipse">
            <a:avLst/>
          </a:prstGeom>
          <a:noFill/>
          <a:ln w="57150">
            <a:solidFill>
              <a:srgbClr val="D91F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otham Bold" panose="02000803030000020004" pitchFamily="2" charset="0"/>
              </a:rPr>
              <a:t>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6439" y="3547884"/>
            <a:ext cx="600075" cy="519351"/>
          </a:xfrm>
          <a:prstGeom prst="ellipse">
            <a:avLst/>
          </a:prstGeom>
          <a:noFill/>
          <a:ln w="57150">
            <a:solidFill>
              <a:srgbClr val="D91F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otham Bold" panose="02000803030000020004" pitchFamily="2" charset="0"/>
              </a:rPr>
              <a:t>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33353" y="1241062"/>
            <a:ext cx="1923351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pPr algn="just"/>
            <a:r>
              <a:rPr lang="es-MX" sz="1600" dirty="0">
                <a:solidFill>
                  <a:srgbClr val="C00000"/>
                </a:solidFill>
              </a:rPr>
              <a:t>Ficha Técnica del Indicador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4" t="13252" r="27439" b="4363"/>
          <a:stretch/>
        </p:blipFill>
        <p:spPr>
          <a:xfrm>
            <a:off x="4416828" y="1122484"/>
            <a:ext cx="4604761" cy="511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indicadores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733278" y="1981384"/>
            <a:ext cx="2525946" cy="0"/>
          </a:xfrm>
          <a:prstGeom prst="straightConnector1">
            <a:avLst/>
          </a:prstGeom>
          <a:noFill/>
          <a:ln w="57150">
            <a:solidFill>
              <a:srgbClr val="D91F11"/>
            </a:solidFill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384268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/>
          <a:srcRect l="13428" t="52804" r="11525" b="9408"/>
          <a:stretch/>
        </p:blipFill>
        <p:spPr bwMode="auto">
          <a:xfrm>
            <a:off x="486888" y="3936029"/>
            <a:ext cx="5482732" cy="202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969620" y="4600092"/>
            <a:ext cx="231664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Medios de Verificación y Supuestos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/>
          <a:srcRect l="13905" t="52224" r="11524" b="9238"/>
          <a:stretch/>
        </p:blipFill>
        <p:spPr bwMode="auto">
          <a:xfrm>
            <a:off x="2485300" y="1827910"/>
            <a:ext cx="6060656" cy="1858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907919" y="1336987"/>
            <a:ext cx="384443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Selección de indicadores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28179" y="1261977"/>
            <a:ext cx="600075" cy="519351"/>
          </a:xfrm>
          <a:prstGeom prst="ellipse">
            <a:avLst/>
          </a:prstGeom>
          <a:noFill/>
          <a:ln w="57150">
            <a:solidFill>
              <a:srgbClr val="D91F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otham Bold" panose="02000803030000020004" pitchFamily="2" charset="0"/>
              </a:rPr>
              <a:t>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10769" y1="29462" x2="11308" y2="33000"/>
                        <a14:foregroundMark x1="11462" y1="27385" x2="10385" y2="28538"/>
                        <a14:foregroundMark x1="12000" y1="35769" x2="18692" y2="43538"/>
                        <a14:foregroundMark x1="16077" y1="28692" x2="19615" y2="36462"/>
                        <a14:foregroundMark x1="33692" y1="17385" x2="38923" y2="25538"/>
                        <a14:foregroundMark x1="37769" y1="12231" x2="45923" y2="23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639" y="2741297"/>
            <a:ext cx="660400" cy="660400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505143" y="261239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de Verificación y Supuestos</a:t>
            </a:r>
          </a:p>
        </p:txBody>
      </p:sp>
    </p:spTree>
    <p:extLst>
      <p:ext uri="{BB962C8B-B14F-4D97-AF65-F5344CB8AC3E}">
        <p14:creationId xmlns:p14="http://schemas.microsoft.com/office/powerpoint/2010/main" xmlns="" val="41724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PED-EP-MIR-Presupuesto</a:t>
            </a:r>
          </a:p>
        </p:txBody>
      </p:sp>
      <p:pic>
        <p:nvPicPr>
          <p:cNvPr id="3" name="Imagen 2"/>
          <p:cNvPicPr/>
          <p:nvPr/>
        </p:nvPicPr>
        <p:blipFill rotWithShape="1">
          <a:blip r:embed="rId3"/>
          <a:srcRect t="9415" r="43696" b="35086"/>
          <a:stretch/>
        </p:blipFill>
        <p:spPr>
          <a:xfrm>
            <a:off x="100359" y="1098105"/>
            <a:ext cx="7904652" cy="52081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54475" y="2409663"/>
            <a:ext cx="2822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A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de la Estructura Programática con el Plan de Desarrollo del Estado de México (PED)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65" y="4044646"/>
            <a:ext cx="65842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69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 la MIR</a:t>
            </a:r>
          </a:p>
        </p:txBody>
      </p:sp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8" t="27492" r="6595" b="6345"/>
          <a:stretch>
            <a:fillRect/>
          </a:stretch>
        </p:blipFill>
        <p:spPr bwMode="auto">
          <a:xfrm>
            <a:off x="293687" y="1696649"/>
            <a:ext cx="4918075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735290" y="1173071"/>
            <a:ext cx="4034868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Proceso de validación de la MIR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82" r="80646"/>
          <a:stretch/>
        </p:blipFill>
        <p:spPr bwMode="auto">
          <a:xfrm>
            <a:off x="3215905" y="1895377"/>
            <a:ext cx="1841869" cy="947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7142" r="79925"/>
          <a:stretch/>
        </p:blipFill>
        <p:spPr bwMode="auto">
          <a:xfrm>
            <a:off x="7605726" y="2295927"/>
            <a:ext cx="1440000" cy="720000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" t="48927" r="83068" b="2467"/>
          <a:stretch/>
        </p:blipFill>
        <p:spPr bwMode="auto">
          <a:xfrm>
            <a:off x="7605726" y="3388983"/>
            <a:ext cx="1440000" cy="72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39" r="38024" b="38130"/>
          <a:stretch/>
        </p:blipFill>
        <p:spPr bwMode="auto">
          <a:xfrm>
            <a:off x="962024" y="4693214"/>
            <a:ext cx="3475990" cy="699135"/>
          </a:xfrm>
          <a:prstGeom prst="rect">
            <a:avLst/>
          </a:prstGeom>
          <a:noFill/>
          <a:ln w="28575">
            <a:solidFill>
              <a:srgbClr val="D91F1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n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49" t="34848" r="45926" b="3787"/>
          <a:stretch>
            <a:fillRect/>
          </a:stretch>
        </p:blipFill>
        <p:spPr bwMode="auto">
          <a:xfrm>
            <a:off x="1588781" y="5594795"/>
            <a:ext cx="2119630" cy="800100"/>
          </a:xfrm>
          <a:prstGeom prst="rect">
            <a:avLst/>
          </a:prstGeom>
          <a:noFill/>
          <a:ln w="28575">
            <a:solidFill>
              <a:srgbClr val="D91F11"/>
            </a:solidFill>
          </a:ln>
        </p:spPr>
      </p:pic>
      <p:sp>
        <p:nvSpPr>
          <p:cNvPr id="10" name="Flecha a la derecha con muesca 9"/>
          <p:cNvSpPr>
            <a:spLocks noChangeArrowheads="1"/>
          </p:cNvSpPr>
          <p:nvPr/>
        </p:nvSpPr>
        <p:spPr bwMode="auto">
          <a:xfrm rot="-14306468">
            <a:off x="2354264" y="4675867"/>
            <a:ext cx="206375" cy="132715"/>
          </a:xfrm>
          <a:prstGeom prst="notchedRightArrow">
            <a:avLst>
              <a:gd name="adj1" fmla="val 50000"/>
              <a:gd name="adj2" fmla="val 38876"/>
            </a:avLst>
          </a:prstGeom>
          <a:solidFill>
            <a:srgbClr val="D91F11"/>
          </a:solidFill>
          <a:ln w="38100">
            <a:solidFill>
              <a:srgbClr val="D91F11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11" name="Flecha a la derecha con muesca 10"/>
          <p:cNvSpPr>
            <a:spLocks noChangeArrowheads="1"/>
          </p:cNvSpPr>
          <p:nvPr/>
        </p:nvSpPr>
        <p:spPr bwMode="auto">
          <a:xfrm rot="-14306468">
            <a:off x="1973265" y="6005030"/>
            <a:ext cx="206375" cy="132715"/>
          </a:xfrm>
          <a:prstGeom prst="notchedRightArrow">
            <a:avLst>
              <a:gd name="adj1" fmla="val 50000"/>
              <a:gd name="adj2" fmla="val 38876"/>
            </a:avLst>
          </a:prstGeom>
          <a:solidFill>
            <a:srgbClr val="D91F11"/>
          </a:solidFill>
          <a:ln w="38100">
            <a:solidFill>
              <a:srgbClr val="D91F11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5405288" y="1340756"/>
            <a:ext cx="489293" cy="432792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05288" y="2455885"/>
            <a:ext cx="489293" cy="43279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405288" y="3518962"/>
            <a:ext cx="489293" cy="432792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05288" y="4474054"/>
            <a:ext cx="489293" cy="432792"/>
          </a:xfrm>
          <a:prstGeom prst="ellipse">
            <a:avLst/>
          </a:prstGeom>
          <a:noFill/>
          <a:ln w="28575">
            <a:solidFill>
              <a:srgbClr val="D91F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81" r="82590" b="6097"/>
          <a:stretch/>
        </p:blipFill>
        <p:spPr bwMode="auto">
          <a:xfrm>
            <a:off x="7605726" y="4354738"/>
            <a:ext cx="1440000" cy="720000"/>
          </a:xfrm>
          <a:prstGeom prst="rect">
            <a:avLst/>
          </a:prstGeom>
          <a:noFill/>
          <a:ln w="28575">
            <a:solidFill>
              <a:srgbClr val="D91F1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51" r="82773" b="12291"/>
          <a:stretch/>
        </p:blipFill>
        <p:spPr bwMode="auto">
          <a:xfrm>
            <a:off x="7605726" y="5395159"/>
            <a:ext cx="1440000" cy="7200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398903" y="5538763"/>
            <a:ext cx="489293" cy="43279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8358" y="1949367"/>
            <a:ext cx="711441" cy="256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28358" y="1909449"/>
            <a:ext cx="2987548" cy="399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15257" y="2205921"/>
            <a:ext cx="3000649" cy="63745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904923" y="4363431"/>
            <a:ext cx="1584000" cy="648000"/>
          </a:xfrm>
          <a:prstGeom prst="rect">
            <a:avLst/>
          </a:prstGeom>
          <a:noFill/>
          <a:ln w="28575">
            <a:solidFill>
              <a:srgbClr val="D91F11"/>
            </a:solidFill>
          </a:ln>
        </p:spPr>
        <p:txBody>
          <a:bodyPr wrap="square" rtlCol="0">
            <a:no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Captura de observaciones por la DED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915588" y="5251159"/>
            <a:ext cx="1542485" cy="1008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Corrección de observaciones por los ejecutores y validación final de la MIR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914448" y="3362631"/>
            <a:ext cx="1584000" cy="78369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Revisión por la Dirección de Evaluación del Desempeño (DED)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914449" y="2169927"/>
            <a:ext cx="1565930" cy="972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Solicitud de validación por el ejecutor para envío a revisión de la DED</a:t>
            </a:r>
          </a:p>
        </p:txBody>
      </p:sp>
      <p:pic>
        <p:nvPicPr>
          <p:cNvPr id="26" name="Imagen 2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82" r="80646"/>
          <a:stretch/>
        </p:blipFill>
        <p:spPr bwMode="auto">
          <a:xfrm>
            <a:off x="7605726" y="1209408"/>
            <a:ext cx="1440000" cy="7200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5914449" y="1235136"/>
            <a:ext cx="1581725" cy="64633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Registro de la MIR por el ejecutor del programa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39799" y="4407688"/>
            <a:ext cx="3508557" cy="254657"/>
          </a:xfrm>
          <a:prstGeom prst="rect">
            <a:avLst/>
          </a:prstGeom>
          <a:noFill/>
          <a:ln w="28575">
            <a:solidFill>
              <a:srgbClr val="D91F11"/>
            </a:solidFill>
          </a:ln>
        </p:spPr>
        <p:txBody>
          <a:bodyPr wrap="square" rtlCol="0">
            <a:noAutofit/>
          </a:bodyPr>
          <a:lstStyle/>
          <a:p>
            <a:r>
              <a:rPr lang="es-MX" sz="1200" dirty="0">
                <a:latin typeface="Gotham Book" panose="02000603040000020004" pitchFamily="2" charset="0"/>
              </a:rPr>
              <a:t>Captura de observaciones por la DED</a:t>
            </a:r>
          </a:p>
        </p:txBody>
      </p:sp>
      <p:sp>
        <p:nvSpPr>
          <p:cNvPr id="29" name="Forma libre 28"/>
          <p:cNvSpPr/>
          <p:nvPr/>
        </p:nvSpPr>
        <p:spPr>
          <a:xfrm>
            <a:off x="4448356" y="4750998"/>
            <a:ext cx="955792" cy="45719"/>
          </a:xfrm>
          <a:custGeom>
            <a:avLst/>
            <a:gdLst>
              <a:gd name="connsiteX0" fmla="*/ 1666875 w 1666875"/>
              <a:gd name="connsiteY0" fmla="*/ 0 h 0"/>
              <a:gd name="connsiteX1" fmla="*/ 0 w 1666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75">
                <a:moveTo>
                  <a:pt x="1666875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D91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 flipV="1">
            <a:off x="3541811" y="2550476"/>
            <a:ext cx="126000" cy="16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/>
          <p:cNvSpPr/>
          <p:nvPr/>
        </p:nvSpPr>
        <p:spPr>
          <a:xfrm flipV="1">
            <a:off x="3695837" y="2550476"/>
            <a:ext cx="126000" cy="1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 flipV="1">
            <a:off x="3848237" y="2550476"/>
            <a:ext cx="126000" cy="1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/>
          <p:cNvSpPr/>
          <p:nvPr/>
        </p:nvSpPr>
        <p:spPr>
          <a:xfrm flipV="1">
            <a:off x="3991112" y="2550476"/>
            <a:ext cx="126000" cy="1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0989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398145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de evidencias de los indicadores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18" r="32394" b="7719"/>
          <a:stretch/>
        </p:blipFill>
        <p:spPr>
          <a:xfrm>
            <a:off x="192841" y="1103519"/>
            <a:ext cx="3665481" cy="26003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64344" y="1271791"/>
            <a:ext cx="255580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 de evidencias de avance en los indicadores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69073" y="4215907"/>
            <a:ext cx="183764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Gotham Bold" panose="02000803030000020004" pitchFamily="2" charset="0"/>
              </a:defRPr>
            </a:lvl1pPr>
          </a:lstStyle>
          <a:p>
            <a:pPr algn="just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</a:p>
          <a:p>
            <a:pPr algn="just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</a:p>
          <a:p>
            <a:pPr algn="just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 </a:t>
            </a:r>
          </a:p>
          <a:p>
            <a:pPr algn="just"/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Georeferencia</a:t>
            </a:r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28" b="21711"/>
          <a:stretch/>
        </p:blipFill>
        <p:spPr>
          <a:xfrm>
            <a:off x="4024575" y="2280627"/>
            <a:ext cx="4867562" cy="19173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1" b="23870"/>
          <a:stretch/>
        </p:blipFill>
        <p:spPr>
          <a:xfrm>
            <a:off x="3963188" y="4342940"/>
            <a:ext cx="4940100" cy="18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03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Retos: Gobierno Abierto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408229" y="1553196"/>
            <a:ext cx="6202363" cy="2311477"/>
            <a:chOff x="125839" y="2077303"/>
            <a:chExt cx="6202363" cy="2311477"/>
          </a:xfrm>
        </p:grpSpPr>
        <p:pic>
          <p:nvPicPr>
            <p:cNvPr id="4" name="Imagen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243" t="29909" r="14432" b="22646"/>
            <a:stretch>
              <a:fillRect/>
            </a:stretch>
          </p:blipFill>
          <p:spPr bwMode="auto">
            <a:xfrm>
              <a:off x="125839" y="2099605"/>
              <a:ext cx="6202363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860" t="29608" r="20074" b="28434"/>
            <a:stretch/>
          </p:blipFill>
          <p:spPr bwMode="auto">
            <a:xfrm>
              <a:off x="2191990" y="2077303"/>
              <a:ext cx="4136212" cy="231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7678"/>
            <a:ext cx="5022542" cy="18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92" r="40607" b="26889"/>
          <a:stretch/>
        </p:blipFill>
        <p:spPr bwMode="auto">
          <a:xfrm>
            <a:off x="5167777" y="4164167"/>
            <a:ext cx="3597082" cy="185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95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al portal GA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833078" y="1115775"/>
            <a:ext cx="3981452" cy="5096339"/>
            <a:chOff x="4523197" y="1464613"/>
            <a:chExt cx="3431354" cy="3840988"/>
          </a:xfrm>
        </p:grpSpPr>
        <p:pic>
          <p:nvPicPr>
            <p:cNvPr id="8" name="Imagen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549" y="1464613"/>
              <a:ext cx="3429002" cy="230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197" y="3769663"/>
              <a:ext cx="3427200" cy="15359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38" y="3697658"/>
            <a:ext cx="3748428" cy="239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38" y="1318144"/>
            <a:ext cx="3747128" cy="203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585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Retos: Gobierno Abierto</a:t>
            </a: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2" t="13102" r="13538" b="9063"/>
          <a:stretch/>
        </p:blipFill>
        <p:spPr bwMode="auto">
          <a:xfrm>
            <a:off x="673534" y="4438185"/>
            <a:ext cx="3523860" cy="20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5" t="17021" r="13074" b="13601"/>
          <a:stretch/>
        </p:blipFill>
        <p:spPr bwMode="auto">
          <a:xfrm>
            <a:off x="4749374" y="4197319"/>
            <a:ext cx="3941283" cy="19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524" y="1432804"/>
            <a:ext cx="3813720" cy="224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40" y="1685060"/>
            <a:ext cx="3581554" cy="2243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31606" y="4074109"/>
            <a:ext cx="201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Georeferencia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28752" y="1073291"/>
            <a:ext cx="201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840" y="1318470"/>
            <a:ext cx="201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96622" y="3836905"/>
            <a:ext cx="201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9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2077" y="295273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53313"/>
              </p:ext>
            </p:extLst>
          </p:nvPr>
        </p:nvGraphicFramePr>
        <p:xfrm>
          <a:off x="442078" y="1510249"/>
          <a:ext cx="8244724" cy="44738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17709">
                  <a:extLst>
                    <a:ext uri="{9D8B030D-6E8A-4147-A177-3AD203B41FA5}">
                      <a16:colId xmlns:a16="http://schemas.microsoft.com/office/drawing/2014/main" xmlns="" val="3141200532"/>
                    </a:ext>
                  </a:extLst>
                </a:gridCol>
                <a:gridCol w="3805896">
                  <a:extLst>
                    <a:ext uri="{9D8B030D-6E8A-4147-A177-3AD203B41FA5}">
                      <a16:colId xmlns:a16="http://schemas.microsoft.com/office/drawing/2014/main" xmlns="" val="1494054573"/>
                    </a:ext>
                  </a:extLst>
                </a:gridCol>
                <a:gridCol w="3421119">
                  <a:extLst>
                    <a:ext uri="{9D8B030D-6E8A-4147-A177-3AD203B41FA5}">
                      <a16:colId xmlns:a16="http://schemas.microsoft.com/office/drawing/2014/main" xmlns="" val="2220171994"/>
                    </a:ext>
                  </a:extLst>
                </a:gridCol>
              </a:tblGrid>
              <a:tr h="59664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6105280"/>
                  </a:ext>
                </a:extLst>
              </a:tr>
              <a:tr h="59664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Estatal.</a:t>
                      </a:r>
                      <a:r>
                        <a:rPr lang="es-MX" sz="18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MX" sz="1800" b="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17.11 millones de personas.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3105002"/>
                  </a:ext>
                </a:extLst>
              </a:tr>
              <a:tr h="59664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% al PIB Nacional.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891150"/>
                  </a:ext>
                </a:extLst>
              </a:tr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PIB Estatal.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1 206 549 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millones de pesos.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7312473"/>
                  </a:ext>
                </a:extLst>
              </a:tr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parte del área metropolitana más grande del país.</a:t>
                      </a:r>
                      <a:r>
                        <a:rPr lang="es-MX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s-MX" sz="18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 millones</a:t>
                      </a:r>
                      <a:r>
                        <a:rPr lang="es-MX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personas.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5015803"/>
                  </a:ext>
                </a:extLst>
              </a:tr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</a:t>
                      </a:r>
                      <a:r>
                        <a:rPr lang="es-MX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la Entidad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municipios.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081217"/>
                  </a:ext>
                </a:extLst>
              </a:tr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Sociales.</a:t>
                      </a:r>
                      <a:r>
                        <a:rPr lang="es-MX" sz="18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s-MX" sz="18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900456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31284" y="5984148"/>
            <a:ext cx="5409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s-MX" sz="1000" dirty="0">
                <a:latin typeface="Gotham Book" panose="02000603040000020004" pitchFamily="2" charset="0"/>
              </a:rPr>
              <a:t>Proyecciones de la población CONAPO 2016</a:t>
            </a:r>
          </a:p>
          <a:p>
            <a:pPr marL="342900" indent="-342900">
              <a:buAutoNum type="arabicParenBoth"/>
            </a:pPr>
            <a:r>
              <a:rPr lang="es-MX" sz="1000" dirty="0">
                <a:latin typeface="Gotham Book" panose="02000603040000020004" pitchFamily="2" charset="0"/>
              </a:rPr>
              <a:t>INEGI CENSO 2010</a:t>
            </a:r>
          </a:p>
          <a:p>
            <a:pPr marL="342900" indent="-342900">
              <a:buAutoNum type="arabicParenBoth"/>
            </a:pPr>
            <a:r>
              <a:rPr lang="es-MX" sz="1000" dirty="0">
                <a:latin typeface="Gotham Book" panose="02000603040000020004" pitchFamily="2" charset="0"/>
              </a:rPr>
              <a:t>Inventario CONEVAL 2012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906" y="1134995"/>
            <a:ext cx="583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 ESTADO DE MÉXICO EN EL ÁMBITO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77922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ck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97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78983" y="4056742"/>
            <a:ext cx="5186033" cy="203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M.A.P. Hugo Ayala Ramos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Director de Evaluación del Desempeño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Subsecretaría de Planeación y Presupuesto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Secretaría de Finanzas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(722) 625 0480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hugo.ayala@edomex.gob.mx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4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84196" y="1410312"/>
            <a:ext cx="3728730" cy="258532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Ley de Planeación, establece la existencia de las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Unidades de Información, Planeación Programación y Evaluación (UIPPE),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cada Unidades Responsable del ejercicio del gasto público, las cuales son responsables de los trabajos del PbR-SED.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24422" y="4689438"/>
            <a:ext cx="3728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Presupuesto total = 221 mil 285 millones de pesos, equivalente a 11 mil 646 millones de dólares, aproximadamente.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570690"/>
              </p:ext>
            </p:extLst>
          </p:nvPr>
        </p:nvGraphicFramePr>
        <p:xfrm>
          <a:off x="526747" y="1224755"/>
          <a:ext cx="4124081" cy="321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5586">
                  <a:extLst>
                    <a:ext uri="{9D8B030D-6E8A-4147-A177-3AD203B41FA5}">
                      <a16:colId xmlns:a16="http://schemas.microsoft.com/office/drawing/2014/main" xmlns="" val="4068779493"/>
                    </a:ext>
                  </a:extLst>
                </a:gridCol>
                <a:gridCol w="3368495">
                  <a:extLst>
                    <a:ext uri="{9D8B030D-6E8A-4147-A177-3AD203B41FA5}">
                      <a16:colId xmlns:a16="http://schemas.microsoft.com/office/drawing/2014/main" xmlns="" val="214369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No.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Unidad Administrativa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927934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580586"/>
                  </a:ext>
                </a:extLst>
              </a:tr>
              <a:tr h="20167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Tribunales y Juntas de C y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38559"/>
                  </a:ext>
                </a:extLst>
              </a:tr>
              <a:tr h="20167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Procuraduría de Justicia del E.M.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834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Consejería Jurídica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940756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Organismos Auxiliares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399738"/>
                  </a:ext>
                </a:extLst>
              </a:tr>
              <a:tr h="2079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Órganos Autónomos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0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 Legislativo y Judicial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1962207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216372"/>
              </p:ext>
            </p:extLst>
          </p:nvPr>
        </p:nvGraphicFramePr>
        <p:xfrm>
          <a:off x="4650828" y="4435315"/>
          <a:ext cx="3941379" cy="1752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6948">
                  <a:extLst>
                    <a:ext uri="{9D8B030D-6E8A-4147-A177-3AD203B41FA5}">
                      <a16:colId xmlns:a16="http://schemas.microsoft.com/office/drawing/2014/main" xmlns="" val="4068779493"/>
                    </a:ext>
                  </a:extLst>
                </a:gridCol>
                <a:gridCol w="3174431">
                  <a:extLst>
                    <a:ext uri="{9D8B030D-6E8A-4147-A177-3AD203B41FA5}">
                      <a16:colId xmlns:a16="http://schemas.microsoft.com/office/drawing/2014/main" xmlns="" val="214369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92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presupuestarios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8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940756"/>
                  </a:ext>
                </a:extLst>
              </a:tr>
              <a:tr h="43911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Matrices de Indicadores para 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39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382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2705" y="389293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0003" y="5151496"/>
            <a:ext cx="81066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321 mil servidores públicos (18.7 servidores públicos por cada 1,000 habitantes)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Es la entidad con la matrícula más grande del país (</a:t>
            </a:r>
            <a:r>
              <a:rPr lang="es-MX" sz="1700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4.8 millones de alumnos)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 infraestructura educativa más robusta (</a:t>
            </a:r>
            <a:r>
              <a:rPr lang="es-MX" sz="1700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24,500 escuelas)</a:t>
            </a:r>
            <a:endParaRPr lang="es-MX" sz="1700" b="1" dirty="0">
              <a:latin typeface="Gotham Book" panose="02000603040000020004" pitchFamily="2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0771449"/>
              </p:ext>
            </p:extLst>
          </p:nvPr>
        </p:nvGraphicFramePr>
        <p:xfrm>
          <a:off x="1460717" y="860148"/>
          <a:ext cx="6862325" cy="483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/>
          <p:cNvSpPr/>
          <p:nvPr/>
        </p:nvSpPr>
        <p:spPr>
          <a:xfrm>
            <a:off x="1684390" y="1170873"/>
            <a:ext cx="572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SERVIDORES PÚBLICOS DEL PODER EJECUTIVO</a:t>
            </a:r>
          </a:p>
        </p:txBody>
      </p:sp>
    </p:spTree>
    <p:extLst>
      <p:ext uri="{BB962C8B-B14F-4D97-AF65-F5344CB8AC3E}">
        <p14:creationId xmlns:p14="http://schemas.microsoft.com/office/powerpoint/2010/main" xmlns="" val="38160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1018" y="288928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Cronología del SIED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5658" y="1816754"/>
            <a:ext cx="8946395" cy="4529508"/>
            <a:chOff x="997926" y="1140569"/>
            <a:chExt cx="11580330" cy="5774747"/>
          </a:xfrm>
        </p:grpSpPr>
        <p:grpSp>
          <p:nvGrpSpPr>
            <p:cNvPr id="5" name="Grupo 4"/>
            <p:cNvGrpSpPr/>
            <p:nvPr/>
          </p:nvGrpSpPr>
          <p:grpSpPr>
            <a:xfrm>
              <a:off x="1044979" y="1140569"/>
              <a:ext cx="8867332" cy="5738046"/>
              <a:chOff x="504902" y="961157"/>
              <a:chExt cx="9005616" cy="5987026"/>
            </a:xfrm>
          </p:grpSpPr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04902" y="961157"/>
                <a:ext cx="9005616" cy="5682418"/>
              </a:xfrm>
              <a:prstGeom prst="rect">
                <a:avLst/>
              </a:prstGeom>
            </p:spPr>
          </p:pic>
          <p:sp>
            <p:nvSpPr>
              <p:cNvPr id="26" name="Elipse 25"/>
              <p:cNvSpPr/>
              <p:nvPr/>
            </p:nvSpPr>
            <p:spPr>
              <a:xfrm>
                <a:off x="2543133" y="5678740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2000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1043400" y="5991330"/>
                <a:ext cx="1497073" cy="95685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1995-2006</a:t>
                </a:r>
                <a:endParaRPr lang="es-MX" sz="48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595689" y="5244671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2007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4555519" y="4680238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2010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5396099" y="4088502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2011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164896" y="3430004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2013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732390" y="2715906"/>
                <a:ext cx="1157495" cy="6858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Gotham Bold" panose="02000803030000020004" pitchFamily="2" charset="0"/>
                  </a:rPr>
                  <a:t>2014</a:t>
                </a:r>
                <a:endParaRPr lang="es-MX" sz="4400" b="1" dirty="0">
                  <a:solidFill>
                    <a:schemeClr val="bg1"/>
                  </a:solidFill>
                  <a:latin typeface="Gotham Bold" panose="02000803030000020004" pitchFamily="2" charset="0"/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997926" y="3910502"/>
              <a:ext cx="1902893" cy="1844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latin typeface="Gotham Bold" panose="02000803030000020004" pitchFamily="2" charset="0"/>
                </a:rPr>
                <a:t>Se establece el Presupuesto por Programas</a:t>
              </a:r>
            </a:p>
            <a:p>
              <a:pPr algn="ctr"/>
              <a:endParaRPr lang="es-MX" sz="1100" dirty="0">
                <a:latin typeface="Gotham Bold" panose="02000803030000020004" pitchFamily="2" charset="0"/>
              </a:endParaRPr>
            </a:p>
            <a:p>
              <a:pPr algn="ctr"/>
              <a:r>
                <a:rPr lang="es-MX" sz="1100" dirty="0">
                  <a:latin typeface="Gotham Bold" panose="02000803030000020004" pitchFamily="2" charset="0"/>
                </a:rPr>
                <a:t>Se crea la herramienta automatizada (SIPREP)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387862" y="2434057"/>
              <a:ext cx="1684198" cy="14126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latin typeface="Gotham Bold" panose="02000803030000020004" pitchFamily="2" charset="0"/>
                </a:rPr>
                <a:t>Se diseña el Sistema Integral de Evaluación del Desempeño (SIED)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293120" y="3361157"/>
              <a:ext cx="1018550" cy="5493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>
                  <a:latin typeface="Gotham Bold" panose="02000803030000020004" pitchFamily="2" charset="0"/>
                </a:defRPr>
              </a:lvl1pPr>
            </a:lstStyle>
            <a:p>
              <a:r>
                <a:rPr lang="es-MX" dirty="0"/>
                <a:t>SIPREP-WEB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752756" y="5718527"/>
              <a:ext cx="1935225" cy="11967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latin typeface="Gotham Bold" panose="02000803030000020004" pitchFamily="2" charset="0"/>
                </a:defRPr>
              </a:lvl1pPr>
            </a:lstStyle>
            <a:p>
              <a:pPr algn="ctr"/>
              <a:r>
                <a:rPr lang="es-MX" sz="1100" dirty="0"/>
                <a:t>Lineamientos y Reglas para la Implementación del </a:t>
              </a:r>
              <a:r>
                <a:rPr lang="es-MX" sz="1100" dirty="0" err="1"/>
                <a:t>PbR</a:t>
              </a:r>
              <a:r>
                <a:rPr lang="es-MX" sz="1100" dirty="0"/>
                <a:t> en el GEM.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236577" y="5610970"/>
              <a:ext cx="1533382" cy="11967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latin typeface="Gotham Bold" panose="02000803030000020004" pitchFamily="2" charset="0"/>
                </a:rPr>
                <a:t>Fusión del SIPREP con SIED, dando origen al  SPP</a:t>
              </a:r>
            </a:p>
            <a:p>
              <a:pPr algn="ctr"/>
              <a:r>
                <a:rPr lang="es-MX" sz="1100" dirty="0">
                  <a:latin typeface="Gotham Bold" panose="02000803030000020004" pitchFamily="2" charset="0"/>
                </a:rPr>
                <a:t>(vía web)</a:t>
              </a:r>
            </a:p>
          </p:txBody>
        </p:sp>
        <p:sp>
          <p:nvSpPr>
            <p:cNvPr id="13" name="CuadroTexto 12"/>
            <p:cNvSpPr txBox="1">
              <a:spLocks/>
            </p:cNvSpPr>
            <p:nvPr/>
          </p:nvSpPr>
          <p:spPr>
            <a:xfrm>
              <a:off x="10056116" y="5385611"/>
              <a:ext cx="2036543" cy="14126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latin typeface="Gotham Bold" panose="02000803030000020004" pitchFamily="2" charset="0"/>
                </a:defRPr>
              </a:lvl1pPr>
            </a:lstStyle>
            <a:p>
              <a:pPr algn="ctr"/>
              <a:r>
                <a:rPr lang="es-MX" sz="1100" dirty="0"/>
                <a:t>Lineamientos Generales para la Evaluación de los Programas presupuestarios del GEM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004466" y="1937404"/>
              <a:ext cx="2573790" cy="24545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just"/>
              <a:r>
                <a:rPr lang="es-MX" sz="1100" dirty="0">
                  <a:latin typeface="Gotham Bold" panose="02000803030000020004" pitchFamily="2" charset="0"/>
                </a:rPr>
                <a:t>Mejoras al módulo SIED del SPP, herramienta gráfica para diseñar las MIR, basadas en el Marco Lógico.</a:t>
              </a:r>
            </a:p>
            <a:p>
              <a:pPr algn="just"/>
              <a:endParaRPr lang="es-MX" sz="1100" dirty="0">
                <a:latin typeface="Gotham Bold" panose="02000803030000020004" pitchFamily="2" charset="0"/>
              </a:endParaRPr>
            </a:p>
            <a:p>
              <a:pPr algn="just"/>
              <a:r>
                <a:rPr lang="es-MX" sz="1100" dirty="0">
                  <a:latin typeface="Gotham Bold" panose="02000803030000020004" pitchFamily="2" charset="0"/>
                </a:rPr>
                <a:t>Se integran evidencias digitales que soporten los avances registrados en los indicadores de la MIR.</a:t>
              </a:r>
            </a:p>
          </p:txBody>
        </p:sp>
        <p:sp>
          <p:nvSpPr>
            <p:cNvPr id="15" name="CuadroTexto 14"/>
            <p:cNvSpPr txBox="1">
              <a:spLocks/>
            </p:cNvSpPr>
            <p:nvPr/>
          </p:nvSpPr>
          <p:spPr>
            <a:xfrm>
              <a:off x="5392752" y="1355801"/>
              <a:ext cx="1861893" cy="11967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latin typeface="Gotham Bold" panose="02000803030000020004" pitchFamily="2" charset="0"/>
                </a:defRPr>
              </a:lvl1pPr>
            </a:lstStyle>
            <a:p>
              <a:r>
                <a:rPr lang="es-MX" sz="1100" dirty="0"/>
                <a:t>Reformas al Código Financiero del Estado de México y municipios</a:t>
              </a:r>
            </a:p>
          </p:txBody>
        </p:sp>
        <p:cxnSp>
          <p:nvCxnSpPr>
            <p:cNvPr id="16" name="Conector angular 15"/>
            <p:cNvCxnSpPr>
              <a:stCxn id="6" idx="2"/>
              <a:endCxn id="27" idx="0"/>
            </p:cNvCxnSpPr>
            <p:nvPr/>
          </p:nvCxnSpPr>
          <p:spPr>
            <a:xfrm rot="16200000" flipH="1">
              <a:off x="2027402" y="5676704"/>
              <a:ext cx="206821" cy="36287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angular 16"/>
            <p:cNvCxnSpPr>
              <a:stCxn id="8" idx="2"/>
              <a:endCxn id="26" idx="0"/>
            </p:cNvCxnSpPr>
            <p:nvPr/>
          </p:nvCxnSpPr>
          <p:spPr>
            <a:xfrm rot="16200000" flipH="1">
              <a:off x="2518215" y="4558405"/>
              <a:ext cx="1815305" cy="3918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ector angular 17"/>
            <p:cNvCxnSpPr>
              <a:stCxn id="9" idx="2"/>
              <a:endCxn id="28" idx="0"/>
            </p:cNvCxnSpPr>
            <p:nvPr/>
          </p:nvCxnSpPr>
          <p:spPr>
            <a:xfrm rot="5400000">
              <a:off x="4062561" y="4506110"/>
              <a:ext cx="1335444" cy="1442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Conector angular 19"/>
            <p:cNvCxnSpPr>
              <a:stCxn id="11" idx="0"/>
              <a:endCxn id="29" idx="4"/>
            </p:cNvCxnSpPr>
            <p:nvPr/>
          </p:nvCxnSpPr>
          <p:spPr>
            <a:xfrm rot="16200000" flipV="1">
              <a:off x="5983684" y="4981842"/>
              <a:ext cx="356260" cy="1117110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>
              <a:stCxn id="30" idx="4"/>
              <a:endCxn id="12" idx="0"/>
            </p:cNvCxnSpPr>
            <p:nvPr/>
          </p:nvCxnSpPr>
          <p:spPr>
            <a:xfrm rot="16200000" flipH="1">
              <a:off x="7309185" y="3916885"/>
              <a:ext cx="815831" cy="25723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ector angular 21"/>
            <p:cNvCxnSpPr>
              <a:stCxn id="31" idx="4"/>
              <a:endCxn id="13" idx="0"/>
            </p:cNvCxnSpPr>
            <p:nvPr/>
          </p:nvCxnSpPr>
          <p:spPr>
            <a:xfrm rot="16200000" flipH="1">
              <a:off x="8520363" y="2831586"/>
              <a:ext cx="1221585" cy="38864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ector angular 22"/>
            <p:cNvCxnSpPr>
              <a:stCxn id="15" idx="2"/>
              <a:endCxn id="32" idx="2"/>
            </p:cNvCxnSpPr>
            <p:nvPr/>
          </p:nvCxnSpPr>
          <p:spPr>
            <a:xfrm rot="16200000" flipH="1">
              <a:off x="6451074" y="2425214"/>
              <a:ext cx="598394" cy="853144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ector angular 23"/>
            <p:cNvCxnSpPr>
              <a:stCxn id="32" idx="6"/>
              <a:endCxn id="14" idx="1"/>
            </p:cNvCxnSpPr>
            <p:nvPr/>
          </p:nvCxnSpPr>
          <p:spPr>
            <a:xfrm>
              <a:off x="8316564" y="3150984"/>
              <a:ext cx="1687902" cy="13708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3" name="Elipse 32"/>
          <p:cNvSpPr/>
          <p:nvPr/>
        </p:nvSpPr>
        <p:spPr>
          <a:xfrm>
            <a:off x="5276932" y="2633543"/>
            <a:ext cx="880493" cy="515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Gotham Bold" panose="02000803030000020004" pitchFamily="2" charset="0"/>
              </a:rPr>
              <a:t>2015</a:t>
            </a:r>
            <a:endParaRPr lang="es-MX" sz="4400" b="1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5627973" y="2093018"/>
            <a:ext cx="880493" cy="515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Gotham Bold" panose="02000803030000020004" pitchFamily="2" charset="0"/>
              </a:rPr>
              <a:t>2016</a:t>
            </a:r>
            <a:endParaRPr lang="es-MX" sz="4400" b="1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35" name="CuadroTexto 34"/>
          <p:cNvSpPr txBox="1">
            <a:spLocks/>
          </p:cNvSpPr>
          <p:nvPr/>
        </p:nvSpPr>
        <p:spPr>
          <a:xfrm>
            <a:off x="4683793" y="1119407"/>
            <a:ext cx="1438407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Gotham Bold" panose="02000803030000020004" pitchFamily="2" charset="0"/>
              </a:defRPr>
            </a:lvl1pPr>
          </a:lstStyle>
          <a:p>
            <a:pPr algn="just"/>
            <a:r>
              <a:rPr lang="es-MX" sz="1100" dirty="0"/>
              <a:t>Evaluaciones de Impacto en el PAE</a:t>
            </a:r>
          </a:p>
        </p:txBody>
      </p:sp>
      <p:cxnSp>
        <p:nvCxnSpPr>
          <p:cNvPr id="36" name="Conector angular 35"/>
          <p:cNvCxnSpPr>
            <a:stCxn id="33" idx="1"/>
            <a:endCxn id="35" idx="2"/>
          </p:cNvCxnSpPr>
          <p:nvPr/>
        </p:nvCxnSpPr>
        <p:spPr>
          <a:xfrm rot="16200000" flipV="1">
            <a:off x="4909701" y="2212867"/>
            <a:ext cx="989472" cy="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CuadroTexto 36"/>
          <p:cNvSpPr txBox="1">
            <a:spLocks/>
          </p:cNvSpPr>
          <p:nvPr/>
        </p:nvSpPr>
        <p:spPr>
          <a:xfrm>
            <a:off x="7284662" y="1356427"/>
            <a:ext cx="143840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Gotham Bold" panose="02000803030000020004" pitchFamily="2" charset="0"/>
              </a:defRPr>
            </a:lvl1pPr>
          </a:lstStyle>
          <a:p>
            <a:pPr algn="just"/>
            <a:r>
              <a:rPr lang="es-MX" sz="1100" dirty="0"/>
              <a:t>Portal de Gobierno Abierto con información del Desempeño </a:t>
            </a:r>
          </a:p>
        </p:txBody>
      </p:sp>
      <p:cxnSp>
        <p:nvCxnSpPr>
          <p:cNvPr id="7" name="Conector angular 6"/>
          <p:cNvCxnSpPr>
            <a:stCxn id="34" idx="6"/>
            <a:endCxn id="37" idx="1"/>
          </p:cNvCxnSpPr>
          <p:nvPr/>
        </p:nvCxnSpPr>
        <p:spPr>
          <a:xfrm flipV="1">
            <a:off x="6508466" y="1741148"/>
            <a:ext cx="776196" cy="609644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5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6500" y="320395"/>
            <a:ext cx="8355077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MML como elemento del presupuesto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0133" y="1145409"/>
            <a:ext cx="1376842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Diagnósticos</a:t>
            </a:r>
            <a:b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53684" y="1331372"/>
            <a:ext cx="1346927" cy="30777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Involucrados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41562" y="1153806"/>
            <a:ext cx="1170087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Árbol de problema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069215" y="1160570"/>
            <a:ext cx="1170087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Árbol de objetivos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33606" y="5427340"/>
            <a:ext cx="1475921" cy="7386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Medios de Verificación y Supuestos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06129" y="3932770"/>
            <a:ext cx="1485241" cy="124649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de resultados del Monitoreo</a:t>
            </a:r>
          </a:p>
          <a:p>
            <a:pPr algn="ctr"/>
            <a:r>
              <a:rPr lang="es-MX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Semáforos </a:t>
            </a:r>
          </a:p>
          <a:p>
            <a:pPr algn="ctr"/>
            <a:r>
              <a:rPr lang="es-MX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326715" y="2168717"/>
            <a:ext cx="827832" cy="1173242"/>
            <a:chOff x="4677228" y="4302426"/>
            <a:chExt cx="1256394" cy="1524001"/>
          </a:xfrm>
        </p:grpSpPr>
        <p:sp>
          <p:nvSpPr>
            <p:cNvPr id="22" name="Rectángulo 21"/>
            <p:cNvSpPr/>
            <p:nvPr/>
          </p:nvSpPr>
          <p:spPr>
            <a:xfrm>
              <a:off x="4695372" y="5245857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123997" y="5245857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552622" y="5245857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691746" y="5608713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120371" y="5608713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548996" y="5608713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4815116" y="4958365"/>
              <a:ext cx="949778" cy="1651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4677228" y="4618114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105853" y="4618114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534478" y="4618114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5109935" y="4302426"/>
              <a:ext cx="381000" cy="2177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Conector recto de flecha 32"/>
            <p:cNvCxnSpPr>
              <a:stCxn id="27" idx="0"/>
              <a:endCxn id="24" idx="2"/>
            </p:cNvCxnSpPr>
            <p:nvPr/>
          </p:nvCxnSpPr>
          <p:spPr>
            <a:xfrm flipV="1">
              <a:off x="5739496" y="5463571"/>
              <a:ext cx="3626" cy="145142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>
              <a:stCxn id="26" idx="0"/>
              <a:endCxn id="23" idx="2"/>
            </p:cNvCxnSpPr>
            <p:nvPr/>
          </p:nvCxnSpPr>
          <p:spPr>
            <a:xfrm flipV="1">
              <a:off x="5310871" y="5463571"/>
              <a:ext cx="3626" cy="145142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25" idx="0"/>
              <a:endCxn id="22" idx="2"/>
            </p:cNvCxnSpPr>
            <p:nvPr/>
          </p:nvCxnSpPr>
          <p:spPr>
            <a:xfrm flipV="1">
              <a:off x="4882246" y="5463571"/>
              <a:ext cx="3626" cy="145142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22" idx="0"/>
              <a:endCxn id="28" idx="2"/>
            </p:cNvCxnSpPr>
            <p:nvPr/>
          </p:nvCxnSpPr>
          <p:spPr>
            <a:xfrm rot="5400000" flipH="1" flipV="1">
              <a:off x="5026782" y="4982635"/>
              <a:ext cx="122312" cy="404133"/>
            </a:xfrm>
            <a:prstGeom prst="bentConnector3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angular 36"/>
            <p:cNvCxnSpPr>
              <a:stCxn id="24" idx="0"/>
              <a:endCxn id="28" idx="2"/>
            </p:cNvCxnSpPr>
            <p:nvPr/>
          </p:nvCxnSpPr>
          <p:spPr>
            <a:xfrm rot="16200000" flipV="1">
              <a:off x="5455408" y="4958142"/>
              <a:ext cx="122312" cy="453117"/>
            </a:xfrm>
            <a:prstGeom prst="bentConnector3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r 37"/>
            <p:cNvCxnSpPr>
              <a:stCxn id="23" idx="0"/>
              <a:endCxn id="28" idx="2"/>
            </p:cNvCxnSpPr>
            <p:nvPr/>
          </p:nvCxnSpPr>
          <p:spPr>
            <a:xfrm rot="16200000" flipV="1">
              <a:off x="5241095" y="5172455"/>
              <a:ext cx="122312" cy="244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angular 38"/>
            <p:cNvCxnSpPr>
              <a:stCxn id="28" idx="0"/>
              <a:endCxn id="31" idx="2"/>
            </p:cNvCxnSpPr>
            <p:nvPr/>
          </p:nvCxnSpPr>
          <p:spPr>
            <a:xfrm rot="5400000" flipH="1" flipV="1">
              <a:off x="5446223" y="4679611"/>
              <a:ext cx="122537" cy="434973"/>
            </a:xfrm>
            <a:prstGeom prst="bentConnector3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r 39"/>
            <p:cNvCxnSpPr>
              <a:stCxn id="28" idx="0"/>
              <a:endCxn id="29" idx="2"/>
            </p:cNvCxnSpPr>
            <p:nvPr/>
          </p:nvCxnSpPr>
          <p:spPr>
            <a:xfrm rot="16200000" flipV="1">
              <a:off x="5017599" y="4685958"/>
              <a:ext cx="122537" cy="4222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angular 40"/>
            <p:cNvCxnSpPr>
              <a:stCxn id="28" idx="0"/>
              <a:endCxn id="30" idx="2"/>
            </p:cNvCxnSpPr>
            <p:nvPr/>
          </p:nvCxnSpPr>
          <p:spPr>
            <a:xfrm rot="5400000" flipH="1" flipV="1">
              <a:off x="5231911" y="4893923"/>
              <a:ext cx="122537" cy="63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>
              <a:stCxn id="30" idx="0"/>
              <a:endCxn id="32" idx="2"/>
            </p:cNvCxnSpPr>
            <p:nvPr/>
          </p:nvCxnSpPr>
          <p:spPr>
            <a:xfrm flipV="1">
              <a:off x="5296353" y="4520140"/>
              <a:ext cx="4082" cy="9797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r 42"/>
            <p:cNvCxnSpPr>
              <a:stCxn id="31" idx="0"/>
              <a:endCxn id="32" idx="2"/>
            </p:cNvCxnSpPr>
            <p:nvPr/>
          </p:nvCxnSpPr>
          <p:spPr>
            <a:xfrm rot="16200000" flipV="1">
              <a:off x="5463720" y="4356855"/>
              <a:ext cx="97974" cy="424543"/>
            </a:xfrm>
            <a:prstGeom prst="bentConnector3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r 43"/>
            <p:cNvCxnSpPr>
              <a:stCxn id="29" idx="0"/>
              <a:endCxn id="32" idx="2"/>
            </p:cNvCxnSpPr>
            <p:nvPr/>
          </p:nvCxnSpPr>
          <p:spPr>
            <a:xfrm rot="5400000" flipH="1" flipV="1">
              <a:off x="5035094" y="4352774"/>
              <a:ext cx="97974" cy="4327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ector recto de flecha 44"/>
          <p:cNvCxnSpPr/>
          <p:nvPr/>
        </p:nvCxnSpPr>
        <p:spPr>
          <a:xfrm flipV="1">
            <a:off x="1742581" y="1443684"/>
            <a:ext cx="524739" cy="3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3538559" y="1439556"/>
            <a:ext cx="481960" cy="21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8328338" y="2887304"/>
            <a:ext cx="0" cy="517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/>
          <p:nvPr/>
        </p:nvCxnSpPr>
        <p:spPr>
          <a:xfrm rot="5400000">
            <a:off x="6776709" y="4349164"/>
            <a:ext cx="261519" cy="2908642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rot="16200000" flipH="1">
            <a:off x="2695350" y="1973771"/>
            <a:ext cx="29844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30 Grupo"/>
          <p:cNvGrpSpPr/>
          <p:nvPr/>
        </p:nvGrpSpPr>
        <p:grpSpPr>
          <a:xfrm>
            <a:off x="5943828" y="3373707"/>
            <a:ext cx="1224181" cy="923532"/>
            <a:chOff x="835026" y="2105025"/>
            <a:chExt cx="7832724" cy="4419600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2489200" y="2797175"/>
              <a:ext cx="6178550" cy="3727450"/>
              <a:chOff x="864" y="1506"/>
              <a:chExt cx="3892" cy="2348"/>
            </a:xfrm>
          </p:grpSpPr>
          <p:sp>
            <p:nvSpPr>
              <p:cNvPr id="62" name="Rectangle 5"/>
              <p:cNvSpPr>
                <a:spLocks noChangeArrowheads="1"/>
              </p:cNvSpPr>
              <p:nvPr/>
            </p:nvSpPr>
            <p:spPr bwMode="auto">
              <a:xfrm>
                <a:off x="2810" y="2094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3784" y="2094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2810" y="3268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3784" y="3268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2810" y="2680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3784" y="2680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11"/>
              <p:cNvSpPr>
                <a:spLocks noChangeArrowheads="1"/>
              </p:cNvSpPr>
              <p:nvPr/>
            </p:nvSpPr>
            <p:spPr bwMode="auto">
              <a:xfrm>
                <a:off x="1834" y="2094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2810" y="1506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784" y="1506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864" y="1506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E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1835" y="1506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1834" y="3268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1834" y="2680"/>
                <a:ext cx="973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864" y="2094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E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19"/>
              <p:cNvSpPr>
                <a:spLocks noChangeArrowheads="1"/>
              </p:cNvSpPr>
              <p:nvPr/>
            </p:nvSpPr>
            <p:spPr bwMode="auto">
              <a:xfrm>
                <a:off x="864" y="2682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E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20"/>
              <p:cNvSpPr>
                <a:spLocks noChangeArrowheads="1"/>
              </p:cNvSpPr>
              <p:nvPr/>
            </p:nvSpPr>
            <p:spPr bwMode="auto">
              <a:xfrm>
                <a:off x="864" y="3268"/>
                <a:ext cx="972" cy="5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E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41"/>
            <p:cNvGrpSpPr>
              <a:grpSpLocks/>
            </p:cNvGrpSpPr>
            <p:nvPr/>
          </p:nvGrpSpPr>
          <p:grpSpPr bwMode="auto">
            <a:xfrm>
              <a:off x="835026" y="2830513"/>
              <a:ext cx="1597026" cy="1933575"/>
              <a:chOff x="638" y="1527"/>
              <a:chExt cx="1006" cy="1218"/>
            </a:xfrm>
          </p:grpSpPr>
          <p:sp>
            <p:nvSpPr>
              <p:cNvPr id="60" name="AutoShape 3"/>
              <p:cNvSpPr>
                <a:spLocks noChangeArrowheads="1"/>
              </p:cNvSpPr>
              <p:nvPr/>
            </p:nvSpPr>
            <p:spPr bwMode="auto">
              <a:xfrm rot="-5400000">
                <a:off x="1164" y="1575"/>
                <a:ext cx="528" cy="43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25"/>
              <p:cNvSpPr txBox="1">
                <a:spLocks noChangeArrowheads="1"/>
              </p:cNvSpPr>
              <p:nvPr/>
            </p:nvSpPr>
            <p:spPr bwMode="auto">
              <a:xfrm>
                <a:off x="638" y="1632"/>
                <a:ext cx="745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AutoShape 22"/>
            <p:cNvSpPr>
              <a:spLocks noChangeArrowheads="1"/>
            </p:cNvSpPr>
            <p:nvPr/>
          </p:nvSpPr>
          <p:spPr bwMode="auto">
            <a:xfrm rot="16200000">
              <a:off x="1670050" y="3849688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16200000">
              <a:off x="1670051" y="5711825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AutoShape 30"/>
            <p:cNvSpPr>
              <a:spLocks noChangeArrowheads="1"/>
            </p:cNvSpPr>
            <p:nvPr/>
          </p:nvSpPr>
          <p:spPr bwMode="auto">
            <a:xfrm>
              <a:off x="2889250" y="2105025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AutoShape 33"/>
            <p:cNvSpPr>
              <a:spLocks noChangeArrowheads="1"/>
            </p:cNvSpPr>
            <p:nvPr/>
          </p:nvSpPr>
          <p:spPr bwMode="auto">
            <a:xfrm>
              <a:off x="4413251" y="2105025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AutoShape 36"/>
            <p:cNvSpPr>
              <a:spLocks noChangeArrowheads="1"/>
            </p:cNvSpPr>
            <p:nvPr/>
          </p:nvSpPr>
          <p:spPr bwMode="auto">
            <a:xfrm>
              <a:off x="5937250" y="2181225"/>
              <a:ext cx="838200" cy="6096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AutoShape 39"/>
            <p:cNvSpPr>
              <a:spLocks noChangeArrowheads="1"/>
            </p:cNvSpPr>
            <p:nvPr/>
          </p:nvSpPr>
          <p:spPr bwMode="auto">
            <a:xfrm>
              <a:off x="7461251" y="2105025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 rot="16200000">
              <a:off x="1676308" y="4806858"/>
              <a:ext cx="866775" cy="638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CuadroTexto 77"/>
          <p:cNvSpPr txBox="1"/>
          <p:nvPr/>
        </p:nvSpPr>
        <p:spPr>
          <a:xfrm>
            <a:off x="7752639" y="2161193"/>
            <a:ext cx="118754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Población Objetivo</a:t>
            </a:r>
          </a:p>
        </p:txBody>
      </p:sp>
      <p:cxnSp>
        <p:nvCxnSpPr>
          <p:cNvPr id="79" name="Conector recto de flecha 78"/>
          <p:cNvCxnSpPr/>
          <p:nvPr/>
        </p:nvCxnSpPr>
        <p:spPr>
          <a:xfrm rot="16200000" flipH="1">
            <a:off x="4596017" y="1989266"/>
            <a:ext cx="29844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6227525" y="2183632"/>
            <a:ext cx="1180714" cy="775047"/>
            <a:chOff x="1001359" y="2842130"/>
            <a:chExt cx="3791499" cy="1894387"/>
          </a:xfrm>
        </p:grpSpPr>
        <p:sp>
          <p:nvSpPr>
            <p:cNvPr id="81" name="Rectangle 3"/>
            <p:cNvSpPr>
              <a:spLocks noChangeArrowheads="1"/>
            </p:cNvSpPr>
            <p:nvPr/>
          </p:nvSpPr>
          <p:spPr bwMode="auto">
            <a:xfrm>
              <a:off x="1587796" y="2842130"/>
              <a:ext cx="1081485" cy="723769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300" b="1" dirty="0">
                  <a:solidFill>
                    <a:srgbClr val="D91F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no afectada</a:t>
              </a:r>
              <a:endParaRPr lang="es-ES" sz="300" b="1" dirty="0">
                <a:solidFill>
                  <a:srgbClr val="D91F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1577850" y="3565900"/>
              <a:ext cx="1091431" cy="1170617"/>
            </a:xfrm>
            <a:prstGeom prst="rect">
              <a:avLst/>
            </a:prstGeom>
            <a:solidFill>
              <a:srgbClr val="C1565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potencial</a:t>
              </a:r>
              <a:endParaRPr lang="es-ES" sz="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2669282" y="3565899"/>
              <a:ext cx="1110982" cy="396515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300" b="1" dirty="0">
                  <a:solidFill>
                    <a:srgbClr val="D91F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postergada</a:t>
              </a:r>
              <a:endParaRPr lang="es-ES" sz="300" b="1" dirty="0">
                <a:solidFill>
                  <a:srgbClr val="D91F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2669282" y="3962414"/>
              <a:ext cx="1110982" cy="7741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300" b="1" dirty="0">
                  <a:solidFill>
                    <a:srgbClr val="D91F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objetivo</a:t>
              </a:r>
              <a:endParaRPr lang="es-ES" sz="300" b="1" dirty="0">
                <a:solidFill>
                  <a:srgbClr val="D91F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1001359" y="2842131"/>
              <a:ext cx="567851" cy="1894386"/>
            </a:xfrm>
            <a:prstGeom prst="rect">
              <a:avLst/>
            </a:prstGeom>
            <a:noFill/>
            <a:ln w="28575">
              <a:solidFill>
                <a:srgbClr val="D91F1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270" wrap="none" anchor="ctr" anchorCtr="1"/>
            <a:lstStyle/>
            <a:p>
              <a:pPr>
                <a:defRPr/>
              </a:pPr>
              <a:r>
                <a:rPr lang="es-ES" sz="300" b="1" dirty="0">
                  <a:solidFill>
                    <a:srgbClr val="D91F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de referencia</a:t>
              </a:r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3780264" y="3962414"/>
              <a:ext cx="1012594" cy="774103"/>
            </a:xfrm>
            <a:prstGeom prst="rect">
              <a:avLst/>
            </a:prstGeom>
            <a:noFill/>
            <a:ln w="28575">
              <a:solidFill>
                <a:srgbClr val="D91F1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300" b="1" dirty="0">
                  <a:solidFill>
                    <a:srgbClr val="D91F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atendida</a:t>
              </a:r>
              <a:endParaRPr lang="es-ES" sz="300" b="1" dirty="0">
                <a:solidFill>
                  <a:srgbClr val="D91F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CuadroTexto 86"/>
          <p:cNvSpPr txBox="1"/>
          <p:nvPr/>
        </p:nvSpPr>
        <p:spPr>
          <a:xfrm>
            <a:off x="7338078" y="3395274"/>
            <a:ext cx="1745196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Creación y validación de la MIR y Resumen Narrativo</a:t>
            </a:r>
          </a:p>
        </p:txBody>
      </p:sp>
      <p:cxnSp>
        <p:nvCxnSpPr>
          <p:cNvPr id="88" name="Conector recto de flecha 87"/>
          <p:cNvCxnSpPr>
            <a:endCxn id="16" idx="1"/>
          </p:cNvCxnSpPr>
          <p:nvPr/>
        </p:nvCxnSpPr>
        <p:spPr>
          <a:xfrm>
            <a:off x="5358903" y="1483848"/>
            <a:ext cx="794781" cy="14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7745723" y="4840476"/>
            <a:ext cx="1273682" cy="7386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Ficha Técnica del Indicador</a:t>
            </a:r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4" t="13252" r="27439" b="4363"/>
          <a:stretch/>
        </p:blipFill>
        <p:spPr>
          <a:xfrm>
            <a:off x="6064279" y="4528906"/>
            <a:ext cx="1273799" cy="1301192"/>
          </a:xfrm>
          <a:prstGeom prst="rect">
            <a:avLst/>
          </a:prstGeom>
        </p:spPr>
      </p:pic>
      <p:cxnSp>
        <p:nvCxnSpPr>
          <p:cNvPr id="91" name="Conector recto de flecha 90"/>
          <p:cNvCxnSpPr/>
          <p:nvPr/>
        </p:nvCxnSpPr>
        <p:spPr>
          <a:xfrm flipH="1">
            <a:off x="8331944" y="4402901"/>
            <a:ext cx="13673" cy="4763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2009234" y="5514818"/>
            <a:ext cx="147592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Monitoreo y captura de evidencias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0" y="2445505"/>
            <a:ext cx="1901891" cy="1130356"/>
          </a:xfrm>
          <a:prstGeom prst="upArrow">
            <a:avLst>
              <a:gd name="adj1" fmla="val 58756"/>
              <a:gd name="adj2" fmla="val 36951"/>
            </a:avLst>
          </a:prstGeom>
          <a:noFill/>
          <a:ln w="28575">
            <a:solidFill>
              <a:srgbClr val="6FBE44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Presupuesto de Egresos</a:t>
            </a:r>
          </a:p>
        </p:txBody>
      </p:sp>
      <p:cxnSp>
        <p:nvCxnSpPr>
          <p:cNvPr id="95" name="Conector recto de flecha 94"/>
          <p:cNvCxnSpPr/>
          <p:nvPr/>
        </p:nvCxnSpPr>
        <p:spPr>
          <a:xfrm flipV="1">
            <a:off x="973767" y="1898101"/>
            <a:ext cx="5463" cy="4333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 flipH="1">
            <a:off x="3501680" y="5859923"/>
            <a:ext cx="433369" cy="51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4"/>
          <a:srcRect l="18749" t="13379" r="20001" b="10752"/>
          <a:stretch/>
        </p:blipFill>
        <p:spPr>
          <a:xfrm>
            <a:off x="1945685" y="3955753"/>
            <a:ext cx="1469419" cy="1023823"/>
          </a:xfrm>
          <a:prstGeom prst="rect">
            <a:avLst/>
          </a:prstGeom>
        </p:spPr>
      </p:pic>
      <p:sp>
        <p:nvSpPr>
          <p:cNvPr id="99" name="Flecha abajo 98"/>
          <p:cNvSpPr/>
          <p:nvPr/>
        </p:nvSpPr>
        <p:spPr>
          <a:xfrm>
            <a:off x="554913" y="5281210"/>
            <a:ext cx="913410" cy="583817"/>
          </a:xfrm>
          <a:prstGeom prst="downArrow">
            <a:avLst/>
          </a:prstGeom>
          <a:noFill/>
          <a:ln w="57150">
            <a:solidFill>
              <a:srgbClr val="D91F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1" y="2146065"/>
            <a:ext cx="907663" cy="1098606"/>
          </a:xfrm>
          <a:prstGeom prst="rect">
            <a:avLst/>
          </a:prstGeom>
        </p:spPr>
      </p:pic>
      <p:cxnSp>
        <p:nvCxnSpPr>
          <p:cNvPr id="101" name="Conector angular 100"/>
          <p:cNvCxnSpPr>
            <a:endCxn id="78" idx="0"/>
          </p:cNvCxnSpPr>
          <p:nvPr/>
        </p:nvCxnSpPr>
        <p:spPr>
          <a:xfrm>
            <a:off x="7662917" y="1515077"/>
            <a:ext cx="683494" cy="646116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>
            <a:off x="7325669" y="2461380"/>
            <a:ext cx="36620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 flipH="1">
            <a:off x="7207674" y="3876923"/>
            <a:ext cx="36620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/>
          <p:cNvCxnSpPr/>
          <p:nvPr/>
        </p:nvCxnSpPr>
        <p:spPr>
          <a:xfrm flipH="1">
            <a:off x="7324333" y="5267792"/>
            <a:ext cx="36620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/>
          <p:cNvCxnSpPr/>
          <p:nvPr/>
        </p:nvCxnSpPr>
        <p:spPr>
          <a:xfrm flipV="1">
            <a:off x="2747195" y="5046457"/>
            <a:ext cx="368" cy="4168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dio marco 3"/>
          <p:cNvSpPr/>
          <p:nvPr/>
        </p:nvSpPr>
        <p:spPr>
          <a:xfrm rot="10800000">
            <a:off x="440163" y="1363136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Medio marco 104"/>
          <p:cNvSpPr/>
          <p:nvPr/>
        </p:nvSpPr>
        <p:spPr>
          <a:xfrm rot="10800000">
            <a:off x="2363288" y="1360446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Medio marco 113"/>
          <p:cNvSpPr/>
          <p:nvPr/>
        </p:nvSpPr>
        <p:spPr>
          <a:xfrm rot="10800000">
            <a:off x="4066107" y="1357624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Medio marco 114"/>
          <p:cNvSpPr/>
          <p:nvPr/>
        </p:nvSpPr>
        <p:spPr>
          <a:xfrm rot="10800000">
            <a:off x="6330557" y="1355304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Medio marco 115"/>
          <p:cNvSpPr/>
          <p:nvPr/>
        </p:nvSpPr>
        <p:spPr>
          <a:xfrm rot="10800000">
            <a:off x="7746090" y="2343882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Medio marco 116"/>
          <p:cNvSpPr/>
          <p:nvPr/>
        </p:nvSpPr>
        <p:spPr>
          <a:xfrm rot="10800000">
            <a:off x="7834415" y="3934933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Medio marco 118"/>
          <p:cNvSpPr/>
          <p:nvPr/>
        </p:nvSpPr>
        <p:spPr>
          <a:xfrm rot="10800000">
            <a:off x="7834414" y="5212921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Medio marco 119"/>
          <p:cNvSpPr/>
          <p:nvPr/>
        </p:nvSpPr>
        <p:spPr>
          <a:xfrm rot="10800000">
            <a:off x="4213911" y="5803485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Medio marco 120"/>
          <p:cNvSpPr/>
          <p:nvPr/>
        </p:nvSpPr>
        <p:spPr>
          <a:xfrm rot="10800000">
            <a:off x="2168921" y="5803485"/>
            <a:ext cx="1155487" cy="415827"/>
          </a:xfrm>
          <a:prstGeom prst="halfFrame">
            <a:avLst>
              <a:gd name="adj1" fmla="val 12774"/>
              <a:gd name="adj2" fmla="val 127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9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1723" y="288928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de parámetros e indicadores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18800" t="14399" r="20000" b="12267"/>
          <a:stretch/>
        </p:blipFill>
        <p:spPr>
          <a:xfrm>
            <a:off x="129354" y="1794610"/>
            <a:ext cx="4955602" cy="334017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4" t="13252" r="27439" b="4363"/>
          <a:stretch/>
        </p:blipFill>
        <p:spPr>
          <a:xfrm>
            <a:off x="5172330" y="1337395"/>
            <a:ext cx="3840974" cy="4448549"/>
          </a:xfrm>
          <a:prstGeom prst="rect">
            <a:avLst/>
          </a:prstGeom>
          <a:ln>
            <a:solidFill>
              <a:srgbClr val="D91F11"/>
            </a:solidFill>
          </a:ln>
        </p:spPr>
      </p:pic>
      <p:cxnSp>
        <p:nvCxnSpPr>
          <p:cNvPr id="45" name="Conector recto de flecha 44"/>
          <p:cNvCxnSpPr/>
          <p:nvPr/>
        </p:nvCxnSpPr>
        <p:spPr>
          <a:xfrm flipV="1">
            <a:off x="4056137" y="3847257"/>
            <a:ext cx="1154947" cy="162"/>
          </a:xfrm>
          <a:prstGeom prst="straightConnector1">
            <a:avLst/>
          </a:prstGeom>
          <a:ln w="76200">
            <a:solidFill>
              <a:srgbClr val="D91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331723" y="5343805"/>
            <a:ext cx="4413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http://transparenciafiscal.edomex.gob.mx/ind-secretarias</a:t>
            </a:r>
          </a:p>
        </p:txBody>
      </p:sp>
      <p:sp>
        <p:nvSpPr>
          <p:cNvPr id="47" name="Flecha abajo 46"/>
          <p:cNvSpPr/>
          <p:nvPr/>
        </p:nvSpPr>
        <p:spPr>
          <a:xfrm>
            <a:off x="554913" y="1155848"/>
            <a:ext cx="1100466" cy="583817"/>
          </a:xfrm>
          <a:prstGeom prst="downArrow">
            <a:avLst/>
          </a:prstGeom>
          <a:noFill/>
          <a:ln w="57150">
            <a:solidFill>
              <a:srgbClr val="D91F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52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1723" y="288928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la Información del desempeño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863603" y="5061392"/>
            <a:ext cx="1969726" cy="1624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1544" y="4479767"/>
            <a:ext cx="1586758" cy="23183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012738" y="5073864"/>
            <a:ext cx="2677356" cy="16241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835478" y="5027639"/>
            <a:ext cx="2159472" cy="16241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385" y="905904"/>
            <a:ext cx="1538203" cy="14759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436" y="899259"/>
            <a:ext cx="1625218" cy="14759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619" y="899259"/>
            <a:ext cx="1353647" cy="1475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34" y="899259"/>
            <a:ext cx="1454053" cy="147592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12884" y="1288185"/>
            <a:ext cx="1433477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PAE</a:t>
            </a:r>
          </a:p>
          <a:p>
            <a:pPr algn="ctr"/>
            <a:r>
              <a:rPr lang="es-MX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(Publicación)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263184" y="1337930"/>
            <a:ext cx="1554917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Publicación de Resultados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45060" y="1337930"/>
            <a:ext cx="1170087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Ejecución PAE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60347" y="1280872"/>
            <a:ext cx="1495887" cy="7386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Conclusión de las evaluaciones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rot="16200000" flipH="1">
            <a:off x="5736077" y="2225955"/>
            <a:ext cx="29844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/>
          <a:srcRect l="27008" t="9742" r="28634" b="9445"/>
          <a:stretch/>
        </p:blipFill>
        <p:spPr>
          <a:xfrm>
            <a:off x="5416523" y="2393197"/>
            <a:ext cx="2832238" cy="2902461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rot="16200000" flipH="1">
            <a:off x="7886913" y="2232600"/>
            <a:ext cx="29844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341659" y="5508854"/>
            <a:ext cx="2348435" cy="7386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Alertas de cumplimiento de hallazgos y recomendaciones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060626" y="5550311"/>
            <a:ext cx="180956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Incorporación de hallazgos en el presupuesto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-30638" y="5124403"/>
            <a:ext cx="1958489" cy="985560"/>
          </a:xfrm>
          <a:prstGeom prst="upArrow">
            <a:avLst>
              <a:gd name="adj1" fmla="val 58756"/>
              <a:gd name="adj2" fmla="val 36951"/>
            </a:avLst>
          </a:prstGeom>
          <a:noFill/>
          <a:ln w="571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Gotham Bold" panose="02000803030000020004" pitchFamily="2" charset="0"/>
              </a:rPr>
              <a:t>Inicio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Gotham Bold" panose="02000803030000020004" pitchFamily="2" charset="0"/>
              </a:rPr>
              <a:t>Proyecto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Gotham Bold" panose="02000803030000020004" pitchFamily="2" charset="0"/>
              </a:rPr>
              <a:t>Presupuesto de Egresos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" t="2157" r="2998" b="27719"/>
          <a:stretch/>
        </p:blipFill>
        <p:spPr>
          <a:xfrm>
            <a:off x="408779" y="2579846"/>
            <a:ext cx="4310743" cy="207917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168443" y="5331140"/>
            <a:ext cx="1900227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Captura de hallazgos y recomendaciones en el SIED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8945513" y="1697216"/>
            <a:ext cx="0" cy="36339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Flecha abajo 26"/>
          <p:cNvSpPr/>
          <p:nvPr/>
        </p:nvSpPr>
        <p:spPr>
          <a:xfrm>
            <a:off x="72123" y="1108550"/>
            <a:ext cx="913410" cy="583817"/>
          </a:xfrm>
          <a:prstGeom prst="downArrow">
            <a:avLst/>
          </a:prstGeom>
          <a:noFill/>
          <a:ln w="57150">
            <a:solidFill>
              <a:srgbClr val="D91F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3569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43" y="324301"/>
            <a:ext cx="80408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SIED, interfaz MML</a:t>
            </a:r>
          </a:p>
        </p:txBody>
      </p:sp>
      <p:pic>
        <p:nvPicPr>
          <p:cNvPr id="3" name="Imagen 2"/>
          <p:cNvPicPr/>
          <p:nvPr/>
        </p:nvPicPr>
        <p:blipFill rotWithShape="1">
          <a:blip r:embed="rId3"/>
          <a:srcRect t="9558" b="14553"/>
          <a:stretch/>
        </p:blipFill>
        <p:spPr bwMode="auto">
          <a:xfrm>
            <a:off x="0" y="1429404"/>
            <a:ext cx="7383401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883966" y="2662266"/>
            <a:ext cx="3260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Identificación del problema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involucrados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Agregar causas y efectos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población objetivo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95035" y="1123575"/>
            <a:ext cx="290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ÁRBOL DEL PROBLEMA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2" y="1820425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6840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807D0E24-F387-4451-A5FB-8C77E9EBDB2A}" vid="{A9AD2BE6-DDF4-4D9B-AFEB-5B7F314EEBF0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2956</TotalTime>
  <Words>912</Words>
  <Application>Microsoft Office PowerPoint</Application>
  <PresentationFormat>Presentación en pantalla (4:3)</PresentationFormat>
  <Paragraphs>223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HDOfficeLightV0</vt:lpstr>
      <vt:lpstr>Tema1</vt:lpstr>
      <vt:lpstr>2_HDOfficeLightV0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Nuñez</dc:creator>
  <cp:lastModifiedBy>Adri</cp:lastModifiedBy>
  <cp:revision>353</cp:revision>
  <cp:lastPrinted>2016-08-18T18:17:56Z</cp:lastPrinted>
  <dcterms:created xsi:type="dcterms:W3CDTF">2014-03-18T20:12:20Z</dcterms:created>
  <dcterms:modified xsi:type="dcterms:W3CDTF">2016-09-06T21:09:38Z</dcterms:modified>
</cp:coreProperties>
</file>