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01" r:id="rId2"/>
    <p:sldId id="257" r:id="rId3"/>
    <p:sldId id="258" r:id="rId4"/>
    <p:sldId id="259" r:id="rId5"/>
    <p:sldId id="260" r:id="rId6"/>
    <p:sldId id="275" r:id="rId7"/>
    <p:sldId id="263" r:id="rId8"/>
    <p:sldId id="274" r:id="rId9"/>
    <p:sldId id="277" r:id="rId10"/>
    <p:sldId id="278" r:id="rId11"/>
    <p:sldId id="285" r:id="rId12"/>
    <p:sldId id="291" r:id="rId13"/>
    <p:sldId id="282" r:id="rId14"/>
    <p:sldId id="299" r:id="rId15"/>
    <p:sldId id="300" r:id="rId16"/>
    <p:sldId id="290" r:id="rId17"/>
    <p:sldId id="279" r:id="rId18"/>
    <p:sldId id="293" r:id="rId19"/>
    <p:sldId id="302" r:id="rId2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72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32" y="-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93E1B8-25A4-824B-BCA2-643F79156B27}" type="datetimeFigureOut">
              <a:rPr lang="es-ES" smtClean="0"/>
              <a:pPr/>
              <a:t>06/09/2016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CE9AFB-0767-ED49-B0E4-479DE5EF66A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669611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F20EC-9CCE-41BC-83C9-03A65D4B6ABB}" type="slidenum">
              <a:rPr lang="es-ES" smtClean="0"/>
              <a:pPr/>
              <a:t>14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842603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F20EC-9CCE-41BC-83C9-03A65D4B6ABB}" type="slidenum">
              <a:rPr lang="es-ES" smtClean="0"/>
              <a:pPr/>
              <a:t>18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639619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86C96-36C8-4FD9-AD45-C0DCF6491A6E}" type="datetimeFigureOut">
              <a:rPr lang="es-ES" smtClean="0"/>
              <a:pPr/>
              <a:t>06/09/2016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FA3B2-0759-4D6E-A2AC-53CDC318A20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873533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86C96-36C8-4FD9-AD45-C0DCF6491A6E}" type="datetimeFigureOut">
              <a:rPr lang="es-ES" smtClean="0"/>
              <a:pPr/>
              <a:t>06/09/2016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FA3B2-0759-4D6E-A2AC-53CDC318A20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152994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86C96-36C8-4FD9-AD45-C0DCF6491A6E}" type="datetimeFigureOut">
              <a:rPr lang="es-ES" smtClean="0"/>
              <a:pPr/>
              <a:t>06/09/2016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FA3B2-0759-4D6E-A2AC-53CDC318A20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257944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1"/>
            <a:ext cx="12134140" cy="68579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58381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86C96-36C8-4FD9-AD45-C0DCF6491A6E}" type="datetimeFigureOut">
              <a:rPr lang="es-ES" smtClean="0"/>
              <a:pPr/>
              <a:t>06/09/2016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FA3B2-0759-4D6E-A2AC-53CDC318A20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4161548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86C96-36C8-4FD9-AD45-C0DCF6491A6E}" type="datetimeFigureOut">
              <a:rPr lang="es-ES" smtClean="0"/>
              <a:pPr/>
              <a:t>06/09/2016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FA3B2-0759-4D6E-A2AC-53CDC318A20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633812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86C96-36C8-4FD9-AD45-C0DCF6491A6E}" type="datetimeFigureOut">
              <a:rPr lang="es-ES" smtClean="0"/>
              <a:pPr/>
              <a:t>06/09/2016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FA3B2-0759-4D6E-A2AC-53CDC318A20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610310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86C96-36C8-4FD9-AD45-C0DCF6491A6E}" type="datetimeFigureOut">
              <a:rPr lang="es-ES" smtClean="0"/>
              <a:pPr/>
              <a:t>06/09/2016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FA3B2-0759-4D6E-A2AC-53CDC318A20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57550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86C96-36C8-4FD9-AD45-C0DCF6491A6E}" type="datetimeFigureOut">
              <a:rPr lang="es-ES" smtClean="0"/>
              <a:pPr/>
              <a:t>06/09/2016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FA3B2-0759-4D6E-A2AC-53CDC318A20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438156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86C96-36C8-4FD9-AD45-C0DCF6491A6E}" type="datetimeFigureOut">
              <a:rPr lang="es-ES" smtClean="0"/>
              <a:pPr/>
              <a:t>06/09/2016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FA3B2-0759-4D6E-A2AC-53CDC318A20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542159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86C96-36C8-4FD9-AD45-C0DCF6491A6E}" type="datetimeFigureOut">
              <a:rPr lang="es-ES" smtClean="0"/>
              <a:pPr/>
              <a:t>06/09/2016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FA3B2-0759-4D6E-A2AC-53CDC318A20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764133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86C96-36C8-4FD9-AD45-C0DCF6491A6E}" type="datetimeFigureOut">
              <a:rPr lang="es-ES" smtClean="0"/>
              <a:pPr/>
              <a:t>06/09/2016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FA3B2-0759-4D6E-A2AC-53CDC318A20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599791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86C96-36C8-4FD9-AD45-C0DCF6491A6E}" type="datetimeFigureOut">
              <a:rPr lang="es-ES" smtClean="0"/>
              <a:pPr/>
              <a:t>06/09/2016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FA3B2-0759-4D6E-A2AC-53CDC318A20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073112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7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4.jpeg"/><Relationship Id="rId7" Type="http://schemas.openxmlformats.org/officeDocument/2006/relationships/image" Target="../media/image7.png"/><Relationship Id="rId12" Type="http://schemas.openxmlformats.org/officeDocument/2006/relationships/image" Target="../media/image52.e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11" Type="http://schemas.openxmlformats.org/officeDocument/2006/relationships/image" Target="../media/image51.jpeg"/><Relationship Id="rId5" Type="http://schemas.openxmlformats.org/officeDocument/2006/relationships/image" Target="../media/image46.emf"/><Relationship Id="rId15" Type="http://schemas.openxmlformats.org/officeDocument/2006/relationships/image" Target="../media/image55.jpeg"/><Relationship Id="rId10" Type="http://schemas.openxmlformats.org/officeDocument/2006/relationships/image" Target="../media/image50.jpeg"/><Relationship Id="rId4" Type="http://schemas.openxmlformats.org/officeDocument/2006/relationships/image" Target="../media/image45.emf"/><Relationship Id="rId9" Type="http://schemas.openxmlformats.org/officeDocument/2006/relationships/image" Target="../media/image49.jpeg"/><Relationship Id="rId1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jpeg"/><Relationship Id="rId10" Type="http://schemas.openxmlformats.org/officeDocument/2006/relationships/image" Target="../media/image64.png"/><Relationship Id="rId4" Type="http://schemas.openxmlformats.org/officeDocument/2006/relationships/image" Target="../media/image7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7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902393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9716"/>
            <a:ext cx="1689490" cy="129340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44691" y="392511"/>
            <a:ext cx="9100056" cy="1159880"/>
          </a:xfrm>
        </p:spPr>
        <p:txBody>
          <a:bodyPr>
            <a:noAutofit/>
          </a:bodyPr>
          <a:lstStyle/>
          <a:p>
            <a:r>
              <a:rPr lang="es-CR" sz="3000" b="1" i="1" u="sng" dirty="0" smtClean="0"/>
              <a:t>Efectos </a:t>
            </a:r>
            <a:r>
              <a:rPr lang="es-CR" sz="3000" b="1" i="1" u="sng" dirty="0"/>
              <a:t>e </a:t>
            </a:r>
            <a:r>
              <a:rPr lang="es-CR" sz="3000" b="1" i="1" u="sng" dirty="0" smtClean="0"/>
              <a:t>Impactos </a:t>
            </a:r>
            <a:r>
              <a:rPr lang="es-CR" sz="3000" b="1" i="1" u="sng" dirty="0"/>
              <a:t>en la </a:t>
            </a:r>
            <a:r>
              <a:rPr lang="es-CR" sz="3000" b="1" i="1" u="sng" dirty="0" smtClean="0"/>
              <a:t>Población </a:t>
            </a:r>
            <a:r>
              <a:rPr lang="es-CR" sz="3000" b="1" i="1" u="sng" dirty="0"/>
              <a:t>– Estrategia </a:t>
            </a:r>
            <a:r>
              <a:rPr lang="es-CR" sz="3000" b="1" i="1" u="sng" dirty="0" smtClean="0"/>
              <a:t>GpRD</a:t>
            </a:r>
            <a:br>
              <a:rPr lang="es-CR" sz="3000" b="1" i="1" u="sng" dirty="0" smtClean="0"/>
            </a:br>
            <a:r>
              <a:rPr lang="es-CR" sz="3000" b="1" i="1" u="sng" dirty="0" smtClean="0"/>
              <a:t>Gestión para Resultados en el Desarrollo </a:t>
            </a:r>
            <a:r>
              <a:rPr lang="es-ES" sz="3000" b="1" i="1" u="sng" dirty="0"/>
              <a:t/>
            </a:r>
            <a:br>
              <a:rPr lang="es-ES" sz="3000" b="1" i="1" u="sng" dirty="0"/>
            </a:br>
            <a:endParaRPr lang="es-ES" sz="3000" b="1" i="1" u="sng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10768" y="1520258"/>
            <a:ext cx="4181231" cy="4964894"/>
          </a:xfrm>
          <a:prstGeom prst="rect">
            <a:avLst/>
          </a:prstGeom>
        </p:spPr>
      </p:pic>
      <p:pic>
        <p:nvPicPr>
          <p:cNvPr id="5" name="Picture 3" descr="C:\Users\INFORMATICA\Pictures\biblioteca dig\llano grande\Cartago hd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4747" y="99555"/>
            <a:ext cx="1510884" cy="774261"/>
          </a:xfrm>
          <a:prstGeom prst="rect">
            <a:avLst/>
          </a:prstGeom>
          <a:noFill/>
          <a:extLst/>
        </p:spPr>
      </p:pic>
      <p:sp>
        <p:nvSpPr>
          <p:cNvPr id="3" name="Rectángulo 2"/>
          <p:cNvSpPr/>
          <p:nvPr/>
        </p:nvSpPr>
        <p:spPr>
          <a:xfrm>
            <a:off x="349165" y="1426414"/>
            <a:ext cx="7756769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R" sz="2000" dirty="0" smtClean="0"/>
              <a:t>Incremento </a:t>
            </a:r>
            <a:r>
              <a:rPr lang="es-CR" sz="2000" dirty="0"/>
              <a:t>del IDS en todos los once distritos del Cantón (10.8 % promedio), alcanzando un aumento de casi el 70% para el Cantón. </a:t>
            </a:r>
            <a:endParaRPr lang="es-CR" sz="20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R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R" sz="2000" dirty="0"/>
              <a:t>Reconociendo en quinto lugar en el IGM (índice de gestión municipal), indicador que mide la eficiencia del gobierno local, destacando además su alta competitividad y bajo nivel de pobreza cantonal, con muy buenas calificaciones en cuanto al desarrollo humano y equidad de oportunidades.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R" sz="2000" i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000" dirty="0" smtClean="0"/>
              <a:t>De esta manera El Gobierno Local Digital de Cartago no sólo está apostando a la inversión en tecnología, al desarrollo en materia de automatización del acueducto, plataforma tributaria kioscos App, parquímetros inteligentes, </a:t>
            </a:r>
            <a:r>
              <a:rPr lang="es-MX" sz="2000" dirty="0" err="1" smtClean="0"/>
              <a:t>etc</a:t>
            </a:r>
            <a:r>
              <a:rPr lang="es-MX" sz="2000" dirty="0" smtClean="0"/>
              <a:t>,  sino que a su vez, está creando confianza en el ciudadano sobre su capacidad de dar respuesta a sus necesidades, </a:t>
            </a:r>
            <a:r>
              <a:rPr lang="es-ES" sz="2000" dirty="0" smtClean="0"/>
              <a:t>en materia de inversión en obra pública y el mejoramiento continuo de los servicios proveídos.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i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8312399" y="6343229"/>
            <a:ext cx="3653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i="1" dirty="0" smtClean="0"/>
              <a:t>Índice de Desarrollo Social IDS</a:t>
            </a:r>
            <a:endParaRPr lang="es-ES" sz="1400" b="1" i="1" dirty="0"/>
          </a:p>
        </p:txBody>
      </p:sp>
    </p:spTree>
    <p:extLst>
      <p:ext uri="{BB962C8B-B14F-4D97-AF65-F5344CB8AC3E}">
        <p14:creationId xmlns="" xmlns:p14="http://schemas.microsoft.com/office/powerpoint/2010/main" val="60125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31040" y="0"/>
            <a:ext cx="9693477" cy="1325563"/>
          </a:xfrm>
        </p:spPr>
        <p:txBody>
          <a:bodyPr>
            <a:normAutofit/>
          </a:bodyPr>
          <a:lstStyle/>
          <a:p>
            <a:pPr algn="ctr"/>
            <a:r>
              <a:rPr lang="es-MX" sz="3600" b="1" i="1" u="sng" dirty="0" smtClean="0"/>
              <a:t>Incorporación a Plataforma URAIA</a:t>
            </a:r>
            <a:endParaRPr lang="es-MX" sz="3600" b="1" i="1" u="sng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181682"/>
            <a:ext cx="10515600" cy="4351338"/>
          </a:xfrm>
        </p:spPr>
        <p:txBody>
          <a:bodyPr/>
          <a:lstStyle/>
          <a:p>
            <a:pPr algn="just"/>
            <a:r>
              <a:rPr lang="es-MX" i="1" dirty="0" smtClean="0"/>
              <a:t>Porque estamos haciendo la diferencia en Latinoamérica... En Costa Rica... En la Ciudad Cartago... Vinculación…</a:t>
            </a:r>
            <a:endParaRPr lang="es-MX" i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12135"/>
            <a:ext cx="12192000" cy="474586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124200" cy="77152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86" y="4634182"/>
            <a:ext cx="2253803" cy="1797676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271" y="140675"/>
            <a:ext cx="1807698" cy="842009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838200" y="5334105"/>
            <a:ext cx="1583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/>
              <a:t>VIDEO </a:t>
            </a:r>
            <a:endParaRPr lang="es-MX" sz="28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758" y="5340986"/>
            <a:ext cx="1010031" cy="78866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759" y="4309877"/>
            <a:ext cx="1010031" cy="77266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281087"/>
            <a:ext cx="1222985" cy="57623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951" y="2730321"/>
            <a:ext cx="988990" cy="73223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011" y="2318711"/>
            <a:ext cx="916547" cy="792745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726" y="3361112"/>
            <a:ext cx="916547" cy="730619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974" y="4230443"/>
            <a:ext cx="978795" cy="730619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340" y="6292662"/>
            <a:ext cx="702012" cy="565338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989" y="6132965"/>
            <a:ext cx="937474" cy="71847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85171" y="2151010"/>
            <a:ext cx="28948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MX" sz="2000" b="1" dirty="0" smtClean="0"/>
              <a:t>Socios Plataforma URAIA</a:t>
            </a:r>
            <a:endParaRPr lang="es-MX" dirty="0"/>
          </a:p>
        </p:txBody>
      </p:sp>
    </p:spTree>
    <p:extLst>
      <p:ext uri="{BB962C8B-B14F-4D97-AF65-F5344CB8AC3E}">
        <p14:creationId xmlns="" xmlns:p14="http://schemas.microsoft.com/office/powerpoint/2010/main" val="155553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7896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MX" sz="3200" b="1" u="sng" dirty="0" smtClean="0"/>
              <a:t>Certificación Gestión de Calidad ISO 9001</a:t>
            </a:r>
            <a:endParaRPr lang="es-MX" sz="3200" b="1" u="sng" dirty="0"/>
          </a:p>
        </p:txBody>
      </p:sp>
      <p:sp>
        <p:nvSpPr>
          <p:cNvPr id="5" name="Rectángulo 4"/>
          <p:cNvSpPr/>
          <p:nvPr/>
        </p:nvSpPr>
        <p:spPr>
          <a:xfrm>
            <a:off x="356314" y="510580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i="1" dirty="0" smtClean="0"/>
              <a:t>CERTIFICACIÓN EN  LOS SERVICIOS DEL MUNICIPIO EN LA NORMA MUNDIAL DE CALIDAD ISO 9001- 2008, utilizando la Norma 18091 Norma para Gobiernos Locales. </a:t>
            </a:r>
            <a:endParaRPr lang="es-MX" i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6557" y="1866950"/>
            <a:ext cx="4162425" cy="314325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5915696" y="354998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i="1" dirty="0" smtClean="0"/>
              <a:t>Título que le otorga a nuestro Gobierno Local la mayor cantidad de servicios certificados en Costa Rica, y exclusivo en la modalidad de Gestión para Resultados en el Desarrollo. </a:t>
            </a:r>
            <a:endParaRPr lang="es-MX" i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88536" y="1307435"/>
            <a:ext cx="3513317" cy="218684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59283" y="1307435"/>
            <a:ext cx="2229253" cy="218684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870" y="4473311"/>
            <a:ext cx="2285079" cy="2328986"/>
          </a:xfrm>
          <a:prstGeom prst="rect">
            <a:avLst/>
          </a:prstGeom>
        </p:spPr>
      </p:pic>
      <p:pic>
        <p:nvPicPr>
          <p:cNvPr id="12" name="Imagen 11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448" y="184820"/>
            <a:ext cx="1749552" cy="66557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0" y="-189886"/>
            <a:ext cx="2307336" cy="17053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1185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9" y="20069"/>
            <a:ext cx="12191999" cy="66459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04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https://scontent-mia1-1.xx.fbcdn.net/hphotos-frc3/v/t1.0-9/1798031_718721558222727_3942752364939182086_n.jpg?oh=96bb2d4795c6f2f7ebd99f12b85d2929&amp;oe=56CBD6E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360" y="3037880"/>
            <a:ext cx="1123323" cy="19118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5572" y="-772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3600" b="1" i="1" u="sng" dirty="0"/>
              <a:t>Programa Movilidad Sana y Sostenible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062080"/>
            <a:ext cx="2318197" cy="178203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034" y="3033767"/>
            <a:ext cx="2256163" cy="190622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18197" y="1081633"/>
            <a:ext cx="2195106" cy="176248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492944" y="116491"/>
            <a:ext cx="1559635" cy="828220"/>
          </a:xfrm>
          <a:prstGeom prst="rect">
            <a:avLst/>
          </a:prstGeom>
        </p:spPr>
      </p:pic>
      <p:pic>
        <p:nvPicPr>
          <p:cNvPr id="14" name="Picture 4" descr="http://tecdigital.tec.ac.cr/servicios/boletin/sites/default/files/field/image/bici_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016" y="5162793"/>
            <a:ext cx="3035956" cy="17874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n relacionad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129642"/>
            <a:ext cx="2176530" cy="1800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costarica.nlembajada.org/binaries/bloatedimage/content/gallery/postenweb/c/costa_rica/embajada-del-reino-de-los-paises-bajos-en-san-jose/import/2014/bicipublicartago/bicipublicartago1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695" y="5129642"/>
            <a:ext cx="2435444" cy="18261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amuprev.org/images/show/news_49698218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973" y="3028103"/>
            <a:ext cx="2711341" cy="19494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13304" y="1087217"/>
            <a:ext cx="2338836" cy="173763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228618" y="3028061"/>
            <a:ext cx="1136787" cy="194318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84313" y="157463"/>
            <a:ext cx="1420504" cy="1007269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9620365" y="1538031"/>
            <a:ext cx="26688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i="1" u="sng" dirty="0"/>
              <a:t>Premio a la Construcción Sostenible en Costa Rica </a:t>
            </a:r>
          </a:p>
          <a:p>
            <a:pPr algn="ctr"/>
            <a:r>
              <a:rPr lang="es-ES" b="1" i="1" u="sng" dirty="0"/>
              <a:t>Cámara Costarricense de la Construcción 2014 </a:t>
            </a:r>
          </a:p>
        </p:txBody>
      </p:sp>
      <p:pic>
        <p:nvPicPr>
          <p:cNvPr id="19" name="Picture 2" descr="http://www.sanjosevolando.com/wp/wp-content/uploads/2014/10/bicipublicartago-newsletter-1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139" y="3515214"/>
            <a:ext cx="5339861" cy="34349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831500" y="1058275"/>
            <a:ext cx="2663556" cy="24513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491273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93" y="-141182"/>
            <a:ext cx="2026803" cy="135750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11950" y="136064"/>
            <a:ext cx="8897697" cy="1325563"/>
          </a:xfrm>
        </p:spPr>
        <p:txBody>
          <a:bodyPr>
            <a:normAutofit/>
          </a:bodyPr>
          <a:lstStyle/>
          <a:p>
            <a:pPr algn="ctr"/>
            <a:r>
              <a:rPr lang="es-MX" sz="3600" b="1" i="1" u="sng" dirty="0"/>
              <a:t>Programa Sostenible de Alfabetización Digital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9397" y="1690688"/>
            <a:ext cx="7160655" cy="4351338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s-MX" i="1" dirty="0"/>
              <a:t>Este portal académico, se imparte tanto de manera virtual como presencial, a través de los diversos canales y medios de acceso disponibles en todo el Cantón, Biblioteca Digital, única en el país, Centros Comunitarios Inteligentes y Centros de Adulto Mayor, en todos los distritos. Aparte de dotar a la ciudadanía de modernos productos tecnológicos, es indispensable darles a conocer todos los servicios derivados, así como su funcionalidad, facilitándoles diversos mecanismos de aprendizaje y su utilización racional.  </a:t>
            </a:r>
          </a:p>
          <a:p>
            <a:pPr algn="just"/>
            <a:r>
              <a:rPr lang="es-MX" i="1" dirty="0"/>
              <a:t>Más </a:t>
            </a:r>
            <a:r>
              <a:rPr lang="es-MX" sz="3200" b="1" i="1" dirty="0"/>
              <a:t>700 personas ciudadanas </a:t>
            </a:r>
            <a:r>
              <a:rPr lang="es-MX" i="1" dirty="0"/>
              <a:t>del Cantón, se han visto beneficiadas directamente del Programa Sostenible de Alfabetización Digital, los cuales se han graduado en los distintos cursos dirigidos al uso y aprendizaje de las nuevas tecnologías de información y comunicaciones, soluciones, sistemas y productos tecnológicos que proveen las diferentes Instituciones y sectores en el Cantón.</a:t>
            </a:r>
          </a:p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80714" y="1647885"/>
            <a:ext cx="4324182" cy="471688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8789076" y="6367723"/>
            <a:ext cx="2217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Portal Alfabetización </a:t>
            </a:r>
            <a:endParaRPr lang="es-MX" b="1" dirty="0"/>
          </a:p>
        </p:txBody>
      </p:sp>
      <p:pic>
        <p:nvPicPr>
          <p:cNvPr id="6" name="Imagen 5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66" y="184820"/>
            <a:ext cx="1759534" cy="7978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885363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57" y="-136064"/>
            <a:ext cx="2137278" cy="14059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87827" y="234097"/>
            <a:ext cx="6818902" cy="1325563"/>
          </a:xfrm>
        </p:spPr>
        <p:txBody>
          <a:bodyPr>
            <a:normAutofit/>
          </a:bodyPr>
          <a:lstStyle/>
          <a:p>
            <a:pPr algn="ctr"/>
            <a:r>
              <a:rPr lang="es-MX" sz="4000" b="1" i="1" u="sng" dirty="0" smtClean="0"/>
              <a:t>Principales Desafíos </a:t>
            </a:r>
            <a:endParaRPr lang="es-MX" sz="4000" b="1" i="1" u="sng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327890"/>
            <a:ext cx="10515600" cy="5530110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endParaRPr lang="es-MX" dirty="0" smtClean="0"/>
          </a:p>
          <a:p>
            <a:pPr marL="0" indent="0" algn="just">
              <a:buNone/>
            </a:pPr>
            <a:r>
              <a:rPr lang="es-MX" dirty="0" smtClean="0"/>
              <a:t>Con la finalidad de constituirnos </a:t>
            </a:r>
            <a:r>
              <a:rPr lang="es-MX" dirty="0"/>
              <a:t>en la primera ciudad inteligente y sostenible del </a:t>
            </a:r>
            <a:r>
              <a:rPr lang="es-MX" dirty="0" smtClean="0"/>
              <a:t>país, hoy en día, nos abocamos en alcanzar las siguientes retos: </a:t>
            </a:r>
          </a:p>
          <a:p>
            <a:pPr marL="0" indent="0" algn="just">
              <a:buNone/>
            </a:pPr>
            <a:endParaRPr lang="es-MX" dirty="0" smtClean="0"/>
          </a:p>
          <a:p>
            <a:pPr marL="514350" indent="-514350" algn="just">
              <a:buAutoNum type="arabicPeriod"/>
            </a:pPr>
            <a:r>
              <a:rPr lang="es-MX" b="1" dirty="0" smtClean="0"/>
              <a:t>Política </a:t>
            </a:r>
            <a:r>
              <a:rPr lang="es-MX" b="1" dirty="0"/>
              <a:t>auténtico Gobierno Abierto</a:t>
            </a:r>
            <a:r>
              <a:rPr lang="es-MX" dirty="0"/>
              <a:t>: </a:t>
            </a:r>
            <a:r>
              <a:rPr lang="es-MX" dirty="0" smtClean="0"/>
              <a:t>implementación de la plataforma de integración ciudadana. Mecanismo efectivo para la aplicación de las Políticas Públicas Inclusivas. </a:t>
            </a:r>
          </a:p>
          <a:p>
            <a:pPr marL="514350" indent="-514350" algn="just">
              <a:buAutoNum type="arabicPeriod"/>
            </a:pPr>
            <a:r>
              <a:rPr lang="es-MX" b="1" dirty="0" smtClean="0"/>
              <a:t>Atracción </a:t>
            </a:r>
            <a:r>
              <a:rPr lang="es-MX" b="1" dirty="0"/>
              <a:t>de inversiones y fondos de </a:t>
            </a:r>
            <a:r>
              <a:rPr lang="es-MX" b="1" dirty="0" smtClean="0"/>
              <a:t>cooperación internacionales </a:t>
            </a:r>
            <a:r>
              <a:rPr lang="es-MX" dirty="0"/>
              <a:t>para la reactivación económica de nuestro Cantón y la ejecución de obra pública prioritaria. Vinculación de sectores-socios estratégicos. </a:t>
            </a:r>
            <a:r>
              <a:rPr lang="es-ES" dirty="0"/>
              <a:t>Plataforma URAIA, Un habitad, FMDV, IT </a:t>
            </a:r>
            <a:r>
              <a:rPr lang="es-ES" dirty="0" err="1" smtClean="0"/>
              <a:t>Forum</a:t>
            </a:r>
            <a:r>
              <a:rPr lang="es-ES" dirty="0" smtClean="0"/>
              <a:t>. </a:t>
            </a:r>
            <a:r>
              <a:rPr lang="es-ES" b="1" dirty="0" smtClean="0"/>
              <a:t>Fondos de cooperación no reembolsables convenio BID-</a:t>
            </a:r>
            <a:r>
              <a:rPr lang="es-ES" b="1" dirty="0" err="1" smtClean="0"/>
              <a:t>Prodev</a:t>
            </a:r>
            <a:r>
              <a:rPr lang="es-ES" b="1" dirty="0"/>
              <a:t>.</a:t>
            </a:r>
            <a:endParaRPr lang="es-MX" b="1" dirty="0" smtClean="0"/>
          </a:p>
          <a:p>
            <a:pPr marL="514350" indent="-514350" algn="just">
              <a:buAutoNum type="arabicPeriod"/>
            </a:pPr>
            <a:r>
              <a:rPr lang="es-MX" b="1" dirty="0" smtClean="0"/>
              <a:t>Integración </a:t>
            </a:r>
            <a:r>
              <a:rPr lang="es-MX" b="1" dirty="0"/>
              <a:t>de la </a:t>
            </a:r>
            <a:r>
              <a:rPr lang="es-MX" b="1" dirty="0" smtClean="0"/>
              <a:t>plataforma tecnológica </a:t>
            </a:r>
            <a:r>
              <a:rPr lang="es-MX" b="1" dirty="0"/>
              <a:t>inteligente </a:t>
            </a:r>
            <a:r>
              <a:rPr lang="es-MX" b="1" dirty="0" smtClean="0"/>
              <a:t>¨</a:t>
            </a:r>
            <a:r>
              <a:rPr lang="es-MX" dirty="0" smtClean="0"/>
              <a:t>Smart¨ interconectada </a:t>
            </a:r>
            <a:r>
              <a:rPr lang="es-MX" dirty="0"/>
              <a:t>( sensores- </a:t>
            </a:r>
            <a:r>
              <a:rPr lang="es-MX" dirty="0" err="1"/>
              <a:t>big</a:t>
            </a:r>
            <a:r>
              <a:rPr lang="es-MX" dirty="0"/>
              <a:t> data) para la gestión eficiente de nuestro territorio y servicios y </a:t>
            </a:r>
            <a:r>
              <a:rPr lang="es-MX" dirty="0" smtClean="0"/>
              <a:t>la vinculación con todos los sectores de la Ciudad. </a:t>
            </a:r>
          </a:p>
          <a:p>
            <a:pPr marL="514350" indent="-514350" algn="just">
              <a:buAutoNum type="arabicPeriod"/>
            </a:pPr>
            <a:r>
              <a:rPr lang="es-ES" dirty="0" smtClean="0"/>
              <a:t>Implementación </a:t>
            </a:r>
            <a:r>
              <a:rPr lang="es-ES" dirty="0"/>
              <a:t>y manejo de la herramienta Microsoft Project, para el manejo, control y seguimiento del </a:t>
            </a:r>
            <a:r>
              <a:rPr lang="es-ES" b="1" dirty="0"/>
              <a:t>Portafolio de Programas y Proyectos </a:t>
            </a:r>
            <a:r>
              <a:rPr lang="es-ES" dirty="0"/>
              <a:t>de la Institución. Informes e indicadores de gestión. Programa Cartago Sostenible e Inteligente. </a:t>
            </a:r>
            <a:endParaRPr lang="es-MX" dirty="0" smtClean="0"/>
          </a:p>
          <a:p>
            <a:pPr algn="just"/>
            <a:endParaRPr lang="es-MX" dirty="0"/>
          </a:p>
        </p:txBody>
      </p:sp>
      <p:pic>
        <p:nvPicPr>
          <p:cNvPr id="4" name="Imagen 3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949" y="184820"/>
            <a:ext cx="2033051" cy="97831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76351" y="1025639"/>
            <a:ext cx="268190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000" i="1" dirty="0">
                <a:solidFill>
                  <a:srgbClr val="FF0000"/>
                </a:solidFill>
              </a:rPr>
              <a:t>Actualidad……..</a:t>
            </a:r>
            <a:endParaRPr lang="es-ES" sz="3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378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14703"/>
            <a:ext cx="2137278" cy="172990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204" y="1869147"/>
            <a:ext cx="4498857" cy="367224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406116" y="916774"/>
            <a:ext cx="94341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i="1" u="sng" dirty="0">
                <a:latin typeface="+mj-lt"/>
                <a:ea typeface="+mj-ea"/>
                <a:cs typeface="+mj-cs"/>
              </a:rPr>
              <a:t>Plataforma Tecnológica  Regional Interconectada </a:t>
            </a:r>
          </a:p>
        </p:txBody>
      </p:sp>
      <p:pic>
        <p:nvPicPr>
          <p:cNvPr id="8" name="Imagen 7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228" y="141132"/>
            <a:ext cx="1565338" cy="80896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76" y="5823676"/>
            <a:ext cx="952500" cy="9525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758" y="5765446"/>
            <a:ext cx="926892" cy="97263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229" y="5776051"/>
            <a:ext cx="983412" cy="101324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366" y="5776051"/>
            <a:ext cx="952500" cy="9525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344" y="5785576"/>
            <a:ext cx="952500" cy="9525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331" y="5677924"/>
            <a:ext cx="961824" cy="1069677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826" y="5733419"/>
            <a:ext cx="884412" cy="1006774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173" y="5781980"/>
            <a:ext cx="837662" cy="927683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352" y="5765587"/>
            <a:ext cx="843672" cy="95250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59" y="5771519"/>
            <a:ext cx="952500" cy="95250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26" y="3157039"/>
            <a:ext cx="1682877" cy="893445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7751156" y="2075780"/>
            <a:ext cx="4228173" cy="3055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innovación y el conocimiento, apoyados en las tecnologías de la información y la comunicación (TIC), son las claves sobre las </a:t>
            </a:r>
            <a:r>
              <a:rPr lang="es-ES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 debemos </a:t>
            </a:r>
            <a:r>
              <a:rPr lang="es-E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basar el progreso de las ciudades en los próximos años, haciendo más fácil la vida de los ciudadanos, logrando una sociedad más cohesionada y solidaria, generando y atrayendo talento humano y creando un nuevo tejido económico de alto valor añadido.</a:t>
            </a:r>
            <a:endParaRPr lang="es-ES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796988" y="2727604"/>
            <a:ext cx="2231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Provincia de Cartago </a:t>
            </a:r>
            <a:endParaRPr lang="es-ES" dirty="0"/>
          </a:p>
        </p:txBody>
      </p:sp>
      <p:sp>
        <p:nvSpPr>
          <p:cNvPr id="2" name="Rectángulo 1"/>
          <p:cNvSpPr/>
          <p:nvPr/>
        </p:nvSpPr>
        <p:spPr>
          <a:xfrm>
            <a:off x="3855477" y="118115"/>
            <a:ext cx="37889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i="1" dirty="0">
                <a:latin typeface="+mj-lt"/>
                <a:ea typeface="+mj-ea"/>
                <a:cs typeface="+mj-cs"/>
              </a:rPr>
              <a:t>Desafíos actuales</a:t>
            </a:r>
          </a:p>
        </p:txBody>
      </p:sp>
    </p:spTree>
    <p:extLst>
      <p:ext uri="{BB962C8B-B14F-4D97-AF65-F5344CB8AC3E}">
        <p14:creationId xmlns="" xmlns:p14="http://schemas.microsoft.com/office/powerpoint/2010/main" val="205779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58499" y="898707"/>
            <a:ext cx="4811249" cy="4487393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540271" y="4919021"/>
            <a:ext cx="9144000" cy="1655762"/>
          </a:xfrm>
        </p:spPr>
        <p:txBody>
          <a:bodyPr>
            <a:normAutofit/>
          </a:bodyPr>
          <a:lstStyle/>
          <a:p>
            <a:endParaRPr lang="es-ES" dirty="0"/>
          </a:p>
          <a:p>
            <a:endParaRPr lang="es-ES" sz="1800" dirty="0" smtClean="0">
              <a:latin typeface="Algerian" panose="04020705040A02060702" pitchFamily="82" charset="0"/>
            </a:endParaRPr>
          </a:p>
          <a:p>
            <a:r>
              <a:rPr lang="es-ES" sz="1800" dirty="0" smtClean="0">
                <a:latin typeface="Algerian" panose="04020705040A02060702" pitchFamily="82" charset="0"/>
              </a:rPr>
              <a:t>ADMINISTRACIÓN </a:t>
            </a:r>
            <a:r>
              <a:rPr lang="es-ES" sz="1800" dirty="0">
                <a:latin typeface="Algerian" panose="04020705040A02060702" pitchFamily="82" charset="0"/>
              </a:rPr>
              <a:t>ROLANDO RODRÍGUEZ BRENES </a:t>
            </a:r>
          </a:p>
          <a:p>
            <a:r>
              <a:rPr lang="es-ES" sz="1800" dirty="0" smtClean="0">
                <a:latin typeface="Algerian" panose="04020705040A02060702" pitchFamily="82" charset="0"/>
              </a:rPr>
              <a:t>“Unidos continuamos construyendo el progreso de Cartago”</a:t>
            </a:r>
          </a:p>
        </p:txBody>
      </p:sp>
      <p:pic>
        <p:nvPicPr>
          <p:cNvPr id="5" name="Marcador de contenido 4" descr="C:\Users\marcelaqc\Desktop\logo_municartago_pequeño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615" y="4962110"/>
            <a:ext cx="1794120" cy="648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0"/>
            <a:ext cx="4018208" cy="6858000"/>
          </a:xfrm>
          <a:prstGeom prst="rect">
            <a:avLst/>
          </a:prstGeom>
        </p:spPr>
      </p:pic>
      <p:sp>
        <p:nvSpPr>
          <p:cNvPr id="9" name="AutoShape 2" descr="data:image/jpeg;base64,/9j/4AAQSkZJRgABAQAAAQABAAD/2wCEAAkGBxQQEBUUEBQUFBQWFBcWFBYVFRQVFBYVFBUWFhYVFxUYHCggGRwlHRYVITEiJSkrLjAuFx81ODMsNygtLisBCgoKDg0OGBAQFywkHSQsLCwsLCwsLCwsLCwsLCwsLCwsLCwsLCwsLCwsLCwsLCwsLCwsLCwsLDQsLCwsLCwsLP/AABEIAOkA2AMBIgACEQEDEQH/xAAbAAACAwEBAQAAAAAAAAAAAAAAAQMEBQIGB//EAEAQAAECBQIDBQUFBQgDAQAAAAECEQADEiExBEEiUWEFEzJxgUJSkaGxFCPB0fBDU3KS4QYVJDNiY4KistLxVP/EABkBAQEBAQEBAAAAAAAAAAAAAAABAgMEBf/EACgRAQEAAgICAQIGAwEAAAAAAAABAhEDEiExQWHwBBMiUXGRgaGxMv/aAAwDAQACEQMRAD8A+4QQQRhRBBBFBBBBEFedPWCWRVyu22cYe3OxLREdVNv9z5cflYsLZOHwej3YUUUl6pdSQJRYhJJfwk5BYF26GFN1kwEtJUplMOIXDs4tyY+o6t39sNZHdrZlF2twlgB1OR9Y6latyAULDkhyktYZJ2Ba0BCdbMqA7lTF+J7C7cnxfy62hI10y7yFBnwXdmxbdyztiLOr1KZY4lM9gwdRPIJAJPwjF0/aU11lyWISmsUgcKXwAVcTuWTm2LvjZJbdR6KOSWjz8zUTsiYFKCgaSEhNr0ggOLcyc+sW5XbstSHKVVOoFIBIdKikstTJ2cORYg7xncdbw5SbWjMVLFU1aaUjiZBBJLM1yXcs2SSGikNXMDhBQkWpSoFZAvuFCzU2uzG5DNBMmmYqo3APCASQl0i45lt+pbJfpShv8xb5xLk6YcP7rejXMWogzCwS5YSwQSS1qcG/8m940O6dNKiS4IJwS/VLN6Rndmyi8xSVXZKQDcOmogm7+3i2ItDvt+6wbsvLFrPh23jU9OGf/q6JXZqCXLno9vgLemLDkIJPZktCkqS7pdrlru9t8/T3Qx9//tdfHja0Cu/s3dYuDXlzg8mbbLxWCldmIS7PdFBv7PTkfL6xzO7Jlqd6g74UzPSLcrJSPTziUd837J3Pvs1m9c/KEnvmv3TuNls1338oBDsyWCCx4QkC+yC6YY7ORVUxfj3P7S6sfWAd/v3XxX0/r8otwFJXZUskkguQxuR8haD+65f+q4Y8R90pxjBI/wDgi7BAQaXSJlvS92yScO2fM/IYAhxPBAKCCCIpQ4IIAggiCbq0JJBNwWwTemprC5bbyioniHUV27ujN6gTbo3rEX95Smeq2XZTEMC4LXspOOY5x0vXywzq8QSRYlwsslrbmAjIn7GVgeyvO96rw2ntmUMeys739rl+jFpoZgqhOkTVMXkuAMoWWcCpjVcEj5CKfakgJUTkLuQAfElgd8EUhm2PONlZYE5YR46Zq1lVSlVE9BZJL0pyAMYywdzeJfLfHlMctrwWkBgCzbim3kpooyNEJUtKES0BCRShkVLCAGSKf4QA7+kRT9arAUSeTJa25ZMJGpW/GtTcqU3HUhN4z0r0T8Rj8JPtMyVMCUIC5bFa1sEmWxQAChPiqFdwLUbva3M1CkpKlmUOF3qUQWurbDPh4g7MqqmKUXLhPlSCW9Coj0foIO4UpZpXTLlBS0skEg5SC9mqBZhYIHO8xm668uUxx3ff3+zd7PnrBRL4b1OrjYqJqNLjkCQMNg2jaQCwe5a56xndmIClFRylmHJRTc/At8ecacdK+bjbZuiCCKf95It4nNLW952+gflUHZ4KuQRSl9pIUUgBXFS3D7wBDnbI+mYaO0UlRSynFT29yxZs+WYC5BFEdqoKmZWWxbBLu+LZ8uYgT2qkuyVlk1eFnfYOc9PPlAXoIg0uqEzwhQweIEZfY+WPLmIngHBBBAKCCCAIIIIAitNkqKnBTTwuCkGwJqHq48mizBAUZmlmHC0jiJuhJs9ttk2iSRp1Aq7wpUC1IpDpZ7PuMer82ArSqKiRNmAEvSO7p8g6CQPWIzoFf/onDp9z0bMt9vnd4C6YIrfZFNebNPP/ACw+eSLZ2bAiP7CrefOPrLH0RBUPaWtplLcFCymlBOKl8KWI3BILR5qYiohiRf4jzOPONf8AtLoqpLBa3eWFMQSoBaRUoM3Mu20eYSlenQpX+YlIKlNWZpCeSQ9Rb16bQl0vXc9tOXJTcW6gH6nJtz2hapFvP9H5RFptWFJqShZCruzvgZf9NDlzq7Mq4BUopIH8IPL9ZLxfaSaS9lhSULAYqQq7kAElKSVE9VVQtUJkvTTO5QmZMWHShSu5SQQEEuxp4RUzZLW2WiUlU6Z3igEinhUWqAS4JB2DrcHduUajpWQuxayeZKiLAnmaR1LerDHxtPxnNblMf4/vSz2HLnMqs0moEuh0k0pHCoEcNuT/AEGiJM396D5yx+Bh6DTd2gJe9yWxUolSm6OTaLMQEEEEAQQQQBBDhQBBBBAOCCCAUEEEAQQQQBBBBAEEEQapVIK6qQkEl/CWG+49ICSatgTYNzLD1MYuq1yA5FCychExRNrO6bC1FrZN7XqTZhmoqmh6kudwgKBslwxYFnGWcwpyRNSGLKZ0lrXyOo5jy3ES+GuGfmb18KOr7QmLN0oSLBgtarJIIcqF8A2Axd46RMAAuLlhfJ5D4GIlaZVbUl22UhuuS+4yI41cmhPGEsXpddiQPCXYAs/oDyi7jX5eU+EGpUqQRSzLJB4bApSpRW/UJAa3rAiapMoYrBsFYJCt7ixUw9YydZpROKJhFKUVKQtLpKjSUqKSC4TQVAcyTszzolrUhVRm8KSwKaCp1BYU4AVS9DEcjmNY47ukysx1u6v3/toiemSCg1lSytSl92tQelJWpRAZ+JwnzAxHoexkiWR3qwFJAol8QUE0BjMfxLb0BJybxho1ClkUJqUFPZWClLlKk2dwDbk8ewGrX+6J/hUCDnBIHT+bzbtzXUmMebjx7ZXPL2l0utlzfAoGztcEB2uDcRYjmWokOQ2beufxjqPO7CCCCAIIypmoFRHfL8RDCWbXNnb59IUjUAlP3yy6v3ZAPgsbWz/2gNaCKE2cLHvVC6vYtYpzbAw555iGRPBb71Z4VZQdgbs2R+EBqwRjmcAH76ZnNF7ggbeuNhzvJJ1QDGuYRu6DyWR1x/4jG4akOOJUwKAIwYIDqCFEGrTMI+6KQf8AVj6QVAky0EkzFbjimKI4VJSSH6kB+ZiT7VLdu8Y8iS+ad+tvOIFaSYXfuS53T5O5be/83S/J0c2n9iVXvRzWC2MNU/VXS5Fzv01U18XKz/SJaOp+X5RROlm11DuRm9N3JJF2/gBvek4e13ThQSKyCrciwztAQ6meJbVKVcsGAJJYlgGclgTYYB5GMvVTVruokJBsmxbPEphc4tgdWeJu0BVON/ClIHRXEVW6hSfgIoahLqY1KthIdfJ2AsLnPPoH1I8+edt6xFqNK6ChMyZLqDJWihxbIBSUu7nERSdHQQlKlcIFIUcpCaXBFrOxs7sdxFpaGTgpGC4DdHUHScRT0+s71BMmlaK1oC0zG8KilQBaxBcem8Msdxrh5suLLd/ytSFGoggi9nINVg5DDbGTFbXS6yEG4UoJuEkN/mKBDbpQR6x0dUsrKO7rYJqCXWQ+6qUsMPtEmn0kxUyXSEh0rWqpZK0OpAAUGPEEuGfPxjhZfT7GHJhf1bUDpPvJZly0mkPZKAEkgBKiwDmxP4izxapCld0mZSHUTLPhallMXezPYg4Eeo0/ZUtKCTWcElK5gJIQhJ4Uln4cARDoNAF1Lm8V1JQlVJoSFNem1ZYXdwwxeNZ8nTF87r25O91phdlqUZ1RWlIUlcsF0hZJVL9qmlNQSSLXaxEezk+6CpJA8JCcbNZiPKPIdp6+RodO+qUlErhpd7lZNKWF3BGRYAA2a2n2Z2kZSaFJWoewsgBKAQHCzsgZcOM2SABGsfMlhlyS5Xfi/wDXoaD7x/6/lDpPvH/r+UVJetIABRNJs5oa+HtbaLctTgFiH2IY+oioiRpyFVVrObEim/RongggM2bPIUR34Fzw92CR4rDmzcvZMcydS9P+ICnJ/ZgBXht6P846mzCFFl6cXVnxbs9/J/IwpM1VuPT59ne4xf8ATCAlVO/3kvUoDhDO4AGdvxiuJ6uH/EpNQ4fug6si1+bfoiLE2YbcUnxKF8NsHfNw/nHHeKsO8kuCEqHMuqwvazW84KnTr5bAmYOT4c2/OLKS8ZsuYpRZMySVG7APZnw98gxe06Vh6yDhmDecETQQQQCggggCCAmEkuHEA4ztfriOGU1TtUbpADvb2jZmtnMddszUplEKUEFQISSWIexUDswPl8Y89K7TQp7qSASgFae7wopJALOk0uCMgWjUjly53HxGlKQlUxImMsXBSq7qURxlIsbu9rO4Zi9/7UlBKBKmAA+zLNJa7gpttGRpqZy0oRxgEKLhpdKZge4YLLpIYOxzaPSpDWETI4d68qE/WJPilzTYH/JWqxDtYG+xGbRWWJCsyFcRIJ+zqB4WHFwu3FY4seUa64UR2Z6NehAYS5oAewkTW9KUtv8AWLGiWmY6wlQLlJK5a5atiwCwCU46erxZAiLV+BTZIpGzFXCDkc9i8QQCaVn7tXCS9TBtnpfL3IVjziP7MtN0LclVSisDiLBN6QBYACwGN9+qACEuzuzKIYNbhw1v6ZiQTCLEO24Iw3ImPJlyXJrq80rs2YhVIExctyeOZKWVgrUohXeDCQSAAQyWAxAgTJYAWnUoASB+yWA1nqSCL+foMRu62QmdLAJUB3qDwqKDwzAaSUm4OCMEHrEh0ssqYpBObj5/IfKN4fiLjNa+/wC3Lk4Jld7V+ydTQSiYstwmXWwJCvZBYOQQbbApjYePPzdOJau7SWpAKN6UlxR1Ft9vJ4k0E6hQOEvStLikYAUHsGtjY4fHpnmbjE5NXrW5BBBB1ZsxCqiRLk5VxFn9rPm/zPqSkKtwSBclh/xYjz/AZxCm6Y1kiSg3VxFd/a26v/2PqpemIb7lAYk+PBLY8/z8iVNOQQBwycqZ7cvgWd/T0iRKUcy9Obvbld9s3ESL05Zu6Q1ai1XXxbXIJLeQfcRy9JcfcpGS9T3DEHPvAfyg+REkoKBHDJDEOQTbIU1uQHwMXkqBwQfKMpWmVc9xLLlzxuHLvteyjfqQzRa0EtSXKpaUGwFJdwL/AABJbz6wF2CFBAEJSgA5sI57wOzh7WcPfFoze1dU5CElBC0u5IsAQ63Y2Dg8nYFnDv5KFdoGYfukkgKIJwCoPZ82a7A3sdxBN1hRKUtaghCUEnuwZqxSHIQz1lhih+kVUaecF0pVJEl/u00rJSGFSVKdlFyohgLEjrEidQtwkMTZ81AOCUu7uz/GPNeTK+m7JEun1COSwA54wsqJcB3O1xZ/QNE0jUomEgB25oUBgbkNvGfOXQCucqXRLBWtwtTJGSDubG1ybYdovK7RAANEw1WQyfFkhvQE+Ucr5FiUaFhIDJUFEMwAUCHYAZNRP/GLUZ+mnJBKpjpU2VgJAAAqofazl746NZOslgsVoe9qg9ix32No9eEsx1WalXABEZ1CSHCks7O4ZxkPzhDUotxp4vDxDiu1udyB6xsSxxqZYUhSSHCgQRzcNCOoSCxUkEOSHDgDJPyg+1IvxosWPELEZB6wFSVLeUGuSkO7B7Xw4G+OccLlvYmikvwpNPq+3U2/CcAyyQrwG6S2HclJa1tj1bZz0Z7PYuztuY8V3jWvamtakC6QUmYC6dvvN+f6zBq5JU0xCiwJJpKg4IAULeQPOxG8TEJQlRmUpSSQz2yeguYq6ZS1pKUhhVl7M+SUtc2sDvtCXzssutIJq0h02BN7bH3i2MRn6PUKEtPeTEPSAoIlliosHQKnZRu1zxM9o0T2eJRbIN04AbdLDLWzsRyJi12fKqnEqHgQko6KWVpUfNkgP/qPOPfMpZuPFjx/q61P2KJvdjv3rIS75drjxHGMCNCCCMvXbtk6mQkrP3KleK9RAuC9n3c7cvRS5CRiQqz+2XyMOfL+l414IIzpskUzPullzcBRdXFlN7c7cor0cQV9nWSCC9ZOKTuf0x5xswQGMZCXP+HXcG9RvYhmBwXI9Yu6HSISSpKCglwXJJId3uerxcggEoQR1BAQrkJJqKUlQwSA49YyJdEtK1LSgMSmspCUUyyUEqPsgMpV+Z6xrz5tKScnYczsPjGZpZiaAhfiZloKgFO16klgxL3Dg9RHHm9NSs+ShClqmSj3iFoAsFGWUueKSA6QDWC4Yq3UWtZnTZSUNKRWpQNKaSKyxYVUlgSzlja8SL1YlKKQQgDCVAUgMHpAO3IRT1PaBUtCQpKUJClqWCQsqcBIQg2Z1LqBNuFnLtx1lfhZre9rWlkTGBUspVSSUsVJlEpvQSA7XDsH5C4iUmlYMycyqBSKUFRqLkJADq8KcPiI5K1zUlKJ5JDE8CQoB9iLbEflFfS9rAKmJTNTNXLWUrQQlCkmkEAmwSGUk3yAWeGO8b6Xfb03glMwOU8wyhcYceVh0sIQ0cv3E/D+H/0T/KOUQaaTMytaUuqqmWLNZgVnxC2WGYvR6568uaBWlQzUhiXIaxLM552tHP2NDAUhkhk5sHBYeoHwETrP1gBiqhVpEEklIL2PUHI8oQ0MsPwJvnqevPJ+J5x1PmKDUoK73YpDDnfMRfaZn7lXlXLf/wAoCTVya00kON7tguGLOC93HKKunmEAJmKYgWIS1QBYHBD4cDD+UTjUzP3Ktvbltch/a2BJ/wCPlFfULmKSyZK0q8STVKICqjZQruDluR2OOeeHaEcarSSpiQZqRMCFlQrSCUqZaQUhuEso3DG8EvTIIqQlRDZ7xdxnFV7/ADfnCl6grCiZSklJUDUZZ38JpUSzKfyiXsskoL3uW2xYbDamPNd6X5d6kBSCC4KWKXuXwnF73HO5iho9cEKdRoC2DkeGgqBClOzurysbmz6K0JWpjcpZwxbmM23f0iDWy6VVDCiArocJPrZP8vWOnDnq9azyTU7T20JMxxfIZ/z+sSR5+Vqu6XUkKoemYAnq4WPIqJJ5PuBG7JmVB2IfnY/DaPTUxy7TbuCCCCnChwoAggggHBBBAcwlJBDEAjkbiOoi1MmtJS5DtdNjYg/hEVU73u3okHKvCkB2UB8w5HlzLR2dYsH/ACl73FxZRTy6P5HfEcjswDC5v8w96psenlAOyxSRXNu7mu9wQRhtz8fKKHOUFroXJqSD4lJBT8xm8SnRS2ApAAwEukWfYNzPxiI9nD95Mww4hbFxZ34QPjzMWNLp+7BFSlOX4i5wBn0+cQcJ0EsYTsU5UzF3AD2yYFaCWQxB/mU923d/ZHwizBFFaXoUJLpDHzUdm3MThMdQQCaCHCeAcEEEEU58k+OX4xUG98OTSXs73B2vsTC0aQEui6TcWZgQLfKLQLDD3OPMxm6pBQqpmSoupL+17wbBIyNyxsyn48uG5uLEs3VmpkoWQAS7JALNw3LvnZnaCVOK1UqlqSkpPia/hGQep+ETqNKbem+Tk9LwpQc1VAuAzYs+7x5m2QvWJSqlSgpX+llOCWCi1gCxF2DpVyi/2VqTSUrfgYJNyVJPhcm5UGp52c+JhDN0YylLFJNw4KgTxDGd7bjqYhSikiYjiIuBzScpB6jF2ek7R78MplHk1+Xl9K3gYI5lrCgCMEAjyNxCnLKQ4BJtYdS39fSDukhRTOsU7CUvzNh46eR2IV5PyMOXrFEEmUpLJJAO5G1t/wBc2C3BFRGrUUv3agamY5AvxY6fOOPty7/crs3qWv6AsH9YC/BFXTalSlEKlqQA9y12Zvi562PSCAswQQoinBBBAEEEEAQQoIBwocEAQocKAIcEczJYUkpUHBBBHMGxEVBLx6n6mGREUnSoQXSkAsz9BtE0Bj60JlpMsngVZIdmqt3fQXceg5PKJRQlk2DE28Ia5f8Ao35XDpEEKDeLxXN/XbO0RyyUmhRcs4JZ1JDAki1w4drXHNh5+XHXmempogvFDEDIDeQA26xnTRSoJIIClEoFxh3HRvFnGMRrBN33OfSONRJC0tvlJ5EYP6yHG8c+PPrltM8e00p9nzSlZl4SolSCb3ytP1UHcni2EaqAWuXjGBJG6VA/yqSd2yHHkR0Mamk1AmICgG2I5KFlD0Me2/u5ceW5qpoIIIjoIIIIBwQoIAggggpQ4ododqokKSlYU62pIAIJK0opd88TtySo7RCrt+VxMJhCQsqKUEt3ZWDYXuUGm16ktkQGrBGZO7blpmBDLUSkKSpIBQQoEgVuwJCVEOz0mIVf2jld13oCyiics2ANGnLLNJPmwzAbMEZQ7elOsMt5bVhhaqZMlJu7F1y1jozlheLuj1aZqSpDsFKSXBDKSWUOtxkOICxBBBAEcx1HEB1DhCHAEEEEEEV9SEqYEsoEFJ3B5/AkHoTFiCIKcifUWZiM46MQxwQXH5uI7VOSA7/Xb9D4wtXpnNaQCsBg/tDNJu3kThzzIMOmdqwqp3qtTcFiGN0kcQY4ZvLyZ8fW/Rve1bUT08KxYKLEGxcWB+gPmnYRJpNQELD+FZAPIKwku+/h8ymJ+6RNSXSC9jg/MdDGb9kCXQRYcizg4Vbe3xBj0cOcs6vPyS45dnoKrt6wRU7OmhSSL1JLKfJtY+RH48jFyOrpLsoIIIiiHBBAKKs4zK+EAoo6OVvgvgNy69Is1QVQGJRqyOMSzwIcAJtMSpAWQ7goIK1B2KSnerhUuRqxMdpNNSHsxI7xaVsb0tL7lSbXUlYLOFJ3KoVUBiaeXqu9ZaJXc1EcITVQJs2gEYpEvuOr950iSdLn0ghEsqKl12S1JrCaSTlyhRq2SoZIbYBhQVhy06ugumV3lExgQmjvFLNDkXIpYnDkbQTFa2hXdokpX94UuRR+1EgKAvYCRWX3VTYCNuCC6N4YMcwwIBwgY6iMRESQRyIcUOCCCCCCCCAIz9cmh1Js95jObAAVkb4AI3HOljoRHNkBV7g8xY2jOWO5pYoa2XXSULAmIIUlzZThilQGygcjGdoinahMxAULLR4kWKw4BVLUkYLMfQHEWFSRK4Q4QoinkhVmT0BYN1Le6Ih1emUhYmoJNqZqSXqR7yXPCpNzbIJDEs3lsuGTVksRS9SJagtxSQAo805Bdrs5PkTG3GEqWmykqqRMFSD58RAYDPi9Dyi12ZYd3UoU+EO7o2uQ5bGTsd49kvabjz4fptwrTghJFucODqcEKCAjggggCCCCAYMEKCAYhtCTHcRXLR1BBFBCaHBAEEEEAQRHOKrUNm78mOOrtFUGf/tbe97pff3gG6Hpci9BFRJnUlxLqs3ibd3vzb9WjmqfSm0upjVlqrUtfGflAXYIqrVNqDBFL3cl2bA6u/o2do0Kn3cSsBmq8TB3vh3b08wFrUJdJBTUCGKeYMZ0vUKCwlVQITar2wDduag92AezZYaICigOwUwdrh926RV1miUtBAUx2LEscPclrEi2xIjGeHaNS6UdStMskqJEuYoXP7FYBZdz4DwBrAH+ItHLnFKnI4kEn/2Rs7jG1graOEd5xJmAWdC3ANQOCylXQQ7fDLgRahC7XFIpqCUkWALEupRIuHObgvHPivW9bXPlx3NyeXopGrQsAoUCCHBGCOkTRg9mnu5gSVqYkkJJcVXKgzvdyoZwo2jblzQrD/Aj6iPRZpcb2m0kEKCIqOCO2gaA4gjtoGgOII7aBoDlMdwmhwBBBCiKcKHBAKAQ4IAgggioIIIIAggggCCCCAg1Msm6fEMclD3T+exv0MWnKVI4Ra4IIwXZSSObuDFtop64lBqSHtxi+A3GA1yOQZw+SADw5ePfme2pVCZKI4SS6SClW9i6S/OzHnfYxrSNSFJCrDYh8K3TGdqUkgHJDlJDEqBI4eVw38oMR6CclEwE4mtfYEAUkW3DAnomOnFn3x8+3DXTPXxW3BCqHOCNuoghiCIpQQ4IAgggigggggCCCCAIIRhwQQocEFEImHBAKHAYUQOI504IZ9y3yJ/AxJBFFIdpJ5L29lspK9+gPqGjodoJpKmUwb2b3ww3/QzFuCApntFNIUymIJw5sQMf8h84Q1ldkOknBWgkeALwFBrEZ5ERehQGNL0eocuNOMsWWul2cBLJLO58XtdIrT/7PmYFImTFUqurunkJvkJZRW7glqwBVg4j0UEYmEl21cvoqdmSVJlpEwJ7wJAUoAcRYOp2Gd+rwouQRtm3d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1" name="AutoShape 6" descr="data:image/jpeg;base64,/9j/4AAQSkZJRgABAQAAAQABAAD/2wCEAAkGBxQQEBUUEBQUFBQWFBcWFBYVFRQVFBYVFBUWFhYVFxUYHCggGRwlHRYVITEiJSkrLjAuFx81ODMsNygtLisBCgoKDg0OGBAQFywkHSQsLCwsLCwsLCwsLCwsLCwsLCwsLCwsLCwsLCwsLCwsLCwsLCwsLCwsLDQsLCwsLCwsLP/AABEIAOkA2AMBIgACEQEDEQH/xAAbAAACAwEBAQAAAAAAAAAAAAAAAQMEBQIGB//EAEAQAAECBQIDBQUFBQgDAQAAAAECEQADEiExBEEiUWEFEzJxgUJSkaGxFCPB0fBDU3KS4QYVJDNiY4KistLxVP/EABkBAQEBAQEBAAAAAAAAAAAAAAABAgMEBf/EACgRAQEAAgICAQIGAwEAAAAAAAABAhEDEiExQWHwBBMiUXGRgaGxMv/aAAwDAQACEQMRAD8A+4QQQRhRBBBFBBBBEFedPWCWRVyu22cYe3OxLREdVNv9z5cflYsLZOHwej3YUUUl6pdSQJRYhJJfwk5BYF26GFN1kwEtJUplMOIXDs4tyY+o6t39sNZHdrZlF2twlgB1OR9Y6latyAULDkhyktYZJ2Ba0BCdbMqA7lTF+J7C7cnxfy62hI10y7yFBnwXdmxbdyztiLOr1KZY4lM9gwdRPIJAJPwjF0/aU11lyWISmsUgcKXwAVcTuWTm2LvjZJbdR6KOSWjz8zUTsiYFKCgaSEhNr0ggOLcyc+sW5XbstSHKVVOoFIBIdKikstTJ2cORYg7xncdbw5SbWjMVLFU1aaUjiZBBJLM1yXcs2SSGikNXMDhBQkWpSoFZAvuFCzU2uzG5DNBMmmYqo3APCASQl0i45lt+pbJfpShv8xb5xLk6YcP7rejXMWogzCwS5YSwQSS1qcG/8m940O6dNKiS4IJwS/VLN6Rndmyi8xSVXZKQDcOmogm7+3i2ItDvt+6wbsvLFrPh23jU9OGf/q6JXZqCXLno9vgLemLDkIJPZktCkqS7pdrlru9t8/T3Qx9//tdfHja0Cu/s3dYuDXlzg8mbbLxWCldmIS7PdFBv7PTkfL6xzO7Jlqd6g74UzPSLcrJSPTziUd837J3Pvs1m9c/KEnvmv3TuNls1338oBDsyWCCx4QkC+yC6YY7ORVUxfj3P7S6sfWAd/v3XxX0/r8otwFJXZUskkguQxuR8haD+65f+q4Y8R90pxjBI/wDgi7BAQaXSJlvS92yScO2fM/IYAhxPBAKCCCIpQ4IIAggiCbq0JJBNwWwTemprC5bbyioniHUV27ujN6gTbo3rEX95Smeq2XZTEMC4LXspOOY5x0vXywzq8QSRYlwsslrbmAjIn7GVgeyvO96rw2ntmUMeys739rl+jFpoZgqhOkTVMXkuAMoWWcCpjVcEj5CKfakgJUTkLuQAfElgd8EUhm2PONlZYE5YR46Zq1lVSlVE9BZJL0pyAMYywdzeJfLfHlMctrwWkBgCzbim3kpooyNEJUtKES0BCRShkVLCAGSKf4QA7+kRT9arAUSeTJa25ZMJGpW/GtTcqU3HUhN4z0r0T8Rj8JPtMyVMCUIC5bFa1sEmWxQAChPiqFdwLUbva3M1CkpKlmUOF3qUQWurbDPh4g7MqqmKUXLhPlSCW9Coj0foIO4UpZpXTLlBS0skEg5SC9mqBZhYIHO8xm668uUxx3ff3+zd7PnrBRL4b1OrjYqJqNLjkCQMNg2jaQCwe5a56xndmIClFRylmHJRTc/At8ecacdK+bjbZuiCCKf95It4nNLW952+gflUHZ4KuQRSl9pIUUgBXFS3D7wBDnbI+mYaO0UlRSynFT29yxZs+WYC5BFEdqoKmZWWxbBLu+LZ8uYgT2qkuyVlk1eFnfYOc9PPlAXoIg0uqEzwhQweIEZfY+WPLmIngHBBBAKCCCAIIIIAitNkqKnBTTwuCkGwJqHq48mizBAUZmlmHC0jiJuhJs9ttk2iSRp1Aq7wpUC1IpDpZ7PuMer82ArSqKiRNmAEvSO7p8g6CQPWIzoFf/onDp9z0bMt9vnd4C6YIrfZFNebNPP/ACw+eSLZ2bAiP7CrefOPrLH0RBUPaWtplLcFCymlBOKl8KWI3BILR5qYiohiRf4jzOPONf8AtLoqpLBa3eWFMQSoBaRUoM3Mu20eYSlenQpX+YlIKlNWZpCeSQ9Rb16bQl0vXc9tOXJTcW6gH6nJtz2hapFvP9H5RFptWFJqShZCruzvgZf9NDlzq7Mq4BUopIH8IPL9ZLxfaSaS9lhSULAYqQq7kAElKSVE9VVQtUJkvTTO5QmZMWHShSu5SQQEEuxp4RUzZLW2WiUlU6Z3igEinhUWqAS4JB2DrcHduUajpWQuxayeZKiLAnmaR1LerDHxtPxnNblMf4/vSz2HLnMqs0moEuh0k0pHCoEcNuT/AEGiJM396D5yx+Bh6DTd2gJe9yWxUolSm6OTaLMQEEEEAQQQQBBDhQBBBBAOCCCAUEEEAQQQQBBBBAEEEQapVIK6qQkEl/CWG+49ICSatgTYNzLD1MYuq1yA5FCychExRNrO6bC1FrZN7XqTZhmoqmh6kudwgKBslwxYFnGWcwpyRNSGLKZ0lrXyOo5jy3ES+GuGfmb18KOr7QmLN0oSLBgtarJIIcqF8A2Axd46RMAAuLlhfJ5D4GIlaZVbUl22UhuuS+4yI41cmhPGEsXpddiQPCXYAs/oDyi7jX5eU+EGpUqQRSzLJB4bApSpRW/UJAa3rAiapMoYrBsFYJCt7ixUw9YydZpROKJhFKUVKQtLpKjSUqKSC4TQVAcyTszzolrUhVRm8KSwKaCp1BYU4AVS9DEcjmNY47ukysx1u6v3/toiemSCg1lSytSl92tQelJWpRAZ+JwnzAxHoexkiWR3qwFJAol8QUE0BjMfxLb0BJybxho1ClkUJqUFPZWClLlKk2dwDbk8ewGrX+6J/hUCDnBIHT+bzbtzXUmMebjx7ZXPL2l0utlzfAoGztcEB2uDcRYjmWokOQ2beufxjqPO7CCCCAIIypmoFRHfL8RDCWbXNnb59IUjUAlP3yy6v3ZAPgsbWz/2gNaCKE2cLHvVC6vYtYpzbAw555iGRPBb71Z4VZQdgbs2R+EBqwRjmcAH76ZnNF7ggbeuNhzvJJ1QDGuYRu6DyWR1x/4jG4akOOJUwKAIwYIDqCFEGrTMI+6KQf8AVj6QVAky0EkzFbjimKI4VJSSH6kB+ZiT7VLdu8Y8iS+ad+tvOIFaSYXfuS53T5O5be/83S/J0c2n9iVXvRzWC2MNU/VXS5Fzv01U18XKz/SJaOp+X5RROlm11DuRm9N3JJF2/gBvek4e13ThQSKyCrciwztAQ6meJbVKVcsGAJJYlgGclgTYYB5GMvVTVruokJBsmxbPEphc4tgdWeJu0BVON/ClIHRXEVW6hSfgIoahLqY1KthIdfJ2AsLnPPoH1I8+edt6xFqNK6ChMyZLqDJWihxbIBSUu7nERSdHQQlKlcIFIUcpCaXBFrOxs7sdxFpaGTgpGC4DdHUHScRT0+s71BMmlaK1oC0zG8KilQBaxBcem8Msdxrh5suLLd/ytSFGoggi9nINVg5DDbGTFbXS6yEG4UoJuEkN/mKBDbpQR6x0dUsrKO7rYJqCXWQ+6qUsMPtEmn0kxUyXSEh0rWqpZK0OpAAUGPEEuGfPxjhZfT7GHJhf1bUDpPvJZly0mkPZKAEkgBKiwDmxP4izxapCld0mZSHUTLPhallMXezPYg4Eeo0/ZUtKCTWcElK5gJIQhJ4Uln4cARDoNAF1Lm8V1JQlVJoSFNem1ZYXdwwxeNZ8nTF87r25O91phdlqUZ1RWlIUlcsF0hZJVL9qmlNQSSLXaxEezk+6CpJA8JCcbNZiPKPIdp6+RodO+qUlErhpd7lZNKWF3BGRYAA2a2n2Z2kZSaFJWoewsgBKAQHCzsgZcOM2SABGsfMlhlyS5Xfi/wDXoaD7x/6/lDpPvH/r+UVJetIABRNJs5oa+HtbaLctTgFiH2IY+oioiRpyFVVrObEim/RongggM2bPIUR34Fzw92CR4rDmzcvZMcydS9P+ICnJ/ZgBXht6P846mzCFFl6cXVnxbs9/J/IwpM1VuPT59ne4xf8ATCAlVO/3kvUoDhDO4AGdvxiuJ6uH/EpNQ4fug6si1+bfoiLE2YbcUnxKF8NsHfNw/nHHeKsO8kuCEqHMuqwvazW84KnTr5bAmYOT4c2/OLKS8ZsuYpRZMySVG7APZnw98gxe06Vh6yDhmDecETQQQQCggggCCAmEkuHEA4ztfriOGU1TtUbpADvb2jZmtnMddszUplEKUEFQISSWIexUDswPl8Y89K7TQp7qSASgFae7wopJALOk0uCMgWjUjly53HxGlKQlUxImMsXBSq7qURxlIsbu9rO4Zi9/7UlBKBKmAA+zLNJa7gpttGRpqZy0oRxgEKLhpdKZge4YLLpIYOxzaPSpDWETI4d68qE/WJPilzTYH/JWqxDtYG+xGbRWWJCsyFcRIJ+zqB4WHFwu3FY4seUa64UR2Z6NehAYS5oAewkTW9KUtv8AWLGiWmY6wlQLlJK5a5atiwCwCU46erxZAiLV+BTZIpGzFXCDkc9i8QQCaVn7tXCS9TBtnpfL3IVjziP7MtN0LclVSisDiLBN6QBYACwGN9+qACEuzuzKIYNbhw1v6ZiQTCLEO24Iw3ImPJlyXJrq80rs2YhVIExctyeOZKWVgrUohXeDCQSAAQyWAxAgTJYAWnUoASB+yWA1nqSCL+foMRu62QmdLAJUB3qDwqKDwzAaSUm4OCMEHrEh0ssqYpBObj5/IfKN4fiLjNa+/wC3Lk4Jld7V+ydTQSiYstwmXWwJCvZBYOQQbbApjYePPzdOJau7SWpAKN6UlxR1Ft9vJ4k0E6hQOEvStLikYAUHsGtjY4fHpnmbjE5NXrW5BBBB1ZsxCqiRLk5VxFn9rPm/zPqSkKtwSBclh/xYjz/AZxCm6Y1kiSg3VxFd/a26v/2PqpemIb7lAYk+PBLY8/z8iVNOQQBwycqZ7cvgWd/T0iRKUcy9Obvbld9s3ESL05Zu6Q1ai1XXxbXIJLeQfcRy9JcfcpGS9T3DEHPvAfyg+REkoKBHDJDEOQTbIU1uQHwMXkqBwQfKMpWmVc9xLLlzxuHLvteyjfqQzRa0EtSXKpaUGwFJdwL/AABJbz6wF2CFBAEJSgA5sI57wOzh7WcPfFoze1dU5CElBC0u5IsAQ63Y2Dg8nYFnDv5KFdoGYfukkgKIJwCoPZ82a7A3sdxBN1hRKUtaghCUEnuwZqxSHIQz1lhih+kVUaecF0pVJEl/u00rJSGFSVKdlFyohgLEjrEidQtwkMTZ81AOCUu7uz/GPNeTK+m7JEun1COSwA54wsqJcB3O1xZ/QNE0jUomEgB25oUBgbkNvGfOXQCucqXRLBWtwtTJGSDubG1ybYdovK7RAANEw1WQyfFkhvQE+Ucr5FiUaFhIDJUFEMwAUCHYAZNRP/GLUZ+mnJBKpjpU2VgJAAAqofazl746NZOslgsVoe9qg9ix32No9eEsx1WalXABEZ1CSHCks7O4ZxkPzhDUotxp4vDxDiu1udyB6xsSxxqZYUhSSHCgQRzcNCOoSCxUkEOSHDgDJPyg+1IvxosWPELEZB6wFSVLeUGuSkO7B7Xw4G+OccLlvYmikvwpNPq+3U2/CcAyyQrwG6S2HclJa1tj1bZz0Z7PYuztuY8V3jWvamtakC6QUmYC6dvvN+f6zBq5JU0xCiwJJpKg4IAULeQPOxG8TEJQlRmUpSSQz2yeguYq6ZS1pKUhhVl7M+SUtc2sDvtCXzssutIJq0h02BN7bH3i2MRn6PUKEtPeTEPSAoIlliosHQKnZRu1zxM9o0T2eJRbIN04AbdLDLWzsRyJi12fKqnEqHgQko6KWVpUfNkgP/qPOPfMpZuPFjx/q61P2KJvdjv3rIS75drjxHGMCNCCCMvXbtk6mQkrP3KleK9RAuC9n3c7cvRS5CRiQqz+2XyMOfL+l414IIzpskUzPullzcBRdXFlN7c7cor0cQV9nWSCC9ZOKTuf0x5xswQGMZCXP+HXcG9RvYhmBwXI9Yu6HSISSpKCglwXJJId3uerxcggEoQR1BAQrkJJqKUlQwSA49YyJdEtK1LSgMSmspCUUyyUEqPsgMpV+Z6xrz5tKScnYczsPjGZpZiaAhfiZloKgFO16klgxL3Dg9RHHm9NSs+ShClqmSj3iFoAsFGWUueKSA6QDWC4Yq3UWtZnTZSUNKRWpQNKaSKyxYVUlgSzlja8SL1YlKKQQgDCVAUgMHpAO3IRT1PaBUtCQpKUJClqWCQsqcBIQg2Z1LqBNuFnLtx1lfhZre9rWlkTGBUspVSSUsVJlEpvQSA7XDsH5C4iUmlYMycyqBSKUFRqLkJADq8KcPiI5K1zUlKJ5JDE8CQoB9iLbEflFfS9rAKmJTNTNXLWUrQQlCkmkEAmwSGUk3yAWeGO8b6Xfb03glMwOU8wyhcYceVh0sIQ0cv3E/D+H/0T/KOUQaaTMytaUuqqmWLNZgVnxC2WGYvR6568uaBWlQzUhiXIaxLM552tHP2NDAUhkhk5sHBYeoHwETrP1gBiqhVpEEklIL2PUHI8oQ0MsPwJvnqevPJ+J5x1PmKDUoK73YpDDnfMRfaZn7lXlXLf/wAoCTVya00kON7tguGLOC93HKKunmEAJmKYgWIS1QBYHBD4cDD+UTjUzP3Ktvbltch/a2BJ/wCPlFfULmKSyZK0q8STVKICqjZQruDluR2OOeeHaEcarSSpiQZqRMCFlQrSCUqZaQUhuEso3DG8EvTIIqQlRDZ7xdxnFV7/ADfnCl6grCiZSklJUDUZZ38JpUSzKfyiXsskoL3uW2xYbDamPNd6X5d6kBSCC4KWKXuXwnF73HO5iho9cEKdRoC2DkeGgqBClOzurysbmz6K0JWpjcpZwxbmM23f0iDWy6VVDCiArocJPrZP8vWOnDnq9azyTU7T20JMxxfIZ/z+sSR5+Vqu6XUkKoemYAnq4WPIqJJ5PuBG7JmVB2IfnY/DaPTUxy7TbuCCCCnChwoAggggHBBBAcwlJBDEAjkbiOoi1MmtJS5DtdNjYg/hEVU73u3okHKvCkB2UB8w5HlzLR2dYsH/ACl73FxZRTy6P5HfEcjswDC5v8w96psenlAOyxSRXNu7mu9wQRhtz8fKKHOUFroXJqSD4lJBT8xm8SnRS2ApAAwEukWfYNzPxiI9nD95Mww4hbFxZ34QPjzMWNLp+7BFSlOX4i5wBn0+cQcJ0EsYTsU5UzF3AD2yYFaCWQxB/mU923d/ZHwizBFFaXoUJLpDHzUdm3MThMdQQCaCHCeAcEEEEU58k+OX4xUG98OTSXs73B2vsTC0aQEui6TcWZgQLfKLQLDD3OPMxm6pBQqpmSoupL+17wbBIyNyxsyn48uG5uLEs3VmpkoWQAS7JALNw3LvnZnaCVOK1UqlqSkpPia/hGQep+ETqNKbem+Tk9LwpQc1VAuAzYs+7x5m2QvWJSqlSgpX+llOCWCi1gCxF2DpVyi/2VqTSUrfgYJNyVJPhcm5UGp52c+JhDN0YylLFJNw4KgTxDGd7bjqYhSikiYjiIuBzScpB6jF2ek7R78MplHk1+Xl9K3gYI5lrCgCMEAjyNxCnLKQ4BJtYdS39fSDukhRTOsU7CUvzNh46eR2IV5PyMOXrFEEmUpLJJAO5G1t/wBc2C3BFRGrUUv3agamY5AvxY6fOOPty7/crs3qWv6AsH9YC/BFXTalSlEKlqQA9y12Zvi562PSCAswQQoinBBBAEEEEAQQoIBwocEAQocKAIcEczJYUkpUHBBBHMGxEVBLx6n6mGREUnSoQXSkAsz9BtE0Bj60JlpMsngVZIdmqt3fQXceg5PKJRQlk2DE28Ia5f8Ao35XDpEEKDeLxXN/XbO0RyyUmhRcs4JZ1JDAki1w4drXHNh5+XHXmempogvFDEDIDeQA26xnTRSoJIIClEoFxh3HRvFnGMRrBN33OfSONRJC0tvlJ5EYP6yHG8c+PPrltM8e00p9nzSlZl4SolSCb3ytP1UHcni2EaqAWuXjGBJG6VA/yqSd2yHHkR0Mamk1AmICgG2I5KFlD0Me2/u5ceW5qpoIIIjoIIIIBwQoIAggggpQ4ododqokKSlYU62pIAIJK0opd88TtySo7RCrt+VxMJhCQsqKUEt3ZWDYXuUGm16ktkQGrBGZO7blpmBDLUSkKSpIBQQoEgVuwJCVEOz0mIVf2jld13oCyiics2ANGnLLNJPmwzAbMEZQ7elOsMt5bVhhaqZMlJu7F1y1jozlheLuj1aZqSpDsFKSXBDKSWUOtxkOICxBBBAEcx1HEB1DhCHAEEEEEEV9SEqYEsoEFJ3B5/AkHoTFiCIKcifUWZiM46MQxwQXH5uI7VOSA7/Xb9D4wtXpnNaQCsBg/tDNJu3kThzzIMOmdqwqp3qtTcFiGN0kcQY4ZvLyZ8fW/Rve1bUT08KxYKLEGxcWB+gPmnYRJpNQELD+FZAPIKwku+/h8ymJ+6RNSXSC9jg/MdDGb9kCXQRYcizg4Vbe3xBj0cOcs6vPyS45dnoKrt6wRU7OmhSSL1JLKfJtY+RH48jFyOrpLsoIIIiiHBBAKKs4zK+EAoo6OVvgvgNy69Is1QVQGJRqyOMSzwIcAJtMSpAWQ7goIK1B2KSnerhUuRqxMdpNNSHsxI7xaVsb0tL7lSbXUlYLOFJ3KoVUBiaeXqu9ZaJXc1EcITVQJs2gEYpEvuOr950iSdLn0ghEsqKl12S1JrCaSTlyhRq2SoZIbYBhQVhy06ugumV3lExgQmjvFLNDkXIpYnDkbQTFa2hXdokpX94UuRR+1EgKAvYCRWX3VTYCNuCC6N4YMcwwIBwgY6iMRESQRyIcUOCCCCCCCCAIz9cmh1Js95jObAAVkb4AI3HOljoRHNkBV7g8xY2jOWO5pYoa2XXSULAmIIUlzZThilQGygcjGdoinahMxAULLR4kWKw4BVLUkYLMfQHEWFSRK4Q4QoinkhVmT0BYN1Le6Ih1emUhYmoJNqZqSXqR7yXPCpNzbIJDEs3lsuGTVksRS9SJagtxSQAo805Bdrs5PkTG3GEqWmykqqRMFSD58RAYDPi9Dyi12ZYd3UoU+EO7o2uQ5bGTsd49kvabjz4fptwrTghJFucODqcEKCAjggggCCCCAYMEKCAYhtCTHcRXLR1BBFBCaHBAEEEEAQRHOKrUNm78mOOrtFUGf/tbe97pff3gG6Hpci9BFRJnUlxLqs3ibd3vzb9WjmqfSm0upjVlqrUtfGflAXYIqrVNqDBFL3cl2bA6u/o2do0Kn3cSsBmq8TB3vh3b08wFrUJdJBTUCGKeYMZ0vUKCwlVQITar2wDduag92AezZYaICigOwUwdrh926RV1miUtBAUx2LEscPclrEi2xIjGeHaNS6UdStMskqJEuYoXP7FYBZdz4DwBrAH+ItHLnFKnI4kEn/2Rs7jG1graOEd5xJmAWdC3ANQOCylXQQ7fDLgRahC7XFIpqCUkWALEupRIuHObgvHPivW9bXPlx3NyeXopGrQsAoUCCHBGCOkTRg9mnu5gSVqYkkJJcVXKgzvdyoZwo2jblzQrD/Aj6iPRZpcb2m0kEKCIqOCO2gaA4gjtoGgOII7aBoDlMdwmhwBBBCiKcKHBAKAQ4IAgggioIIIIAggggCCCCAg1Msm6fEMclD3T+exv0MWnKVI4Ra4IIwXZSSObuDFtop64lBqSHtxi+A3GA1yOQZw+SADw5ePfme2pVCZKI4SS6SClW9i6S/OzHnfYxrSNSFJCrDYh8K3TGdqUkgHJDlJDEqBI4eVw38oMR6CclEwE4mtfYEAUkW3DAnomOnFn3x8+3DXTPXxW3BCqHOCNuoghiCIpQQ4IAgggigggggCCCCAIIRhwQQocEFEImHBAKHAYUQOI504IZ9y3yJ/AxJBFFIdpJ5L29lspK9+gPqGjodoJpKmUwb2b3ww3/QzFuCApntFNIUymIJw5sQMf8h84Q1ldkOknBWgkeALwFBrEZ5ERehQGNL0eocuNOMsWWul2cBLJLO58XtdIrT/7PmYFImTFUqurunkJvkJZRW7glqwBVg4j0UEYmEl21cvoqdmSVJlpEwJ7wJAUoAcRYOp2Gd+rwouQRtm3d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5064271" y="101733"/>
            <a:ext cx="6096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4000" u="sng" dirty="0" smtClean="0">
                <a:solidFill>
                  <a:prstClr val="black"/>
                </a:solidFill>
                <a:latin typeface="Algerian" panose="04020705040A02060702" pitchFamily="82" charset="0"/>
                <a:ea typeface="+mj-ea"/>
                <a:cs typeface="+mj-cs"/>
              </a:rPr>
              <a:t>Muchas gracias!!!</a:t>
            </a:r>
            <a:r>
              <a:rPr lang="es-ES" sz="4800" dirty="0">
                <a:solidFill>
                  <a:prstClr val="black"/>
                </a:solidFill>
                <a:latin typeface="Algerian" panose="04020705040A02060702" pitchFamily="82" charset="0"/>
                <a:ea typeface="+mj-ea"/>
                <a:cs typeface="+mj-cs"/>
              </a:rPr>
              <a:t/>
            </a:r>
            <a:br>
              <a:rPr lang="es-ES" sz="4800" dirty="0">
                <a:solidFill>
                  <a:prstClr val="black"/>
                </a:solidFill>
                <a:latin typeface="Algerian" panose="04020705040A02060702" pitchFamily="82" charset="0"/>
                <a:ea typeface="+mj-ea"/>
                <a:cs typeface="+mj-cs"/>
              </a:rPr>
            </a:br>
            <a:endParaRPr lang="es-ES" dirty="0"/>
          </a:p>
        </p:txBody>
      </p:sp>
      <p:sp>
        <p:nvSpPr>
          <p:cNvPr id="2" name="CuadroTexto 1"/>
          <p:cNvSpPr txBox="1"/>
          <p:nvPr/>
        </p:nvSpPr>
        <p:spPr>
          <a:xfrm>
            <a:off x="4187855" y="3963718"/>
            <a:ext cx="50860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b="1" dirty="0" smtClean="0"/>
              <a:t>DRA. ERIKA JOSETTE MASIS CORDERO, MSC.</a:t>
            </a:r>
          </a:p>
          <a:p>
            <a:r>
              <a:rPr lang="es-CR" b="1" dirty="0" smtClean="0"/>
              <a:t>VICEALCALDESA PRIMERA</a:t>
            </a:r>
          </a:p>
          <a:p>
            <a:r>
              <a:rPr lang="es-CR" b="1" dirty="0" smtClean="0"/>
              <a:t>EMAIL:  erikamc@muni-carta.go.cr</a:t>
            </a:r>
            <a:endParaRPr lang="es-CR" b="1" dirty="0"/>
          </a:p>
        </p:txBody>
      </p:sp>
    </p:spTree>
    <p:extLst>
      <p:ext uri="{BB962C8B-B14F-4D97-AF65-F5344CB8AC3E}">
        <p14:creationId xmlns="" xmlns:p14="http://schemas.microsoft.com/office/powerpoint/2010/main" val="123762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902393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3235" y="46219"/>
            <a:ext cx="10515600" cy="4854052"/>
          </a:xfrm>
        </p:spPr>
        <p:txBody>
          <a:bodyPr/>
          <a:lstStyle/>
          <a:p>
            <a:pPr marL="0" indent="0" algn="ctr">
              <a:buNone/>
            </a:pPr>
            <a:r>
              <a:rPr lang="es-ES" b="1" dirty="0" smtClean="0"/>
              <a:t>Galardón </a:t>
            </a:r>
            <a:r>
              <a:rPr lang="es-ES" b="1" dirty="0" err="1" smtClean="0"/>
              <a:t>Coplac</a:t>
            </a:r>
            <a:r>
              <a:rPr lang="es-ES" b="1" dirty="0" smtClean="0"/>
              <a:t>- BID-</a:t>
            </a:r>
            <a:r>
              <a:rPr lang="es-ES" b="1" dirty="0" err="1" smtClean="0"/>
              <a:t>Prodev</a:t>
            </a:r>
            <a:endParaRPr lang="es-ES" b="1" dirty="0" smtClean="0"/>
          </a:p>
          <a:p>
            <a:pPr marL="0" indent="0" algn="ctr">
              <a:buNone/>
            </a:pPr>
            <a:r>
              <a:rPr lang="es-ES" sz="2400" b="1" dirty="0" smtClean="0"/>
              <a:t>Implementación y Aplicación de la Estrategia </a:t>
            </a:r>
            <a:r>
              <a:rPr lang="es-ES" sz="2400" b="1" dirty="0" err="1" smtClean="0"/>
              <a:t>GpRD</a:t>
            </a:r>
            <a:r>
              <a:rPr lang="es-ES" sz="2400" b="1" dirty="0" smtClean="0"/>
              <a:t>: caso de </a:t>
            </a:r>
            <a:r>
              <a:rPr lang="es-ES" sz="2400" b="1" dirty="0"/>
              <a:t>é</a:t>
            </a:r>
            <a:r>
              <a:rPr lang="es-ES" sz="2400" b="1" dirty="0" smtClean="0"/>
              <a:t>xito</a:t>
            </a:r>
          </a:p>
          <a:p>
            <a:pPr marL="0" indent="0" algn="ctr">
              <a:buNone/>
            </a:pPr>
            <a:r>
              <a:rPr lang="es-ES" sz="2000" b="1" dirty="0" smtClean="0"/>
              <a:t>Categoría Gobiernos </a:t>
            </a:r>
            <a:r>
              <a:rPr lang="es-ES" sz="2000" b="1" dirty="0" err="1" smtClean="0"/>
              <a:t>Subnacionales</a:t>
            </a:r>
            <a:r>
              <a:rPr lang="es-ES" sz="2000" b="1" dirty="0" smtClean="0"/>
              <a:t> </a:t>
            </a:r>
          </a:p>
          <a:p>
            <a:pPr marL="0" indent="0" algn="ctr">
              <a:buNone/>
            </a:pPr>
            <a:r>
              <a:rPr lang="es-ES" sz="2000" b="1" dirty="0" smtClean="0"/>
              <a:t>Gobierno Local de Cartago </a:t>
            </a:r>
          </a:p>
          <a:p>
            <a:pPr marL="0" indent="0" algn="ctr">
              <a:buNone/>
            </a:pPr>
            <a:r>
              <a:rPr lang="es-ES" b="1" dirty="0" smtClean="0"/>
              <a:t>PRIMERA CIUDAD DIGITAL DE COSTA RICA </a:t>
            </a:r>
          </a:p>
          <a:p>
            <a:pPr marL="0" indent="0" algn="ctr">
              <a:buNone/>
            </a:pPr>
            <a:endParaRPr lang="es-ES" dirty="0"/>
          </a:p>
          <a:p>
            <a:pPr marL="0" indent="0" algn="ctr">
              <a:buNone/>
            </a:pPr>
            <a:endParaRPr lang="es-ES" dirty="0" smtClean="0"/>
          </a:p>
          <a:p>
            <a:pPr marL="0" indent="0" algn="ctr">
              <a:buNone/>
            </a:pPr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4" y="-235164"/>
            <a:ext cx="1661605" cy="1568134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84061" y="2458528"/>
            <a:ext cx="5526792" cy="3836076"/>
          </a:xfrm>
          <a:prstGeom prst="rect">
            <a:avLst/>
          </a:prstGeom>
        </p:spPr>
      </p:pic>
      <p:sp>
        <p:nvSpPr>
          <p:cNvPr id="23" name="Conector 22"/>
          <p:cNvSpPr/>
          <p:nvPr/>
        </p:nvSpPr>
        <p:spPr>
          <a:xfrm>
            <a:off x="5966984" y="4863664"/>
            <a:ext cx="180473" cy="156411"/>
          </a:xfrm>
          <a:prstGeom prst="flowChartConnector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ln>
                <a:solidFill>
                  <a:srgbClr val="FFC000"/>
                </a:solidFill>
              </a:ln>
            </a:endParaRPr>
          </a:p>
        </p:txBody>
      </p:sp>
      <p:sp>
        <p:nvSpPr>
          <p:cNvPr id="24" name="Conector 23"/>
          <p:cNvSpPr/>
          <p:nvPr/>
        </p:nvSpPr>
        <p:spPr>
          <a:xfrm>
            <a:off x="6869454" y="5235919"/>
            <a:ext cx="180473" cy="156411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ln>
                <a:solidFill>
                  <a:srgbClr val="FFC000"/>
                </a:solidFill>
              </a:ln>
            </a:endParaRPr>
          </a:p>
        </p:txBody>
      </p:sp>
      <p:sp>
        <p:nvSpPr>
          <p:cNvPr id="25" name="Conector 24"/>
          <p:cNvSpPr/>
          <p:nvPr/>
        </p:nvSpPr>
        <p:spPr>
          <a:xfrm>
            <a:off x="6178463" y="5410202"/>
            <a:ext cx="180473" cy="15641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ln>
                <a:solidFill>
                  <a:srgbClr val="FFC000"/>
                </a:solidFill>
              </a:ln>
            </a:endParaRPr>
          </a:p>
        </p:txBody>
      </p:sp>
      <p:sp>
        <p:nvSpPr>
          <p:cNvPr id="26" name="Conector 25"/>
          <p:cNvSpPr/>
          <p:nvPr/>
        </p:nvSpPr>
        <p:spPr>
          <a:xfrm>
            <a:off x="5462516" y="5489801"/>
            <a:ext cx="180473" cy="156411"/>
          </a:xfrm>
          <a:prstGeom prst="flowChartConnector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ln>
                <a:solidFill>
                  <a:srgbClr val="FFC000"/>
                </a:solidFill>
              </a:ln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8772371">
            <a:off x="5265959" y="5258945"/>
            <a:ext cx="752381" cy="57143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55054">
            <a:off x="6196090" y="5112716"/>
            <a:ext cx="752381" cy="58941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324229">
            <a:off x="6437139" y="5381070"/>
            <a:ext cx="438095" cy="66667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577420">
            <a:off x="5641988" y="5527919"/>
            <a:ext cx="438095" cy="66667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620691" y="6424196"/>
            <a:ext cx="72090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b="1" i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TRANSICIÓN HACIA UNA CIUDAD SOSTENIBLE E INTELIGENTE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851840" y="4549256"/>
            <a:ext cx="1250432" cy="1690754"/>
          </a:xfrm>
          <a:prstGeom prst="rect">
            <a:avLst/>
          </a:prstGeom>
          <a:scene3d>
            <a:camera prst="orthographicFront">
              <a:rot lat="1800000" lon="0" rev="0"/>
            </a:camera>
            <a:lightRig rig="threePt" dir="t"/>
          </a:scene3d>
        </p:spPr>
      </p:pic>
      <p:pic>
        <p:nvPicPr>
          <p:cNvPr id="19" name="Imagen 18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897" y="148004"/>
            <a:ext cx="1498600" cy="68124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14923" y="6334780"/>
            <a:ext cx="22154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b="1" i="1" dirty="0"/>
              <a:t>Área de </a:t>
            </a:r>
            <a:r>
              <a:rPr lang="es-MX" sz="1400" b="1" i="1" dirty="0" smtClean="0"/>
              <a:t>TICs</a:t>
            </a:r>
            <a:r>
              <a:rPr lang="es-MX" sz="1400" b="1" i="1" dirty="0"/>
              <a:t>.</a:t>
            </a:r>
          </a:p>
          <a:p>
            <a:endParaRPr lang="es-MX" sz="1400" b="1" i="1" dirty="0"/>
          </a:p>
        </p:txBody>
      </p:sp>
      <p:sp>
        <p:nvSpPr>
          <p:cNvPr id="9" name="Rectángulo 8"/>
          <p:cNvSpPr/>
          <p:nvPr/>
        </p:nvSpPr>
        <p:spPr>
          <a:xfrm>
            <a:off x="9853924" y="6230572"/>
            <a:ext cx="23117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b="1" i="1" dirty="0"/>
              <a:t>Alcalde Rolando Rodríguez </a:t>
            </a:r>
            <a:r>
              <a:rPr lang="es-MX" sz="1400" b="1" i="1" dirty="0" smtClean="0"/>
              <a:t>B</a:t>
            </a:r>
            <a:endParaRPr lang="es-MX" sz="1400" b="1" i="1" dirty="0"/>
          </a:p>
          <a:p>
            <a:r>
              <a:rPr lang="es-MX" sz="1400" b="1" i="1" dirty="0" smtClean="0"/>
              <a:t>                                  2016-2020</a:t>
            </a:r>
            <a:endParaRPr lang="es-MX" sz="1400" b="1" i="1" dirty="0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5486" y="5466553"/>
            <a:ext cx="1078302" cy="8281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6747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132"/>
            <a:ext cx="2046667" cy="167055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7616" y="34420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i="1" u="sng" dirty="0" smtClean="0"/>
              <a:t>Objetivos Trazados</a:t>
            </a:r>
            <a:br>
              <a:rPr lang="es-MX" b="1" i="1" u="sng" dirty="0" smtClean="0"/>
            </a:br>
            <a:r>
              <a:rPr lang="es-MX" b="1" i="1" u="sng" dirty="0" smtClean="0"/>
              <a:t/>
            </a:r>
            <a:br>
              <a:rPr lang="es-MX" b="1" i="1" u="sng" dirty="0" smtClean="0"/>
            </a:br>
            <a:endParaRPr lang="es-MX" b="1" i="1" u="sng" dirty="0"/>
          </a:p>
        </p:txBody>
      </p:sp>
      <p:pic>
        <p:nvPicPr>
          <p:cNvPr id="5" name="Imagen 4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066" y="173883"/>
            <a:ext cx="1498600" cy="681249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788435" y="647145"/>
            <a:ext cx="10993864" cy="4735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s-E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s-ES" b="1" dirty="0" smtClean="0">
                <a:solidFill>
                  <a:srgbClr val="000000"/>
                </a:solidFill>
                <a:latin typeface="ArialMT"/>
                <a:ea typeface="Calibri" panose="020F0502020204030204" pitchFamily="34" charset="0"/>
                <a:cs typeface="ArialMT"/>
              </a:rPr>
              <a:t> </a:t>
            </a:r>
            <a:endParaRPr lang="es-ES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s-ES" b="1" dirty="0" smtClean="0">
                <a:solidFill>
                  <a:srgbClr val="000000"/>
                </a:solidFill>
                <a:latin typeface="ArialMT"/>
                <a:ea typeface="Calibri" panose="020F0502020204030204" pitchFamily="34" charset="0"/>
                <a:cs typeface="ArialMT"/>
              </a:rPr>
              <a:t>Convertir a Cartago en la primera ciudad digital de Costa Rica, y seguidamente convertirla en un modelo de Ciudad </a:t>
            </a:r>
            <a:r>
              <a:rPr lang="es-ES" b="1" dirty="0">
                <a:solidFill>
                  <a:srgbClr val="000000"/>
                </a:solidFill>
                <a:latin typeface="ArialMT"/>
                <a:ea typeface="Calibri" panose="020F0502020204030204" pitchFamily="34" charset="0"/>
                <a:cs typeface="ArialMT"/>
              </a:rPr>
              <a:t>S</a:t>
            </a:r>
            <a:r>
              <a:rPr lang="es-ES" b="1" dirty="0" smtClean="0">
                <a:solidFill>
                  <a:srgbClr val="000000"/>
                </a:solidFill>
                <a:latin typeface="ArialMT"/>
                <a:ea typeface="Calibri" panose="020F0502020204030204" pitchFamily="34" charset="0"/>
                <a:cs typeface="ArialMT"/>
              </a:rPr>
              <a:t>ostenible e Inteligente.</a:t>
            </a:r>
            <a:r>
              <a:rPr lang="es-ES" dirty="0" smtClean="0">
                <a:solidFill>
                  <a:srgbClr val="000000"/>
                </a:solidFill>
                <a:latin typeface="ArialMT"/>
                <a:ea typeface="Calibri" panose="020F0502020204030204" pitchFamily="34" charset="0"/>
                <a:cs typeface="ArialMT"/>
              </a:rPr>
              <a:t> </a:t>
            </a:r>
          </a:p>
          <a:p>
            <a:pPr algn="just">
              <a:lnSpc>
                <a:spcPct val="107000"/>
              </a:lnSpc>
            </a:pPr>
            <a:r>
              <a:rPr lang="es-ES" dirty="0" smtClean="0">
                <a:solidFill>
                  <a:srgbClr val="000000"/>
                </a:solidFill>
                <a:latin typeface="ArialMT"/>
                <a:ea typeface="Calibri" panose="020F0502020204030204" pitchFamily="34" charset="0"/>
                <a:cs typeface="ArialMT"/>
              </a:rPr>
              <a:t>   </a:t>
            </a:r>
          </a:p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es-ES" dirty="0" smtClean="0">
                <a:solidFill>
                  <a:srgbClr val="000000"/>
                </a:solidFill>
                <a:latin typeface="ArialMT"/>
                <a:ea typeface="Calibri" panose="020F0502020204030204" pitchFamily="34" charset="0"/>
                <a:cs typeface="ArialMT"/>
              </a:rPr>
              <a:t>Una ciudad sostenible es: </a:t>
            </a:r>
            <a:r>
              <a:rPr lang="es-ES" i="1" dirty="0" smtClean="0">
                <a:solidFill>
                  <a:srgbClr val="000000"/>
                </a:solidFill>
                <a:latin typeface="ArialMT"/>
                <a:ea typeface="Calibri" panose="020F0502020204030204" pitchFamily="34" charset="0"/>
                <a:cs typeface="ArialMT"/>
              </a:rPr>
              <a:t>“aquella que ofrece una alta calidad de vida a sus habitantes, que minimiza sus impactos al medio natural y que cuenta con un Gobierno Local con capacidad fiscal y administrativa para mantener su crecimiento económico y para llevar a cabo sus funciones urbanas, con la participación ciudadana”, BID. </a:t>
            </a:r>
          </a:p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endParaRPr lang="es-ES" i="1" dirty="0">
              <a:solidFill>
                <a:srgbClr val="000000"/>
              </a:solidFill>
              <a:latin typeface="ArialMT"/>
              <a:ea typeface="Calibri" panose="020F0502020204030204" pitchFamily="34" charset="0"/>
              <a:cs typeface="ArialMT"/>
            </a:endParaRPr>
          </a:p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es-ES" dirty="0" smtClean="0">
                <a:solidFill>
                  <a:srgbClr val="000000"/>
                </a:solidFill>
                <a:latin typeface="ArialMT"/>
                <a:ea typeface="Calibri" panose="020F0502020204030204" pitchFamily="34" charset="0"/>
                <a:cs typeface="ArialMT"/>
              </a:rPr>
              <a:t>Una ciudad inteligente</a:t>
            </a:r>
            <a:r>
              <a:rPr lang="es-ES" i="1" dirty="0" smtClean="0">
                <a:solidFill>
                  <a:srgbClr val="000000"/>
                </a:solidFill>
                <a:latin typeface="ArialMT"/>
                <a:ea typeface="Calibri" panose="020F0502020204030204" pitchFamily="34" charset="0"/>
                <a:cs typeface="ArialMT"/>
              </a:rPr>
              <a:t> o con un entorno inteligente, es aquella que posee servicios y soluciones tecnológicas orientadas a facilitar y transformar la calidad vida de nuestros ciudadanos. </a:t>
            </a:r>
          </a:p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endParaRPr lang="es-ES" i="1" dirty="0">
              <a:solidFill>
                <a:srgbClr val="000000"/>
              </a:solidFill>
              <a:latin typeface="ArialMT"/>
              <a:ea typeface="Calibri" panose="020F0502020204030204" pitchFamily="34" charset="0"/>
              <a:cs typeface="ArialMT"/>
            </a:endParaRPr>
          </a:p>
          <a:p>
            <a:pPr algn="just">
              <a:lnSpc>
                <a:spcPct val="107000"/>
              </a:lnSpc>
            </a:pPr>
            <a:endParaRPr lang="es-ES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s-ES" b="1" dirty="0" smtClean="0">
                <a:solidFill>
                  <a:srgbClr val="000000"/>
                </a:solidFill>
                <a:latin typeface="ArialMT"/>
                <a:ea typeface="Calibri" panose="020F0502020204030204" pitchFamily="34" charset="0"/>
                <a:cs typeface="ArialMT"/>
              </a:rPr>
              <a:t>Consolidar un nuevo de modelo de gestión eficiente que permita el desarrollo de Cartago en apego a la estrategia de Gestión para Resultados del Desarrollo</a:t>
            </a:r>
            <a:r>
              <a:rPr lang="es-ES" dirty="0" smtClean="0">
                <a:solidFill>
                  <a:srgbClr val="000000"/>
                </a:solidFill>
                <a:latin typeface="ArialMT"/>
                <a:ea typeface="Calibri" panose="020F0502020204030204" pitchFamily="34" charset="0"/>
                <a:cs typeface="ArialMT"/>
              </a:rPr>
              <a:t>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s-E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309388" y="5382544"/>
            <a:ext cx="9592056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580" algn="just">
              <a:lnSpc>
                <a:spcPct val="107000"/>
              </a:lnSpc>
              <a:spcAft>
                <a:spcPts val="0"/>
              </a:spcAft>
            </a:pPr>
            <a:r>
              <a:rPr lang="es-ES" b="1" i="1" dirty="0">
                <a:solidFill>
                  <a:srgbClr val="000000"/>
                </a:solidFill>
                <a:latin typeface="ArialMT"/>
                <a:ea typeface="Calibri" panose="020F0502020204030204" pitchFamily="34" charset="0"/>
                <a:cs typeface="ArialMT"/>
              </a:rPr>
              <a:t>“El siglo XXI es catalogado el siglo de las ciudades. Las Administraciones Públicas deben plantearse una evolución en los modelos de gestión de sus territorios, para la sostenibilidad de los recursos y la eficiencia de los servicios”. </a:t>
            </a:r>
          </a:p>
        </p:txBody>
      </p:sp>
    </p:spTree>
    <p:extLst>
      <p:ext uri="{BB962C8B-B14F-4D97-AF65-F5344CB8AC3E}">
        <p14:creationId xmlns="" xmlns:p14="http://schemas.microsoft.com/office/powerpoint/2010/main" val="385482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72084" y="4101933"/>
            <a:ext cx="1474102" cy="2105288"/>
          </a:xfrm>
          <a:prstGeom prst="rect">
            <a:avLst/>
          </a:prstGeom>
          <a:scene3d>
            <a:camera prst="orthographicFront">
              <a:rot lat="1800000" lon="0" rev="0"/>
            </a:camera>
            <a:lightRig rig="threePt" dir="t"/>
          </a:scene3d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7427" y="3936043"/>
            <a:ext cx="2516879" cy="2361467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93535" y="1432590"/>
            <a:ext cx="11185959" cy="372585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3000" i="1" dirty="0"/>
              <a:t>T</a:t>
            </a:r>
            <a:r>
              <a:rPr lang="es-MX" sz="3000" i="1" dirty="0" smtClean="0"/>
              <a:t>ransformar nuestra ciudad en un entorno inteligente, con servicios de calidad y soluciones tecnológicas orientadas a facilitar y transformar la calidad vida de nuestros ciudadanos, a fin de que nuestros 160.000 habitantes gocen de acceso democrático a la información y a los recursos de comunicación existentes, generando mayores oportunidades sociales y económicas para nuestros habitantes.</a:t>
            </a:r>
            <a:endParaRPr lang="es-MX" sz="2400" dirty="0"/>
          </a:p>
          <a:p>
            <a:pPr marL="0" indent="0" algn="just">
              <a:buNone/>
            </a:pPr>
            <a:endParaRPr lang="es-MX" sz="2400" dirty="0" smtClean="0"/>
          </a:p>
          <a:p>
            <a:pPr marL="0" indent="0" algn="just">
              <a:buNone/>
            </a:pPr>
            <a:endParaRPr lang="es-MX" sz="2400" dirty="0" smtClean="0"/>
          </a:p>
          <a:p>
            <a:pPr marL="0" indent="0" algn="just">
              <a:buNone/>
            </a:pPr>
            <a:endParaRPr lang="es-MX" sz="2400" b="1" i="1" dirty="0" smtClean="0"/>
          </a:p>
          <a:p>
            <a:pPr marL="0" indent="0" algn="just">
              <a:buNone/>
            </a:pPr>
            <a:endParaRPr lang="es-MX" sz="2400" b="1" i="1" dirty="0" smtClean="0"/>
          </a:p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46667" cy="154824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3535" y="68870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i="1" u="sng" dirty="0" smtClean="0"/>
              <a:t>Motivación</a:t>
            </a:r>
            <a:r>
              <a:rPr lang="es-MX" b="1" u="sng" dirty="0" smtClean="0"/>
              <a:t> </a:t>
            </a: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/>
            </a:r>
            <a:br>
              <a:rPr lang="es-MX" dirty="0" smtClean="0"/>
            </a:br>
            <a:endParaRPr lang="es-MX" dirty="0"/>
          </a:p>
        </p:txBody>
      </p:sp>
      <p:pic>
        <p:nvPicPr>
          <p:cNvPr id="5" name="Imagen 4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066" y="173883"/>
            <a:ext cx="1498600" cy="68124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9320065" y="6119336"/>
            <a:ext cx="276229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MX" sz="1400" b="1" dirty="0" smtClean="0"/>
              <a:t>Programa de Gobierno </a:t>
            </a:r>
          </a:p>
          <a:p>
            <a:pPr algn="r"/>
            <a:r>
              <a:rPr lang="es-MX" sz="1400" b="1" dirty="0" smtClean="0"/>
              <a:t>Alcalde Rolando Rodríguez Brenes  </a:t>
            </a:r>
          </a:p>
          <a:p>
            <a:pPr algn="r"/>
            <a:r>
              <a:rPr lang="es-MX" sz="1400" b="1" dirty="0" smtClean="0"/>
              <a:t>Periodo 2016 -2020  </a:t>
            </a:r>
            <a:endParaRPr lang="es-MX" sz="1400" b="1" dirty="0"/>
          </a:p>
        </p:txBody>
      </p:sp>
    </p:spTree>
    <p:extLst>
      <p:ext uri="{BB962C8B-B14F-4D97-AF65-F5344CB8AC3E}">
        <p14:creationId xmlns="" xmlns:p14="http://schemas.microsoft.com/office/powerpoint/2010/main" val="32386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6" y="-235166"/>
            <a:ext cx="1900687" cy="152857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8862" y="84034"/>
            <a:ext cx="10515600" cy="1325563"/>
          </a:xfrm>
        </p:spPr>
        <p:txBody>
          <a:bodyPr/>
          <a:lstStyle/>
          <a:p>
            <a:pPr algn="ctr"/>
            <a:r>
              <a:rPr lang="es-MX" sz="4000" b="1" i="1" u="sng" dirty="0" smtClean="0"/>
              <a:t>Inspiración </a:t>
            </a:r>
            <a:endParaRPr lang="es-MX" sz="4000" i="1" u="sng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18862" y="1171977"/>
            <a:ext cx="10515600" cy="513867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3000" i="1" dirty="0" smtClean="0"/>
              <a:t>Lograr </a:t>
            </a:r>
            <a:r>
              <a:rPr lang="es-MX" sz="3000" i="1" dirty="0"/>
              <a:t>un cambio de </a:t>
            </a:r>
            <a:r>
              <a:rPr lang="es-MX" sz="3000" i="1" dirty="0" smtClean="0"/>
              <a:t>paradigma: de ser </a:t>
            </a:r>
            <a:r>
              <a:rPr lang="es-MX" sz="3000" i="1" dirty="0"/>
              <a:t>catalogada como una ciudad conservadora a </a:t>
            </a:r>
            <a:r>
              <a:rPr lang="es-MX" sz="3000" i="1" dirty="0" smtClean="0"/>
              <a:t>la primera </a:t>
            </a:r>
            <a:r>
              <a:rPr lang="es-MX" sz="3000" i="1" dirty="0"/>
              <a:t>C</a:t>
            </a:r>
            <a:r>
              <a:rPr lang="es-MX" sz="3000" i="1" dirty="0" smtClean="0"/>
              <a:t>iudad </a:t>
            </a:r>
            <a:r>
              <a:rPr lang="es-MX" sz="3000" i="1" dirty="0"/>
              <a:t>D</a:t>
            </a:r>
            <a:r>
              <a:rPr lang="es-MX" sz="3000" i="1" dirty="0" smtClean="0"/>
              <a:t>igital de Costa Rica, </a:t>
            </a:r>
            <a:r>
              <a:rPr lang="es-MX" sz="3000" i="1" dirty="0"/>
              <a:t>siendo la ciudad más moderna de Costa Rica </a:t>
            </a:r>
            <a:r>
              <a:rPr lang="es-MX" sz="3000" i="1" dirty="0" smtClean="0"/>
              <a:t>con una </a:t>
            </a:r>
            <a:r>
              <a:rPr lang="es-MX" sz="3000" i="1" dirty="0"/>
              <a:t>prestación de servicios de calidad que </a:t>
            </a:r>
            <a:r>
              <a:rPr lang="es-MX" sz="3000" i="1" dirty="0" smtClean="0"/>
              <a:t>impacten </a:t>
            </a:r>
            <a:r>
              <a:rPr lang="es-MX" sz="3000" i="1" dirty="0"/>
              <a:t>al ciudadano y liderando iniciativas que mejoren los servicios suministrados por la Municipalidad.</a:t>
            </a:r>
            <a:endParaRPr lang="es-MX" sz="3000" i="1" dirty="0" smtClean="0"/>
          </a:p>
          <a:p>
            <a:pPr marL="0" indent="0" algn="just">
              <a:buNone/>
            </a:pPr>
            <a:endParaRPr lang="es-MX" sz="3000" i="1" dirty="0"/>
          </a:p>
          <a:p>
            <a:pPr marL="0" indent="0" algn="just">
              <a:buNone/>
            </a:pPr>
            <a:r>
              <a:rPr lang="es-MX" sz="3000" i="1" dirty="0"/>
              <a:t>Y</a:t>
            </a:r>
            <a:r>
              <a:rPr lang="es-MX" sz="3000" i="1" dirty="0" smtClean="0"/>
              <a:t> seguidamente: en una ciudad sostenida e inteligente. </a:t>
            </a:r>
          </a:p>
          <a:p>
            <a:pPr marL="0" indent="0" algn="just">
              <a:buNone/>
            </a:pPr>
            <a:endParaRPr lang="es-MX" sz="3000" i="1" dirty="0"/>
          </a:p>
          <a:p>
            <a:pPr marL="0" indent="0" algn="just">
              <a:buNone/>
            </a:pPr>
            <a:r>
              <a:rPr lang="es-MX" sz="5400" dirty="0" smtClean="0">
                <a:solidFill>
                  <a:srgbClr val="0000FF"/>
                </a:solidFill>
              </a:rPr>
              <a:t>Cómo lo estamos logrando?</a:t>
            </a:r>
          </a:p>
          <a:p>
            <a:pPr marL="0" indent="0" algn="just">
              <a:buNone/>
            </a:pPr>
            <a:endParaRPr lang="es-MX" sz="6000" dirty="0"/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6" name="Imagen 5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236" y="157927"/>
            <a:ext cx="1625127" cy="71334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72084" y="4147282"/>
            <a:ext cx="1450582" cy="2071697"/>
          </a:xfrm>
          <a:prstGeom prst="rect">
            <a:avLst/>
          </a:prstGeom>
          <a:scene3d>
            <a:camera prst="orthographicFront">
              <a:rot lat="1800000" lon="0" rev="0"/>
            </a:camera>
            <a:lightRig rig="threePt" dir="t"/>
          </a:scene3d>
        </p:spPr>
      </p:pic>
      <p:sp>
        <p:nvSpPr>
          <p:cNvPr id="9" name="Rectángulo 8"/>
          <p:cNvSpPr/>
          <p:nvPr/>
        </p:nvSpPr>
        <p:spPr>
          <a:xfrm>
            <a:off x="9331825" y="6119336"/>
            <a:ext cx="276229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MX" sz="1400" b="1" dirty="0" smtClean="0"/>
              <a:t>Programa de Gobierno </a:t>
            </a:r>
          </a:p>
          <a:p>
            <a:pPr algn="r"/>
            <a:r>
              <a:rPr lang="es-MX" sz="1400" b="1" dirty="0" smtClean="0"/>
              <a:t>Alcalde Rolando Rodríguez Brenes  </a:t>
            </a:r>
          </a:p>
          <a:p>
            <a:pPr algn="r"/>
            <a:r>
              <a:rPr lang="es-MX" sz="1400" b="1" dirty="0" smtClean="0"/>
              <a:t>Periodo 2016 -2020  </a:t>
            </a:r>
            <a:endParaRPr lang="es-MX" sz="1400" b="1" dirty="0"/>
          </a:p>
        </p:txBody>
      </p:sp>
    </p:spTree>
    <p:extLst>
      <p:ext uri="{BB962C8B-B14F-4D97-AF65-F5344CB8AC3E}">
        <p14:creationId xmlns="" xmlns:p14="http://schemas.microsoft.com/office/powerpoint/2010/main" val="418306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132"/>
            <a:ext cx="2046667" cy="167055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4533" y="130539"/>
            <a:ext cx="9300828" cy="935903"/>
          </a:xfrm>
        </p:spPr>
        <p:txBody>
          <a:bodyPr>
            <a:noAutofit/>
          </a:bodyPr>
          <a:lstStyle/>
          <a:p>
            <a:pPr algn="ctr"/>
            <a:r>
              <a:rPr lang="es-ES" sz="4000" b="1" i="1" u="sng" dirty="0" smtClean="0"/>
              <a:t/>
            </a:r>
            <a:br>
              <a:rPr lang="es-ES" sz="4000" b="1" i="1" u="sng" dirty="0" smtClean="0"/>
            </a:br>
            <a:r>
              <a:rPr lang="es-ES" sz="4000" b="1" i="1" u="sng" dirty="0" smtClean="0"/>
              <a:t>Vinculación </a:t>
            </a:r>
            <a:r>
              <a:rPr lang="es-ES" sz="4000" b="1" i="1" u="sng" dirty="0"/>
              <a:t>y </a:t>
            </a:r>
            <a:r>
              <a:rPr lang="es-ES" sz="4000" b="1" i="1" u="sng" dirty="0" smtClean="0"/>
              <a:t>Articulación </a:t>
            </a:r>
            <a:r>
              <a:rPr lang="es-ES" sz="4000" b="1" i="1" u="sng" dirty="0"/>
              <a:t>de </a:t>
            </a:r>
            <a:r>
              <a:rPr lang="es-ES" sz="4000" b="1" i="1" u="sng" dirty="0" smtClean="0"/>
              <a:t>Planes </a:t>
            </a:r>
            <a:r>
              <a:rPr lang="es-ES" sz="4000" b="1" i="1" u="sng" dirty="0"/>
              <a:t/>
            </a:r>
            <a:br>
              <a:rPr lang="es-ES" sz="4000" b="1" i="1" u="sng" dirty="0"/>
            </a:br>
            <a:endParaRPr lang="es-ES" sz="4000" b="1" i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37992" y="2065514"/>
            <a:ext cx="7991514" cy="516873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buNone/>
            </a:pPr>
            <a:endParaRPr lang="es-ES" sz="1400" dirty="0" smtClean="0"/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s-ES" b="1" dirty="0" smtClean="0"/>
              <a:t>Plan de Gobierno del Alcalde Municipal (2011-2016)</a:t>
            </a:r>
            <a:endParaRPr lang="es-ES" sz="1000" b="1" dirty="0" smtClean="0"/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s-ES" b="1" dirty="0" smtClean="0"/>
              <a:t>Pan de Desarrollo Humano Local Cartago (2010-2020) </a:t>
            </a:r>
            <a:endParaRPr lang="es-ES" sz="1000" b="1" dirty="0" smtClean="0"/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s-ES" b="1" dirty="0" smtClean="0"/>
              <a:t>Plan Estratégico Institucional (PEI 2015-2020) </a:t>
            </a:r>
            <a:endParaRPr lang="es-ES" sz="1000" b="1" dirty="0" smtClean="0"/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s-ES" b="1" dirty="0" smtClean="0"/>
              <a:t>Plan Regional Urbano GAM  (2008-2030)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s-ES" b="1" dirty="0" smtClean="0"/>
              <a:t>Plan Regulador del Cantón (2013-2018) 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s-ES" b="1" dirty="0"/>
              <a:t>Plan PETIC (2015-2017</a:t>
            </a:r>
            <a:r>
              <a:rPr lang="es-ES" b="1" dirty="0" smtClean="0"/>
              <a:t>)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s-ES" b="1" dirty="0" smtClean="0"/>
              <a:t>Estrategia </a:t>
            </a:r>
            <a:r>
              <a:rPr lang="es-ES" b="1" dirty="0" err="1"/>
              <a:t>GpRD</a:t>
            </a:r>
            <a:r>
              <a:rPr lang="es-ES" b="1" dirty="0"/>
              <a:t>: Gestión para Resultados en el </a:t>
            </a:r>
            <a:r>
              <a:rPr lang="es-ES" b="1" dirty="0" smtClean="0"/>
              <a:t>Desarrollo</a:t>
            </a:r>
            <a:endParaRPr lang="es-ES" b="1" dirty="0"/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s-ES" b="1" dirty="0"/>
              <a:t>Iniciativa Ciudades Emergentes y Sostenibles (BID)</a:t>
            </a:r>
          </a:p>
          <a:p>
            <a:pPr marL="0" indent="0" algn="just">
              <a:lnSpc>
                <a:spcPct val="110000"/>
              </a:lnSpc>
              <a:buNone/>
            </a:pPr>
            <a:endParaRPr lang="es-ES" dirty="0" smtClean="0"/>
          </a:p>
          <a:p>
            <a:pPr marL="0" indent="0" algn="just">
              <a:lnSpc>
                <a:spcPct val="110000"/>
              </a:lnSpc>
              <a:buNone/>
            </a:pPr>
            <a:endParaRPr lang="es-ES" dirty="0"/>
          </a:p>
          <a:p>
            <a:pPr algn="just">
              <a:lnSpc>
                <a:spcPct val="110000"/>
              </a:lnSpc>
            </a:pPr>
            <a:endParaRPr lang="es-ES" dirty="0" smtClean="0"/>
          </a:p>
          <a:p>
            <a:pPr>
              <a:lnSpc>
                <a:spcPct val="110000"/>
              </a:lnSpc>
            </a:pP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32304" y="38637"/>
            <a:ext cx="1381125" cy="73342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931516" y="820853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sz="2400" i="1" u="sng" dirty="0"/>
          </a:p>
        </p:txBody>
      </p:sp>
      <p:pic>
        <p:nvPicPr>
          <p:cNvPr id="1028" name="Picture 4" descr="http://www.muni-carta.go.cr/images/articulos/proyectos/pa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490" y="3152965"/>
            <a:ext cx="1468151" cy="14664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ervices.iadb.org/wmsfiles/images/172x0/-112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723" y="5539996"/>
            <a:ext cx="2113277" cy="13180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337992" y="1102850"/>
            <a:ext cx="116993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i="1" dirty="0" smtClean="0"/>
              <a:t>La dimensión de los pilares que integran el modelo de Cartago Histórico-Digital, transición hacia una ciudad sostenible e inteligente se fundamentaron en la identidad cultural-histórica de la ciudad, y nuestros ciudadanos. Articulado en una misma visión de desarrollo sostenible y moderno de nuestra Ciudad, a partir de:</a:t>
            </a:r>
          </a:p>
        </p:txBody>
      </p:sp>
      <p:pic>
        <p:nvPicPr>
          <p:cNvPr id="12" name="Imagen 11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784" t="31703" r="29467" b="12891"/>
          <a:stretch/>
        </p:blipFill>
        <p:spPr>
          <a:xfrm>
            <a:off x="8337622" y="4595438"/>
            <a:ext cx="1747799" cy="235368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809100" y="2941522"/>
            <a:ext cx="1401526" cy="167496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697641" y="2941523"/>
            <a:ext cx="1111459" cy="1708358"/>
          </a:xfrm>
          <a:prstGeom prst="rect">
            <a:avLst/>
          </a:prstGeom>
        </p:spPr>
      </p:pic>
      <p:pic>
        <p:nvPicPr>
          <p:cNvPr id="1026" name="Picture 2" descr="https://www.edx.org/sites/default/files/course/image/promoted/idb1x_managing_course_featured378x225_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723" y="4630994"/>
            <a:ext cx="2090395" cy="10060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/>
          <p:cNvPicPr/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836" y="3829043"/>
            <a:ext cx="1170670" cy="17676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62038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600" b="1" u="sng" dirty="0"/>
              <a:t>Obtención de Fondos No Reembolsables </a:t>
            </a:r>
            <a:br>
              <a:rPr lang="es-ES" sz="3600" b="1" u="sng" dirty="0"/>
            </a:br>
            <a:r>
              <a:rPr lang="es-ES" sz="3600" b="1" u="sng" dirty="0"/>
              <a:t>Convenio BID-</a:t>
            </a:r>
            <a:r>
              <a:rPr lang="es-ES" sz="3600" b="1" u="sng" dirty="0" err="1"/>
              <a:t>Prodev</a:t>
            </a:r>
            <a:r>
              <a:rPr lang="es-ES" sz="3600" b="1" u="sng" dirty="0"/>
              <a:t>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ES" b="1" i="1" dirty="0"/>
              <a:t>Año 2013:</a:t>
            </a:r>
            <a:r>
              <a:rPr lang="es-ES" i="1" dirty="0"/>
              <a:t> se aprueban y obtienen los recursos no reembolsables por el BID y la asistencia técnica otorgada para implementar la Gestión Basada en Resultados en nuestra Municipalidad, y con ello se finiquita el Convenio BID-</a:t>
            </a:r>
            <a:r>
              <a:rPr lang="es-ES" i="1" dirty="0" err="1"/>
              <a:t>Prodev</a:t>
            </a:r>
            <a:r>
              <a:rPr lang="es-ES" i="1" dirty="0"/>
              <a:t>- para la Contratación de elaboración </a:t>
            </a:r>
            <a:r>
              <a:rPr lang="es-ES" i="1" dirty="0" smtClean="0"/>
              <a:t>de:</a:t>
            </a:r>
          </a:p>
          <a:p>
            <a:pPr algn="just"/>
            <a:endParaRPr lang="es-ES" sz="2400" i="1" dirty="0">
              <a:solidFill>
                <a:srgbClr val="FF0000"/>
              </a:solidFill>
            </a:endParaRP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es-ES" b="1" i="1" dirty="0" smtClean="0"/>
              <a:t> Plan Estratégico Institucional (2015-2020)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es-ES" b="1" i="1" dirty="0" smtClean="0"/>
              <a:t>Plan de las Tecnologías de Información y Comunicaciones (PETIC 2017)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es-ES" b="1" i="1" dirty="0" smtClean="0"/>
              <a:t>Sistema Integrado Financiero (SIAF) </a:t>
            </a:r>
            <a:endParaRPr lang="es-ES" b="1" i="1" dirty="0"/>
          </a:p>
        </p:txBody>
      </p:sp>
      <p:pic>
        <p:nvPicPr>
          <p:cNvPr id="4" name="Picture 3" descr="C:\Users\INFORMATICA\Pictures\biblioteca dig\llano grande\Cartago hd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5144" y="94196"/>
            <a:ext cx="1685610" cy="832950"/>
          </a:xfrm>
          <a:prstGeom prst="rect">
            <a:avLst/>
          </a:prstGeom>
          <a:noFill/>
          <a:extLst/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89682" y="4290050"/>
            <a:ext cx="1391783" cy="1987721"/>
          </a:xfrm>
          <a:prstGeom prst="rect">
            <a:avLst/>
          </a:prstGeom>
          <a:scene3d>
            <a:camera prst="orthographicFront">
              <a:rot lat="1800000" lon="0" rev="0"/>
            </a:camera>
            <a:lightRig rig="threePt" dir="t"/>
          </a:scene3d>
        </p:spPr>
      </p:pic>
      <p:sp>
        <p:nvSpPr>
          <p:cNvPr id="6" name="Rectángulo 5"/>
          <p:cNvSpPr/>
          <p:nvPr/>
        </p:nvSpPr>
        <p:spPr>
          <a:xfrm>
            <a:off x="9273026" y="6119336"/>
            <a:ext cx="276229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MX" sz="1400" b="1" dirty="0" smtClean="0"/>
              <a:t>Programa de Gobierno </a:t>
            </a:r>
          </a:p>
          <a:p>
            <a:pPr algn="r"/>
            <a:r>
              <a:rPr lang="es-MX" sz="1400" b="1" dirty="0" smtClean="0"/>
              <a:t>Alcalde Rolando Rodríguez Brenes  </a:t>
            </a:r>
          </a:p>
          <a:p>
            <a:pPr algn="r"/>
            <a:r>
              <a:rPr lang="es-MX" sz="1400" b="1" dirty="0" smtClean="0"/>
              <a:t>Periodo 2016 -2020  </a:t>
            </a:r>
            <a:endParaRPr lang="es-MX" sz="1400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6" y="0"/>
            <a:ext cx="1900687" cy="11875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645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2227"/>
            <a:ext cx="1834533" cy="148060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86911" y="345164"/>
            <a:ext cx="8925636" cy="1325563"/>
          </a:xfrm>
        </p:spPr>
        <p:txBody>
          <a:bodyPr>
            <a:normAutofit/>
          </a:bodyPr>
          <a:lstStyle/>
          <a:p>
            <a:pPr algn="ctr"/>
            <a:r>
              <a:rPr lang="es-MX" sz="3600" b="1" i="1" u="sng" dirty="0" smtClean="0"/>
              <a:t>Elaboración y Levantamiento  de Planes Estratégicos </a:t>
            </a:r>
            <a:endParaRPr lang="es-MX" sz="3600" b="1" i="1" u="sng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7749" y="1927476"/>
            <a:ext cx="2377164" cy="253239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913" y="1934027"/>
            <a:ext cx="2066543" cy="2491669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949" y="184820"/>
            <a:ext cx="2033051" cy="978312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301173" y="4615801"/>
            <a:ext cx="4486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u="sng" dirty="0"/>
              <a:t>Plan de Desarrollo Humano Local (2010-2020)</a:t>
            </a:r>
            <a:endParaRPr lang="es-ES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922" y="1935131"/>
            <a:ext cx="3086616" cy="2343995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5216883" y="4432743"/>
            <a:ext cx="271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u="sng" dirty="0"/>
              <a:t>Plan Regulador del </a:t>
            </a:r>
            <a:r>
              <a:rPr lang="es-MX" u="sng" dirty="0" smtClean="0"/>
              <a:t>Cantón</a:t>
            </a:r>
            <a:endParaRPr lang="es-ES" dirty="0"/>
          </a:p>
        </p:txBody>
      </p:sp>
      <p:sp>
        <p:nvSpPr>
          <p:cNvPr id="12" name="Rectángulo 11"/>
          <p:cNvSpPr/>
          <p:nvPr/>
        </p:nvSpPr>
        <p:spPr>
          <a:xfrm>
            <a:off x="8557647" y="4339599"/>
            <a:ext cx="30335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u="sng" dirty="0"/>
              <a:t>Plan Estratégico Institucional (2015-2020)</a:t>
            </a:r>
            <a:endParaRPr lang="es-ES" dirty="0"/>
          </a:p>
        </p:txBody>
      </p:sp>
      <p:pic>
        <p:nvPicPr>
          <p:cNvPr id="13" name="Imagen 12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136" y="1942181"/>
            <a:ext cx="3674497" cy="238162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/>
          <p:cNvSpPr txBox="1"/>
          <p:nvPr/>
        </p:nvSpPr>
        <p:spPr>
          <a:xfrm>
            <a:off x="1682618" y="5679583"/>
            <a:ext cx="8429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/>
              <a:t>Proceso </a:t>
            </a:r>
            <a:r>
              <a:rPr lang="es-MX" sz="3200" b="1" dirty="0" smtClean="0"/>
              <a:t> de  Planificación </a:t>
            </a:r>
            <a:r>
              <a:rPr lang="es-MX" sz="3200" b="1" dirty="0"/>
              <a:t>Participativa </a:t>
            </a:r>
            <a:endParaRPr lang="es-MX" sz="3200" dirty="0"/>
          </a:p>
        </p:txBody>
      </p:sp>
    </p:spTree>
    <p:extLst>
      <p:ext uri="{BB962C8B-B14F-4D97-AF65-F5344CB8AC3E}">
        <p14:creationId xmlns="" xmlns:p14="http://schemas.microsoft.com/office/powerpoint/2010/main" val="308581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9811"/>
            <a:ext cx="1642883" cy="1293408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111" y="3438346"/>
            <a:ext cx="5260848" cy="325100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03063" y="82811"/>
            <a:ext cx="8744548" cy="1268691"/>
          </a:xfrm>
        </p:spPr>
        <p:txBody>
          <a:bodyPr>
            <a:normAutofit fontScale="90000"/>
          </a:bodyPr>
          <a:lstStyle/>
          <a:p>
            <a:pPr algn="ctr"/>
            <a:r>
              <a:rPr lang="es-CR" sz="3000" b="1" i="1" u="sng" dirty="0"/>
              <a:t>Efectos e </a:t>
            </a:r>
            <a:r>
              <a:rPr lang="es-CR" sz="3000" b="1" i="1" u="sng" dirty="0" smtClean="0"/>
              <a:t>Impactos </a:t>
            </a:r>
            <a:r>
              <a:rPr lang="es-CR" sz="3000" b="1" i="1" u="sng" dirty="0"/>
              <a:t>en la </a:t>
            </a:r>
            <a:r>
              <a:rPr lang="es-CR" sz="3000" b="1" i="1" u="sng" dirty="0" smtClean="0"/>
              <a:t>Población </a:t>
            </a:r>
            <a:r>
              <a:rPr lang="es-CR" sz="3000" b="1" i="1" u="sng" dirty="0"/>
              <a:t>– Estrategia GpRD</a:t>
            </a:r>
            <a:br>
              <a:rPr lang="es-CR" sz="3000" b="1" i="1" u="sng" dirty="0"/>
            </a:br>
            <a:r>
              <a:rPr lang="es-CR" sz="3000" b="1" i="1" u="sng" dirty="0"/>
              <a:t>Gestión para Resultados en el Desarrollo</a:t>
            </a:r>
            <a:endParaRPr lang="es-MX" sz="3000" b="1" i="1" u="sng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81920" y="1351503"/>
            <a:ext cx="10520067" cy="3065952"/>
          </a:xfrm>
        </p:spPr>
        <p:txBody>
          <a:bodyPr>
            <a:normAutofit/>
          </a:bodyPr>
          <a:lstStyle/>
          <a:p>
            <a:pPr algn="just"/>
            <a:r>
              <a:rPr lang="es-MX" sz="2200" dirty="0" smtClean="0"/>
              <a:t>Constituirnos en la primera ciudad digital de Costa Rica.</a:t>
            </a:r>
          </a:p>
          <a:p>
            <a:pPr algn="just"/>
            <a:r>
              <a:rPr lang="es-MX" sz="2200" dirty="0" smtClean="0"/>
              <a:t>Que toda </a:t>
            </a:r>
            <a:r>
              <a:rPr lang="es-MX" sz="2200" dirty="0"/>
              <a:t>inversión a ejecutar debe generar un alto valor público en la </a:t>
            </a:r>
            <a:r>
              <a:rPr lang="es-MX" sz="2200" dirty="0" smtClean="0"/>
              <a:t>población.</a:t>
            </a:r>
          </a:p>
          <a:p>
            <a:pPr algn="just"/>
            <a:r>
              <a:rPr lang="es-MX" sz="2200" dirty="0"/>
              <a:t>El ciudadano participa de la gestión municipal.</a:t>
            </a:r>
          </a:p>
          <a:p>
            <a:pPr algn="just"/>
            <a:r>
              <a:rPr lang="es-MX" sz="2200" dirty="0"/>
              <a:t>Lograr un incremento sustancial del índice de ingresos y presupuesto municipal.</a:t>
            </a:r>
          </a:p>
          <a:p>
            <a:pPr algn="just"/>
            <a:r>
              <a:rPr lang="es-MX" sz="2200" dirty="0"/>
              <a:t>Incremento del porcentaje de accesibilidad y conectividad de las </a:t>
            </a:r>
            <a:r>
              <a:rPr lang="es-MX" sz="2200" dirty="0" smtClean="0"/>
              <a:t>tecnología </a:t>
            </a:r>
            <a:r>
              <a:rPr lang="es-MX" sz="2200" dirty="0"/>
              <a:t>de la información.</a:t>
            </a:r>
          </a:p>
          <a:p>
            <a:pPr algn="just"/>
            <a:r>
              <a:rPr lang="es-MX" sz="2200" dirty="0" smtClean="0"/>
              <a:t>Reducción </a:t>
            </a:r>
            <a:r>
              <a:rPr lang="es-MX" sz="2200" dirty="0"/>
              <a:t>de la brecha digital del Cantón de </a:t>
            </a:r>
            <a:r>
              <a:rPr lang="es-MX" sz="2200" dirty="0" smtClean="0"/>
              <a:t>Cartago.</a:t>
            </a:r>
            <a:endParaRPr lang="es-MX" sz="2200" dirty="0"/>
          </a:p>
        </p:txBody>
      </p:sp>
      <p:pic>
        <p:nvPicPr>
          <p:cNvPr id="4" name="Imagen 3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063" y="184820"/>
            <a:ext cx="1891937" cy="89871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81920" y="4288307"/>
            <a:ext cx="638719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400" dirty="0" smtClean="0"/>
              <a:t>Iniciativa de legitimidad pública, enlace de confianza entre el ciudadano y la administración pública, y en concreto, a través de las nuevas tecnologías y herramientas digitalizadas.</a:t>
            </a:r>
          </a:p>
          <a:p>
            <a:endParaRPr lang="es-CR" dirty="0"/>
          </a:p>
        </p:txBody>
      </p:sp>
    </p:spTree>
    <p:extLst>
      <p:ext uri="{BB962C8B-B14F-4D97-AF65-F5344CB8AC3E}">
        <p14:creationId xmlns="" xmlns:p14="http://schemas.microsoft.com/office/powerpoint/2010/main" val="202204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3936</TotalTime>
  <Words>1247</Words>
  <Application>Microsoft Office PowerPoint</Application>
  <PresentationFormat>Personalizado</PresentationFormat>
  <Paragraphs>117</Paragraphs>
  <Slides>19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0" baseType="lpstr">
      <vt:lpstr>Tema de Office</vt:lpstr>
      <vt:lpstr>Diapositiva 1</vt:lpstr>
      <vt:lpstr>Diapositiva 2</vt:lpstr>
      <vt:lpstr>Objetivos Trazados  </vt:lpstr>
      <vt:lpstr>Motivación   </vt:lpstr>
      <vt:lpstr>Inspiración </vt:lpstr>
      <vt:lpstr> Vinculación y Articulación de Planes  </vt:lpstr>
      <vt:lpstr>Obtención de Fondos No Reembolsables  Convenio BID-Prodev </vt:lpstr>
      <vt:lpstr>Elaboración y Levantamiento  de Planes Estratégicos </vt:lpstr>
      <vt:lpstr>Efectos e Impactos en la Población – Estrategia GpRD Gestión para Resultados en el Desarrollo</vt:lpstr>
      <vt:lpstr>Efectos e Impactos en la Población – Estrategia GpRD Gestión para Resultados en el Desarrollo  </vt:lpstr>
      <vt:lpstr>Incorporación a Plataforma URAIA</vt:lpstr>
      <vt:lpstr>Certificación Gestión de Calidad ISO 9001</vt:lpstr>
      <vt:lpstr>Diapositiva 13</vt:lpstr>
      <vt:lpstr>Programa Movilidad Sana y Sostenible </vt:lpstr>
      <vt:lpstr>Programa Sostenible de Alfabetización Digital</vt:lpstr>
      <vt:lpstr>Principales Desafíos </vt:lpstr>
      <vt:lpstr>Diapositiva 17</vt:lpstr>
      <vt:lpstr>Diapositiva 18</vt:lpstr>
      <vt:lpstr>Diapositiva 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Michael Fernández Vargas</dc:creator>
  <cp:lastModifiedBy>Adri</cp:lastModifiedBy>
  <cp:revision>89</cp:revision>
  <dcterms:created xsi:type="dcterms:W3CDTF">2016-08-21T21:48:22Z</dcterms:created>
  <dcterms:modified xsi:type="dcterms:W3CDTF">2016-09-07T00:07:49Z</dcterms:modified>
</cp:coreProperties>
</file>