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7" r:id="rId3"/>
    <p:sldId id="272" r:id="rId4"/>
    <p:sldId id="259" r:id="rId5"/>
    <p:sldId id="276" r:id="rId6"/>
    <p:sldId id="277" r:id="rId7"/>
    <p:sldId id="280" r:id="rId8"/>
    <p:sldId id="273" r:id="rId9"/>
    <p:sldId id="262" r:id="rId10"/>
    <p:sldId id="288" r:id="rId11"/>
    <p:sldId id="279" r:id="rId12"/>
    <p:sldId id="282" r:id="rId13"/>
    <p:sldId id="285" r:id="rId14"/>
    <p:sldId id="281" r:id="rId15"/>
    <p:sldId id="267" r:id="rId16"/>
    <p:sldId id="269" r:id="rId17"/>
    <p:sldId id="284" r:id="rId1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 xmlns:mv="urn:schemas-microsoft-com:mac:vml" xmlns:mc="http://schemas.openxmlformats.org/markup-compatibility/2006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ustavo" initials="" lastIdx="16" clrIdx="0"/>
  <p:cmAuthor id="1" name="Ana Rosa Cruz Viloria" initials="ARCV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p14="http://schemas.microsoft.com/office/powerpoint/2010/main" xmlns:mv="urn:schemas-microsoft-com:mac:vml" xmlns:mc="http://schemas.openxmlformats.org/markup-compatibility/2006" val="1"/>
      </p:ext>
    </p:extLst>
  </p:showPr>
  <p:clrMru>
    <a:srgbClr val="6A5100"/>
    <a:srgbClr val="856602"/>
    <a:srgbClr val="CFCD3D"/>
    <a:srgbClr val="FFEC1F"/>
    <a:srgbClr val="FFC505"/>
    <a:srgbClr val="FFD94A"/>
    <a:srgbClr val="A8DC35"/>
    <a:srgbClr val="B5ED3A"/>
    <a:srgbClr val="C2FC40"/>
    <a:srgbClr val="F69A00"/>
  </p:clrMru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786" autoAdjust="0"/>
    <p:restoredTop sz="99562" autoAdjust="0"/>
  </p:normalViewPr>
  <p:slideViewPr>
    <p:cSldViewPr>
      <p:cViewPr varScale="1">
        <p:scale>
          <a:sx n="73" d="100"/>
          <a:sy n="73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036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oacintosh%20HD:Users:annieviloria:.Trash: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oacintosh%20HD:Users:annieviloria:Desktop:CONCENTRADO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18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Hoja1!$C$17</c:f>
              <c:strCache>
                <c:ptCount val="1"/>
                <c:pt idx="0">
                  <c:v>ASM Fondo</c:v>
                </c:pt>
              </c:strCache>
            </c:strRef>
          </c:tx>
          <c:spPr>
            <a:solidFill>
              <a:srgbClr val="CFCD3D"/>
            </a:solidFill>
            <a:ln>
              <a:solidFill>
                <a:srgbClr val="CFCD3D"/>
              </a:solidFill>
            </a:ln>
          </c:spPr>
          <c:dLbls>
            <c:dLbl>
              <c:idx val="0"/>
              <c:layout>
                <c:manualLayout>
                  <c:x val="0"/>
                  <c:y val="-2.6570048309178706E-2"/>
                </c:manualLayout>
              </c:layout>
              <c:showVal val="1"/>
            </c:dLbl>
            <c:dLbl>
              <c:idx val="1"/>
              <c:layout>
                <c:manualLayout>
                  <c:x val="3.115264797507841E-3"/>
                  <c:y val="-2.6570048309178706E-2"/>
                </c:manualLayout>
              </c:layout>
              <c:showVal val="1"/>
            </c:dLbl>
            <c:dLbl>
              <c:idx val="2"/>
              <c:layout>
                <c:manualLayout>
                  <c:x val="-5.7112528185510358E-17"/>
                  <c:y val="-3.8647342995169309E-2"/>
                </c:manualLayout>
              </c:layout>
              <c:showVal val="1"/>
            </c:dLbl>
            <c:dLbl>
              <c:idx val="3"/>
              <c:layout>
                <c:manualLayout>
                  <c:x val="7.7881619937694721E-3"/>
                  <c:y val="-3.1400966183575012E-2"/>
                </c:manualLayout>
              </c:layout>
              <c:showVal val="1"/>
            </c:dLbl>
            <c:txPr>
              <a:bodyPr/>
              <a:lstStyle/>
              <a:p>
                <a:pPr>
                  <a:defRPr lang="es-ES_tradnl" sz="1400"/>
                </a:pPr>
                <a:endParaRPr lang="es-MX"/>
              </a:p>
            </c:txPr>
            <c:showVal val="1"/>
          </c:dLbls>
          <c:cat>
            <c:strRef>
              <c:f>Hoja1!$D$16:$G$16</c:f>
              <c:strCache>
                <c:ptCount val="4"/>
                <c:pt idx="0">
                  <c:v>Específicos</c:v>
                </c:pt>
                <c:pt idx="1">
                  <c:v>Institucionales</c:v>
                </c:pt>
                <c:pt idx="2">
                  <c:v>Interinstitucionales</c:v>
                </c:pt>
                <c:pt idx="3">
                  <c:v>intergubernamentales</c:v>
                </c:pt>
              </c:strCache>
            </c:strRef>
          </c:cat>
          <c:val>
            <c:numRef>
              <c:f>Hoja1!$D$17:$G$17</c:f>
              <c:numCache>
                <c:formatCode>General</c:formatCode>
                <c:ptCount val="4"/>
                <c:pt idx="0">
                  <c:v>33</c:v>
                </c:pt>
                <c:pt idx="1">
                  <c:v>77</c:v>
                </c:pt>
                <c:pt idx="2">
                  <c:v>5</c:v>
                </c:pt>
                <c:pt idx="3">
                  <c:v>19</c:v>
                </c:pt>
              </c:numCache>
            </c:numRef>
          </c:val>
        </c:ser>
        <c:ser>
          <c:idx val="1"/>
          <c:order val="1"/>
          <c:tx>
            <c:strRef>
              <c:f>Hoja1!$C$18</c:f>
              <c:strCache>
                <c:ptCount val="1"/>
                <c:pt idx="0">
                  <c:v>ASM UR</c:v>
                </c:pt>
              </c:strCache>
            </c:strRef>
          </c:tx>
          <c:spPr>
            <a:solidFill>
              <a:srgbClr val="6A5100"/>
            </a:solidFill>
            <a:ln>
              <a:solidFill>
                <a:srgbClr val="856602"/>
              </a:solidFill>
            </a:ln>
          </c:spPr>
          <c:dLbls>
            <c:dLbl>
              <c:idx val="0"/>
              <c:layout>
                <c:manualLayout>
                  <c:x val="9.3457943925233621E-3"/>
                  <c:y val="-2.1739130434782598E-2"/>
                </c:manualLayout>
              </c:layout>
              <c:showVal val="1"/>
            </c:dLbl>
            <c:dLbl>
              <c:idx val="1"/>
              <c:layout>
                <c:manualLayout>
                  <c:x val="1.4018691588785E-2"/>
                  <c:y val="-2.8985507246376805E-2"/>
                </c:manualLayout>
              </c:layout>
              <c:showVal val="1"/>
            </c:dLbl>
            <c:dLbl>
              <c:idx val="2"/>
              <c:layout>
                <c:manualLayout>
                  <c:x val="6.2305295950155701E-3"/>
                  <c:y val="-1.4492753623188401E-2"/>
                </c:manualLayout>
              </c:layout>
              <c:showVal val="1"/>
            </c:dLbl>
            <c:dLbl>
              <c:idx val="3"/>
              <c:layout>
                <c:manualLayout>
                  <c:x val="2.8037383177570104E-2"/>
                  <c:y val="-2.1739130434782698E-2"/>
                </c:manualLayout>
              </c:layout>
              <c:showVal val="1"/>
            </c:dLbl>
            <c:txPr>
              <a:bodyPr/>
              <a:lstStyle/>
              <a:p>
                <a:pPr>
                  <a:defRPr lang="es-ES_tradnl" sz="1400"/>
                </a:pPr>
                <a:endParaRPr lang="es-MX"/>
              </a:p>
            </c:txPr>
            <c:showVal val="1"/>
          </c:dLbls>
          <c:cat>
            <c:strRef>
              <c:f>Hoja1!$D$16:$G$16</c:f>
              <c:strCache>
                <c:ptCount val="4"/>
                <c:pt idx="0">
                  <c:v>Específicos</c:v>
                </c:pt>
                <c:pt idx="1">
                  <c:v>Institucionales</c:v>
                </c:pt>
                <c:pt idx="2">
                  <c:v>Interinstitucionales</c:v>
                </c:pt>
                <c:pt idx="3">
                  <c:v>intergubernamentales</c:v>
                </c:pt>
              </c:strCache>
            </c:strRef>
          </c:cat>
          <c:val>
            <c:numRef>
              <c:f>Hoja1!$D$18:$G$18</c:f>
              <c:numCache>
                <c:formatCode>General</c:formatCode>
                <c:ptCount val="4"/>
                <c:pt idx="0">
                  <c:v>176</c:v>
                </c:pt>
                <c:pt idx="1">
                  <c:v>114</c:v>
                </c:pt>
                <c:pt idx="2">
                  <c:v>29</c:v>
                </c:pt>
                <c:pt idx="3">
                  <c:v>34</c:v>
                </c:pt>
              </c:numCache>
            </c:numRef>
          </c:val>
        </c:ser>
        <c:shape val="cylinder"/>
        <c:axId val="60754176"/>
        <c:axId val="60784640"/>
        <c:axId val="0"/>
      </c:bar3DChart>
      <c:catAx>
        <c:axId val="60754176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ES_tradnl"/>
            </a:pPr>
            <a:endParaRPr lang="es-MX"/>
          </a:p>
        </c:txPr>
        <c:crossAx val="60784640"/>
        <c:crosses val="autoZero"/>
        <c:auto val="1"/>
        <c:lblAlgn val="ctr"/>
        <c:lblOffset val="100"/>
      </c:catAx>
      <c:valAx>
        <c:axId val="60784640"/>
        <c:scaling>
          <c:orientation val="minMax"/>
        </c:scaling>
        <c:delete val="1"/>
        <c:axPos val="l"/>
        <c:numFmt formatCode="General" sourceLinked="1"/>
        <c:tickLblPos val="nextTo"/>
        <c:crossAx val="60754176"/>
        <c:crosses val="autoZero"/>
        <c:crossBetween val="between"/>
      </c:valAx>
    </c:plotArea>
    <c:legend>
      <c:legendPos val="r"/>
      <c:txPr>
        <a:bodyPr/>
        <a:lstStyle/>
        <a:p>
          <a:pPr>
            <a:defRPr lang="es-ES_tradnl" sz="1200"/>
          </a:pPr>
          <a:endParaRPr lang="es-MX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18"/>
  <c:chart>
    <c:view3D>
      <c:perspective val="30"/>
    </c:view3D>
    <c:plotArea>
      <c:layout>
        <c:manualLayout>
          <c:layoutTarget val="inner"/>
          <c:xMode val="edge"/>
          <c:yMode val="edge"/>
          <c:x val="0"/>
          <c:y val="4.6875000000000007E-2"/>
          <c:w val="0.99677516872890892"/>
          <c:h val="0.77663898458005209"/>
        </c:manualLayout>
      </c:layout>
      <c:bar3DChart>
        <c:barDir val="col"/>
        <c:grouping val="clustered"/>
        <c:ser>
          <c:idx val="0"/>
          <c:order val="0"/>
          <c:tx>
            <c:strRef>
              <c:f>Hoja1!$C$69</c:f>
              <c:strCache>
                <c:ptCount val="1"/>
                <c:pt idx="0">
                  <c:v>ASM Atendidos</c:v>
                </c:pt>
              </c:strCache>
            </c:strRef>
          </c:tx>
          <c:spPr>
            <a:solidFill>
              <a:srgbClr val="D9A906"/>
            </a:solidFill>
          </c:spPr>
          <c:dLbls>
            <c:dLbl>
              <c:idx val="0"/>
              <c:layout>
                <c:manualLayout>
                  <c:x val="-4.8076923076923123E-3"/>
                  <c:y val="-1.3227721534808104E-2"/>
                </c:manualLayout>
              </c:layout>
              <c:showVal val="1"/>
            </c:dLbl>
            <c:dLbl>
              <c:idx val="1"/>
              <c:layout>
                <c:manualLayout>
                  <c:x val="3.2051282051282002E-3"/>
                  <c:y val="-4.497354497354502E-2"/>
                </c:manualLayout>
              </c:layout>
              <c:showVal val="1"/>
            </c:dLbl>
            <c:dLbl>
              <c:idx val="2"/>
              <c:layout>
                <c:manualLayout>
                  <c:x val="-6.4102564102564707E-3"/>
                  <c:y val="-4.2328042328042312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4.4973544973545117E-2"/>
                </c:manualLayout>
              </c:layout>
              <c:showVal val="1"/>
            </c:dLbl>
            <c:txPr>
              <a:bodyPr/>
              <a:lstStyle/>
              <a:p>
                <a:pPr>
                  <a:defRPr lang="es-ES_tradnl" sz="1400"/>
                </a:pPr>
                <a:endParaRPr lang="es-MX"/>
              </a:p>
            </c:txPr>
            <c:showVal val="1"/>
          </c:dLbls>
          <c:cat>
            <c:strRef>
              <c:f>Hoja1!$D$68:$G$68</c:f>
              <c:strCache>
                <c:ptCount val="4"/>
                <c:pt idx="0">
                  <c:v>Específicos</c:v>
                </c:pt>
                <c:pt idx="1">
                  <c:v>Institucionales</c:v>
                </c:pt>
                <c:pt idx="2">
                  <c:v>interinstitucionales</c:v>
                </c:pt>
                <c:pt idx="3">
                  <c:v>intergubernamentales</c:v>
                </c:pt>
              </c:strCache>
            </c:strRef>
          </c:cat>
          <c:val>
            <c:numRef>
              <c:f>Hoja1!$D$69:$G$69</c:f>
              <c:numCache>
                <c:formatCode>General</c:formatCode>
                <c:ptCount val="4"/>
                <c:pt idx="0">
                  <c:v>84</c:v>
                </c:pt>
                <c:pt idx="1">
                  <c:v>61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Hoja1!$C$70</c:f>
              <c:strCache>
                <c:ptCount val="1"/>
                <c:pt idx="0">
                  <c:v>Total de ASM</c:v>
                </c:pt>
              </c:strCache>
            </c:strRef>
          </c:tx>
          <c:spPr>
            <a:solidFill>
              <a:srgbClr val="6A5100"/>
            </a:solidFill>
          </c:spPr>
          <c:dLbls>
            <c:dLbl>
              <c:idx val="0"/>
              <c:layout>
                <c:manualLayout>
                  <c:x val="0"/>
                  <c:y val="-1.58730158730159E-2"/>
                </c:manualLayout>
              </c:layout>
              <c:showVal val="1"/>
            </c:dLbl>
            <c:dLbl>
              <c:idx val="1"/>
              <c:layout>
                <c:manualLayout>
                  <c:x val="1.2820512820512803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3.4391534391534494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6.3492063492063489E-2"/>
                </c:manualLayout>
              </c:layout>
              <c:showVal val="1"/>
            </c:dLbl>
            <c:txPr>
              <a:bodyPr/>
              <a:lstStyle/>
              <a:p>
                <a:pPr>
                  <a:defRPr lang="es-ES_tradnl" sz="1400"/>
                </a:pPr>
                <a:endParaRPr lang="es-MX"/>
              </a:p>
            </c:txPr>
            <c:showVal val="1"/>
          </c:dLbls>
          <c:cat>
            <c:strRef>
              <c:f>Hoja1!$D$68:$G$68</c:f>
              <c:strCache>
                <c:ptCount val="4"/>
                <c:pt idx="0">
                  <c:v>Específicos</c:v>
                </c:pt>
                <c:pt idx="1">
                  <c:v>Institucionales</c:v>
                </c:pt>
                <c:pt idx="2">
                  <c:v>interinstitucionales</c:v>
                </c:pt>
                <c:pt idx="3">
                  <c:v>intergubernamentales</c:v>
                </c:pt>
              </c:strCache>
            </c:strRef>
          </c:cat>
          <c:val>
            <c:numRef>
              <c:f>Hoja1!$D$70:$G$70</c:f>
              <c:numCache>
                <c:formatCode>General</c:formatCode>
                <c:ptCount val="4"/>
                <c:pt idx="0">
                  <c:v>176</c:v>
                </c:pt>
                <c:pt idx="1">
                  <c:v>114</c:v>
                </c:pt>
                <c:pt idx="2">
                  <c:v>29</c:v>
                </c:pt>
                <c:pt idx="3">
                  <c:v>34</c:v>
                </c:pt>
              </c:numCache>
            </c:numRef>
          </c:val>
        </c:ser>
        <c:shape val="cylinder"/>
        <c:axId val="59996416"/>
        <c:axId val="60006400"/>
        <c:axId val="0"/>
      </c:bar3DChart>
      <c:catAx>
        <c:axId val="59996416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ES_tradnl" sz="1200"/>
            </a:pPr>
            <a:endParaRPr lang="es-MX"/>
          </a:p>
        </c:txPr>
        <c:crossAx val="60006400"/>
        <c:crosses val="autoZero"/>
        <c:auto val="1"/>
        <c:lblAlgn val="ctr"/>
        <c:lblOffset val="100"/>
      </c:catAx>
      <c:valAx>
        <c:axId val="60006400"/>
        <c:scaling>
          <c:orientation val="minMax"/>
        </c:scaling>
        <c:delete val="1"/>
        <c:axPos val="l"/>
        <c:numFmt formatCode="General" sourceLinked="1"/>
        <c:tickLblPos val="nextTo"/>
        <c:crossAx val="59996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227362204724397"/>
          <c:y val="0.28147350721784814"/>
          <c:w val="0.161357330333708"/>
          <c:h val="0.11934465223097102"/>
        </c:manualLayout>
      </c:layout>
      <c:txPr>
        <a:bodyPr/>
        <a:lstStyle/>
        <a:p>
          <a:pPr>
            <a:defRPr lang="es-ES_tradnl" sz="1400"/>
          </a:pPr>
          <a:endParaRPr lang="es-MX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'1.Fondos_compara'!$B$727</c:f>
              <c:strCache>
                <c:ptCount val="1"/>
                <c:pt idx="0">
                  <c:v>Evaluación 2014</c:v>
                </c:pt>
              </c:strCache>
            </c:strRef>
          </c:tx>
          <c:spPr>
            <a:solidFill>
              <a:srgbClr val="CFCD3D"/>
            </a:solidFill>
            <a:ln>
              <a:noFill/>
            </a:ln>
            <a:effectLst/>
            <a:sp3d/>
          </c:spPr>
          <c:cat>
            <c:strRef>
              <c:f>'1.Fondos_compara'!$A$728:$A$736</c:f>
              <c:strCache>
                <c:ptCount val="9"/>
                <c:pt idx="0">
                  <c:v>FAEB</c:v>
                </c:pt>
                <c:pt idx="1">
                  <c:v>FAETA</c:v>
                </c:pt>
                <c:pt idx="2">
                  <c:v>FAFEF</c:v>
                </c:pt>
                <c:pt idx="3">
                  <c:v>FAM-AS</c:v>
                </c:pt>
                <c:pt idx="4">
                  <c:v>FAM-IE</c:v>
                </c:pt>
                <c:pt idx="5">
                  <c:v>FASP</c:v>
                </c:pt>
                <c:pt idx="6">
                  <c:v>FASSA</c:v>
                </c:pt>
                <c:pt idx="7">
                  <c:v>FISE</c:v>
                </c:pt>
                <c:pt idx="8">
                  <c:v>FONREGIÓN</c:v>
                </c:pt>
              </c:strCache>
            </c:strRef>
          </c:cat>
          <c:val>
            <c:numRef>
              <c:f>'1.Fondos_compara'!$B$728:$B$736</c:f>
              <c:numCache>
                <c:formatCode>0.00%</c:formatCode>
                <c:ptCount val="9"/>
                <c:pt idx="0">
                  <c:v>0.55932203389830504</c:v>
                </c:pt>
                <c:pt idx="1">
                  <c:v>0.88135593220339015</c:v>
                </c:pt>
                <c:pt idx="2">
                  <c:v>0</c:v>
                </c:pt>
                <c:pt idx="3">
                  <c:v>0.89830508474576287</c:v>
                </c:pt>
                <c:pt idx="4">
                  <c:v>0.74576271186440701</c:v>
                </c:pt>
                <c:pt idx="5">
                  <c:v>0.40677966101694907</c:v>
                </c:pt>
                <c:pt idx="6">
                  <c:v>0.42372881355932207</c:v>
                </c:pt>
                <c:pt idx="7">
                  <c:v>0</c:v>
                </c:pt>
                <c:pt idx="8">
                  <c:v>0.69491525423728806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EA0-4494-AD4B-0A80444F85CA}"/>
            </c:ext>
          </c:extLst>
        </c:ser>
        <c:ser>
          <c:idx val="1"/>
          <c:order val="1"/>
          <c:tx>
            <c:strRef>
              <c:f>'1.Fondos_compara'!$I$727</c:f>
              <c:strCache>
                <c:ptCount val="1"/>
                <c:pt idx="0">
                  <c:v>Evaluación 2015</c:v>
                </c:pt>
              </c:strCache>
            </c:strRef>
          </c:tx>
          <c:spPr>
            <a:solidFill>
              <a:srgbClr val="846400"/>
            </a:solidFill>
            <a:ln>
              <a:noFill/>
            </a:ln>
            <a:effectLst/>
            <a:sp3d/>
          </c:spPr>
          <c:cat>
            <c:strRef>
              <c:f>'1.Fondos_compara'!$A$728:$A$736</c:f>
              <c:strCache>
                <c:ptCount val="9"/>
                <c:pt idx="0">
                  <c:v>FAEB</c:v>
                </c:pt>
                <c:pt idx="1">
                  <c:v>FAETA</c:v>
                </c:pt>
                <c:pt idx="2">
                  <c:v>FAFEF</c:v>
                </c:pt>
                <c:pt idx="3">
                  <c:v>FAM-AS</c:v>
                </c:pt>
                <c:pt idx="4">
                  <c:v>FAM-IE</c:v>
                </c:pt>
                <c:pt idx="5">
                  <c:v>FASP</c:v>
                </c:pt>
                <c:pt idx="6">
                  <c:v>FASSA</c:v>
                </c:pt>
                <c:pt idx="7">
                  <c:v>FISE</c:v>
                </c:pt>
                <c:pt idx="8">
                  <c:v>FONREGIÓN</c:v>
                </c:pt>
              </c:strCache>
            </c:strRef>
          </c:cat>
          <c:val>
            <c:numRef>
              <c:f>'1.Fondos_compara'!$I$728:$I$736</c:f>
              <c:numCache>
                <c:formatCode>0.00%</c:formatCode>
                <c:ptCount val="9"/>
                <c:pt idx="0">
                  <c:v>0.79661016949152497</c:v>
                </c:pt>
                <c:pt idx="1">
                  <c:v>0.83050847457627108</c:v>
                </c:pt>
                <c:pt idx="2">
                  <c:v>0.66101694915254194</c:v>
                </c:pt>
                <c:pt idx="3">
                  <c:v>0.81355932203389913</c:v>
                </c:pt>
                <c:pt idx="4">
                  <c:v>0.93220338983050788</c:v>
                </c:pt>
                <c:pt idx="5">
                  <c:v>0.5762711864406781</c:v>
                </c:pt>
                <c:pt idx="6">
                  <c:v>0.89830508474576287</c:v>
                </c:pt>
                <c:pt idx="7">
                  <c:v>0.91525423728813615</c:v>
                </c:pt>
                <c:pt idx="8">
                  <c:v>0.66101694915254194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BEA0-4494-AD4B-0A80444F85CA}"/>
            </c:ext>
          </c:extLst>
        </c:ser>
        <c:shape val="box"/>
        <c:axId val="76664192"/>
        <c:axId val="76690560"/>
        <c:axId val="0"/>
      </c:bar3DChart>
      <c:catAx>
        <c:axId val="766641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76690560"/>
        <c:crosses val="autoZero"/>
        <c:auto val="1"/>
        <c:lblAlgn val="ctr"/>
        <c:lblOffset val="100"/>
      </c:catAx>
      <c:valAx>
        <c:axId val="766905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txPr>
          <a:bodyPr/>
          <a:lstStyle/>
          <a:p>
            <a:pPr>
              <a:defRPr lang="es-ES_tradnl"/>
            </a:pPr>
            <a:endParaRPr lang="es-MX"/>
          </a:p>
        </c:txPr>
        <c:crossAx val="7666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B6D0C-0005-4AC3-8935-86EADBED0D9C}" type="datetimeFigureOut">
              <a:rPr lang="es-MX" smtClean="0"/>
              <a:pPr/>
              <a:t>09/09/2016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0487D-0177-413C-86AC-909E67DDD67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73702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C2CF7-C59F-455A-B187-3C768B3B8CC1}" type="datetimeFigureOut">
              <a:rPr lang="es-MX" smtClean="0"/>
              <a:pPr/>
              <a:t>09/09/2016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F599E-BCD8-4815-A396-7DB96E254E9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72003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C1F4-DACB-40DC-8AFB-BA03F63B4AF2}" type="datetimeFigureOut">
              <a:rPr lang="es-MX" smtClean="0"/>
              <a:pPr/>
              <a:t>09/09/2016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9B44-A91C-4D36-B6D0-E85FCC64B37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747614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C1F4-DACB-40DC-8AFB-BA03F63B4AF2}" type="datetimeFigureOut">
              <a:rPr lang="es-MX" smtClean="0"/>
              <a:pPr/>
              <a:t>09/09/2016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9B44-A91C-4D36-B6D0-E85FCC64B37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55891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C1F4-DACB-40DC-8AFB-BA03F63B4AF2}" type="datetimeFigureOut">
              <a:rPr lang="es-MX" smtClean="0"/>
              <a:pPr/>
              <a:t>09/09/2016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9B44-A91C-4D36-B6D0-E85FCC64B37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29629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C1F4-DACB-40DC-8AFB-BA03F63B4AF2}" type="datetimeFigureOut">
              <a:rPr lang="es-MX" smtClean="0"/>
              <a:pPr/>
              <a:t>09/09/2016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9B44-A91C-4D36-B6D0-E85FCC64B37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13933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C1F4-DACB-40DC-8AFB-BA03F63B4AF2}" type="datetimeFigureOut">
              <a:rPr lang="es-MX" smtClean="0"/>
              <a:pPr/>
              <a:t>09/09/2016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9B44-A91C-4D36-B6D0-E85FCC64B37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85983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C1F4-DACB-40DC-8AFB-BA03F63B4AF2}" type="datetimeFigureOut">
              <a:rPr lang="es-MX" smtClean="0"/>
              <a:pPr/>
              <a:t>09/09/2016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9B44-A91C-4D36-B6D0-E85FCC64B37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9840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C1F4-DACB-40DC-8AFB-BA03F63B4AF2}" type="datetimeFigureOut">
              <a:rPr lang="es-MX" smtClean="0"/>
              <a:pPr/>
              <a:t>09/09/2016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9B44-A91C-4D36-B6D0-E85FCC64B37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162862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C1F4-DACB-40DC-8AFB-BA03F63B4AF2}" type="datetimeFigureOut">
              <a:rPr lang="es-MX" smtClean="0"/>
              <a:pPr/>
              <a:t>09/09/2016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9B44-A91C-4D36-B6D0-E85FCC64B37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352215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C1F4-DACB-40DC-8AFB-BA03F63B4AF2}" type="datetimeFigureOut">
              <a:rPr lang="es-MX" smtClean="0"/>
              <a:pPr/>
              <a:t>09/09/2016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9B44-A91C-4D36-B6D0-E85FCC64B37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012674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C1F4-DACB-40DC-8AFB-BA03F63B4AF2}" type="datetimeFigureOut">
              <a:rPr lang="es-MX" smtClean="0"/>
              <a:pPr/>
              <a:t>09/09/2016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9B44-A91C-4D36-B6D0-E85FCC64B37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00062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C1F4-DACB-40DC-8AFB-BA03F63B4AF2}" type="datetimeFigureOut">
              <a:rPr lang="es-MX" smtClean="0"/>
              <a:pPr/>
              <a:t>09/09/2016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9B44-A91C-4D36-B6D0-E85FCC64B37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931844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7271792" y="5472106"/>
            <a:ext cx="1872208" cy="1413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 userDrawn="1"/>
        </p:nvSpPr>
        <p:spPr>
          <a:xfrm>
            <a:off x="300988" y="44451"/>
            <a:ext cx="1872208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1C1F4-DACB-40DC-8AFB-BA03F63B4AF2}" type="datetimeFigureOut">
              <a:rPr lang="es-MX" smtClean="0"/>
              <a:pPr/>
              <a:t>09/09/2016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B9B44-A91C-4D36-B6D0-E85FCC64B374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31917" y="86569"/>
            <a:ext cx="1660866" cy="9361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98487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1600" y="3212976"/>
            <a:ext cx="7655768" cy="2448272"/>
          </a:xfrm>
        </p:spPr>
        <p:txBody>
          <a:bodyPr>
            <a:noAutofit/>
          </a:bodyPr>
          <a:lstStyle/>
          <a:p>
            <a:pPr algn="r">
              <a:lnSpc>
                <a:spcPct val="140000"/>
              </a:lnSpc>
            </a:pPr>
            <a:r>
              <a:rPr lang="es-MX" sz="3000" b="1" dirty="0" smtClean="0">
                <a:latin typeface="Arial"/>
                <a:cs typeface="Arial"/>
              </a:rPr>
              <a:t>Mejora de la Administración </a:t>
            </a:r>
            <a:r>
              <a:rPr lang="es-MX" sz="3000" b="1" dirty="0">
                <a:latin typeface="Arial"/>
                <a:cs typeface="Arial"/>
              </a:rPr>
              <a:t>Pública del Estado de </a:t>
            </a:r>
            <a:r>
              <a:rPr lang="es-MX" sz="3000" b="1" dirty="0" smtClean="0">
                <a:latin typeface="Arial"/>
                <a:cs typeface="Arial"/>
              </a:rPr>
              <a:t>Oaxaca basada en los resultados de la evaluación</a:t>
            </a:r>
            <a:endParaRPr lang="es-MX" sz="3000" b="1" dirty="0">
              <a:latin typeface="Arial"/>
              <a:cs typeface="Arial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412115" y="5398316"/>
            <a:ext cx="7177691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40000"/>
              </a:lnSpc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Ing. Ana Rosa Cruz Viloria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635896" y="777502"/>
            <a:ext cx="4919464" cy="20204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89641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44008" y="1600201"/>
            <a:ext cx="4042792" cy="290892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s-MX" sz="1400" dirty="0" smtClean="0">
                <a:latin typeface="Arial"/>
                <a:cs typeface="Arial"/>
              </a:rPr>
              <a:t>.Lineamientos </a:t>
            </a:r>
            <a:r>
              <a:rPr lang="es-MX" sz="1400" dirty="0">
                <a:latin typeface="Arial"/>
                <a:cs typeface="Arial"/>
              </a:rPr>
              <a:t>mediante los cuales se establecen los </a:t>
            </a:r>
            <a:r>
              <a:rPr lang="es-MX" sz="1400" dirty="0" smtClean="0">
                <a:latin typeface="Arial"/>
                <a:cs typeface="Arial"/>
              </a:rPr>
              <a:t>criterios para </a:t>
            </a:r>
            <a:r>
              <a:rPr lang="es-MX" sz="1400" dirty="0">
                <a:latin typeface="Arial"/>
                <a:cs typeface="Arial"/>
              </a:rPr>
              <a:t>el </a:t>
            </a:r>
            <a:r>
              <a:rPr lang="es-MX" sz="1400" b="1" dirty="0">
                <a:latin typeface="Arial"/>
                <a:cs typeface="Arial"/>
              </a:rPr>
              <a:t>Registro, Actualización, Seguimiento y Revisión de las Matrices de indicadores </a:t>
            </a:r>
            <a:r>
              <a:rPr lang="es-MX" sz="1400" b="1" dirty="0" smtClean="0">
                <a:latin typeface="Arial"/>
                <a:cs typeface="Arial"/>
              </a:rPr>
              <a:t>para Resultados </a:t>
            </a:r>
            <a:r>
              <a:rPr lang="es-MX" sz="1400" dirty="0">
                <a:latin typeface="Arial"/>
                <a:cs typeface="Arial"/>
              </a:rPr>
              <a:t>de los programas presupuestarios</a:t>
            </a:r>
            <a:r>
              <a:rPr lang="es-MX" sz="1400" dirty="0" smtClean="0">
                <a:latin typeface="Arial"/>
                <a:cs typeface="Arial"/>
              </a:rPr>
              <a:t>.</a:t>
            </a:r>
          </a:p>
          <a:p>
            <a:pPr marL="0" indent="0" algn="just">
              <a:lnSpc>
                <a:spcPct val="140000"/>
              </a:lnSpc>
              <a:buNone/>
            </a:pPr>
            <a:endParaRPr lang="es-MX" sz="1400" dirty="0" smtClean="0">
              <a:latin typeface="Arial"/>
              <a:cs typeface="Arial"/>
            </a:endParaRPr>
          </a:p>
          <a:p>
            <a:pPr marL="0" indent="0" algn="just">
              <a:lnSpc>
                <a:spcPct val="140000"/>
              </a:lnSpc>
              <a:buNone/>
            </a:pPr>
            <a:r>
              <a:rPr lang="es-MX" sz="1400" dirty="0" smtClean="0">
                <a:latin typeface="Arial"/>
                <a:cs typeface="Arial"/>
              </a:rPr>
              <a:t>Otras leyes establecen,fortalecen y vinculan la evaluación y el uso.</a:t>
            </a:r>
            <a:endParaRPr lang="es-MX" sz="1400" dirty="0">
              <a:latin typeface="Arial"/>
              <a:cs typeface="Arial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915816" y="188640"/>
            <a:ext cx="561662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800" b="1" dirty="0" smtClean="0">
                <a:latin typeface="Arial"/>
                <a:cs typeface="Arial"/>
              </a:rPr>
              <a:t>Resultados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8748464" y="0"/>
            <a:ext cx="0" cy="908720"/>
          </a:xfrm>
          <a:prstGeom prst="line">
            <a:avLst/>
          </a:prstGeom>
          <a:ln>
            <a:solidFill>
              <a:srgbClr val="D9A9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780928"/>
            <a:ext cx="1358900" cy="12446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2204864"/>
            <a:ext cx="384239" cy="50405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3933056"/>
            <a:ext cx="504056" cy="58623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2276872"/>
            <a:ext cx="516384" cy="5163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31198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915816" y="188640"/>
            <a:ext cx="561662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800" b="1" dirty="0" smtClean="0">
                <a:latin typeface="Arial"/>
                <a:cs typeface="Arial"/>
              </a:rPr>
              <a:t>Resultados</a:t>
            </a:r>
            <a:endParaRPr lang="es-MX" sz="2800" b="1" dirty="0">
              <a:latin typeface="Arial"/>
              <a:cs typeface="Arial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8748464" y="0"/>
            <a:ext cx="0" cy="908720"/>
          </a:xfrm>
          <a:prstGeom prst="line">
            <a:avLst/>
          </a:prstGeom>
          <a:ln>
            <a:solidFill>
              <a:srgbClr val="D9A9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2 Marcador de contenido"/>
          <p:cNvSpPr txBox="1">
            <a:spLocks/>
          </p:cNvSpPr>
          <p:nvPr/>
        </p:nvSpPr>
        <p:spPr>
          <a:xfrm>
            <a:off x="5029200" y="1524000"/>
            <a:ext cx="3600400" cy="1270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s-MX" sz="1300" dirty="0" smtClean="0">
                <a:latin typeface="Arial"/>
                <a:cs typeface="Arial"/>
              </a:rPr>
              <a:t>134 ASM Seleccionados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s-MX" sz="1300" dirty="0" smtClean="0">
                <a:latin typeface="Arial"/>
                <a:cs typeface="Arial"/>
              </a:rPr>
              <a:t>353 ASM para dar seguimiento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s-MX" sz="1300" dirty="0" smtClean="0">
                <a:latin typeface="Arial"/>
                <a:cs typeface="Arial"/>
              </a:rPr>
              <a:t>Más de 20 ejecutoras de gasto</a:t>
            </a:r>
            <a:endParaRPr lang="es-MX" sz="1300" dirty="0">
              <a:latin typeface="Arial"/>
              <a:cs typeface="Arial"/>
            </a:endParaRPr>
          </a:p>
        </p:txBody>
      </p:sp>
      <p:graphicFrame>
        <p:nvGraphicFramePr>
          <p:cNvPr id="8" name="Gráfico 7"/>
          <p:cNvGraphicFramePr/>
          <p:nvPr/>
        </p:nvGraphicFramePr>
        <p:xfrm>
          <a:off x="457200" y="1143000"/>
          <a:ext cx="8153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1917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915816" y="188640"/>
            <a:ext cx="561662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800" b="1" dirty="0" smtClean="0">
                <a:latin typeface="Arial"/>
                <a:cs typeface="Arial"/>
              </a:rPr>
              <a:t>Resultados</a:t>
            </a:r>
            <a:endParaRPr lang="es-MX" sz="2800" b="1" dirty="0">
              <a:latin typeface="Arial"/>
              <a:cs typeface="Arial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8748464" y="0"/>
            <a:ext cx="0" cy="908720"/>
          </a:xfrm>
          <a:prstGeom prst="line">
            <a:avLst/>
          </a:prstGeom>
          <a:ln>
            <a:solidFill>
              <a:srgbClr val="D9A9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6" descr="Captura de pantalla 2016-09-03 a las 17.29.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45" y="1772816"/>
            <a:ext cx="8541155" cy="3789784"/>
          </a:xfrm>
          <a:prstGeom prst="rect">
            <a:avLst/>
          </a:prstGeom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5029200" y="1524000"/>
            <a:ext cx="3600400" cy="1270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s-MX" sz="1300" dirty="0" smtClean="0">
                <a:latin typeface="Arial"/>
                <a:cs typeface="Arial"/>
              </a:rPr>
              <a:t>Fondo de Aportaciones para los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s-MX" sz="1300" dirty="0" smtClean="0">
                <a:latin typeface="Arial"/>
                <a:cs typeface="Arial"/>
              </a:rPr>
              <a:t> Servicios de Salud</a:t>
            </a:r>
            <a:endParaRPr lang="es-MX" sz="13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1917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915816" y="188640"/>
            <a:ext cx="561662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800" b="1" dirty="0" smtClean="0">
                <a:latin typeface="Arial"/>
                <a:cs typeface="Arial"/>
              </a:rPr>
              <a:t>Resultados</a:t>
            </a:r>
            <a:endParaRPr lang="es-MX" sz="2800" b="1" dirty="0">
              <a:latin typeface="Arial"/>
              <a:cs typeface="Arial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8748464" y="0"/>
            <a:ext cx="0" cy="908720"/>
          </a:xfrm>
          <a:prstGeom prst="line">
            <a:avLst/>
          </a:prstGeom>
          <a:ln>
            <a:solidFill>
              <a:srgbClr val="D9A9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áfico 7"/>
          <p:cNvGraphicFramePr/>
          <p:nvPr/>
        </p:nvGraphicFramePr>
        <p:xfrm>
          <a:off x="228600" y="1447800"/>
          <a:ext cx="8534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1917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915816" y="188640"/>
            <a:ext cx="561662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800" b="1" dirty="0" smtClean="0">
                <a:latin typeface="Arial"/>
                <a:cs typeface="Arial"/>
              </a:rPr>
              <a:t>Resultados</a:t>
            </a:r>
            <a:endParaRPr lang="es-MX" sz="2800" b="1" dirty="0">
              <a:latin typeface="Arial"/>
              <a:cs typeface="Arial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8748464" y="0"/>
            <a:ext cx="0" cy="908720"/>
          </a:xfrm>
          <a:prstGeom prst="line">
            <a:avLst/>
          </a:prstGeom>
          <a:ln>
            <a:solidFill>
              <a:srgbClr val="D9A9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2 Marcador de contenido"/>
          <p:cNvSpPr txBox="1">
            <a:spLocks/>
          </p:cNvSpPr>
          <p:nvPr/>
        </p:nvSpPr>
        <p:spPr>
          <a:xfrm>
            <a:off x="4343400" y="1066800"/>
            <a:ext cx="4286200" cy="1270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s-MX" sz="1400" dirty="0" smtClean="0">
                <a:latin typeface="Arial"/>
                <a:cs typeface="Arial"/>
              </a:rPr>
              <a:t>Comparabilidad de los Fondos de Aportaciones Federales</a:t>
            </a:r>
            <a:endParaRPr lang="es-MX" sz="1400" dirty="0">
              <a:latin typeface="Arial"/>
              <a:cs typeface="Arial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3975840980"/>
              </p:ext>
            </p:extLst>
          </p:nvPr>
        </p:nvGraphicFramePr>
        <p:xfrm>
          <a:off x="457200" y="1600200"/>
          <a:ext cx="8458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1917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2674640" cy="18288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s-MX" sz="1500" b="1" dirty="0" smtClean="0">
                <a:latin typeface="Arial"/>
                <a:cs typeface="Arial"/>
              </a:rPr>
              <a:t>Desarrollo de sitio web:</a:t>
            </a:r>
          </a:p>
          <a:p>
            <a:pPr>
              <a:lnSpc>
                <a:spcPct val="130000"/>
              </a:lnSpc>
            </a:pPr>
            <a:r>
              <a:rPr lang="es-MX" sz="1500" dirty="0" smtClean="0">
                <a:latin typeface="Arial"/>
                <a:cs typeface="Arial"/>
              </a:rPr>
              <a:t>Monitoreo</a:t>
            </a:r>
          </a:p>
          <a:p>
            <a:pPr>
              <a:lnSpc>
                <a:spcPct val="130000"/>
              </a:lnSpc>
            </a:pPr>
            <a:r>
              <a:rPr lang="es-MX" sz="1500" dirty="0" smtClean="0">
                <a:latin typeface="Arial"/>
                <a:cs typeface="Arial"/>
              </a:rPr>
              <a:t>Evaluación</a:t>
            </a:r>
          </a:p>
          <a:p>
            <a:pPr>
              <a:lnSpc>
                <a:spcPct val="130000"/>
              </a:lnSpc>
            </a:pPr>
            <a:r>
              <a:rPr lang="es-MX" sz="1500" dirty="0" smtClean="0">
                <a:latin typeface="Arial"/>
                <a:cs typeface="Arial"/>
              </a:rPr>
              <a:t>Mejora </a:t>
            </a:r>
            <a:r>
              <a:rPr lang="es-MX" sz="1500" dirty="0">
                <a:latin typeface="Arial"/>
                <a:cs typeface="Arial"/>
              </a:rPr>
              <a:t>continua</a:t>
            </a:r>
          </a:p>
          <a:p>
            <a:pPr>
              <a:lnSpc>
                <a:spcPct val="130000"/>
              </a:lnSpc>
            </a:pPr>
            <a:r>
              <a:rPr lang="es-MX" sz="1500" dirty="0" smtClean="0">
                <a:latin typeface="Arial"/>
                <a:cs typeface="Arial"/>
              </a:rPr>
              <a:t>Desarrollo </a:t>
            </a:r>
            <a:r>
              <a:rPr lang="es-MX" sz="1500" dirty="0">
                <a:latin typeface="Arial"/>
                <a:cs typeface="Arial"/>
              </a:rPr>
              <a:t>de capacidad institucional</a:t>
            </a:r>
          </a:p>
          <a:p>
            <a:pPr>
              <a:lnSpc>
                <a:spcPct val="130000"/>
              </a:lnSpc>
              <a:buFontTx/>
              <a:buChar char="-"/>
            </a:pPr>
            <a:endParaRPr lang="es-MX" sz="1500" dirty="0" smtClean="0">
              <a:latin typeface="Arial"/>
              <a:cs typeface="Arial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915816" y="188640"/>
            <a:ext cx="561662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800" b="1" dirty="0" smtClean="0">
                <a:latin typeface="Arial"/>
                <a:cs typeface="Arial"/>
              </a:rPr>
              <a:t>Resultados</a:t>
            </a:r>
            <a:endParaRPr lang="es-MX" sz="2800" b="1" dirty="0">
              <a:latin typeface="Arial"/>
              <a:cs typeface="Arial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8748464" y="0"/>
            <a:ext cx="0" cy="908720"/>
          </a:xfrm>
          <a:prstGeom prst="line">
            <a:avLst/>
          </a:prstGeom>
          <a:ln>
            <a:solidFill>
              <a:srgbClr val="D9A9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n 7" descr="macbook_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763688" y="692696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10991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1524000"/>
            <a:ext cx="4258816" cy="4038600"/>
          </a:xfrm>
        </p:spPr>
        <p:txBody>
          <a:bodyPr>
            <a:noAutofit/>
          </a:bodyPr>
          <a:lstStyle/>
          <a:p>
            <a:pPr marL="0" indent="0">
              <a:lnSpc>
                <a:spcPct val="140000"/>
              </a:lnSpc>
            </a:pPr>
            <a:r>
              <a:rPr lang="es-MX" sz="1500" dirty="0" smtClean="0">
                <a:latin typeface="Arial"/>
                <a:cs typeface="Arial"/>
              </a:rPr>
              <a:t>Elaborar </a:t>
            </a:r>
            <a:r>
              <a:rPr lang="es-MX" sz="1500" dirty="0">
                <a:latin typeface="Arial"/>
                <a:cs typeface="Arial"/>
              </a:rPr>
              <a:t>Términos de Referencia simplificados, </a:t>
            </a:r>
            <a:r>
              <a:rPr lang="es-MX" sz="1500" dirty="0" smtClean="0">
                <a:latin typeface="Arial"/>
                <a:cs typeface="Arial"/>
              </a:rPr>
              <a:t>que permitan </a:t>
            </a:r>
            <a:r>
              <a:rPr lang="es-MX" sz="1500" dirty="0">
                <a:latin typeface="Arial"/>
                <a:cs typeface="Arial"/>
              </a:rPr>
              <a:t>con el mínimo de información acopiada se realice en tiempos mas </a:t>
            </a:r>
            <a:r>
              <a:rPr lang="es-MX" sz="1500" dirty="0" smtClean="0">
                <a:latin typeface="Arial"/>
                <a:cs typeface="Arial"/>
              </a:rPr>
              <a:t>cortos</a:t>
            </a:r>
          </a:p>
          <a:p>
            <a:pPr marL="0" indent="0">
              <a:lnSpc>
                <a:spcPct val="140000"/>
              </a:lnSpc>
              <a:buFontTx/>
              <a:buChar char="•"/>
            </a:pPr>
            <a:endParaRPr lang="es-MX" sz="1500" dirty="0" smtClean="0">
              <a:latin typeface="Arial"/>
              <a:cs typeface="Arial"/>
            </a:endParaRPr>
          </a:p>
          <a:p>
            <a:pPr marL="0" indent="0">
              <a:lnSpc>
                <a:spcPct val="140000"/>
              </a:lnSpc>
              <a:buFontTx/>
              <a:buChar char="•"/>
            </a:pPr>
            <a:r>
              <a:rPr lang="es-MX" sz="1500" dirty="0" smtClean="0">
                <a:latin typeface="Arial"/>
                <a:cs typeface="Arial"/>
              </a:rPr>
              <a:t>Evaluar el impacto de los programas</a:t>
            </a:r>
          </a:p>
          <a:p>
            <a:pPr marL="0" indent="0">
              <a:lnSpc>
                <a:spcPct val="140000"/>
              </a:lnSpc>
              <a:buNone/>
            </a:pPr>
            <a:endParaRPr lang="es-MX" sz="1500" dirty="0" smtClean="0">
              <a:latin typeface="Arial"/>
              <a:cs typeface="Arial"/>
            </a:endParaRPr>
          </a:p>
          <a:p>
            <a:pPr marL="0" indent="0">
              <a:lnSpc>
                <a:spcPct val="140000"/>
              </a:lnSpc>
              <a:buFontTx/>
              <a:buChar char="•"/>
            </a:pPr>
            <a:r>
              <a:rPr lang="es-MX" sz="1500" dirty="0" smtClean="0">
                <a:latin typeface="Arial"/>
                <a:cs typeface="Arial"/>
              </a:rPr>
              <a:t>Agenda de trabajo para la atención de los ASM intergubernamentales</a:t>
            </a:r>
          </a:p>
          <a:p>
            <a:pPr marL="0" indent="0">
              <a:lnSpc>
                <a:spcPct val="140000"/>
              </a:lnSpc>
              <a:buFontTx/>
              <a:buChar char="•"/>
            </a:pPr>
            <a:endParaRPr lang="es-MX" sz="1500" dirty="0" smtClean="0">
              <a:latin typeface="Arial"/>
              <a:cs typeface="Arial"/>
            </a:endParaRPr>
          </a:p>
          <a:p>
            <a:pPr marL="0" indent="0">
              <a:lnSpc>
                <a:spcPct val="140000"/>
              </a:lnSpc>
              <a:buFontTx/>
              <a:buChar char="•"/>
            </a:pPr>
            <a:r>
              <a:rPr lang="es-MX" sz="1500" dirty="0" smtClean="0">
                <a:latin typeface="Arial"/>
                <a:cs typeface="Arial"/>
              </a:rPr>
              <a:t>Toma de decisiones presupuestales – incentivos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915816" y="188640"/>
            <a:ext cx="561662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800" b="1" dirty="0" smtClean="0">
                <a:latin typeface="Arial"/>
                <a:cs typeface="Arial"/>
              </a:rPr>
              <a:t>Temas pendientes</a:t>
            </a:r>
            <a:endParaRPr lang="es-MX" sz="2800" b="1" dirty="0">
              <a:latin typeface="Arial"/>
              <a:cs typeface="Arial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8748464" y="0"/>
            <a:ext cx="0" cy="908720"/>
          </a:xfrm>
          <a:prstGeom prst="line">
            <a:avLst/>
          </a:prstGeom>
          <a:ln>
            <a:solidFill>
              <a:srgbClr val="D9A9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2652142"/>
            <a:ext cx="1270884" cy="1424930"/>
          </a:xfrm>
          <a:prstGeom prst="rect">
            <a:avLst/>
          </a:prstGeom>
        </p:spPr>
      </p:pic>
      <p:cxnSp>
        <p:nvCxnSpPr>
          <p:cNvPr id="9" name="Conector recto 8"/>
          <p:cNvCxnSpPr/>
          <p:nvPr/>
        </p:nvCxnSpPr>
        <p:spPr>
          <a:xfrm rot="5400000">
            <a:off x="3924300" y="3162300"/>
            <a:ext cx="3124200" cy="1588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6557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24200" y="2743200"/>
            <a:ext cx="3581400" cy="1295400"/>
          </a:xfrm>
        </p:spPr>
        <p:txBody>
          <a:bodyPr>
            <a:noAutofit/>
          </a:bodyPr>
          <a:lstStyle/>
          <a:p>
            <a:r>
              <a:rPr lang="es-MX" sz="4000" b="1" dirty="0" smtClean="0">
                <a:latin typeface="Arial"/>
                <a:cs typeface="Arial"/>
              </a:rPr>
              <a:t>GRACIAS</a:t>
            </a:r>
            <a:endParaRPr lang="es-MX" sz="4000" b="1" dirty="0">
              <a:latin typeface="Arial"/>
              <a:cs typeface="Arial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8748464" y="0"/>
            <a:ext cx="0" cy="908720"/>
          </a:xfrm>
          <a:prstGeom prst="line">
            <a:avLst/>
          </a:prstGeom>
          <a:ln>
            <a:solidFill>
              <a:srgbClr val="D9A9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50307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915816" y="188640"/>
            <a:ext cx="561662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800" b="1" dirty="0" smtClean="0">
                <a:latin typeface="Arial"/>
                <a:cs typeface="Arial"/>
              </a:rPr>
              <a:t>Contexto</a:t>
            </a:r>
            <a:endParaRPr lang="es-MX" sz="2800" b="1" dirty="0">
              <a:latin typeface="Arial"/>
              <a:cs typeface="Arial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8748464" y="0"/>
            <a:ext cx="0" cy="908720"/>
          </a:xfrm>
          <a:prstGeom prst="line">
            <a:avLst/>
          </a:prstGeom>
          <a:ln>
            <a:solidFill>
              <a:srgbClr val="D9A9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1295400" y="2819400"/>
            <a:ext cx="70104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s-MX" b="1" dirty="0" smtClean="0">
                <a:latin typeface="Arial"/>
                <a:cs typeface="Arial"/>
              </a:rPr>
              <a:t>Ausencia de documentos normativos y metodológicos</a:t>
            </a:r>
          </a:p>
          <a:p>
            <a:pPr>
              <a:buFontTx/>
              <a:buChar char="•"/>
            </a:pPr>
            <a:endParaRPr lang="es-MX" b="1" dirty="0" smtClean="0">
              <a:latin typeface="Arial"/>
              <a:cs typeface="Arial"/>
            </a:endParaRPr>
          </a:p>
          <a:p>
            <a:pPr>
              <a:buFontTx/>
              <a:buChar char="•"/>
            </a:pPr>
            <a:r>
              <a:rPr lang="es-MX" b="1" dirty="0" smtClean="0">
                <a:latin typeface="Arial"/>
                <a:cs typeface="Arial"/>
              </a:rPr>
              <a:t> Ausencia de una instancia encargada de la evaluación</a:t>
            </a:r>
          </a:p>
          <a:p>
            <a:endParaRPr lang="es-MX" sz="1500" b="1" dirty="0" smtClean="0">
              <a:latin typeface="Arial"/>
              <a:cs typeface="Arial"/>
            </a:endParaRPr>
          </a:p>
          <a:p>
            <a:endParaRPr lang="es-MX" sz="1500" b="1" dirty="0" smtClean="0">
              <a:latin typeface="Arial"/>
              <a:cs typeface="Arial"/>
            </a:endParaRPr>
          </a:p>
          <a:p>
            <a:endParaRPr lang="es-ES" sz="150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19569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Captura de pantalla 2016-09-03 a las 13.11.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434862"/>
            <a:ext cx="2362200" cy="29659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52400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5001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915816" y="188640"/>
            <a:ext cx="561662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800" b="1" dirty="0" smtClean="0">
                <a:latin typeface="Arial"/>
                <a:cs typeface="Arial"/>
              </a:rPr>
              <a:t>Actividades</a:t>
            </a:r>
            <a:endParaRPr lang="es-MX" sz="2800" b="1" dirty="0">
              <a:latin typeface="Arial"/>
              <a:cs typeface="Arial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8748464" y="0"/>
            <a:ext cx="0" cy="908720"/>
          </a:xfrm>
          <a:prstGeom prst="line">
            <a:avLst/>
          </a:prstGeom>
          <a:ln>
            <a:solidFill>
              <a:srgbClr val="D9A9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487760" y="1828800"/>
            <a:ext cx="3733800" cy="3276600"/>
          </a:xfrm>
          <a:prstGeom prst="line">
            <a:avLst/>
          </a:prstGeom>
          <a:ln w="762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ipse 10"/>
          <p:cNvSpPr/>
          <p:nvPr/>
        </p:nvSpPr>
        <p:spPr>
          <a:xfrm>
            <a:off x="762000" y="19050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2012</a:t>
            </a:r>
            <a:endParaRPr lang="es-ES" b="1" dirty="0"/>
          </a:p>
        </p:txBody>
      </p:sp>
      <p:sp>
        <p:nvSpPr>
          <p:cNvPr id="12" name="Elipse 11"/>
          <p:cNvSpPr/>
          <p:nvPr/>
        </p:nvSpPr>
        <p:spPr>
          <a:xfrm>
            <a:off x="1676400" y="2797696"/>
            <a:ext cx="936104" cy="93610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2013</a:t>
            </a:r>
            <a:endParaRPr lang="es-ES" b="1" dirty="0"/>
          </a:p>
        </p:txBody>
      </p:sp>
      <p:sp>
        <p:nvSpPr>
          <p:cNvPr id="15" name="Rectángulo 14"/>
          <p:cNvSpPr/>
          <p:nvPr/>
        </p:nvSpPr>
        <p:spPr>
          <a:xfrm>
            <a:off x="1823751" y="2053943"/>
            <a:ext cx="678684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500" b="1" dirty="0">
                <a:latin typeface="Arial"/>
                <a:cs typeface="Arial"/>
              </a:rPr>
              <a:t>Primer Programa Anual de </a:t>
            </a:r>
            <a:r>
              <a:rPr lang="es-MX" sz="1500" b="1" dirty="0" smtClean="0">
                <a:latin typeface="Arial"/>
                <a:cs typeface="Arial"/>
              </a:rPr>
              <a:t>Evaluación (PAE)- 7 programas – TdR.Diseño</a:t>
            </a:r>
            <a:endParaRPr lang="es-ES" sz="1500" dirty="0"/>
          </a:p>
        </p:txBody>
      </p:sp>
      <p:sp>
        <p:nvSpPr>
          <p:cNvPr id="16" name="Rectángulo 15"/>
          <p:cNvSpPr/>
          <p:nvPr/>
        </p:nvSpPr>
        <p:spPr>
          <a:xfrm>
            <a:off x="2739008" y="2979430"/>
            <a:ext cx="56886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500" b="1" dirty="0">
                <a:latin typeface="Arial"/>
                <a:cs typeface="Arial"/>
              </a:rPr>
              <a:t>Mecanismo Atención a los Aspectos Susceptibles de Mejora</a:t>
            </a:r>
            <a:endParaRPr lang="es-ES" sz="1500" dirty="0"/>
          </a:p>
        </p:txBody>
      </p:sp>
      <p:sp>
        <p:nvSpPr>
          <p:cNvPr id="17" name="Rectángulo 16"/>
          <p:cNvSpPr/>
          <p:nvPr/>
        </p:nvSpPr>
        <p:spPr>
          <a:xfrm>
            <a:off x="3840560" y="3865602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1500" b="1" dirty="0">
                <a:latin typeface="Arial"/>
                <a:cs typeface="Arial"/>
              </a:rPr>
              <a:t>Jefatura de la Gubernatura - Instancia Técnica de Evaluación</a:t>
            </a:r>
            <a:r>
              <a:rPr lang="es-MX" sz="1500" dirty="0">
                <a:latin typeface="Arial"/>
                <a:cs typeface="Arial"/>
              </a:rPr>
              <a:t>.</a:t>
            </a:r>
          </a:p>
        </p:txBody>
      </p:sp>
      <p:sp>
        <p:nvSpPr>
          <p:cNvPr id="22" name="Abrir llave 21"/>
          <p:cNvSpPr/>
          <p:nvPr/>
        </p:nvSpPr>
        <p:spPr>
          <a:xfrm>
            <a:off x="1752600" y="2003736"/>
            <a:ext cx="72008" cy="423576"/>
          </a:xfrm>
          <a:prstGeom prst="leftBrac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Abrir llave 22"/>
          <p:cNvSpPr/>
          <p:nvPr/>
        </p:nvSpPr>
        <p:spPr>
          <a:xfrm>
            <a:off x="2667000" y="2929224"/>
            <a:ext cx="72008" cy="423576"/>
          </a:xfrm>
          <a:prstGeom prst="leftBrac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Elipse 46"/>
          <p:cNvSpPr/>
          <p:nvPr/>
        </p:nvSpPr>
        <p:spPr>
          <a:xfrm>
            <a:off x="2743200" y="3733800"/>
            <a:ext cx="936104" cy="936104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2013</a:t>
            </a:r>
            <a:endParaRPr lang="es-ES" b="1" dirty="0"/>
          </a:p>
        </p:txBody>
      </p:sp>
      <p:sp>
        <p:nvSpPr>
          <p:cNvPr id="49" name="Abrir llave 48"/>
          <p:cNvSpPr/>
          <p:nvPr/>
        </p:nvSpPr>
        <p:spPr>
          <a:xfrm>
            <a:off x="3733800" y="3919824"/>
            <a:ext cx="72008" cy="423576"/>
          </a:xfrm>
          <a:prstGeom prst="leftBrac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19569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915816" y="188640"/>
            <a:ext cx="561662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800" b="1" dirty="0" smtClean="0">
                <a:latin typeface="Arial"/>
                <a:cs typeface="Arial"/>
              </a:rPr>
              <a:t>Coordinación</a:t>
            </a:r>
          </a:p>
          <a:p>
            <a:pPr algn="r"/>
            <a:r>
              <a:rPr lang="es-MX" sz="2800" b="1" dirty="0" smtClean="0">
                <a:latin typeface="Arial"/>
                <a:cs typeface="Arial"/>
              </a:rPr>
              <a:t>Interinstitucional</a:t>
            </a:r>
            <a:endParaRPr lang="es-MX" sz="2800" b="1" dirty="0">
              <a:latin typeface="Arial"/>
              <a:cs typeface="Arial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8748464" y="0"/>
            <a:ext cx="0" cy="908720"/>
          </a:xfrm>
          <a:prstGeom prst="line">
            <a:avLst/>
          </a:prstGeom>
          <a:ln>
            <a:solidFill>
              <a:srgbClr val="D9A9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agen 13" descr="graf2_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-152400"/>
            <a:ext cx="5257800" cy="6995915"/>
          </a:xfrm>
          <a:prstGeom prst="rect">
            <a:avLst/>
          </a:prstGeom>
        </p:spPr>
      </p:pic>
      <p:pic>
        <p:nvPicPr>
          <p:cNvPr id="18" name="Imagen 17" descr="graf3_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181600" y="2362200"/>
            <a:ext cx="3048000" cy="2640664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4316517" y="1905000"/>
            <a:ext cx="9412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100" b="1" dirty="0" smtClean="0">
                <a:latin typeface="Arial"/>
                <a:cs typeface="Arial"/>
              </a:rPr>
              <a:t>Otras </a:t>
            </a:r>
          </a:p>
          <a:p>
            <a:pPr algn="ctr"/>
            <a:r>
              <a:rPr lang="es-MX" sz="1100" b="1" dirty="0" smtClean="0">
                <a:latin typeface="Arial"/>
                <a:cs typeface="Arial"/>
              </a:rPr>
              <a:t>normativas</a:t>
            </a:r>
            <a:endParaRPr lang="es-ES" sz="110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19569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915816" y="188640"/>
            <a:ext cx="561662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800" b="1" dirty="0" smtClean="0">
                <a:latin typeface="Arial"/>
                <a:cs typeface="Arial"/>
              </a:rPr>
              <a:t>Resultados</a:t>
            </a:r>
            <a:endParaRPr lang="es-MX" sz="2800" b="1" dirty="0">
              <a:latin typeface="Arial"/>
              <a:cs typeface="Arial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8748464" y="0"/>
            <a:ext cx="0" cy="908720"/>
          </a:xfrm>
          <a:prstGeom prst="line">
            <a:avLst/>
          </a:prstGeom>
          <a:ln>
            <a:solidFill>
              <a:srgbClr val="D9A9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3505200" y="1600201"/>
            <a:ext cx="52577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500" dirty="0" smtClean="0">
              <a:latin typeface="Arial"/>
              <a:cs typeface="Arial"/>
            </a:endParaRPr>
          </a:p>
          <a:p>
            <a:pPr>
              <a:buFontTx/>
              <a:buChar char="•"/>
            </a:pPr>
            <a:r>
              <a:rPr lang="es-MX" sz="1500" dirty="0" smtClean="0">
                <a:latin typeface="Arial"/>
                <a:cs typeface="Arial"/>
              </a:rPr>
              <a:t> Programas Federales cubrían los componentes</a:t>
            </a:r>
          </a:p>
          <a:p>
            <a:pPr>
              <a:buFontTx/>
              <a:buChar char="•"/>
            </a:pPr>
            <a:r>
              <a:rPr lang="es-MX" sz="1500" dirty="0" smtClean="0">
                <a:latin typeface="Arial"/>
                <a:cs typeface="Arial"/>
              </a:rPr>
              <a:t> No presentaba evidencia de revertir el objetivo propuesto</a:t>
            </a:r>
            <a:endParaRPr lang="es-MX" sz="1500" b="1" dirty="0" smtClean="0">
              <a:latin typeface="Arial"/>
              <a:cs typeface="Arial"/>
            </a:endParaRPr>
          </a:p>
          <a:p>
            <a:endParaRPr lang="es-ES" sz="1500" dirty="0"/>
          </a:p>
        </p:txBody>
      </p:sp>
      <p:sp>
        <p:nvSpPr>
          <p:cNvPr id="16" name="Rectángulo 15"/>
          <p:cNvSpPr/>
          <p:nvPr/>
        </p:nvSpPr>
        <p:spPr>
          <a:xfrm>
            <a:off x="3581400" y="3048001"/>
            <a:ext cx="5257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s-MX" sz="1500" dirty="0" smtClean="0">
                <a:latin typeface="Arial"/>
                <a:cs typeface="Arial"/>
              </a:rPr>
              <a:t>   La población objetivo era la misma y los componentes entregados eran complementarios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3505200" y="3810001"/>
            <a:ext cx="4953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500" b="1" dirty="0" smtClean="0">
              <a:latin typeface="Arial"/>
              <a:cs typeface="Arial"/>
            </a:endParaRPr>
          </a:p>
          <a:p>
            <a:r>
              <a:rPr lang="es-MX" sz="1500" dirty="0" smtClean="0">
                <a:latin typeface="Arial"/>
                <a:cs typeface="Arial"/>
              </a:rPr>
              <a:t>*  Lineamientos para crear o modificar programas</a:t>
            </a:r>
          </a:p>
          <a:p>
            <a:pPr>
              <a:buFontTx/>
              <a:buChar char="•"/>
            </a:pPr>
            <a:r>
              <a:rPr lang="es-MX" sz="1500" dirty="0" smtClean="0">
                <a:latin typeface="Arial"/>
                <a:cs typeface="Arial"/>
              </a:rPr>
              <a:t>  Criterios para las Reglas de Operación</a:t>
            </a:r>
          </a:p>
          <a:p>
            <a:pPr>
              <a:buFontTx/>
              <a:buChar char="•"/>
            </a:pPr>
            <a:r>
              <a:rPr lang="es-MX" sz="1500" dirty="0" smtClean="0">
                <a:latin typeface="Arial"/>
                <a:cs typeface="Arial"/>
              </a:rPr>
              <a:t>  Lineamientos de actualización y operación del padrón de beneficiarios </a:t>
            </a:r>
          </a:p>
          <a:p>
            <a:pPr>
              <a:buFontTx/>
              <a:buChar char="•"/>
            </a:pPr>
            <a:r>
              <a:rPr lang="es-MX" sz="1500" dirty="0" smtClean="0">
                <a:latin typeface="Arial"/>
                <a:cs typeface="Arial"/>
              </a:rPr>
              <a:t>  Coordinación interinstitucional</a:t>
            </a:r>
          </a:p>
        </p:txBody>
      </p:sp>
      <p:cxnSp>
        <p:nvCxnSpPr>
          <p:cNvPr id="14" name="Conector recto 13"/>
          <p:cNvCxnSpPr/>
          <p:nvPr/>
        </p:nvCxnSpPr>
        <p:spPr>
          <a:xfrm rot="16200000" flipH="1">
            <a:off x="-1866900" y="4305301"/>
            <a:ext cx="5791200" cy="76199"/>
          </a:xfrm>
          <a:prstGeom prst="line">
            <a:avLst/>
          </a:prstGeom>
          <a:ln w="762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Elipse 17"/>
          <p:cNvSpPr/>
          <p:nvPr/>
        </p:nvSpPr>
        <p:spPr>
          <a:xfrm>
            <a:off x="533400" y="2971801"/>
            <a:ext cx="936104" cy="936104"/>
          </a:xfrm>
          <a:prstGeom prst="ellipse">
            <a:avLst/>
          </a:prstGeom>
          <a:solidFill>
            <a:schemeClr val="bg2">
              <a:lumMod val="5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533400" y="1721769"/>
            <a:ext cx="936104" cy="93610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20" name="Conector recto 19"/>
          <p:cNvCxnSpPr/>
          <p:nvPr/>
        </p:nvCxnSpPr>
        <p:spPr>
          <a:xfrm>
            <a:off x="1464568" y="2154199"/>
            <a:ext cx="288032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Elipse 20"/>
          <p:cNvSpPr/>
          <p:nvPr/>
        </p:nvSpPr>
        <p:spPr>
          <a:xfrm>
            <a:off x="533400" y="4224899"/>
            <a:ext cx="936104" cy="936104"/>
          </a:xfrm>
          <a:prstGeom prst="ellipse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26" name="Conector recto 25"/>
          <p:cNvCxnSpPr/>
          <p:nvPr/>
        </p:nvCxnSpPr>
        <p:spPr>
          <a:xfrm>
            <a:off x="1447800" y="3505201"/>
            <a:ext cx="28803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ángulo 29"/>
          <p:cNvSpPr/>
          <p:nvPr/>
        </p:nvSpPr>
        <p:spPr>
          <a:xfrm flipH="1">
            <a:off x="1676400" y="1828801"/>
            <a:ext cx="1896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500" b="1" dirty="0" smtClean="0">
                <a:latin typeface="Arial"/>
                <a:cs typeface="Arial"/>
              </a:rPr>
              <a:t>Dejaron de operar tres programas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1725164" y="3124201"/>
            <a:ext cx="148845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500" b="1" dirty="0" smtClean="0">
                <a:latin typeface="Arial"/>
                <a:cs typeface="Arial"/>
              </a:rPr>
              <a:t>Fusión de dos </a:t>
            </a:r>
          </a:p>
          <a:p>
            <a:r>
              <a:rPr lang="es-MX" sz="1500" b="1" dirty="0" smtClean="0">
                <a:latin typeface="Arial"/>
                <a:cs typeface="Arial"/>
              </a:rPr>
              <a:t>programas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1765816" y="4114801"/>
            <a:ext cx="1600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500" b="1" dirty="0" smtClean="0">
                <a:latin typeface="Arial"/>
                <a:cs typeface="Arial"/>
              </a:rPr>
              <a:t>Aspectos comunes normativos y metodológioos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19569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44008" y="1600201"/>
            <a:ext cx="4042792" cy="290892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s-MX" sz="1600" dirty="0">
                <a:latin typeface="Arial"/>
                <a:cs typeface="Arial"/>
              </a:rPr>
              <a:t>Se elaboran </a:t>
            </a:r>
            <a:r>
              <a:rPr lang="es-MX" sz="1600" dirty="0" smtClean="0">
                <a:latin typeface="Arial"/>
                <a:cs typeface="Arial"/>
              </a:rPr>
              <a:t>los siguientes documentos para imprimir mayor solidez al SED-APEO :</a:t>
            </a:r>
          </a:p>
          <a:p>
            <a:pPr marL="0" indent="0" algn="just">
              <a:lnSpc>
                <a:spcPct val="140000"/>
              </a:lnSpc>
              <a:buNone/>
            </a:pPr>
            <a:endParaRPr lang="es-MX" sz="1600" dirty="0" smtClean="0">
              <a:latin typeface="Arial"/>
              <a:cs typeface="Arial"/>
            </a:endParaRPr>
          </a:p>
          <a:p>
            <a:pPr marL="0" indent="0" algn="just">
              <a:lnSpc>
                <a:spcPct val="140000"/>
              </a:lnSpc>
              <a:buNone/>
            </a:pPr>
            <a:r>
              <a:rPr lang="es-MX" sz="1600" dirty="0" smtClean="0">
                <a:latin typeface="Arial"/>
                <a:cs typeface="Arial"/>
              </a:rPr>
              <a:t>Lineamientos </a:t>
            </a:r>
            <a:r>
              <a:rPr lang="es-MX" sz="1600" dirty="0">
                <a:latin typeface="Arial"/>
                <a:cs typeface="Arial"/>
              </a:rPr>
              <a:t>Generales para el </a:t>
            </a:r>
            <a:r>
              <a:rPr lang="es-MX" sz="1600" b="1" dirty="0">
                <a:latin typeface="Arial"/>
                <a:cs typeface="Arial"/>
              </a:rPr>
              <a:t>Monitoreo y Evaluación </a:t>
            </a:r>
            <a:r>
              <a:rPr lang="es-MX" sz="1600" dirty="0">
                <a:latin typeface="Arial"/>
                <a:cs typeface="Arial"/>
              </a:rPr>
              <a:t>de los programas estatales del </a:t>
            </a:r>
            <a:r>
              <a:rPr lang="es-MX" sz="1600" dirty="0" smtClean="0">
                <a:latin typeface="Arial"/>
                <a:cs typeface="Arial"/>
              </a:rPr>
              <a:t>Poder Ejecutivo </a:t>
            </a:r>
            <a:r>
              <a:rPr lang="es-MX" sz="1600" dirty="0">
                <a:latin typeface="Arial"/>
                <a:cs typeface="Arial"/>
              </a:rPr>
              <a:t>del Estado de </a:t>
            </a:r>
            <a:r>
              <a:rPr lang="es-MX" sz="1600" dirty="0" smtClean="0">
                <a:latin typeface="Arial"/>
                <a:cs typeface="Arial"/>
              </a:rPr>
              <a:t>Oaxaca.</a:t>
            </a:r>
          </a:p>
          <a:p>
            <a:pPr marL="0" indent="0" algn="just">
              <a:lnSpc>
                <a:spcPct val="140000"/>
              </a:lnSpc>
              <a:buNone/>
            </a:pPr>
            <a:endParaRPr lang="es-MX" sz="1400" dirty="0" smtClean="0">
              <a:latin typeface="Arial"/>
              <a:cs typeface="Arial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915816" y="188640"/>
            <a:ext cx="561662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800" b="1" dirty="0" smtClean="0">
                <a:latin typeface="Arial"/>
                <a:cs typeface="Arial"/>
              </a:rPr>
              <a:t>Resultados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8748464" y="0"/>
            <a:ext cx="0" cy="908720"/>
          </a:xfrm>
          <a:prstGeom prst="line">
            <a:avLst/>
          </a:prstGeom>
          <a:ln>
            <a:solidFill>
              <a:srgbClr val="D9A9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780928"/>
            <a:ext cx="1358900" cy="12446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2204864"/>
            <a:ext cx="384239" cy="50405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3933056"/>
            <a:ext cx="504056" cy="58623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2276872"/>
            <a:ext cx="516384" cy="5163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31198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992016" y="152400"/>
            <a:ext cx="561662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800" b="1" dirty="0" smtClean="0">
                <a:latin typeface="Arial"/>
                <a:cs typeface="Arial"/>
              </a:rPr>
              <a:t>Actividades</a:t>
            </a:r>
            <a:endParaRPr lang="es-MX" sz="2800" b="1" dirty="0">
              <a:latin typeface="Arial"/>
              <a:cs typeface="Arial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8748464" y="0"/>
            <a:ext cx="0" cy="908720"/>
          </a:xfrm>
          <a:prstGeom prst="line">
            <a:avLst/>
          </a:prstGeom>
          <a:ln>
            <a:solidFill>
              <a:srgbClr val="D9A9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533400" y="1371600"/>
            <a:ext cx="6019800" cy="5334000"/>
          </a:xfrm>
          <a:prstGeom prst="line">
            <a:avLst/>
          </a:prstGeom>
          <a:ln w="762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1654696" y="2188096"/>
            <a:ext cx="936104" cy="936104"/>
          </a:xfrm>
          <a:prstGeom prst="ellipse">
            <a:avLst/>
          </a:prstGeom>
          <a:solidFill>
            <a:srgbClr val="FFC505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2014</a:t>
            </a:r>
            <a:endParaRPr lang="es-ES" b="1" dirty="0"/>
          </a:p>
        </p:txBody>
      </p:sp>
      <p:sp>
        <p:nvSpPr>
          <p:cNvPr id="18" name="Rectángulo 17"/>
          <p:cNvSpPr/>
          <p:nvPr/>
        </p:nvSpPr>
        <p:spPr>
          <a:xfrm>
            <a:off x="2895600" y="1981200"/>
            <a:ext cx="579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500" dirty="0" smtClean="0">
                <a:latin typeface="Arial"/>
                <a:cs typeface="Arial"/>
              </a:rPr>
              <a:t>PAE 2014: Evaluación </a:t>
            </a:r>
            <a:r>
              <a:rPr lang="es-MX" sz="1500" dirty="0">
                <a:latin typeface="Arial"/>
                <a:cs typeface="Arial"/>
              </a:rPr>
              <a:t>de 7 programas estatales </a:t>
            </a:r>
            <a:r>
              <a:rPr lang="es-MX" sz="1500" dirty="0" smtClean="0">
                <a:latin typeface="Arial"/>
                <a:cs typeface="Arial"/>
              </a:rPr>
              <a:t>y 8 </a:t>
            </a:r>
            <a:r>
              <a:rPr lang="es-MX" sz="1500" dirty="0">
                <a:latin typeface="Arial"/>
                <a:cs typeface="Arial"/>
              </a:rPr>
              <a:t>Fondos de Aportaciones Federales del Ramo General 33 y Fondo Regional</a:t>
            </a:r>
            <a:r>
              <a:rPr lang="es-MX" sz="1500" dirty="0" smtClean="0">
                <a:latin typeface="Arial"/>
                <a:cs typeface="Arial"/>
              </a:rPr>
              <a:t>. </a:t>
            </a:r>
          </a:p>
          <a:p>
            <a:pPr algn="just"/>
            <a:r>
              <a:rPr lang="es-MX" sz="1500" dirty="0" smtClean="0">
                <a:latin typeface="Arial"/>
                <a:cs typeface="Arial"/>
              </a:rPr>
              <a:t>TdR. Específica de Consistencia y Resultados y Orientación del Ejercicio de los Recursos</a:t>
            </a:r>
            <a:endParaRPr lang="es-MX" sz="1500" dirty="0">
              <a:latin typeface="Arial"/>
              <a:cs typeface="Arial"/>
            </a:endParaRPr>
          </a:p>
        </p:txBody>
      </p:sp>
      <p:sp>
        <p:nvSpPr>
          <p:cNvPr id="25" name="Abrir llave 24"/>
          <p:cNvSpPr/>
          <p:nvPr/>
        </p:nvSpPr>
        <p:spPr>
          <a:xfrm>
            <a:off x="2731452" y="1981200"/>
            <a:ext cx="45719" cy="936104"/>
          </a:xfrm>
          <a:prstGeom prst="leftBrac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/>
          <p:cNvSpPr/>
          <p:nvPr/>
        </p:nvSpPr>
        <p:spPr>
          <a:xfrm>
            <a:off x="2590800" y="3145904"/>
            <a:ext cx="936104" cy="93610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2014</a:t>
            </a:r>
            <a:endParaRPr lang="es-ES" b="1" dirty="0"/>
          </a:p>
        </p:txBody>
      </p:sp>
      <p:sp>
        <p:nvSpPr>
          <p:cNvPr id="20" name="Rectángulo 19"/>
          <p:cNvSpPr/>
          <p:nvPr/>
        </p:nvSpPr>
        <p:spPr>
          <a:xfrm>
            <a:off x="3762207" y="3276600"/>
            <a:ext cx="48483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500" dirty="0" smtClean="0">
                <a:latin typeface="Arial"/>
                <a:cs typeface="Arial"/>
              </a:rPr>
              <a:t>Programa Anual de Capacitación (PAC)-Proceso presupuestario, PAE 2015</a:t>
            </a:r>
            <a:endParaRPr lang="es-MX" sz="1500" dirty="0">
              <a:latin typeface="Arial"/>
              <a:cs typeface="Arial"/>
            </a:endParaRPr>
          </a:p>
        </p:txBody>
      </p:sp>
      <p:sp>
        <p:nvSpPr>
          <p:cNvPr id="21" name="Abrir llave 20"/>
          <p:cNvSpPr/>
          <p:nvPr/>
        </p:nvSpPr>
        <p:spPr>
          <a:xfrm>
            <a:off x="3657600" y="3222104"/>
            <a:ext cx="111816" cy="648072"/>
          </a:xfrm>
          <a:prstGeom prst="leftBrac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/>
          <p:cNvSpPr/>
          <p:nvPr/>
        </p:nvSpPr>
        <p:spPr>
          <a:xfrm>
            <a:off x="5007496" y="5159896"/>
            <a:ext cx="936104" cy="936104"/>
          </a:xfrm>
          <a:prstGeom prst="ellipse">
            <a:avLst/>
          </a:prstGeom>
          <a:solidFill>
            <a:srgbClr val="856602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2016</a:t>
            </a:r>
            <a:endParaRPr lang="es-ES" b="1" dirty="0"/>
          </a:p>
        </p:txBody>
      </p:sp>
      <p:sp>
        <p:nvSpPr>
          <p:cNvPr id="38" name="Rectángulo 37"/>
          <p:cNvSpPr/>
          <p:nvPr/>
        </p:nvSpPr>
        <p:spPr>
          <a:xfrm>
            <a:off x="4953000" y="4114800"/>
            <a:ext cx="34144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500" dirty="0" smtClean="0">
                <a:latin typeface="Arial"/>
                <a:cs typeface="Arial"/>
              </a:rPr>
              <a:t>Mecanismo de ASM para Fondos Federales, PAE 2015</a:t>
            </a:r>
            <a:endParaRPr lang="es-MX" sz="1500" dirty="0">
              <a:latin typeface="Arial"/>
              <a:cs typeface="Arial"/>
            </a:endParaRPr>
          </a:p>
        </p:txBody>
      </p:sp>
      <p:sp>
        <p:nvSpPr>
          <p:cNvPr id="40" name="Elipse 39"/>
          <p:cNvSpPr/>
          <p:nvPr/>
        </p:nvSpPr>
        <p:spPr>
          <a:xfrm>
            <a:off x="3733800" y="4060304"/>
            <a:ext cx="936104" cy="936104"/>
          </a:xfrm>
          <a:prstGeom prst="ellipse">
            <a:avLst/>
          </a:prstGeom>
          <a:solidFill>
            <a:srgbClr val="CFCD3D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2015</a:t>
            </a:r>
            <a:endParaRPr lang="es-ES" b="1" dirty="0"/>
          </a:p>
        </p:txBody>
      </p:sp>
      <p:sp>
        <p:nvSpPr>
          <p:cNvPr id="41" name="Abrir llave 40"/>
          <p:cNvSpPr/>
          <p:nvPr/>
        </p:nvSpPr>
        <p:spPr>
          <a:xfrm>
            <a:off x="4800600" y="4136504"/>
            <a:ext cx="90071" cy="648072"/>
          </a:xfrm>
          <a:prstGeom prst="leftBrac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Elipse 43"/>
          <p:cNvSpPr/>
          <p:nvPr/>
        </p:nvSpPr>
        <p:spPr>
          <a:xfrm>
            <a:off x="609600" y="1349896"/>
            <a:ext cx="936104" cy="936104"/>
          </a:xfrm>
          <a:prstGeom prst="ellipse">
            <a:avLst/>
          </a:prstGeom>
          <a:solidFill>
            <a:srgbClr val="D9A906"/>
          </a:solidFill>
          <a:ln w="38100" cmpd="sng">
            <a:solidFill>
              <a:srgbClr val="D9A90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2013</a:t>
            </a:r>
            <a:endParaRPr lang="es-ES" b="1" dirty="0"/>
          </a:p>
        </p:txBody>
      </p:sp>
      <p:sp>
        <p:nvSpPr>
          <p:cNvPr id="46" name="Abrir llave 45"/>
          <p:cNvSpPr/>
          <p:nvPr/>
        </p:nvSpPr>
        <p:spPr>
          <a:xfrm>
            <a:off x="6019800" y="5257800"/>
            <a:ext cx="90071" cy="648072"/>
          </a:xfrm>
          <a:prstGeom prst="leftBrace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Abrir llave 48"/>
          <p:cNvSpPr/>
          <p:nvPr/>
        </p:nvSpPr>
        <p:spPr>
          <a:xfrm>
            <a:off x="1600200" y="1295400"/>
            <a:ext cx="110172" cy="648072"/>
          </a:xfrm>
          <a:prstGeom prst="leftBrace">
            <a:avLst/>
          </a:prstGeom>
          <a:noFill/>
          <a:ln>
            <a:solidFill>
              <a:srgbClr val="FFEC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 49"/>
          <p:cNvSpPr/>
          <p:nvPr/>
        </p:nvSpPr>
        <p:spPr>
          <a:xfrm>
            <a:off x="1752600" y="1295400"/>
            <a:ext cx="5791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500" dirty="0" smtClean="0">
                <a:latin typeface="Arial"/>
                <a:cs typeface="Arial"/>
              </a:rPr>
              <a:t>Análisis evaluabilidad Alineación estratégica, monto asignado, importancia estratégica y manejo de indicadores </a:t>
            </a:r>
            <a:endParaRPr lang="es-MX" sz="1500" dirty="0">
              <a:latin typeface="Arial"/>
              <a:cs typeface="Arial"/>
            </a:endParaRPr>
          </a:p>
        </p:txBody>
      </p:sp>
      <p:sp>
        <p:nvSpPr>
          <p:cNvPr id="51" name="Rectángulo 50"/>
          <p:cNvSpPr/>
          <p:nvPr/>
        </p:nvSpPr>
        <p:spPr>
          <a:xfrm>
            <a:off x="6248401" y="5334000"/>
            <a:ext cx="1371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500" dirty="0" smtClean="0">
                <a:latin typeface="Arial"/>
                <a:cs typeface="Arial"/>
              </a:rPr>
              <a:t>PAE 2016, PAC</a:t>
            </a:r>
            <a:endParaRPr lang="es-MX" sz="1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19569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59024"/>
            <a:ext cx="3106688" cy="424408"/>
          </a:xfrm>
        </p:spPr>
        <p:txBody>
          <a:bodyPr>
            <a:normAutofit/>
          </a:bodyPr>
          <a:lstStyle/>
          <a:p>
            <a:pPr marL="0" indent="0" algn="r">
              <a:lnSpc>
                <a:spcPct val="110000"/>
              </a:lnSpc>
              <a:buNone/>
            </a:pPr>
            <a:r>
              <a:rPr lang="es-MX" sz="1500" dirty="0" smtClean="0">
                <a:latin typeface="Arial"/>
                <a:cs typeface="Arial"/>
              </a:rPr>
              <a:t>Plan de evaluaciones (2011-2016)</a:t>
            </a:r>
          </a:p>
          <a:p>
            <a:pPr marL="0" indent="0" algn="r">
              <a:lnSpc>
                <a:spcPct val="110000"/>
              </a:lnSpc>
              <a:buNone/>
            </a:pPr>
            <a:endParaRPr lang="es-MX" sz="1500" dirty="0" smtClean="0">
              <a:latin typeface="Arial"/>
              <a:cs typeface="Arial"/>
            </a:endParaRPr>
          </a:p>
          <a:p>
            <a:pPr marL="0" indent="0" algn="r">
              <a:lnSpc>
                <a:spcPct val="110000"/>
              </a:lnSpc>
              <a:buNone/>
            </a:pPr>
            <a:endParaRPr lang="es-MX" sz="1500" dirty="0" smtClean="0">
              <a:latin typeface="Arial"/>
              <a:cs typeface="Arial"/>
            </a:endParaRPr>
          </a:p>
          <a:p>
            <a:pPr marL="0" indent="0" algn="r">
              <a:lnSpc>
                <a:spcPct val="110000"/>
              </a:lnSpc>
              <a:buNone/>
            </a:pPr>
            <a:endParaRPr lang="es-MX" sz="1500" dirty="0" smtClean="0">
              <a:latin typeface="Arial"/>
              <a:cs typeface="Arial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915816" y="188640"/>
            <a:ext cx="561662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800" b="1" dirty="0" smtClean="0">
                <a:latin typeface="Arial"/>
                <a:cs typeface="Arial"/>
              </a:rPr>
              <a:t>Resultados</a:t>
            </a:r>
            <a:endParaRPr lang="es-MX" sz="2800" b="1" dirty="0">
              <a:latin typeface="Arial"/>
              <a:cs typeface="Arial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8748464" y="0"/>
            <a:ext cx="0" cy="908720"/>
          </a:xfrm>
          <a:prstGeom prst="line">
            <a:avLst/>
          </a:prstGeom>
          <a:ln>
            <a:solidFill>
              <a:srgbClr val="D9A9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2 Marcador de contenido"/>
          <p:cNvSpPr txBox="1">
            <a:spLocks/>
          </p:cNvSpPr>
          <p:nvPr/>
        </p:nvSpPr>
        <p:spPr>
          <a:xfrm>
            <a:off x="5220072" y="2341984"/>
            <a:ext cx="3600400" cy="12702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s-MX" sz="1300" dirty="0" smtClean="0">
                <a:latin typeface="Arial"/>
                <a:cs typeface="Arial"/>
              </a:rPr>
              <a:t>Talleres, asesorías y material autodidacta para la construcción de las MIR y de los indicadores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s-MX" sz="1300" dirty="0" smtClean="0">
                <a:latin typeface="Arial"/>
                <a:cs typeface="Arial"/>
              </a:rPr>
              <a:t>Material de revisión para MIR y criterio CREMA.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s-MX" sz="1300" dirty="0">
              <a:latin typeface="Arial"/>
              <a:cs typeface="Arial"/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4355976" y="-171400"/>
            <a:ext cx="0" cy="7200800"/>
          </a:xfrm>
          <a:prstGeom prst="line">
            <a:avLst/>
          </a:prstGeom>
          <a:ln w="762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ipse 12"/>
          <p:cNvSpPr/>
          <p:nvPr/>
        </p:nvSpPr>
        <p:spPr>
          <a:xfrm>
            <a:off x="3923928" y="2583160"/>
            <a:ext cx="936104" cy="936104"/>
          </a:xfrm>
          <a:prstGeom prst="ellipse">
            <a:avLst/>
          </a:prstGeom>
          <a:solidFill>
            <a:schemeClr val="bg2">
              <a:lumMod val="5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rgbClr val="FFFFFF"/>
                </a:solidFill>
                <a:latin typeface="Arial"/>
                <a:cs typeface="Arial"/>
              </a:rPr>
              <a:t>2014 - 2015</a:t>
            </a:r>
            <a:endParaRPr lang="es-ES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3923928" y="1143000"/>
            <a:ext cx="936104" cy="936104"/>
          </a:xfrm>
          <a:prstGeom prst="ellipse">
            <a:avLst/>
          </a:prstGeom>
          <a:solidFill>
            <a:srgbClr val="CFCD3D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b="1" dirty="0" smtClean="0">
                <a:solidFill>
                  <a:schemeClr val="bg1"/>
                </a:solidFill>
                <a:latin typeface="Arial"/>
                <a:cs typeface="Arial"/>
              </a:rPr>
              <a:t>2013</a:t>
            </a:r>
            <a:endParaRPr lang="es-ES" sz="1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Corchetes 15"/>
          <p:cNvSpPr/>
          <p:nvPr/>
        </p:nvSpPr>
        <p:spPr>
          <a:xfrm>
            <a:off x="5148064" y="2418184"/>
            <a:ext cx="3744416" cy="1117848"/>
          </a:xfrm>
          <a:prstGeom prst="bracketPair">
            <a:avLst>
              <a:gd name="adj" fmla="val 4364"/>
            </a:avLst>
          </a:prstGeom>
          <a:ln>
            <a:solidFill>
              <a:srgbClr val="604A7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orchetes 16"/>
          <p:cNvSpPr/>
          <p:nvPr/>
        </p:nvSpPr>
        <p:spPr>
          <a:xfrm>
            <a:off x="395536" y="1359024"/>
            <a:ext cx="3240360" cy="348208"/>
          </a:xfrm>
          <a:prstGeom prst="bracketPair">
            <a:avLst>
              <a:gd name="adj" fmla="val 12171"/>
            </a:avLst>
          </a:prstGeom>
          <a:ln>
            <a:solidFill>
              <a:srgbClr val="604A7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9" name="Conector recto 28"/>
          <p:cNvCxnSpPr/>
          <p:nvPr/>
        </p:nvCxnSpPr>
        <p:spPr>
          <a:xfrm>
            <a:off x="3635896" y="1647056"/>
            <a:ext cx="288032" cy="0"/>
          </a:xfrm>
          <a:prstGeom prst="line">
            <a:avLst/>
          </a:prstGeom>
          <a:ln>
            <a:solidFill>
              <a:srgbClr val="604A7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>
            <a:off x="4860032" y="3015208"/>
            <a:ext cx="288032" cy="0"/>
          </a:xfrm>
          <a:prstGeom prst="line">
            <a:avLst/>
          </a:prstGeom>
          <a:ln>
            <a:solidFill>
              <a:srgbClr val="604A7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rchetes 18"/>
          <p:cNvSpPr/>
          <p:nvPr/>
        </p:nvSpPr>
        <p:spPr>
          <a:xfrm>
            <a:off x="381000" y="2240632"/>
            <a:ext cx="3240360" cy="1800200"/>
          </a:xfrm>
          <a:prstGeom prst="bracketPair">
            <a:avLst>
              <a:gd name="adj" fmla="val 5327"/>
            </a:avLst>
          </a:prstGeom>
          <a:ln>
            <a:solidFill>
              <a:srgbClr val="604A7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0" name="Conector recto 19"/>
          <p:cNvCxnSpPr/>
          <p:nvPr/>
        </p:nvCxnSpPr>
        <p:spPr>
          <a:xfrm>
            <a:off x="3674368" y="3078832"/>
            <a:ext cx="288032" cy="0"/>
          </a:xfrm>
          <a:prstGeom prst="line">
            <a:avLst/>
          </a:prstGeom>
          <a:ln>
            <a:solidFill>
              <a:srgbClr val="604A7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2 Marcador de contenido"/>
          <p:cNvSpPr txBox="1">
            <a:spLocks/>
          </p:cNvSpPr>
          <p:nvPr/>
        </p:nvSpPr>
        <p:spPr>
          <a:xfrm>
            <a:off x="533400" y="2164432"/>
            <a:ext cx="2880320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MX" sz="1500" dirty="0" smtClean="0">
                <a:latin typeface="Arial"/>
                <a:cs typeface="Arial"/>
              </a:rPr>
              <a:t>Mecanismo de Atención a los ASM </a:t>
            </a:r>
          </a:p>
          <a:p>
            <a:pPr marL="0" indent="0" algn="just">
              <a:buFont typeface="Arial" pitchFamily="34" charset="0"/>
              <a:buNone/>
            </a:pPr>
            <a:r>
              <a:rPr lang="es-MX" sz="1500" dirty="0" smtClean="0">
                <a:latin typeface="Arial"/>
                <a:cs typeface="Arial"/>
              </a:rPr>
              <a:t>ASM específicos</a:t>
            </a:r>
          </a:p>
          <a:p>
            <a:pPr marL="0" indent="0" algn="just">
              <a:buFont typeface="Arial" pitchFamily="34" charset="0"/>
              <a:buNone/>
            </a:pPr>
            <a:r>
              <a:rPr lang="es-MX" sz="1500" dirty="0" smtClean="0">
                <a:latin typeface="Arial"/>
                <a:cs typeface="Arial"/>
              </a:rPr>
              <a:t>ASM institucionales</a:t>
            </a:r>
          </a:p>
          <a:p>
            <a:pPr marL="0" indent="0" algn="just">
              <a:buFont typeface="Arial" pitchFamily="34" charset="0"/>
              <a:buNone/>
            </a:pPr>
            <a:r>
              <a:rPr lang="es-MX" sz="1500" dirty="0" smtClean="0">
                <a:latin typeface="Arial"/>
                <a:cs typeface="Arial"/>
              </a:rPr>
              <a:t>ASM interinstitucionales</a:t>
            </a:r>
          </a:p>
          <a:p>
            <a:pPr marL="0" indent="0" algn="just">
              <a:buFont typeface="Arial" pitchFamily="34" charset="0"/>
              <a:buNone/>
            </a:pPr>
            <a:r>
              <a:rPr lang="es-MX" sz="1500" dirty="0" smtClean="0">
                <a:latin typeface="Arial"/>
                <a:cs typeface="Arial"/>
              </a:rPr>
              <a:t>ASM intergubernamentales</a:t>
            </a:r>
          </a:p>
          <a:p>
            <a:pPr marL="0" indent="0" algn="just">
              <a:buFont typeface="Arial" pitchFamily="34" charset="0"/>
              <a:buNone/>
            </a:pPr>
            <a:endParaRPr lang="es-MX" sz="1500" dirty="0">
              <a:latin typeface="Arial"/>
              <a:cs typeface="Arial"/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3886200" y="4191000"/>
            <a:ext cx="936104" cy="936104"/>
          </a:xfrm>
          <a:prstGeom prst="ellipse">
            <a:avLst/>
          </a:prstGeom>
          <a:solidFill>
            <a:srgbClr val="CFCD3D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rgbClr val="FFFFFF"/>
                </a:solidFill>
                <a:latin typeface="Arial"/>
                <a:cs typeface="Arial"/>
              </a:rPr>
              <a:t>2014 - 2016</a:t>
            </a:r>
            <a:endParaRPr lang="es-ES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3" name="Corchetes 22"/>
          <p:cNvSpPr/>
          <p:nvPr/>
        </p:nvSpPr>
        <p:spPr>
          <a:xfrm>
            <a:off x="5105400" y="3987552"/>
            <a:ext cx="3727648" cy="1879848"/>
          </a:xfrm>
          <a:prstGeom prst="bracketPair">
            <a:avLst>
              <a:gd name="adj" fmla="val 4364"/>
            </a:avLst>
          </a:prstGeom>
          <a:ln>
            <a:solidFill>
              <a:srgbClr val="604A7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4" name="Conector recto 23"/>
          <p:cNvCxnSpPr/>
          <p:nvPr/>
        </p:nvCxnSpPr>
        <p:spPr>
          <a:xfrm>
            <a:off x="4800600" y="4584576"/>
            <a:ext cx="288032" cy="0"/>
          </a:xfrm>
          <a:prstGeom prst="line">
            <a:avLst/>
          </a:prstGeom>
          <a:ln>
            <a:solidFill>
              <a:srgbClr val="604A7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2 Marcador de contenido"/>
          <p:cNvSpPr txBox="1">
            <a:spLocks/>
          </p:cNvSpPr>
          <p:nvPr/>
        </p:nvSpPr>
        <p:spPr>
          <a:xfrm>
            <a:off x="5181600" y="3886200"/>
            <a:ext cx="3600400" cy="1270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s-MX" sz="1300" dirty="0" smtClean="0">
                <a:latin typeface="Arial"/>
                <a:cs typeface="Arial"/>
              </a:rPr>
              <a:t>Los resultados de las evaluaciones son tomadas en cuenta en el Proceso Presupuestario.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s-MX" sz="1300" dirty="0" smtClean="0">
              <a:latin typeface="Arial"/>
              <a:cs typeface="Arial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s-MX" sz="1300" dirty="0" smtClean="0">
                <a:latin typeface="Arial"/>
                <a:cs typeface="Arial"/>
              </a:rPr>
              <a:t>Valida las Matrices de Indicadores para Resultados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s-MX" sz="1300" dirty="0" smtClean="0">
              <a:latin typeface="Arial"/>
              <a:cs typeface="Arial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s-MX" sz="1300" dirty="0" smtClean="0">
                <a:latin typeface="Arial"/>
                <a:cs typeface="Arial"/>
              </a:rPr>
              <a:t>Autoridad en el Sistema de Planeación</a:t>
            </a:r>
            <a:endParaRPr lang="es-MX" sz="13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1917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2077</TotalTime>
  <Words>474</Words>
  <Application>Microsoft Macintosh PowerPoint</Application>
  <PresentationFormat>Presentación en pantalla (4:3)</PresentationFormat>
  <Paragraphs>95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Mejora de la Administración Pública del Estado de Oaxaca basada en los resultados de la evaluación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de Evaluación del Desempeño de la Administración Pública del Estado de Oaxaca (SED-APEO),</dc:title>
  <dc:creator>Estadistica</dc:creator>
  <cp:lastModifiedBy>GerardoLopez</cp:lastModifiedBy>
  <cp:revision>70</cp:revision>
  <dcterms:created xsi:type="dcterms:W3CDTF">2016-09-09T10:23:28Z</dcterms:created>
  <dcterms:modified xsi:type="dcterms:W3CDTF">2016-09-09T15:20:10Z</dcterms:modified>
</cp:coreProperties>
</file>